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85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9" r:id="rId3"/>
    <p:sldId id="298" r:id="rId4"/>
    <p:sldId id="314" r:id="rId5"/>
    <p:sldId id="261" r:id="rId6"/>
    <p:sldId id="262" r:id="rId7"/>
    <p:sldId id="299" r:id="rId8"/>
    <p:sldId id="266" r:id="rId9"/>
    <p:sldId id="300" r:id="rId10"/>
    <p:sldId id="265" r:id="rId11"/>
    <p:sldId id="320" r:id="rId12"/>
    <p:sldId id="31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80" r:id="rId24"/>
    <p:sldId id="281" r:id="rId25"/>
    <p:sldId id="282" r:id="rId26"/>
    <p:sldId id="283" r:id="rId27"/>
    <p:sldId id="285" r:id="rId28"/>
    <p:sldId id="315" r:id="rId29"/>
    <p:sldId id="302" r:id="rId30"/>
    <p:sldId id="286" r:id="rId31"/>
    <p:sldId id="287" r:id="rId32"/>
    <p:sldId id="288" r:id="rId33"/>
    <p:sldId id="303" r:id="rId34"/>
    <p:sldId id="293" r:id="rId35"/>
    <p:sldId id="307" r:id="rId36"/>
    <p:sldId id="309" r:id="rId37"/>
    <p:sldId id="310" r:id="rId38"/>
    <p:sldId id="311" r:id="rId39"/>
    <p:sldId id="318" r:id="rId40"/>
    <p:sldId id="312" r:id="rId41"/>
    <p:sldId id="308" r:id="rId42"/>
    <p:sldId id="305" r:id="rId43"/>
    <p:sldId id="306" r:id="rId4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微软雅黑" panose="020B0503020204020204" pitchFamily="34" charset="-122"/>
      <p:regular r:id="rId51"/>
      <p:bold r:id="rId52"/>
    </p:embeddedFont>
    <p:embeddedFont>
      <p:font typeface="Impact" panose="020B0806030902050204" pitchFamily="34" charset="0"/>
      <p:regular r:id="rId53"/>
    </p:embeddedFont>
    <p:embeddedFont>
      <p:font typeface="方正兰亭超细黑简体" panose="02010600030101010101" charset="-122"/>
      <p:regular r:id="rId54"/>
    </p:embeddedFont>
  </p:embeddedFontLst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44546A"/>
    <a:srgbClr val="000000"/>
    <a:srgbClr val="708180"/>
    <a:srgbClr val="003E3E"/>
    <a:srgbClr val="F8F8F8"/>
    <a:srgbClr val="292929"/>
    <a:srgbClr val="060706"/>
    <a:srgbClr val="E6EEEE"/>
    <a:srgbClr val="1B2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5" autoAdjust="0"/>
    <p:restoredTop sz="87704" autoAdjust="0"/>
  </p:normalViewPr>
  <p:slideViewPr>
    <p:cSldViewPr snapToGrid="0" snapToObjects="1">
      <p:cViewPr varScale="1">
        <p:scale>
          <a:sx n="79" d="100"/>
          <a:sy n="79" d="100"/>
        </p:scale>
        <p:origin x="1338" y="84"/>
      </p:cViewPr>
      <p:guideLst>
        <p:guide orient="horz" pos="1620"/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-23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446"/>
    </p:cViewPr>
  </p:sorterViewPr>
  <p:notesViewPr>
    <p:cSldViewPr snapToGrid="0" snapToObjects="1"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3A024-FEF4-4BF6-90A2-F282CA153775}" type="datetimeFigureOut">
              <a:rPr lang="zh-CN" altLang="en-US" smtClean="0"/>
              <a:pPr/>
              <a:t>2023/2/17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D1962-F7D2-46CE-A837-07B94B0A7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556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898BA-A784-43AC-A2D3-581D005406F3}" type="datetimeFigureOut">
              <a:rPr lang="zh-CN" altLang="en-US" smtClean="0"/>
              <a:pPr/>
              <a:t>2023/2/17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F25CE-97F7-4CE5-9418-97DBD13F90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907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各位读者朋友，大家好！我将向各位介绍《中文期刊服务平台》的功能特色和应用技巧，希望能给各位读者今后的学习、工作和生活带来帮助。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564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251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251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如果您对检索结果的全面性和精确性有很高要求，同时也拥有专业的检索知识和较高的检索技巧的话，您可以使用检索式检索的方式进行查找文章。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可以直接在检索框中输入字段标志和逻辑运算符来发起检索。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305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我们可以运用逻辑组配关系，在多个检索条件限定下进行检索，例如：我们可以根据需要，限定时间范围、期刊来源范围、学科范围，选择对应的检索字段进行检索，从而得到最优的检索结果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933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348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个功能是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聚类组配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结果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寻优）。在检索结果的二次分析方面，平台开创性地设计了“分面聚类”功能，可通过左聚类面板，快速对检索结果进行聚类筛选。对检索结果还支持时效排序、被引量排序、相关度排序等多种排序方式，其中相关度排序也是同类数据库首创。我们分别来了解一下平台给我们提供的两个检索结果寻优功能。</a:t>
            </a:r>
          </a:p>
          <a:p>
            <a:endParaRPr lang="zh-CN" alt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104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920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次，平台提供了按时效排序、被引量排序、相关度排序等多种排序方式，可以有针对性的对检索结果进行页面展示。例如，我需要查看的文章主题必须与计算机辅助设计高度契合，那么，我们就可以选择相关度排序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579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是完善的全文保障方式。维普中文期刊服务平台的文献保障能力较强，在对传统的在线阅读、下载全文、文献传递全文保障方式进行了功能优化的同时，使其在全文保障能力上得到了大幅提升，处在同类数据库前列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418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007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大家可以直接在浏览器中，输入网址进入维普中文期刊服务平台。网址是：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http://qikan.cqvip.com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984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在下载全文方面，在优化了传统的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端下载体验的基础上，新增移动端下载功能。如果读者安装了“中文期刊手机助手”的移动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还可实现手机端的使用。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8219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在文献传递方面，部分不能直接通过在线阅读或下载的方式获取全文的文献，可通过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图书馆参考咨询服务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提供的“文献传递”方式，使用邮箱索取文献全文。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1153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是引文分析功能。平台提供了在国内独家提供一站式的引文检索功能，可以一键式双重检索来源文献和被引文献，并具备对多篇文献的引用追踪功能，追踪和揭示中文科技文献的相互引用关系，真实展现引证关系全貌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也支持多篇文章的参考文献、引证文献汇总功能。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9585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我们可以通过深入的引文分布追踪，帮助我们直观地分析该文献课题的总体发展趋势和学术影响力情况，揭示该课题目前是处于快速上升、平稳积累、还是成熟发展阶段。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2484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2044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个功能是计量分析。该平台在分析报告方面具有独创性，且表现惊艳。对每一次的检索操作均可快速生成检索报告，系统性概括检索主题全貌，并能按照标准检索报告格式生成报告文档供下载使用。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2229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2641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并对此描述支持分析报告导出。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8384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0640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967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3381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0034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1617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9026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6285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已经安装了中文期刊手机助手的小伙伴，请将手机接入任意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将自动提示更新升级。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7613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如果你是第一次使用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中文期刊手机助手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，需要进行账号（手机号）权限认证。有两种认证方式：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210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210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有小伙伴会说，手机上查看学术论文多不方便啊！屏幕又小，文件有大，关键还不能“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ctrl+c”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，要是能在家里的电脑上查阅、下载就好了。怎么办？别急！大招后面还有杀招！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方法：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上打开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中文期刊服务平台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》http://qikan.cqvip.com/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，点击“登陆”，弹出登录框，选择扫码登陆；打开你已经获得了权限认证的中文期刊手机助手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，扫描登陆二维码，即可完成对此台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的反向授权，你就可以跳出校园网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限制在个人电脑上使用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中文期刊服务平台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了。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6493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好的，关于维普中文期刊服务平台的六大功能，就向大家介绍完了。最后，我们了解一下，基于平台的功能，能够为我们带来什么样的价值。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9026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《中文期刊服务平台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7.0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》广泛应用于课题调研、科技查新、项目评估、成果申报、人才选拔、科研管理、期刊投稿等用途。希望能够对您有所帮助。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961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维普资讯《中文期刊服务平台》是重庆维普资讯有限公司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全新推出的期刊大数据平台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，资源覆盖公开期刊、特色内刊、以及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期刊。服务深度从“期刊文献库”到“期刊大数据”。使平台兼具资源保障价值和知识情报价值。平台采用了先进的大数据构架与云端服务模式，着力提升读者信息服务体验与效率。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338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我们让数据说话，来看一下平台参数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702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资源覆盖面较大，能够满足广大读者日常学习和科研工作的需求。期刊和文献均按《中图法》做人工标引，每篇文献入类时以文献内容特征为依据，科学准确，保证查全率和数据统计准确性。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056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接下来，我们看一下期刊服务平台的六大功能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434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智能的文献检索系统，系统采用联想式信息检索模式，大大提高了检索效率；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灵活的聚类组配方式，在任意检索条件下，我们可以对检索结果进行再次组配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完善的全文保障服务，保证了全方面的资源获取渠道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深入的引文追踪分析，我们能够利用此功能，深入追踪研究课题的来龙去脉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详尽的计量分析报告，帮助我们快速掌握相关领域内的前沿学术成果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个性化用户中心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方便读者查阅使用轨迹以及关注追踪相关知识节点。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505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接下来，我将向各位读者一一介绍平台上的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个功能，首先是：文献检索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在文献检索方面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检索功能简洁而强大，支持同类数据库所具备的各类检索方式，例如：默认检索、向导式检索、高级检索等多种检索方式。在默认检索页面，我们可以直接在检索框输入检索词，通过检索词智能提示及主题词扩展功能，反复修正检索策略，从而获得最佳检索结果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251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37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2258A-9DA2-441E-B771-E938F2566766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0FB9D-6491-4381-A4F5-0CAA935601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79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0" y="5021456"/>
            <a:ext cx="9144000" cy="1836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3"/>
          <p:cNvSpPr txBox="1"/>
          <p:nvPr/>
        </p:nvSpPr>
        <p:spPr>
          <a:xfrm>
            <a:off x="3413205" y="6464490"/>
            <a:ext cx="3544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003E3E"/>
                </a:solidFill>
                <a:latin typeface="微软雅黑" pitchFamily="34" charset="-122"/>
                <a:ea typeface="微软雅黑" pitchFamily="34" charset="-122"/>
              </a:rPr>
              <a:t>重庆维普资讯有限公司</a:t>
            </a:r>
            <a:endParaRPr lang="zh-CN" altLang="en-US" dirty="0">
              <a:solidFill>
                <a:srgbClr val="003E3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" name="Picture 2" descr="E:\工作网盘\维普\VIPLOGO副本.png"/>
          <p:cNvPicPr>
            <a:picLocks noChangeAspect="1" noChangeArrowheads="1"/>
          </p:cNvPicPr>
          <p:nvPr/>
        </p:nvPicPr>
        <p:blipFill>
          <a:blip r:embed="rId4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3265927" y="6440106"/>
            <a:ext cx="733468" cy="420164"/>
          </a:xfrm>
          <a:prstGeom prst="rect">
            <a:avLst/>
          </a:prstGeom>
          <a:noFill/>
          <a:effectLst>
            <a:innerShdw blurRad="88900" dist="38100" dir="16980000">
              <a:prstClr val="black">
                <a:alpha val="67000"/>
              </a:prstClr>
            </a:innerShdw>
          </a:effectLst>
        </p:spPr>
      </p:pic>
      <p:sp>
        <p:nvSpPr>
          <p:cNvPr id="15" name="圆角矩形 14"/>
          <p:cNvSpPr/>
          <p:nvPr/>
        </p:nvSpPr>
        <p:spPr>
          <a:xfrm>
            <a:off x="2388772" y="6387546"/>
            <a:ext cx="4705255" cy="446276"/>
          </a:xfrm>
          <a:prstGeom prst="round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773" y="1922006"/>
            <a:ext cx="4705255" cy="246795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55" y="1692906"/>
            <a:ext cx="5165688" cy="3860559"/>
          </a:xfrm>
          <a:prstGeom prst="rect">
            <a:avLst/>
          </a:prstGeom>
        </p:spPr>
      </p:pic>
      <p:sp>
        <p:nvSpPr>
          <p:cNvPr id="12" name="文本框 4"/>
          <p:cNvSpPr txBox="1"/>
          <p:nvPr/>
        </p:nvSpPr>
        <p:spPr>
          <a:xfrm>
            <a:off x="590024" y="5678118"/>
            <a:ext cx="8302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http://qikan.cqvip.com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420624" y="450403"/>
            <a:ext cx="8302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4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中文期刊服务平台</a:t>
            </a:r>
            <a:r>
              <a:rPr lang="en-US" altLang="zh-CN" sz="4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4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使用介绍</a:t>
            </a:r>
            <a:endParaRPr lang="zh-CN" altLang="en-US" sz="4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7"/>
          <a:stretch/>
        </p:blipFill>
        <p:spPr bwMode="auto">
          <a:xfrm>
            <a:off x="525800" y="2048704"/>
            <a:ext cx="7874663" cy="45105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矩形 38"/>
          <p:cNvSpPr/>
          <p:nvPr/>
        </p:nvSpPr>
        <p:spPr>
          <a:xfrm>
            <a:off x="177469" y="672962"/>
            <a:ext cx="8071340" cy="1243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基本检索</a:t>
            </a:r>
            <a:endParaRPr lang="zh-CN" altLang="en-US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在平台首页的检索框直接输入检索条件进行检索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</a:rPr>
              <a:t>，该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检索条件可以是任意字段、题名或关键词、题名、刊名、关键词、作者名、机构名、基金名等字段信息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77469" y="112896"/>
            <a:ext cx="3014987" cy="474005"/>
            <a:chOff x="177469" y="112896"/>
            <a:chExt cx="3014987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6" y="134455"/>
              <a:ext cx="2508160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功能一：文献检索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2036052" y="3390147"/>
            <a:ext cx="145139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检索字段</a:t>
            </a:r>
            <a:endParaRPr lang="zh-CN" alt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69476" y="4005598"/>
            <a:ext cx="1117967" cy="2006801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177469" y="672962"/>
            <a:ext cx="807134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二次检索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当得到大量检索结果时，还可通过检索结果页面左侧的“二次检索”功能，对一次结果再次进行检索，以便缩小检索范围，获得准确有效结果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77469" y="112896"/>
            <a:ext cx="3014987" cy="474005"/>
            <a:chOff x="177469" y="112896"/>
            <a:chExt cx="3014987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6" y="134455"/>
              <a:ext cx="2508160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功能一：文献检索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3740856" y="5794184"/>
            <a:ext cx="145139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检索字段</a:t>
            </a:r>
            <a:endParaRPr lang="zh-CN" alt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571" y="1965624"/>
            <a:ext cx="7459960" cy="458706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785035" y="2817566"/>
            <a:ext cx="1592253" cy="644962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38376" y="2084832"/>
            <a:ext cx="1592253" cy="353568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69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177469" y="672962"/>
            <a:ext cx="838464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高级</a:t>
            </a: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“基本检索”简单便捷，适合初学者或者检索诉求比较简单的情况下使用。而“高级检索”是一种更加专业高效的检索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方式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，能通过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各种条件的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限定快捷定位所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需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文献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对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有一定使用基础的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读者体验更佳。</a:t>
            </a:r>
            <a:endParaRPr lang="zh-CN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77469" y="112896"/>
            <a:ext cx="3014987" cy="474005"/>
            <a:chOff x="177469" y="112896"/>
            <a:chExt cx="3014987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6" y="134455"/>
              <a:ext cx="2508160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功能一：文献检索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0"/>
          <a:stretch/>
        </p:blipFill>
        <p:spPr>
          <a:xfrm>
            <a:off x="1474695" y="2549862"/>
            <a:ext cx="5943500" cy="9157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0196" y="3731874"/>
            <a:ext cx="5832498" cy="30248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矩形 12"/>
          <p:cNvSpPr/>
          <p:nvPr/>
        </p:nvSpPr>
        <p:spPr>
          <a:xfrm>
            <a:off x="6622879" y="2743200"/>
            <a:ext cx="642279" cy="529120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41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953" y="4879481"/>
            <a:ext cx="6401068" cy="17710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136" y="2567721"/>
            <a:ext cx="5027463" cy="17204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35" name="组合 1230"/>
          <p:cNvGrpSpPr/>
          <p:nvPr/>
        </p:nvGrpSpPr>
        <p:grpSpPr>
          <a:xfrm>
            <a:off x="1031065" y="4346647"/>
            <a:ext cx="693774" cy="764592"/>
            <a:chOff x="3612390" y="2447763"/>
            <a:chExt cx="835660" cy="935614"/>
          </a:xfrm>
        </p:grpSpPr>
        <p:grpSp>
          <p:nvGrpSpPr>
            <p:cNvPr id="36" name="组合 1226"/>
            <p:cNvGrpSpPr/>
            <p:nvPr/>
          </p:nvGrpSpPr>
          <p:grpSpPr>
            <a:xfrm>
              <a:off x="3612390" y="2447763"/>
              <a:ext cx="835660" cy="835660"/>
              <a:chOff x="8122422" y="2445351"/>
              <a:chExt cx="1938714" cy="1938714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8122422" y="2445351"/>
                <a:ext cx="1938714" cy="1938714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3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8146798" y="2501530"/>
                <a:ext cx="1826361" cy="1826361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68000">
                    <a:sysClr val="window" lastClr="FFFFFF">
                      <a:lumMod val="85000"/>
                    </a:sysClr>
                  </a:gs>
                  <a:gs pos="54000">
                    <a:srgbClr val="E9E9E9"/>
                  </a:gs>
                  <a:gs pos="95000">
                    <a:sysClr val="window" lastClr="FFFFFF">
                      <a:lumMod val="6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37" name="文本框 1229"/>
            <p:cNvSpPr txBox="1"/>
            <p:nvPr/>
          </p:nvSpPr>
          <p:spPr>
            <a:xfrm>
              <a:off x="3779879" y="2543792"/>
              <a:ext cx="465718" cy="839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rPr>
                <a:t>B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2AFF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1794615" y="4355271"/>
            <a:ext cx="1338828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检索式检索</a:t>
            </a:r>
            <a:endParaRPr lang="en-US" altLang="zh-CN" b="1" dirty="0" smtClean="0">
              <a:solidFill>
                <a:srgbClr val="02AFF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77469" y="112896"/>
            <a:ext cx="3014987" cy="474005"/>
            <a:chOff x="177469" y="112896"/>
            <a:chExt cx="3014987" cy="474005"/>
          </a:xfrm>
        </p:grpSpPr>
        <p:sp>
          <p:nvSpPr>
            <p:cNvPr id="25" name="文本框 4"/>
            <p:cNvSpPr txBox="1"/>
            <p:nvPr/>
          </p:nvSpPr>
          <p:spPr>
            <a:xfrm>
              <a:off x="684296" y="134455"/>
              <a:ext cx="2508160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功能一：文献检索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7" name="组合 1230"/>
          <p:cNvGrpSpPr/>
          <p:nvPr/>
        </p:nvGrpSpPr>
        <p:grpSpPr>
          <a:xfrm>
            <a:off x="1039788" y="2006374"/>
            <a:ext cx="693774" cy="682909"/>
            <a:chOff x="3612390" y="2447763"/>
            <a:chExt cx="835660" cy="835660"/>
          </a:xfrm>
        </p:grpSpPr>
        <p:grpSp>
          <p:nvGrpSpPr>
            <p:cNvPr id="28" name="组合 1226"/>
            <p:cNvGrpSpPr/>
            <p:nvPr/>
          </p:nvGrpSpPr>
          <p:grpSpPr>
            <a:xfrm>
              <a:off x="3612390" y="2447763"/>
              <a:ext cx="835660" cy="835660"/>
              <a:chOff x="8122422" y="2445351"/>
              <a:chExt cx="1938714" cy="1938714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8122422" y="2445351"/>
                <a:ext cx="1938714" cy="1938714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3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8146798" y="2501530"/>
                <a:ext cx="1826361" cy="1826361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68000">
                    <a:sysClr val="window" lastClr="FFFFFF">
                      <a:lumMod val="85000"/>
                    </a:sysClr>
                  </a:gs>
                  <a:gs pos="54000">
                    <a:srgbClr val="E9E9E9"/>
                  </a:gs>
                  <a:gs pos="95000">
                    <a:sysClr val="window" lastClr="FFFFFF">
                      <a:lumMod val="6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29" name="文本框 1229"/>
            <p:cNvSpPr txBox="1"/>
            <p:nvPr/>
          </p:nvSpPr>
          <p:spPr>
            <a:xfrm>
              <a:off x="3770225" y="2543792"/>
              <a:ext cx="485026" cy="640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rPr>
                <a:t>A</a:t>
              </a:r>
            </a:p>
          </p:txBody>
        </p:sp>
      </p:grpSp>
      <p:sp>
        <p:nvSpPr>
          <p:cNvPr id="46" name="矩形 45"/>
          <p:cNvSpPr/>
          <p:nvPr/>
        </p:nvSpPr>
        <p:spPr>
          <a:xfrm>
            <a:off x="1794615" y="2028582"/>
            <a:ext cx="133882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向导式检索</a:t>
            </a:r>
            <a:endParaRPr lang="en-US" altLang="zh-CN" b="1" dirty="0" smtClean="0">
              <a:solidFill>
                <a:srgbClr val="02AFF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77469" y="672962"/>
            <a:ext cx="807134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高级</a:t>
            </a: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包含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“向导式检索”和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“检索式检索”。向导式检索难度不大，稍加熟悉后即可上手。检索式检索有一定专业度，适合图情专业相关的读者使用。</a:t>
            </a:r>
            <a:endParaRPr lang="zh-CN" altLang="zh-CN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7469" y="660076"/>
            <a:ext cx="831493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向导式检索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运用逻辑组配关系，在多个检索条件限定下进行检索。包括对检索条件、时间、期刊范围、学科等的限定。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45" y="2039237"/>
            <a:ext cx="6416466" cy="33277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358" y="2039237"/>
            <a:ext cx="1219048" cy="28380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组合 8"/>
          <p:cNvGrpSpPr/>
          <p:nvPr/>
        </p:nvGrpSpPr>
        <p:grpSpPr>
          <a:xfrm>
            <a:off x="177469" y="112896"/>
            <a:ext cx="3014987" cy="474005"/>
            <a:chOff x="177469" y="112896"/>
            <a:chExt cx="3014987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6" y="134455"/>
              <a:ext cx="2508160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功能一：文献检索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7469" y="689675"/>
            <a:ext cx="529034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检索式检索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在检索框中直接输入字段标识和逻辑运算符来发起检索。</a:t>
            </a:r>
          </a:p>
        </p:txBody>
      </p:sp>
      <p:sp>
        <p:nvSpPr>
          <p:cNvPr id="5" name="矩形 4"/>
          <p:cNvSpPr/>
          <p:nvPr/>
        </p:nvSpPr>
        <p:spPr>
          <a:xfrm>
            <a:off x="5964904" y="1827077"/>
            <a:ext cx="30808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检索规则说明：</a:t>
            </a:r>
            <a:endParaRPr lang="en-US" altLang="zh-CN" sz="1600" b="1" dirty="0">
              <a:solidFill>
                <a:srgbClr val="292929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AND</a:t>
            </a: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代表“并且”；</a:t>
            </a:r>
            <a:r>
              <a:rPr lang="en-US" altLang="zh-CN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OR</a:t>
            </a: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代表“或者”；</a:t>
            </a:r>
            <a:r>
              <a:rPr lang="en-US" altLang="zh-CN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NOT</a:t>
            </a: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代表“不包含”。</a:t>
            </a:r>
            <a:endParaRPr lang="en-US" altLang="zh-CN" sz="1600" dirty="0" smtClean="0">
              <a:solidFill>
                <a:srgbClr val="292929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运算符两边需空一格；检索词前需加字段标识符，如“</a:t>
            </a:r>
            <a:r>
              <a:rPr lang="en-US" altLang="zh-CN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K=</a:t>
            </a: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图书馆学”。</a:t>
            </a:r>
            <a:endParaRPr lang="en-US" altLang="zh-CN" sz="1600" dirty="0" smtClean="0">
              <a:solidFill>
                <a:srgbClr val="292929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6" y="1827077"/>
            <a:ext cx="5376930" cy="29547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组合 8"/>
          <p:cNvGrpSpPr/>
          <p:nvPr/>
        </p:nvGrpSpPr>
        <p:grpSpPr>
          <a:xfrm>
            <a:off x="177469" y="112896"/>
            <a:ext cx="3014987" cy="474005"/>
            <a:chOff x="177469" y="112896"/>
            <a:chExt cx="3014987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6" y="134455"/>
              <a:ext cx="2508160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功能一：文献检索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25306" y="5027773"/>
            <a:ext cx="8481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</a:t>
            </a:r>
            <a:r>
              <a:rPr lang="zh-CN" altLang="en-US" sz="1600" b="1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式范例：</a:t>
            </a:r>
            <a:r>
              <a:rPr lang="en-US" altLang="zh-CN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(</a:t>
            </a:r>
            <a:r>
              <a:rPr lang="en-US" altLang="zh-CN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K=(CAD OR CAM) OR T=</a:t>
            </a: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雷达</a:t>
            </a:r>
            <a:r>
              <a:rPr lang="en-US" altLang="zh-CN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) AND R=</a:t>
            </a: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机械 </a:t>
            </a:r>
            <a:r>
              <a:rPr lang="en-US" altLang="zh-CN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NOT K=</a:t>
            </a: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模具</a:t>
            </a:r>
            <a:endParaRPr lang="en-US" altLang="zh-CN" sz="1600" dirty="0" smtClean="0">
              <a:solidFill>
                <a:srgbClr val="292929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表示查找</a:t>
            </a: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文摘中含有机械，并且关键词中含有</a:t>
            </a:r>
            <a:r>
              <a:rPr lang="en-US" altLang="zh-CN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CAD</a:t>
            </a: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或</a:t>
            </a:r>
            <a:r>
              <a:rPr lang="en-US" altLang="zh-CN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CAM</a:t>
            </a: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、或者题名中</a:t>
            </a: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含有雷达，</a:t>
            </a:r>
            <a:r>
              <a:rPr lang="zh-CN" altLang="en-US" sz="16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但关键词不</a:t>
            </a:r>
            <a:r>
              <a:rPr lang="zh-CN" altLang="en-US" sz="16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包含模具的文献。</a:t>
            </a:r>
            <a:endParaRPr lang="zh-CN" altLang="en-US" sz="1600" dirty="0">
              <a:solidFill>
                <a:srgbClr val="292929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94" y="1936170"/>
            <a:ext cx="7626720" cy="48194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0" name="矩形 19"/>
          <p:cNvSpPr/>
          <p:nvPr/>
        </p:nvSpPr>
        <p:spPr>
          <a:xfrm>
            <a:off x="856542" y="3840844"/>
            <a:ext cx="1547911" cy="2863228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21" name="组合 1230"/>
          <p:cNvGrpSpPr/>
          <p:nvPr/>
        </p:nvGrpSpPr>
        <p:grpSpPr>
          <a:xfrm>
            <a:off x="2008637" y="3190643"/>
            <a:ext cx="791632" cy="737502"/>
            <a:chOff x="3612390" y="3460024"/>
            <a:chExt cx="835660" cy="835652"/>
          </a:xfrm>
        </p:grpSpPr>
        <p:grpSp>
          <p:nvGrpSpPr>
            <p:cNvPr id="22" name="组合 1226"/>
            <p:cNvGrpSpPr/>
            <p:nvPr/>
          </p:nvGrpSpPr>
          <p:grpSpPr>
            <a:xfrm>
              <a:off x="3612390" y="3460024"/>
              <a:ext cx="835660" cy="835652"/>
              <a:chOff x="8122422" y="4793815"/>
              <a:chExt cx="1938714" cy="1938716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8122422" y="4793815"/>
                <a:ext cx="1938714" cy="1938716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3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8146797" y="4822334"/>
                <a:ext cx="1826361" cy="1826381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68000">
                    <a:sysClr val="window" lastClr="FFFFFF">
                      <a:lumMod val="85000"/>
                    </a:sysClr>
                  </a:gs>
                  <a:gs pos="54000">
                    <a:srgbClr val="E9E9E9"/>
                  </a:gs>
                  <a:gs pos="95000">
                    <a:sysClr val="window" lastClr="FFFFFF">
                      <a:lumMod val="6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23" name="文本框 1229"/>
            <p:cNvSpPr txBox="1"/>
            <p:nvPr/>
          </p:nvSpPr>
          <p:spPr>
            <a:xfrm>
              <a:off x="3797624" y="3508624"/>
              <a:ext cx="465192" cy="6463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rPr>
                <a:t>A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2AFF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4916244" y="2722526"/>
            <a:ext cx="1813740" cy="291125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28" name="组合 1230"/>
          <p:cNvGrpSpPr/>
          <p:nvPr/>
        </p:nvGrpSpPr>
        <p:grpSpPr>
          <a:xfrm>
            <a:off x="6666734" y="2728007"/>
            <a:ext cx="774185" cy="776810"/>
            <a:chOff x="3612387" y="2447766"/>
            <a:chExt cx="835660" cy="835661"/>
          </a:xfrm>
        </p:grpSpPr>
        <p:grpSp>
          <p:nvGrpSpPr>
            <p:cNvPr id="29" name="组合 1226"/>
            <p:cNvGrpSpPr/>
            <p:nvPr/>
          </p:nvGrpSpPr>
          <p:grpSpPr>
            <a:xfrm>
              <a:off x="3612387" y="2447766"/>
              <a:ext cx="835660" cy="835661"/>
              <a:chOff x="8122413" y="2445355"/>
              <a:chExt cx="1938718" cy="1938713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8122413" y="2445355"/>
                <a:ext cx="1938718" cy="1938713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3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8146794" y="2501534"/>
                <a:ext cx="1826362" cy="1826363"/>
              </a:xfrm>
              <a:prstGeom prst="ellipse">
                <a:avLst/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68000">
                    <a:sysClr val="window" lastClr="FFFFFF">
                      <a:lumMod val="85000"/>
                    </a:sysClr>
                  </a:gs>
                  <a:gs pos="54000">
                    <a:srgbClr val="E9E9E9"/>
                  </a:gs>
                  <a:gs pos="95000">
                    <a:sysClr val="window" lastClr="FFFFFF">
                      <a:lumMod val="6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6350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2AFF3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30" name="文本框 1229"/>
            <p:cNvSpPr txBox="1"/>
            <p:nvPr/>
          </p:nvSpPr>
          <p:spPr>
            <a:xfrm>
              <a:off x="3791259" y="2508275"/>
              <a:ext cx="477906" cy="695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rPr>
                <a:t>B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2AFF3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39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功能二：聚类组配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177467" y="689675"/>
            <a:ext cx="865777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检索结果优化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当检索到大量相关结果后，可以通过聚类组配，轻松筛选符合要求的文章。通过点击，所见即所得，对初学者非常友好。该功能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包含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“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A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：分面聚类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”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与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“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B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：结果排序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”两种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方式。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77468" y="645285"/>
            <a:ext cx="826565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分面聚类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左侧聚类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面板支持“年份”、“学科”、“期刊收录”、“主题”、“期刊”、“作者”、“机构”多类别层叠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筛选。</a:t>
            </a:r>
            <a:r>
              <a:rPr lang="zh-CN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根据检索需求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可以</a:t>
            </a:r>
            <a:r>
              <a:rPr lang="zh-CN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不断</a:t>
            </a:r>
            <a:r>
              <a:rPr lang="zh-CN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选择聚类项</a:t>
            </a:r>
            <a:r>
              <a:rPr lang="zh-CN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逐步缩小检索范围，达到精确检索的目的</a:t>
            </a:r>
            <a:r>
              <a:rPr lang="zh-CN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。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16" name="图片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9" y="2453438"/>
            <a:ext cx="1848560" cy="156912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7" name="图片 16"/>
          <p:cNvPicPr/>
          <p:nvPr/>
        </p:nvPicPr>
        <p:blipFill>
          <a:blip r:embed="rId4"/>
          <a:stretch>
            <a:fillRect/>
          </a:stretch>
        </p:blipFill>
        <p:spPr>
          <a:xfrm>
            <a:off x="2468153" y="2466615"/>
            <a:ext cx="1918800" cy="157387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8" name="图片 17"/>
          <p:cNvPicPr/>
          <p:nvPr/>
        </p:nvPicPr>
        <p:blipFill>
          <a:blip r:embed="rId5"/>
          <a:stretch>
            <a:fillRect/>
          </a:stretch>
        </p:blipFill>
        <p:spPr>
          <a:xfrm>
            <a:off x="4512434" y="2466615"/>
            <a:ext cx="1918800" cy="157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9" name="图片 18"/>
          <p:cNvPicPr/>
          <p:nvPr/>
        </p:nvPicPr>
        <p:blipFill>
          <a:blip r:embed="rId6"/>
          <a:stretch>
            <a:fillRect/>
          </a:stretch>
        </p:blipFill>
        <p:spPr>
          <a:xfrm>
            <a:off x="6556715" y="2453438"/>
            <a:ext cx="1918800" cy="157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" name="图片 19"/>
          <p:cNvPicPr/>
          <p:nvPr/>
        </p:nvPicPr>
        <p:blipFill>
          <a:blip r:embed="rId7"/>
          <a:stretch>
            <a:fillRect/>
          </a:stretch>
        </p:blipFill>
        <p:spPr>
          <a:xfrm>
            <a:off x="425307" y="4187127"/>
            <a:ext cx="1918800" cy="157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1" name="图片 20"/>
          <p:cNvPicPr/>
          <p:nvPr/>
        </p:nvPicPr>
        <p:blipFill>
          <a:blip r:embed="rId8"/>
          <a:stretch>
            <a:fillRect/>
          </a:stretch>
        </p:blipFill>
        <p:spPr>
          <a:xfrm>
            <a:off x="2468153" y="4187127"/>
            <a:ext cx="1918800" cy="157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2" name="图片 21"/>
          <p:cNvPicPr/>
          <p:nvPr/>
        </p:nvPicPr>
        <p:blipFill>
          <a:blip r:embed="rId9"/>
          <a:stretch>
            <a:fillRect/>
          </a:stretch>
        </p:blipFill>
        <p:spPr>
          <a:xfrm>
            <a:off x="4512434" y="4187127"/>
            <a:ext cx="1918800" cy="1573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5" name="组合 14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23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功能二：聚类组配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468" y="686865"/>
            <a:ext cx="878840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结果排序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通过对目标文献结果的排序选择，能够多维度展示所需文献。排序方式包含“相关度排序（默认）”、“被引量排序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”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”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时效性排序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”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功能二：聚类组配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82" y="2033324"/>
            <a:ext cx="8753888" cy="46086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330772" y="3496171"/>
            <a:ext cx="1919985" cy="204395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13" y="4294956"/>
            <a:ext cx="6565844" cy="15534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13" y="2590466"/>
            <a:ext cx="6565844" cy="155348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矩形 10"/>
          <p:cNvSpPr/>
          <p:nvPr/>
        </p:nvSpPr>
        <p:spPr>
          <a:xfrm>
            <a:off x="1363876" y="3698159"/>
            <a:ext cx="1564276" cy="370349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85588" y="5399610"/>
            <a:ext cx="935273" cy="387874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8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功能三：全文保障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874908" y="1738696"/>
            <a:ext cx="5032053" cy="528000"/>
            <a:chOff x="1753224" y="2123819"/>
            <a:chExt cx="5032053" cy="528000"/>
          </a:xfrm>
        </p:grpSpPr>
        <p:grpSp>
          <p:nvGrpSpPr>
            <p:cNvPr id="3" name="组合 2"/>
            <p:cNvGrpSpPr/>
            <p:nvPr/>
          </p:nvGrpSpPr>
          <p:grpSpPr>
            <a:xfrm>
              <a:off x="1753224" y="2123819"/>
              <a:ext cx="1632181" cy="528000"/>
              <a:chOff x="-959036" y="2213142"/>
              <a:chExt cx="1632181" cy="528000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-959036" y="2213142"/>
                <a:ext cx="1632181" cy="528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17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TextBox 27"/>
              <p:cNvSpPr txBox="1"/>
              <p:nvPr/>
            </p:nvSpPr>
            <p:spPr>
              <a:xfrm>
                <a:off x="-781461" y="2309034"/>
                <a:ext cx="1277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170"/>
                <a:r>
                  <a:rPr lang="zh-CN" altLang="en-US" b="1" kern="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Arial" pitchFamily="34" charset="0"/>
                  </a:rPr>
                  <a:t>在线阅读</a:t>
                </a:r>
                <a:endParaRPr lang="zh-CN" alt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456367" y="2123819"/>
              <a:ext cx="1632181" cy="528000"/>
              <a:chOff x="-959036" y="2213142"/>
              <a:chExt cx="1632181" cy="528000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-959036" y="2213142"/>
                <a:ext cx="1632181" cy="528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170"/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TextBox 27"/>
              <p:cNvSpPr txBox="1"/>
              <p:nvPr/>
            </p:nvSpPr>
            <p:spPr>
              <a:xfrm>
                <a:off x="-781461" y="2309034"/>
                <a:ext cx="1277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170"/>
                <a:r>
                  <a:rPr lang="zh-CN" altLang="en-US" b="1" kern="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Arial" pitchFamily="34" charset="0"/>
                  </a:rPr>
                  <a:t>下载</a:t>
                </a:r>
                <a:r>
                  <a:rPr lang="en-US" altLang="zh-CN" b="1" kern="0" dirty="0" smtClean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Arial" pitchFamily="34" charset="0"/>
                  </a:rPr>
                  <a:t>PDF</a:t>
                </a:r>
                <a:endParaRPr lang="zh-CN" alt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5153096" y="2123819"/>
              <a:ext cx="1632181" cy="528000"/>
              <a:chOff x="-959036" y="2213142"/>
              <a:chExt cx="1632181" cy="528000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-959036" y="2213142"/>
                <a:ext cx="1632181" cy="528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170"/>
                <a:endParaRPr lang="zh-CN" altLang="en-US" sz="2400" ker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-781461" y="2309034"/>
                <a:ext cx="12770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170"/>
                <a:r>
                  <a:rPr lang="zh-CN" altLang="en-US" b="1" kern="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Arial" pitchFamily="34" charset="0"/>
                  </a:rPr>
                  <a:t>文献传递</a:t>
                </a:r>
              </a:p>
            </p:txBody>
          </p:sp>
        </p:grpSp>
      </p:grpSp>
      <p:sp>
        <p:nvSpPr>
          <p:cNvPr id="35" name="矩形 34"/>
          <p:cNvSpPr/>
          <p:nvPr/>
        </p:nvSpPr>
        <p:spPr>
          <a:xfrm>
            <a:off x="177468" y="686865"/>
            <a:ext cx="878840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三大全文获取方式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检索到的文章可以通过“在线阅读”、“下载全文”、“文献传递”三种方式来获得全文。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" name="文本框 12"/>
          <p:cNvSpPr txBox="1"/>
          <p:nvPr/>
        </p:nvSpPr>
        <p:spPr>
          <a:xfrm>
            <a:off x="3473278" y="451622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平台简介</a:t>
            </a:r>
          </a:p>
        </p:txBody>
      </p:sp>
      <p:sp>
        <p:nvSpPr>
          <p:cNvPr id="22" name="椭圆 21"/>
          <p:cNvSpPr/>
          <p:nvPr/>
        </p:nvSpPr>
        <p:spPr>
          <a:xfrm>
            <a:off x="3384296" y="1420212"/>
            <a:ext cx="2619658" cy="2619658"/>
          </a:xfrm>
          <a:prstGeom prst="ellipse">
            <a:avLst/>
          </a:prstGeom>
          <a:solidFill>
            <a:srgbClr val="F8F9FA">
              <a:alpha val="10196"/>
            </a:srgbClr>
          </a:solidFill>
          <a:ln w="12700" cap="flat" cmpd="sng" algn="ctr">
            <a:solidFill>
              <a:srgbClr val="FFFFFF">
                <a:alpha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cs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3857197" y="1760545"/>
            <a:ext cx="16738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0" cap="none" spc="300" normalizeH="0" baseline="0" noProof="0" dirty="0" smtClean="0">
                <a:ln w="28575">
                  <a:solidFill>
                    <a:sysClr val="window" lastClr="FFFFFF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</a:rPr>
              <a:t>01</a:t>
            </a:r>
            <a:endParaRPr kumimoji="0" lang="zh-CN" altLang="en-US" sz="12000" b="0" i="0" u="none" strike="noStrike" kern="0" cap="none" spc="300" normalizeH="0" baseline="0" noProof="0" dirty="0">
              <a:ln w="28575">
                <a:solidFill>
                  <a:sysClr val="window" lastClr="FFFFFF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60228" y="5419004"/>
            <a:ext cx="193937" cy="177939"/>
          </a:xfrm>
          <a:prstGeom prst="rect">
            <a:avLst/>
          </a:prstGeom>
          <a:solidFill>
            <a:srgbClr val="F8F8F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63127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566026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968926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337116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7469" y="687474"/>
            <a:ext cx="863402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在线阅读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线上阅读功能非常强大：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1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、文章缩微图可以快速切换不同页面；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2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、查找功能可以对全文进行查找；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3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、文本工具可以直接复制原文文字；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4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、放大缩小方便进行文字阅读。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5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、下载功能轻松获取全文；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7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功能三：全文保障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47" y="2397105"/>
            <a:ext cx="8634022" cy="43138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47" y="4951736"/>
            <a:ext cx="8197200" cy="13012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48" y="2674601"/>
            <a:ext cx="8198607" cy="19901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矩形 5"/>
          <p:cNvSpPr/>
          <p:nvPr/>
        </p:nvSpPr>
        <p:spPr>
          <a:xfrm>
            <a:off x="177469" y="689442"/>
            <a:ext cx="8259395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下载全文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简化下载全文的操作流程，实现一键快捷下载，优化了传统的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PC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端下载体验。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所下载文章均为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PDF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格式，可使用主流的软件打开，比如福昕阅读器、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Adobe Reader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等，均可对文章进行必要的操作。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93490" y="4086649"/>
            <a:ext cx="1031489" cy="42041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719315" y="5719506"/>
            <a:ext cx="942156" cy="42041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2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功能三：全文保障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469" y="694281"/>
            <a:ext cx="3171547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文献传递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部分不能直接通过在线阅读或下载的方式获取全文的文献，可通过 “文献传递”方式，使用邮箱索取文献全文。</a:t>
            </a:r>
          </a:p>
          <a:p>
            <a:pPr>
              <a:lnSpc>
                <a:spcPct val="150000"/>
              </a:lnSpc>
            </a:pPr>
            <a:endParaRPr lang="zh-CN" altLang="en-U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只需输入邮箱以及验证码，系统将会自动处理请求，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5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分钟之内将文章的下载链接发送到邮箱当中，点击即可获取。</a:t>
            </a:r>
          </a:p>
        </p:txBody>
      </p:sp>
      <p:pic>
        <p:nvPicPr>
          <p:cNvPr id="9" name="图片 8" descr="QQ截图20150322181854_副本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9549" y="694281"/>
            <a:ext cx="5424595" cy="49158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0" name="组合 9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1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功能三：全文保障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469" y="706330"/>
            <a:ext cx="2638939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文献详细页面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单篇文献的知识梳理与知识节点的呈现，可作相关的引文分析。</a:t>
            </a:r>
          </a:p>
        </p:txBody>
      </p:sp>
      <p:sp>
        <p:nvSpPr>
          <p:cNvPr id="12" name="矩形 11"/>
          <p:cNvSpPr/>
          <p:nvPr/>
        </p:nvSpPr>
        <p:spPr>
          <a:xfrm>
            <a:off x="5694633" y="4159234"/>
            <a:ext cx="3449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通过参考文献，越查越旧。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通过引证文献，越查越新。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通过共引和同被引文献，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越查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越深。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r="24660"/>
          <a:stretch/>
        </p:blipFill>
        <p:spPr>
          <a:xfrm>
            <a:off x="3498551" y="610426"/>
            <a:ext cx="5485536" cy="275619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69" y="3679169"/>
            <a:ext cx="5348881" cy="21604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功能四：引文分析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1"/>
          <a:stretch/>
        </p:blipFill>
        <p:spPr bwMode="auto">
          <a:xfrm>
            <a:off x="185136" y="1807780"/>
            <a:ext cx="8846330" cy="418130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矩形 13"/>
          <p:cNvSpPr/>
          <p:nvPr/>
        </p:nvSpPr>
        <p:spPr>
          <a:xfrm>
            <a:off x="1379364" y="1893178"/>
            <a:ext cx="501114" cy="3175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462" y="2896868"/>
            <a:ext cx="8136697" cy="21485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矩形 14"/>
          <p:cNvSpPr/>
          <p:nvPr/>
        </p:nvSpPr>
        <p:spPr>
          <a:xfrm>
            <a:off x="640754" y="3405096"/>
            <a:ext cx="7830583" cy="3175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77469" y="665407"/>
            <a:ext cx="342978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题录导出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可按照相应需求导出文献的题录。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3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功能四：引文分析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469" y="1865468"/>
            <a:ext cx="6949827" cy="34057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矩形 4"/>
          <p:cNvSpPr/>
          <p:nvPr/>
        </p:nvSpPr>
        <p:spPr>
          <a:xfrm>
            <a:off x="177469" y="649971"/>
            <a:ext cx="324316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参考文献、引证文献</a:t>
            </a: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汇总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可选定文章，进行汇总统计分析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541594" y="1952180"/>
            <a:ext cx="533978" cy="62965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5446" y="1012345"/>
            <a:ext cx="4961294" cy="25232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5446" y="3720482"/>
            <a:ext cx="4961294" cy="27335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2" name="矩形 21"/>
          <p:cNvSpPr/>
          <p:nvPr/>
        </p:nvSpPr>
        <p:spPr>
          <a:xfrm>
            <a:off x="4015446" y="1012345"/>
            <a:ext cx="2051867" cy="23912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015446" y="3720482"/>
            <a:ext cx="2353081" cy="28787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6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功能四：引文分析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77468" y="706992"/>
            <a:ext cx="316314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引用追踪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深入的引文分布追踪，帮助用户直观地分析该文献课题的总体发展趋势和学术影响力情况，揭示该课题目前是处于快速上升、平稳积累、还是成熟发展阶段。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3180" y="1005576"/>
            <a:ext cx="5333284" cy="28966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矩形 16"/>
          <p:cNvSpPr/>
          <p:nvPr/>
        </p:nvSpPr>
        <p:spPr>
          <a:xfrm>
            <a:off x="5242560" y="1317192"/>
            <a:ext cx="429572" cy="48738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353" y="4392918"/>
            <a:ext cx="4738775" cy="16795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0140" y="4032431"/>
            <a:ext cx="4036324" cy="20400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1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功能四：引文分析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469" y="719183"/>
            <a:ext cx="817334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检索报告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以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中文科技期刊数据库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为数据原型，可自动生成检索分析报告。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对结果中涉及的作者、机构、传媒和主题作相应的统计，方便用户快速掌握相关领域内的前沿学术成果，了解相关学术信息。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387" y="2421654"/>
            <a:ext cx="6543533" cy="39357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90" y="2421654"/>
            <a:ext cx="6475754" cy="42137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矩形 8"/>
          <p:cNvSpPr/>
          <p:nvPr/>
        </p:nvSpPr>
        <p:spPr>
          <a:xfrm>
            <a:off x="2176725" y="3265713"/>
            <a:ext cx="585818" cy="330927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1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功能五：计量评价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7469" y="678735"/>
            <a:ext cx="8173347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期刊评价报告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整合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近十年来期刊学术评价指标的分析数据，引用期刊领域权威的学术分析指标，且每个指标都配备详尽的定义说明，让数据评价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指标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有理可循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同时也能帮助用户更好的认识指标的评价方法；采用影响因子走势，引用期刊列表和被引期刊列表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多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元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化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评价体系，使用户对期刊学术数据有大致的了解。</a:t>
            </a:r>
            <a:endParaRPr lang="zh-CN" altLang="en-US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9" name="图片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72" y="2653950"/>
            <a:ext cx="6390124" cy="406455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6" name="组合 5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7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功能五：计量评价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84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7470" y="741670"/>
            <a:ext cx="836270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职称评定材料下载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为满足部分读者职称评定材料的需要，平台在文章详细页面右方提供了快捷的材料打包功能，能够将所需的文章、当期封面、封底、目录等材料一键打包获取。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2862" y="1988165"/>
            <a:ext cx="5851918" cy="21901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469" y="4395518"/>
            <a:ext cx="7774703" cy="21901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矩形 9"/>
          <p:cNvSpPr/>
          <p:nvPr/>
        </p:nvSpPr>
        <p:spPr>
          <a:xfrm>
            <a:off x="6115222" y="3645408"/>
            <a:ext cx="1017098" cy="285639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3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功能五：计量评价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77469" y="112896"/>
            <a:ext cx="2483361" cy="474005"/>
            <a:chOff x="177469" y="112896"/>
            <a:chExt cx="2483361" cy="474005"/>
          </a:xfrm>
        </p:grpSpPr>
        <p:sp>
          <p:nvSpPr>
            <p:cNvPr id="2" name="文本框 4"/>
            <p:cNvSpPr txBox="1"/>
            <p:nvPr/>
          </p:nvSpPr>
          <p:spPr>
            <a:xfrm>
              <a:off x="684296" y="146253"/>
              <a:ext cx="1976534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平台简介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1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543739" y="672881"/>
            <a:ext cx="8205737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zh-CN" altLang="en-US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图书馆电子资源类型已经极为丰富，而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学术期刊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仍然是价值最高的连续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动态</a:t>
            </a:r>
            <a:r>
              <a:rPr lang="zh-CN" altLang="en-US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出版物，中文期刊数据库也成为了图书馆最为常用的电子资源。经过全新改版升级，维普推出了期刊大数据平台</a:t>
            </a:r>
            <a:r>
              <a:rPr lang="en-US" altLang="zh-CN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中文期刊服务平台</a:t>
            </a:r>
            <a:r>
              <a:rPr lang="en-US" altLang="zh-CN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，旨在全面提升用户体验。</a:t>
            </a:r>
          </a:p>
        </p:txBody>
      </p:sp>
      <p:sp>
        <p:nvSpPr>
          <p:cNvPr id="7" name="文本框 4"/>
          <p:cNvSpPr txBox="1"/>
          <p:nvPr/>
        </p:nvSpPr>
        <p:spPr>
          <a:xfrm>
            <a:off x="495230" y="6058882"/>
            <a:ext cx="8302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http://qikan.cqvip.com</a:t>
            </a:r>
            <a:endParaRPr lang="zh-CN" altLang="en-US" sz="2800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6" y="1960359"/>
            <a:ext cx="7447186" cy="39061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文本框 4"/>
          <p:cNvSpPr txBox="1"/>
          <p:nvPr/>
        </p:nvSpPr>
        <p:spPr>
          <a:xfrm>
            <a:off x="740531" y="3039340"/>
            <a:ext cx="1531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提供知识对象的</a:t>
            </a:r>
          </a:p>
          <a:p>
            <a:pPr algn="ctr"/>
            <a:r>
              <a:rPr kumimoji="1" lang="zh-CN" altLang="en-US" sz="2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垂直搜索</a:t>
            </a:r>
          </a:p>
        </p:txBody>
      </p:sp>
      <p:sp>
        <p:nvSpPr>
          <p:cNvPr id="159" name="文本框 4"/>
          <p:cNvSpPr txBox="1"/>
          <p:nvPr/>
        </p:nvSpPr>
        <p:spPr>
          <a:xfrm>
            <a:off x="6521712" y="3168953"/>
            <a:ext cx="178767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使读者速获得</a:t>
            </a:r>
            <a:endParaRPr kumimoji="1" lang="en-US" altLang="zh-CN" sz="15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kumimoji="1"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检出信息的</a:t>
            </a:r>
            <a:endParaRPr kumimoji="1" lang="en-US" altLang="zh-CN" sz="15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kumimoji="1" lang="zh-CN" altLang="en-US" sz="2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结构性认识</a:t>
            </a:r>
          </a:p>
        </p:txBody>
      </p:sp>
      <p:sp>
        <p:nvSpPr>
          <p:cNvPr id="160" name="文本框 4"/>
          <p:cNvSpPr txBox="1"/>
          <p:nvPr/>
        </p:nvSpPr>
        <p:spPr>
          <a:xfrm>
            <a:off x="2833804" y="4624272"/>
            <a:ext cx="1531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将信息服务升到</a:t>
            </a:r>
            <a:endParaRPr kumimoji="1" lang="en-US" altLang="zh-CN" sz="15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kumimoji="1" lang="zh-CN" altLang="en-US" sz="2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知识服务</a:t>
            </a:r>
          </a:p>
        </p:txBody>
      </p:sp>
      <p:sp>
        <p:nvSpPr>
          <p:cNvPr id="161" name="文本框 4"/>
          <p:cNvSpPr txBox="1"/>
          <p:nvPr/>
        </p:nvSpPr>
        <p:spPr>
          <a:xfrm>
            <a:off x="4083869" y="2131621"/>
            <a:ext cx="146706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提供知识象</a:t>
            </a:r>
            <a:endParaRPr kumimoji="1" lang="en-US" altLang="zh-CN" sz="15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kumimoji="1" lang="zh-CN" altLang="en-US" sz="1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关联关系的</a:t>
            </a:r>
            <a:endParaRPr kumimoji="1" lang="en-US" altLang="zh-CN" sz="15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kumimoji="1" lang="zh-CN" altLang="en-US" sz="25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挖掘分析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72" y="1593072"/>
            <a:ext cx="7134895" cy="502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功能六：用户中心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77470" y="741670"/>
            <a:ext cx="8362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基于个人化的需求，比如收藏、关注、订阅以及会员功能，读者可以访问平台首页，在右上方“登录”按钮，注册登录自有账号来进入个人中心。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59" grpId="0"/>
      <p:bldP spid="160" grpId="0"/>
      <p:bldP spid="16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矩形 156"/>
          <p:cNvSpPr/>
          <p:nvPr/>
        </p:nvSpPr>
        <p:spPr>
          <a:xfrm>
            <a:off x="177469" y="665348"/>
            <a:ext cx="801205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个人信息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用户通过补充个人的详细信息，方便用户管理和推送服务。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9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功能六：用户中心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43" y="1785933"/>
            <a:ext cx="7670447" cy="47365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20" y="1676396"/>
            <a:ext cx="7880946" cy="49701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6" name="矩形 155"/>
          <p:cNvSpPr/>
          <p:nvPr/>
        </p:nvSpPr>
        <p:spPr>
          <a:xfrm>
            <a:off x="177469" y="665121"/>
            <a:ext cx="812878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收藏、订阅与关注</a:t>
            </a:r>
          </a:p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对感兴趣或有价值的相关文献进行收藏、关注、订阅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，便于用户继续学习和文献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收藏。</a:t>
            </a:r>
          </a:p>
        </p:txBody>
      </p:sp>
      <p:sp>
        <p:nvSpPr>
          <p:cNvPr id="13" name="矩形 12"/>
          <p:cNvSpPr/>
          <p:nvPr/>
        </p:nvSpPr>
        <p:spPr>
          <a:xfrm>
            <a:off x="557420" y="4135218"/>
            <a:ext cx="1624948" cy="106014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9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功能六：用户中心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15" y="1909777"/>
            <a:ext cx="7576539" cy="47987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4" name="矩形 153"/>
          <p:cNvSpPr/>
          <p:nvPr/>
        </p:nvSpPr>
        <p:spPr>
          <a:xfrm>
            <a:off x="177470" y="663282"/>
            <a:ext cx="826728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检索和浏览记录</a:t>
            </a:r>
            <a:endParaRPr lang="en-US" altLang="zh-CN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进入个人用户账号，用户可以查看自己的检索历史、浏览历史、下载历史行为轨迹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，便于用户回溯检索记录和浏览记录。</a:t>
            </a:r>
          </a:p>
        </p:txBody>
      </p:sp>
      <p:sp>
        <p:nvSpPr>
          <p:cNvPr id="15" name="矩形 14"/>
          <p:cNvSpPr/>
          <p:nvPr/>
        </p:nvSpPr>
        <p:spPr>
          <a:xfrm>
            <a:off x="868215" y="5285029"/>
            <a:ext cx="1536810" cy="1188923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9" name="文本框 4"/>
            <p:cNvSpPr txBox="1"/>
            <p:nvPr/>
          </p:nvSpPr>
          <p:spPr>
            <a:xfrm>
              <a:off x="684295" y="134455"/>
              <a:ext cx="4231949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功能六：用户中心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" name="文本框 12"/>
          <p:cNvSpPr txBox="1"/>
          <p:nvPr/>
        </p:nvSpPr>
        <p:spPr>
          <a:xfrm>
            <a:off x="3473281" y="451622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移动应用</a:t>
            </a:r>
          </a:p>
        </p:txBody>
      </p:sp>
      <p:sp>
        <p:nvSpPr>
          <p:cNvPr id="22" name="椭圆 21"/>
          <p:cNvSpPr/>
          <p:nvPr/>
        </p:nvSpPr>
        <p:spPr>
          <a:xfrm>
            <a:off x="3384296" y="1420212"/>
            <a:ext cx="2619658" cy="2619658"/>
          </a:xfrm>
          <a:prstGeom prst="ellipse">
            <a:avLst/>
          </a:prstGeom>
          <a:solidFill>
            <a:srgbClr val="F8F9FA">
              <a:alpha val="10196"/>
            </a:srgbClr>
          </a:solidFill>
          <a:ln w="12700" cap="flat" cmpd="sng" algn="ctr">
            <a:solidFill>
              <a:srgbClr val="FFFFFF">
                <a:alpha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cs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3742583" y="1760545"/>
            <a:ext cx="19030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0" cap="none" spc="300" normalizeH="0" baseline="0" noProof="0" dirty="0" smtClean="0">
                <a:ln w="28575">
                  <a:solidFill>
                    <a:sysClr val="window" lastClr="FFFFFF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</a:rPr>
              <a:t>04</a:t>
            </a:r>
            <a:endParaRPr kumimoji="0" lang="zh-CN" altLang="en-US" sz="12000" b="0" i="0" u="none" strike="noStrike" kern="0" cap="none" spc="300" normalizeH="0" baseline="0" noProof="0" dirty="0">
              <a:ln w="28575">
                <a:solidFill>
                  <a:sysClr val="window" lastClr="FFFFFF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42583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45482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548381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951281" y="5419004"/>
            <a:ext cx="193937" cy="177939"/>
          </a:xfrm>
          <a:prstGeom prst="rect">
            <a:avLst/>
          </a:prstGeom>
          <a:solidFill>
            <a:srgbClr val="F8F8F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345401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77467" y="694954"/>
            <a:ext cx="863402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【</a:t>
            </a:r>
            <a:r>
              <a:rPr lang="zh-CN" alt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中文期刊手机助手</a:t>
            </a:r>
            <a:r>
              <a:rPr lang="en-US" altLang="zh-CN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下载安装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APP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，获得权限后，即可随时随地的查阅与下载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中文期刊服务平台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所包含的各种文献。全新的移动端体验，更丰富的个人功能，让数据库使用不再麻烦。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2" name="Picture 2" descr="http://www.vipinfo.com.cn/Uploads/image/20170519/20170519113300_56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269" y="2201466"/>
            <a:ext cx="3503712" cy="406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2" name="文本框 4"/>
            <p:cNvSpPr txBox="1"/>
            <p:nvPr/>
          </p:nvSpPr>
          <p:spPr>
            <a:xfrm>
              <a:off x="684295" y="146253"/>
              <a:ext cx="4231949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移动应用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4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810216" y="6413554"/>
            <a:ext cx="32643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*支持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IOS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（苹果）和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Android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系统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49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7467" y="680240"/>
            <a:ext cx="8467767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方式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一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：访问中文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期刊服务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平台（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http://qikan.cqvip.com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），点击上方按钮下载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APP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。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2970" y="1382194"/>
            <a:ext cx="6856760" cy="4261724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矩形 6"/>
          <p:cNvSpPr/>
          <p:nvPr/>
        </p:nvSpPr>
        <p:spPr>
          <a:xfrm>
            <a:off x="177469" y="5718909"/>
            <a:ext cx="84929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方式二：在各主流手机应用市场，如：华为、小米、百度应用、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91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助手等应用商店中进行搜索下载。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42117" y="1403745"/>
            <a:ext cx="559324" cy="260893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0" name="文本框 4"/>
            <p:cNvSpPr txBox="1"/>
            <p:nvPr/>
          </p:nvSpPr>
          <p:spPr>
            <a:xfrm>
              <a:off x="684295" y="147920"/>
              <a:ext cx="4231949" cy="4039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使用流程</a:t>
              </a:r>
              <a:r>
                <a:rPr kumimoji="1" lang="en-US" altLang="zh-CN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-Step1</a:t>
              </a: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：</a:t>
              </a:r>
              <a:r>
                <a:rPr kumimoji="1" lang="en-US" altLang="zh-CN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APP</a:t>
              </a: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下载</a:t>
              </a:r>
              <a:endParaRPr kumimoji="1" lang="zh-CN" altLang="en-US" sz="2000" b="1" dirty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4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57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7468" y="708399"/>
            <a:ext cx="8206511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下载安装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APP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并打开客户端，点击右下角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【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我的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】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按提示注册账号并登录。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2" name="文本框 4"/>
            <p:cNvSpPr txBox="1"/>
            <p:nvPr/>
          </p:nvSpPr>
          <p:spPr>
            <a:xfrm>
              <a:off x="684295" y="147920"/>
              <a:ext cx="4231949" cy="4039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使用流程</a:t>
              </a:r>
              <a:r>
                <a:rPr kumimoji="1" lang="en-US" altLang="zh-CN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-Step2</a:t>
              </a: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：注册</a:t>
              </a: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登录</a:t>
              </a:r>
              <a:endParaRPr kumimoji="1" lang="zh-CN" altLang="en-US" sz="2000" b="1" dirty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4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36" y="1730704"/>
            <a:ext cx="8151813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11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7469" y="586901"/>
            <a:ext cx="86763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1.  </a:t>
            </a:r>
            <a:r>
              <a:rPr lang="zh-CN" altLang="en-US" sz="20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认证绑定</a:t>
            </a:r>
            <a:endParaRPr lang="en-US" altLang="zh-CN" sz="2000" dirty="0" smtClean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登录账号后，在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【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我的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】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页面中上方，点击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【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机构授权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】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；可以通过移动网络位置定位绑定，也可以连接校园网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wifi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后，通过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范围认证绑定。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4" name="文本框 4"/>
            <p:cNvSpPr txBox="1"/>
            <p:nvPr/>
          </p:nvSpPr>
          <p:spPr>
            <a:xfrm>
              <a:off x="684295" y="147920"/>
              <a:ext cx="4231949" cy="4039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使用流程</a:t>
              </a:r>
              <a:r>
                <a:rPr kumimoji="1" lang="en-US" altLang="zh-CN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-Step3</a:t>
              </a: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：账号权限</a:t>
              </a: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认证</a:t>
              </a:r>
              <a:endParaRPr kumimoji="1" lang="zh-CN" altLang="en-US" sz="2000" b="1" dirty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4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pic>
        <p:nvPicPr>
          <p:cNvPr id="1030" name="Picture 6" descr="C:\Users\Administrator\Documents\WXWork\1688853051299113\Cache\Image\2020-05\e42b2415d6d946ae4e2329e4c1921f9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028" y="2005609"/>
            <a:ext cx="2763953" cy="47499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32" name="Picture 8" descr="C:\Users\Administrator\Documents\WXWork\1688853051299113\Cache\Image\2020-05\3fe73acf33ea42aab45f1aaef2bed0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98" y="2005609"/>
            <a:ext cx="2740225" cy="47395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矩形 8"/>
          <p:cNvSpPr/>
          <p:nvPr/>
        </p:nvSpPr>
        <p:spPr>
          <a:xfrm>
            <a:off x="2721834" y="3546688"/>
            <a:ext cx="662151" cy="348196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91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245" y="3233788"/>
            <a:ext cx="4687575" cy="251016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5683" y="1129968"/>
            <a:ext cx="2680528" cy="461398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矩形 8"/>
          <p:cNvSpPr/>
          <p:nvPr/>
        </p:nvSpPr>
        <p:spPr>
          <a:xfrm>
            <a:off x="4297984" y="3264938"/>
            <a:ext cx="773857" cy="91887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14" name="文本框 4"/>
            <p:cNvSpPr txBox="1"/>
            <p:nvPr/>
          </p:nvSpPr>
          <p:spPr>
            <a:xfrm>
              <a:off x="684295" y="147920"/>
              <a:ext cx="4231949" cy="4039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使用流程</a:t>
              </a:r>
              <a:r>
                <a:rPr kumimoji="1" lang="en-US" altLang="zh-CN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-Step3</a:t>
              </a: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：账号权限</a:t>
              </a: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认证</a:t>
              </a:r>
              <a:endParaRPr kumimoji="1" lang="zh-CN" altLang="en-US" sz="2000" b="1" dirty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4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77469" y="586900"/>
            <a:ext cx="545143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2.  </a:t>
            </a:r>
            <a:r>
              <a:rPr lang="zh-CN" altLang="en-US" sz="20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二维码验证绑定</a:t>
            </a:r>
            <a:endParaRPr lang="en-US" altLang="zh-CN" sz="2000" dirty="0" smtClean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可以通过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PC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端访问平台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http://qikan.cqvip.com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（校园网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IP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范围内），在页面的右上角指向机构名称，使用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APP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扫描弹出的二维码，即可完成对该手机账号的权限认证。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35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圆角矩形 50"/>
          <p:cNvSpPr/>
          <p:nvPr/>
        </p:nvSpPr>
        <p:spPr>
          <a:xfrm>
            <a:off x="1759178" y="5535898"/>
            <a:ext cx="5862087" cy="41904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*荣获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国家科技进步</a:t>
            </a:r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三等奖*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1759178" y="4905439"/>
            <a:ext cx="5862087" cy="45862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*入选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国家文化信息资源共享</a:t>
            </a:r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工程*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E:\VIP\市场支持\2017年市场推广道具包\公司LOGO\中文科技期刊数据库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961" y="112896"/>
            <a:ext cx="1938048" cy="178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528207" y="1876848"/>
            <a:ext cx="82855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中文期刊服务平台</a:t>
            </a:r>
            <a:r>
              <a:rPr lang="en-US" altLang="zh-CN" sz="16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依托</a:t>
            </a:r>
            <a:r>
              <a:rPr lang="en-US" altLang="zh-CN" sz="16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16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中文科技期刊数据库</a:t>
            </a:r>
            <a:r>
              <a:rPr lang="en-US" altLang="zh-CN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r>
              <a:rPr lang="zh-CN" altLang="en-US" sz="16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的</a:t>
            </a:r>
            <a:r>
              <a:rPr lang="zh-CN" altLang="en-US" sz="16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数据支撑，以灵活专业的检索应用，实现了文献资源的快速发现与轻松获取，提供精准化知识匹配、全方位资源保障和便捷式延生服务，现已成为中文学术期刊最重要的传播与服务平台之一。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77469" y="112896"/>
            <a:ext cx="2483361" cy="474005"/>
            <a:chOff x="177469" y="112896"/>
            <a:chExt cx="2483361" cy="474005"/>
          </a:xfrm>
        </p:grpSpPr>
        <p:sp>
          <p:nvSpPr>
            <p:cNvPr id="8" name="文本框 4"/>
            <p:cNvSpPr txBox="1"/>
            <p:nvPr/>
          </p:nvSpPr>
          <p:spPr>
            <a:xfrm>
              <a:off x="684296" y="146253"/>
              <a:ext cx="1976534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平台简介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1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10" name="圆角矩形 9"/>
          <p:cNvSpPr/>
          <p:nvPr/>
        </p:nvSpPr>
        <p:spPr>
          <a:xfrm>
            <a:off x="1759178" y="4250475"/>
            <a:ext cx="5862086" cy="45862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rPr>
              <a:t>*入选国家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数字科技文献资源长期保存</a:t>
            </a:r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体系*</a:t>
            </a:r>
            <a:endParaRPr lang="zh-CN" altLang="en-US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264568" y="3308176"/>
            <a:ext cx="851305" cy="851305"/>
            <a:chOff x="2269958" y="1776879"/>
            <a:chExt cx="953408" cy="953408"/>
          </a:xfrm>
        </p:grpSpPr>
        <p:sp>
          <p:nvSpPr>
            <p:cNvPr id="26" name="椭圆 25"/>
            <p:cNvSpPr/>
            <p:nvPr/>
          </p:nvSpPr>
          <p:spPr>
            <a:xfrm>
              <a:off x="2269958" y="1776879"/>
              <a:ext cx="953408" cy="95340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TextBox 13"/>
            <p:cNvSpPr txBox="1"/>
            <p:nvPr/>
          </p:nvSpPr>
          <p:spPr>
            <a:xfrm>
              <a:off x="2319463" y="2130472"/>
              <a:ext cx="854398" cy="20184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荣誉</a:t>
              </a:r>
              <a:endParaRPr lang="en-US" sz="1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5" name="圆角矩形 24"/>
          <p:cNvSpPr/>
          <p:nvPr/>
        </p:nvSpPr>
        <p:spPr>
          <a:xfrm>
            <a:off x="1759178" y="6132424"/>
            <a:ext cx="5862087" cy="41904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*荣获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国家文化出口重点</a:t>
            </a:r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628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7468" y="633954"/>
            <a:ext cx="8428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当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你依次完成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了</a:t>
            </a:r>
            <a:r>
              <a:rPr lang="zh-CN" altLang="en-US" sz="1600" b="1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①</a:t>
            </a:r>
            <a:r>
              <a:rPr lang="zh-CN" altLang="en-US" sz="16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下载</a:t>
            </a:r>
            <a:r>
              <a:rPr lang="en-US" altLang="zh-CN" sz="16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APP——②</a:t>
            </a:r>
            <a:r>
              <a:rPr lang="zh-CN" altLang="en-US" sz="16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手机号注册</a:t>
            </a:r>
            <a:r>
              <a:rPr lang="en-US" altLang="zh-CN" sz="16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——③</a:t>
            </a:r>
            <a:r>
              <a:rPr lang="zh-CN" altLang="en-US" sz="1600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账号权限认证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，即可免费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使用</a:t>
            </a:r>
            <a:r>
              <a:rPr lang="en-US" altLang="zh-CN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中文期刊服务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平台</a:t>
            </a:r>
            <a:r>
              <a:rPr lang="en-US" altLang="zh-CN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（小提示：使用周期为</a:t>
            </a:r>
            <a:r>
              <a:rPr lang="en-US" altLang="zh-CN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个月，超过</a:t>
            </a:r>
            <a:r>
              <a:rPr lang="en-US" altLang="zh-CN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个月请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按照以上流程重新注册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认证）。</a:t>
            </a:r>
            <a:endParaRPr lang="en-US" altLang="zh-CN" sz="1600" dirty="0" smtClean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430" y="1766327"/>
            <a:ext cx="7364724" cy="396771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矩形 6"/>
          <p:cNvSpPr>
            <a:spLocks/>
          </p:cNvSpPr>
          <p:nvPr/>
        </p:nvSpPr>
        <p:spPr>
          <a:xfrm>
            <a:off x="5038164" y="2247760"/>
            <a:ext cx="911532" cy="458863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77469" y="6018964"/>
            <a:ext cx="8428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使用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已经获得权限认证的中文期刊手机助手</a:t>
            </a:r>
            <a:r>
              <a:rPr lang="en-US" altLang="zh-CN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APP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，还可以反向授权任一</a:t>
            </a:r>
            <a:r>
              <a:rPr lang="en-US" altLang="zh-CN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PC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设备，使其具备</a:t>
            </a:r>
            <a:r>
              <a:rPr lang="en-US" altLang="zh-CN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中文期刊服务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平台</a:t>
            </a:r>
            <a:r>
              <a:rPr lang="en-US" altLang="zh-CN" sz="1600" dirty="0" smtClean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60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的使用权限。</a:t>
            </a:r>
            <a:endParaRPr lang="en-US" altLang="zh-CN" sz="1600" dirty="0" smtClean="0">
              <a:solidFill>
                <a:srgbClr val="333333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9" name="文本框 4"/>
            <p:cNvSpPr txBox="1"/>
            <p:nvPr/>
          </p:nvSpPr>
          <p:spPr>
            <a:xfrm>
              <a:off x="684295" y="146253"/>
              <a:ext cx="4231949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使用流程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4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896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" name="文本框 12"/>
          <p:cNvSpPr txBox="1"/>
          <p:nvPr/>
        </p:nvSpPr>
        <p:spPr>
          <a:xfrm>
            <a:off x="3473282" y="451622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平台价值</a:t>
            </a:r>
          </a:p>
        </p:txBody>
      </p:sp>
      <p:sp>
        <p:nvSpPr>
          <p:cNvPr id="22" name="椭圆 21"/>
          <p:cNvSpPr/>
          <p:nvPr/>
        </p:nvSpPr>
        <p:spPr>
          <a:xfrm>
            <a:off x="3384296" y="1420212"/>
            <a:ext cx="2619658" cy="2619658"/>
          </a:xfrm>
          <a:prstGeom prst="ellipse">
            <a:avLst/>
          </a:prstGeom>
          <a:solidFill>
            <a:srgbClr val="F8F9FA">
              <a:alpha val="10196"/>
            </a:srgbClr>
          </a:solidFill>
          <a:ln w="12700" cap="flat" cmpd="sng" algn="ctr">
            <a:solidFill>
              <a:srgbClr val="FFFFFF">
                <a:alpha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cs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3742583" y="1760545"/>
            <a:ext cx="19030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0" cap="none" spc="300" normalizeH="0" baseline="0" noProof="0" dirty="0" smtClean="0">
                <a:ln w="28575">
                  <a:solidFill>
                    <a:sysClr val="window" lastClr="FFFFFF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</a:rPr>
              <a:t>05</a:t>
            </a:r>
            <a:endParaRPr kumimoji="0" lang="zh-CN" altLang="en-US" sz="12000" b="0" i="0" u="none" strike="noStrike" kern="0" cap="none" spc="300" normalizeH="0" baseline="0" noProof="0" dirty="0">
              <a:ln w="28575">
                <a:solidFill>
                  <a:sysClr val="window" lastClr="FFFFFF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161997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564896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967795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370695" y="5419004"/>
            <a:ext cx="193937" cy="177939"/>
          </a:xfrm>
          <a:prstGeom prst="rect">
            <a:avLst/>
          </a:prstGeom>
          <a:solidFill>
            <a:srgbClr val="F8F8F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806453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82125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直接连接符 57"/>
          <p:cNvCxnSpPr/>
          <p:nvPr/>
        </p:nvCxnSpPr>
        <p:spPr>
          <a:xfrm>
            <a:off x="1579642" y="2601395"/>
            <a:ext cx="0" cy="147103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58"/>
          <p:cNvCxnSpPr/>
          <p:nvPr/>
        </p:nvCxnSpPr>
        <p:spPr>
          <a:xfrm>
            <a:off x="3591442" y="2601395"/>
            <a:ext cx="0" cy="147103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59"/>
          <p:cNvCxnSpPr/>
          <p:nvPr/>
        </p:nvCxnSpPr>
        <p:spPr>
          <a:xfrm>
            <a:off x="5605217" y="2601395"/>
            <a:ext cx="0" cy="147103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60"/>
          <p:cNvCxnSpPr/>
          <p:nvPr/>
        </p:nvCxnSpPr>
        <p:spPr>
          <a:xfrm>
            <a:off x="7618991" y="2601395"/>
            <a:ext cx="0" cy="147103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椭圆 100"/>
          <p:cNvSpPr>
            <a:spLocks noChangeAspect="1"/>
          </p:cNvSpPr>
          <p:nvPr/>
        </p:nvSpPr>
        <p:spPr>
          <a:xfrm>
            <a:off x="817824" y="1298230"/>
            <a:ext cx="1523633" cy="1523633"/>
          </a:xfrm>
          <a:prstGeom prst="ellipse">
            <a:avLst/>
          </a:prstGeom>
          <a:solidFill>
            <a:srgbClr val="1B2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椭圆 101"/>
          <p:cNvSpPr>
            <a:spLocks noChangeAspect="1"/>
          </p:cNvSpPr>
          <p:nvPr/>
        </p:nvSpPr>
        <p:spPr>
          <a:xfrm>
            <a:off x="2829626" y="1298230"/>
            <a:ext cx="1523633" cy="1523633"/>
          </a:xfrm>
          <a:prstGeom prst="ellipse">
            <a:avLst/>
          </a:prstGeom>
          <a:solidFill>
            <a:srgbClr val="00B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椭圆 102"/>
          <p:cNvSpPr>
            <a:spLocks noChangeAspect="1"/>
          </p:cNvSpPr>
          <p:nvPr/>
        </p:nvSpPr>
        <p:spPr>
          <a:xfrm>
            <a:off x="4841428" y="1298230"/>
            <a:ext cx="1523633" cy="1523633"/>
          </a:xfrm>
          <a:prstGeom prst="ellipse">
            <a:avLst/>
          </a:prstGeom>
          <a:solidFill>
            <a:srgbClr val="1B2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椭圆 103"/>
          <p:cNvSpPr>
            <a:spLocks noChangeAspect="1"/>
          </p:cNvSpPr>
          <p:nvPr/>
        </p:nvSpPr>
        <p:spPr>
          <a:xfrm>
            <a:off x="6853229" y="1298230"/>
            <a:ext cx="1523633" cy="1523633"/>
          </a:xfrm>
          <a:prstGeom prst="ellipse">
            <a:avLst/>
          </a:prstGeom>
          <a:solidFill>
            <a:srgbClr val="00B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燕尾形 104"/>
          <p:cNvSpPr/>
          <p:nvPr/>
        </p:nvSpPr>
        <p:spPr>
          <a:xfrm>
            <a:off x="474514" y="3150988"/>
            <a:ext cx="2210254" cy="460718"/>
          </a:xfrm>
          <a:prstGeom prst="chevron">
            <a:avLst/>
          </a:prstGeom>
          <a:solidFill>
            <a:srgbClr val="1B2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6" name="燕尾形 105"/>
          <p:cNvSpPr/>
          <p:nvPr/>
        </p:nvSpPr>
        <p:spPr>
          <a:xfrm>
            <a:off x="2486316" y="3150988"/>
            <a:ext cx="2210254" cy="46071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7" name="燕尾形 106"/>
          <p:cNvSpPr/>
          <p:nvPr/>
        </p:nvSpPr>
        <p:spPr>
          <a:xfrm>
            <a:off x="4498117" y="3150987"/>
            <a:ext cx="2210254" cy="460718"/>
          </a:xfrm>
          <a:prstGeom prst="chevron">
            <a:avLst/>
          </a:prstGeom>
          <a:solidFill>
            <a:srgbClr val="1B2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8" name="燕尾形 107"/>
          <p:cNvSpPr/>
          <p:nvPr/>
        </p:nvSpPr>
        <p:spPr>
          <a:xfrm>
            <a:off x="6509919" y="3150986"/>
            <a:ext cx="2210254" cy="46071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9" name="文本框 8"/>
          <p:cNvSpPr txBox="1"/>
          <p:nvPr/>
        </p:nvSpPr>
        <p:spPr>
          <a:xfrm>
            <a:off x="617742" y="4374648"/>
            <a:ext cx="1944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智能的文献检索系统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灵活的聚类组配方式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深入的引文分布追踪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详尽的计量分析报告</a:t>
            </a:r>
          </a:p>
        </p:txBody>
      </p:sp>
      <p:sp>
        <p:nvSpPr>
          <p:cNvPr id="113" name="文本框 22"/>
          <p:cNvSpPr txBox="1"/>
          <p:nvPr/>
        </p:nvSpPr>
        <p:spPr>
          <a:xfrm>
            <a:off x="1034024" y="1433637"/>
            <a:ext cx="10823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我们</a:t>
            </a:r>
            <a:endParaRPr kumimoji="1" lang="en-US" altLang="zh-CN" sz="3500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提供</a:t>
            </a:r>
            <a:endParaRPr kumimoji="1" lang="zh-CN" altLang="en-US" sz="3500" b="1" dirty="0">
              <a:solidFill>
                <a:schemeClr val="bg1"/>
              </a:solidFill>
            </a:endParaRPr>
          </a:p>
        </p:txBody>
      </p:sp>
      <p:sp>
        <p:nvSpPr>
          <p:cNvPr id="122" name="文本框 22"/>
          <p:cNvSpPr txBox="1"/>
          <p:nvPr/>
        </p:nvSpPr>
        <p:spPr>
          <a:xfrm>
            <a:off x="3050268" y="1433637"/>
            <a:ext cx="10823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用户</a:t>
            </a:r>
            <a:endParaRPr kumimoji="1" lang="en-US" altLang="zh-CN" sz="3500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获得</a:t>
            </a:r>
            <a:endParaRPr kumimoji="1" lang="zh-CN" altLang="en-US" sz="3500" b="1" dirty="0">
              <a:solidFill>
                <a:schemeClr val="bg1"/>
              </a:solidFill>
            </a:endParaRPr>
          </a:p>
        </p:txBody>
      </p:sp>
      <p:sp>
        <p:nvSpPr>
          <p:cNvPr id="123" name="文本框 22"/>
          <p:cNvSpPr txBox="1"/>
          <p:nvPr/>
        </p:nvSpPr>
        <p:spPr>
          <a:xfrm>
            <a:off x="5064043" y="1433637"/>
            <a:ext cx="10823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我们</a:t>
            </a:r>
            <a:endParaRPr kumimoji="1" lang="en-US" altLang="zh-CN" sz="3500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提供</a:t>
            </a:r>
            <a:endParaRPr kumimoji="1" lang="zh-CN" altLang="en-US" sz="3500" b="1" dirty="0">
              <a:solidFill>
                <a:schemeClr val="bg1"/>
              </a:solidFill>
            </a:endParaRPr>
          </a:p>
        </p:txBody>
      </p:sp>
      <p:sp>
        <p:nvSpPr>
          <p:cNvPr id="124" name="文本框 22"/>
          <p:cNvSpPr txBox="1"/>
          <p:nvPr/>
        </p:nvSpPr>
        <p:spPr>
          <a:xfrm>
            <a:off x="7077817" y="1433637"/>
            <a:ext cx="10823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用户</a:t>
            </a:r>
            <a:endParaRPr kumimoji="1" lang="en-US" altLang="zh-CN" sz="3500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获得</a:t>
            </a:r>
            <a:endParaRPr kumimoji="1" lang="zh-CN" altLang="en-US" sz="3500" b="1" dirty="0">
              <a:solidFill>
                <a:schemeClr val="bg1"/>
              </a:solidFill>
            </a:endParaRPr>
          </a:p>
        </p:txBody>
      </p:sp>
      <p:sp>
        <p:nvSpPr>
          <p:cNvPr id="127" name="文本框 8"/>
          <p:cNvSpPr txBox="1"/>
          <p:nvPr/>
        </p:nvSpPr>
        <p:spPr>
          <a:xfrm>
            <a:off x="2619323" y="4374648"/>
            <a:ext cx="1944237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资源的快速准确定位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多面的资源筛选方式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准确的课题趋势分析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热点领域的前沿成果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严密的学术链条分析</a:t>
            </a:r>
          </a:p>
        </p:txBody>
      </p:sp>
      <p:sp>
        <p:nvSpPr>
          <p:cNvPr id="128" name="文本框 8"/>
          <p:cNvSpPr txBox="1"/>
          <p:nvPr/>
        </p:nvSpPr>
        <p:spPr>
          <a:xfrm>
            <a:off x="4645290" y="4374648"/>
            <a:ext cx="1944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完善的全文保障服务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良好的阅读预览体验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强大的底层架构支持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多样的设备云端共享</a:t>
            </a:r>
          </a:p>
        </p:txBody>
      </p:sp>
      <p:sp>
        <p:nvSpPr>
          <p:cNvPr id="129" name="文本框 8"/>
          <p:cNvSpPr txBox="1"/>
          <p:nvPr/>
        </p:nvSpPr>
        <p:spPr>
          <a:xfrm>
            <a:off x="6646871" y="4374648"/>
            <a:ext cx="1944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全面的资源获取渠道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直观的全文预览体验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畅通的云端访问体验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全新的信息获取方式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25" name="文本框 4"/>
            <p:cNvSpPr txBox="1"/>
            <p:nvPr/>
          </p:nvSpPr>
          <p:spPr>
            <a:xfrm>
              <a:off x="684295" y="147920"/>
              <a:ext cx="4231949" cy="4039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平台价值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5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1088954" y="2283934"/>
            <a:ext cx="3324171" cy="1133856"/>
            <a:chOff x="4527477" y="1706880"/>
            <a:chExt cx="3324171" cy="11338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1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l="-152" t="17551" r="67091" b="47073"/>
            <a:stretch>
              <a:fillRect/>
            </a:stretch>
          </p:blipFill>
          <p:spPr bwMode="auto">
            <a:xfrm>
              <a:off x="5193792" y="1706880"/>
              <a:ext cx="2657856" cy="1133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52" name="组合 12"/>
            <p:cNvGrpSpPr/>
            <p:nvPr/>
          </p:nvGrpSpPr>
          <p:grpSpPr>
            <a:xfrm>
              <a:off x="4527477" y="1814288"/>
              <a:ext cx="835660" cy="835660"/>
              <a:chOff x="3612390" y="2447763"/>
              <a:chExt cx="835660" cy="835660"/>
            </a:xfrm>
          </p:grpSpPr>
          <p:grpSp>
            <p:nvGrpSpPr>
              <p:cNvPr id="53" name="组合 13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55" name="椭圆 54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54" name="文本框 14"/>
              <p:cNvSpPr txBox="1"/>
              <p:nvPr/>
            </p:nvSpPr>
            <p:spPr>
              <a:xfrm>
                <a:off x="3849722" y="2556942"/>
                <a:ext cx="3609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1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1088954" y="3771358"/>
            <a:ext cx="3348555" cy="1133856"/>
            <a:chOff x="4527477" y="3438144"/>
            <a:chExt cx="3348555" cy="11338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8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l="32909" t="17266" r="33576" b="47358"/>
            <a:stretch>
              <a:fillRect/>
            </a:stretch>
          </p:blipFill>
          <p:spPr bwMode="auto">
            <a:xfrm>
              <a:off x="5181600" y="3438144"/>
              <a:ext cx="2694432" cy="1133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9" name="组合 17"/>
            <p:cNvGrpSpPr/>
            <p:nvPr/>
          </p:nvGrpSpPr>
          <p:grpSpPr>
            <a:xfrm>
              <a:off x="4527477" y="3564622"/>
              <a:ext cx="835660" cy="835660"/>
              <a:chOff x="3612390" y="2447763"/>
              <a:chExt cx="835660" cy="835660"/>
            </a:xfrm>
          </p:grpSpPr>
          <p:grpSp>
            <p:nvGrpSpPr>
              <p:cNvPr id="60" name="组合 18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62" name="椭圆 61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61" name="文本框 19"/>
              <p:cNvSpPr txBox="1"/>
              <p:nvPr/>
            </p:nvSpPr>
            <p:spPr>
              <a:xfrm>
                <a:off x="3821669" y="2556942"/>
                <a:ext cx="4171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2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1088954" y="5246590"/>
            <a:ext cx="3324171" cy="1194816"/>
            <a:chOff x="4527477" y="5266944"/>
            <a:chExt cx="3324171" cy="11948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5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l="66576" t="16030" r="212" b="46692"/>
            <a:stretch>
              <a:fillRect/>
            </a:stretch>
          </p:blipFill>
          <p:spPr bwMode="auto">
            <a:xfrm>
              <a:off x="5181600" y="5266944"/>
              <a:ext cx="2670048" cy="1194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6" name="组合 22"/>
            <p:cNvGrpSpPr/>
            <p:nvPr/>
          </p:nvGrpSpPr>
          <p:grpSpPr>
            <a:xfrm>
              <a:off x="4527477" y="5418822"/>
              <a:ext cx="835660" cy="835660"/>
              <a:chOff x="3612390" y="2447763"/>
              <a:chExt cx="835660" cy="835660"/>
            </a:xfrm>
          </p:grpSpPr>
          <p:grpSp>
            <p:nvGrpSpPr>
              <p:cNvPr id="67" name="组合 23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69" name="椭圆 68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68" name="文本框 24"/>
              <p:cNvSpPr txBox="1"/>
              <p:nvPr/>
            </p:nvSpPr>
            <p:spPr>
              <a:xfrm>
                <a:off x="3815257" y="2556942"/>
                <a:ext cx="4299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3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4685594" y="2296126"/>
            <a:ext cx="3372939" cy="1146048"/>
            <a:chOff x="8124117" y="1719072"/>
            <a:chExt cx="3372939" cy="1146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8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t="54449" r="66788" b="9795"/>
            <a:stretch>
              <a:fillRect/>
            </a:stretch>
          </p:blipFill>
          <p:spPr bwMode="auto">
            <a:xfrm>
              <a:off x="8827008" y="1719072"/>
              <a:ext cx="2670048" cy="1146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9" name="组合 12"/>
            <p:cNvGrpSpPr/>
            <p:nvPr/>
          </p:nvGrpSpPr>
          <p:grpSpPr>
            <a:xfrm>
              <a:off x="8124117" y="1814288"/>
              <a:ext cx="835660" cy="835660"/>
              <a:chOff x="3612390" y="2447763"/>
              <a:chExt cx="835660" cy="835660"/>
            </a:xfrm>
          </p:grpSpPr>
          <p:grpSp>
            <p:nvGrpSpPr>
              <p:cNvPr id="80" name="组合 13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82" name="椭圆 81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83" name="椭圆 82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81" name="文本框 14"/>
              <p:cNvSpPr txBox="1"/>
              <p:nvPr/>
            </p:nvSpPr>
            <p:spPr>
              <a:xfrm>
                <a:off x="3822471" y="2556942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4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4685594" y="3759166"/>
            <a:ext cx="3372939" cy="1158240"/>
            <a:chOff x="8124117" y="3425952"/>
            <a:chExt cx="3372939" cy="11582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5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l="33015" t="54829" r="33318" b="9034"/>
            <a:stretch>
              <a:fillRect/>
            </a:stretch>
          </p:blipFill>
          <p:spPr bwMode="auto">
            <a:xfrm>
              <a:off x="8790432" y="3425952"/>
              <a:ext cx="2706624" cy="1158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6" name="组合 17"/>
            <p:cNvGrpSpPr/>
            <p:nvPr/>
          </p:nvGrpSpPr>
          <p:grpSpPr>
            <a:xfrm>
              <a:off x="8124117" y="3564622"/>
              <a:ext cx="835660" cy="835660"/>
              <a:chOff x="3612390" y="2447763"/>
              <a:chExt cx="835660" cy="835660"/>
            </a:xfrm>
          </p:grpSpPr>
          <p:grpSp>
            <p:nvGrpSpPr>
              <p:cNvPr id="87" name="组合 18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89" name="椭圆 88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90" name="椭圆 89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88" name="文本框 19"/>
              <p:cNvSpPr txBox="1"/>
              <p:nvPr/>
            </p:nvSpPr>
            <p:spPr>
              <a:xfrm>
                <a:off x="3813654" y="2556942"/>
                <a:ext cx="4331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5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4685594" y="5234398"/>
            <a:ext cx="3393638" cy="1194816"/>
            <a:chOff x="8124117" y="5254752"/>
            <a:chExt cx="3393638" cy="11948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2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l="66530" t="54829" b="7893"/>
            <a:stretch>
              <a:fillRect/>
            </a:stretch>
          </p:blipFill>
          <p:spPr bwMode="auto">
            <a:xfrm>
              <a:off x="8827008" y="5254752"/>
              <a:ext cx="2690747" cy="1194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3" name="组合 22"/>
            <p:cNvGrpSpPr/>
            <p:nvPr/>
          </p:nvGrpSpPr>
          <p:grpSpPr>
            <a:xfrm>
              <a:off x="8124117" y="5418822"/>
              <a:ext cx="835660" cy="835660"/>
              <a:chOff x="3612390" y="2447763"/>
              <a:chExt cx="835660" cy="835660"/>
            </a:xfrm>
          </p:grpSpPr>
          <p:grpSp>
            <p:nvGrpSpPr>
              <p:cNvPr id="94" name="组合 23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96" name="椭圆 95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97" name="椭圆 96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95" name="文本框 24"/>
              <p:cNvSpPr txBox="1"/>
              <p:nvPr/>
            </p:nvSpPr>
            <p:spPr>
              <a:xfrm>
                <a:off x="3812853" y="2556942"/>
                <a:ext cx="43473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6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100" name="矩形 99"/>
          <p:cNvSpPr/>
          <p:nvPr/>
        </p:nvSpPr>
        <p:spPr>
          <a:xfrm>
            <a:off x="177468" y="674619"/>
            <a:ext cx="817046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44546A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b="1" dirty="0">
                <a:solidFill>
                  <a:srgbClr val="44546A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中文期刊服务平台</a:t>
            </a:r>
            <a:r>
              <a:rPr lang="en-US" altLang="zh-CN" b="1" dirty="0" smtClean="0">
                <a:solidFill>
                  <a:srgbClr val="44546A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》</a:t>
            </a:r>
            <a:endParaRPr lang="en-US" altLang="zh-CN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广泛应用于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课题调研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科技查新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项目评估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成果申报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人才选拔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科研管理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期刊投稿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等用途。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177469" y="112896"/>
            <a:ext cx="4738775" cy="474005"/>
            <a:chOff x="177469" y="112896"/>
            <a:chExt cx="4738775" cy="474005"/>
          </a:xfrm>
        </p:grpSpPr>
        <p:sp>
          <p:nvSpPr>
            <p:cNvPr id="49" name="文本框 4"/>
            <p:cNvSpPr txBox="1"/>
            <p:nvPr/>
          </p:nvSpPr>
          <p:spPr>
            <a:xfrm>
              <a:off x="684295" y="147920"/>
              <a:ext cx="4231949" cy="4039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平台价值</a:t>
              </a:r>
            </a:p>
          </p:txBody>
        </p:sp>
        <p:sp>
          <p:nvSpPr>
            <p:cNvPr id="71" name="矩形 70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5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" name="文本框 12"/>
          <p:cNvSpPr txBox="1"/>
          <p:nvPr/>
        </p:nvSpPr>
        <p:spPr>
          <a:xfrm>
            <a:off x="3473278" y="451622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平台参数</a:t>
            </a:r>
          </a:p>
        </p:txBody>
      </p:sp>
      <p:sp>
        <p:nvSpPr>
          <p:cNvPr id="22" name="椭圆 21"/>
          <p:cNvSpPr/>
          <p:nvPr/>
        </p:nvSpPr>
        <p:spPr>
          <a:xfrm>
            <a:off x="3384296" y="1420212"/>
            <a:ext cx="2619658" cy="2619658"/>
          </a:xfrm>
          <a:prstGeom prst="ellipse">
            <a:avLst/>
          </a:prstGeom>
          <a:solidFill>
            <a:srgbClr val="F8F9FA">
              <a:alpha val="10196"/>
            </a:srgbClr>
          </a:solidFill>
          <a:ln w="12700" cap="flat" cmpd="sng" algn="ctr">
            <a:solidFill>
              <a:srgbClr val="FFFFFF">
                <a:alpha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cs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3764223" y="1760545"/>
            <a:ext cx="18598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0" cap="none" spc="300" normalizeH="0" baseline="0" noProof="0" dirty="0" smtClean="0">
                <a:ln w="28575">
                  <a:solidFill>
                    <a:sysClr val="window" lastClr="FFFFFF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</a:rPr>
              <a:t>02</a:t>
            </a:r>
            <a:endParaRPr kumimoji="0" lang="zh-CN" altLang="en-US" sz="12000" b="0" i="0" u="none" strike="noStrike" kern="0" cap="none" spc="300" normalizeH="0" baseline="0" noProof="0" dirty="0">
              <a:ln w="28575">
                <a:solidFill>
                  <a:sysClr val="window" lastClr="FFFFFF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64223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67122" y="5419004"/>
            <a:ext cx="193937" cy="177939"/>
          </a:xfrm>
          <a:prstGeom prst="rect">
            <a:avLst/>
          </a:prstGeom>
          <a:solidFill>
            <a:srgbClr val="F8F8F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570021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972921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367026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667485" y="3123326"/>
            <a:ext cx="3667292" cy="1252593"/>
            <a:chOff x="1433625" y="1662349"/>
            <a:chExt cx="4590657" cy="1567976"/>
          </a:xfrm>
        </p:grpSpPr>
        <p:sp>
          <p:nvSpPr>
            <p:cNvPr id="90" name="矩形 89"/>
            <p:cNvSpPr/>
            <p:nvPr/>
          </p:nvSpPr>
          <p:spPr>
            <a:xfrm rot="5400000">
              <a:off x="3731353" y="892887"/>
              <a:ext cx="1478036" cy="3107823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91" name="组合 116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93" name="圆角矩形 92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94" name="圆角矩形 93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核心期刊</a:t>
                </a:r>
                <a:endParaRPr kumimoji="0" lang="zh-CN" alt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92" name="矩形 91"/>
            <p:cNvSpPr/>
            <p:nvPr/>
          </p:nvSpPr>
          <p:spPr>
            <a:xfrm>
              <a:off x="3005009" y="1843354"/>
              <a:ext cx="2930724" cy="1386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1982</a:t>
              </a:r>
              <a:r>
                <a: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种</a:t>
              </a:r>
              <a:endPara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algn="ctr" defTabSz="914400">
                <a:defRPr/>
              </a:pPr>
              <a:r>
                <a:rPr lang="zh-CN" altLang="en-US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北大核心</a:t>
              </a:r>
              <a:r>
                <a:rPr lang="en-US" altLang="zh-CN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2020</a:t>
              </a:r>
              <a:r>
                <a:rPr lang="zh-CN" altLang="en-US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版</a:t>
              </a:r>
              <a:endParaRPr lang="en-US" altLang="zh-CN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67485" y="5157417"/>
            <a:ext cx="3667292" cy="1239708"/>
            <a:chOff x="1433625" y="1662349"/>
            <a:chExt cx="4590657" cy="1551846"/>
          </a:xfrm>
        </p:grpSpPr>
        <p:sp>
          <p:nvSpPr>
            <p:cNvPr id="96" name="矩形 95"/>
            <p:cNvSpPr/>
            <p:nvPr/>
          </p:nvSpPr>
          <p:spPr>
            <a:xfrm rot="5400000">
              <a:off x="3731353" y="892886"/>
              <a:ext cx="1478036" cy="3107822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97" name="组合 123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99" name="圆角矩形 98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00" name="圆角矩形 99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文献总量</a:t>
                </a:r>
                <a:endParaRPr kumimoji="0" lang="zh-CN" alt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98" name="矩形 97"/>
            <p:cNvSpPr/>
            <p:nvPr/>
          </p:nvSpPr>
          <p:spPr>
            <a:xfrm>
              <a:off x="3323842" y="2091417"/>
              <a:ext cx="2395792" cy="693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000" kern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7300</a:t>
              </a: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余万篇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4933938" y="1105341"/>
            <a:ext cx="3667292" cy="1239708"/>
            <a:chOff x="1433625" y="1662349"/>
            <a:chExt cx="4590657" cy="1551846"/>
          </a:xfrm>
        </p:grpSpPr>
        <p:sp>
          <p:nvSpPr>
            <p:cNvPr id="102" name="矩形 101"/>
            <p:cNvSpPr/>
            <p:nvPr/>
          </p:nvSpPr>
          <p:spPr>
            <a:xfrm rot="5400000">
              <a:off x="3731353" y="892887"/>
              <a:ext cx="1478036" cy="3107822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103" name="组合 130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105" name="圆角矩形 104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06" name="圆角矩形 105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回溯年限</a:t>
                </a:r>
                <a:endParaRPr kumimoji="0" lang="zh-CN" alt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104" name="矩形 103"/>
            <p:cNvSpPr/>
            <p:nvPr/>
          </p:nvSpPr>
          <p:spPr>
            <a:xfrm>
              <a:off x="2993702" y="1926683"/>
              <a:ext cx="2957548" cy="1001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1989</a:t>
              </a: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年</a:t>
              </a:r>
              <a:endPara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部分期刊回溯至</a:t>
              </a: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1933</a:t>
              </a: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年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4933938" y="3129768"/>
            <a:ext cx="3667292" cy="1239708"/>
            <a:chOff x="1433625" y="1662349"/>
            <a:chExt cx="4590657" cy="1551846"/>
          </a:xfrm>
        </p:grpSpPr>
        <p:sp>
          <p:nvSpPr>
            <p:cNvPr id="108" name="矩形 107"/>
            <p:cNvSpPr/>
            <p:nvPr/>
          </p:nvSpPr>
          <p:spPr>
            <a:xfrm rot="5400000">
              <a:off x="3731353" y="892887"/>
              <a:ext cx="1478036" cy="3107822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109" name="组合 153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111" name="圆角矩形 110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12" name="圆角矩形 111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更新周期</a:t>
                </a:r>
                <a:endParaRPr kumimoji="0" lang="zh-CN" alt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110" name="矩形 109"/>
            <p:cNvSpPr/>
            <p:nvPr/>
          </p:nvSpPr>
          <p:spPr>
            <a:xfrm>
              <a:off x="2991596" y="1918042"/>
              <a:ext cx="2957548" cy="1040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中心网站</a:t>
              </a:r>
              <a:endPara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每日更新</a:t>
              </a:r>
              <a:endPara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4933938" y="5154195"/>
            <a:ext cx="3667292" cy="1239708"/>
            <a:chOff x="1433625" y="1662349"/>
            <a:chExt cx="4590657" cy="1551846"/>
          </a:xfrm>
        </p:grpSpPr>
        <p:sp>
          <p:nvSpPr>
            <p:cNvPr id="114" name="矩形 113"/>
            <p:cNvSpPr/>
            <p:nvPr/>
          </p:nvSpPr>
          <p:spPr>
            <a:xfrm rot="5400000">
              <a:off x="3731353" y="892887"/>
              <a:ext cx="1478036" cy="3107822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115" name="组合 159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117" name="圆角矩形 116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18" name="圆角矩形 117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版权保护</a:t>
                </a:r>
                <a:endParaRPr kumimoji="0" lang="zh-CN" alt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116" name="矩形 115"/>
            <p:cNvSpPr/>
            <p:nvPr/>
          </p:nvSpPr>
          <p:spPr>
            <a:xfrm>
              <a:off x="2993702" y="1958217"/>
              <a:ext cx="2957548" cy="1040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  严格遵守</a:t>
              </a: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著作权法</a:t>
              </a: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》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与期刊社签署收录协议</a:t>
              </a:r>
              <a:endPara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支付版权使用费</a:t>
              </a:r>
              <a:endPara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7485" y="1102120"/>
            <a:ext cx="3667292" cy="1239708"/>
            <a:chOff x="676855" y="1541965"/>
            <a:chExt cx="3667292" cy="1239708"/>
          </a:xfrm>
        </p:grpSpPr>
        <p:grpSp>
          <p:nvGrpSpPr>
            <p:cNvPr id="83" name="组合 82"/>
            <p:cNvGrpSpPr/>
            <p:nvPr/>
          </p:nvGrpSpPr>
          <p:grpSpPr>
            <a:xfrm>
              <a:off x="676855" y="1541965"/>
              <a:ext cx="3667292" cy="1239708"/>
              <a:chOff x="1433625" y="1662349"/>
              <a:chExt cx="4590657" cy="1551846"/>
            </a:xfrm>
          </p:grpSpPr>
          <p:sp>
            <p:nvSpPr>
              <p:cNvPr id="84" name="矩形 83"/>
              <p:cNvSpPr/>
              <p:nvPr/>
            </p:nvSpPr>
            <p:spPr>
              <a:xfrm rot="5400000">
                <a:off x="3731353" y="892887"/>
                <a:ext cx="1478036" cy="3107822"/>
              </a:xfrm>
              <a:prstGeom prst="rect">
                <a:avLst/>
              </a:prstGeom>
              <a:solidFill>
                <a:srgbClr val="02AFF3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grpSp>
            <p:nvGrpSpPr>
              <p:cNvPr id="85" name="组合 68"/>
              <p:cNvGrpSpPr/>
              <p:nvPr/>
            </p:nvGrpSpPr>
            <p:grpSpPr>
              <a:xfrm>
                <a:off x="1433625" y="1662349"/>
                <a:ext cx="1551622" cy="1551846"/>
                <a:chOff x="1303009" y="1641021"/>
                <a:chExt cx="1471451" cy="1471664"/>
              </a:xfrm>
            </p:grpSpPr>
            <p:sp>
              <p:nvSpPr>
                <p:cNvPr id="87" name="圆角矩形 86"/>
                <p:cNvSpPr/>
                <p:nvPr/>
              </p:nvSpPr>
              <p:spPr>
                <a:xfrm>
                  <a:off x="1303009" y="1641021"/>
                  <a:ext cx="1471451" cy="1471451"/>
                </a:xfrm>
                <a:prstGeom prst="roundRect">
                  <a:avLst>
                    <a:gd name="adj" fmla="val 9690"/>
                  </a:avLst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65000"/>
                      </a:sysClr>
                    </a:gs>
                    <a:gs pos="74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27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88" name="圆角矩形 87"/>
                <p:cNvSpPr/>
                <p:nvPr/>
              </p:nvSpPr>
              <p:spPr>
                <a:xfrm>
                  <a:off x="1339538" y="1677192"/>
                  <a:ext cx="1434922" cy="1435493"/>
                </a:xfrm>
                <a:prstGeom prst="roundRect">
                  <a:avLst>
                    <a:gd name="adj" fmla="val 9690"/>
                  </a:avLst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79000">
                      <a:sysClr val="window" lastClr="FFFFFF">
                        <a:lumMod val="85000"/>
                      </a:sysClr>
                    </a:gs>
                    <a:gs pos="63000">
                      <a:srgbClr val="E9E9E9"/>
                    </a:gs>
                    <a:gs pos="95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3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2F2F2">
                          <a:lumMod val="25000"/>
                        </a:srgbClr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  <a:cs typeface="+mn-cs"/>
                    </a:rPr>
                    <a:t>期刊总量</a:t>
                  </a:r>
                  <a:endParaRPr kumimoji="0" lang="zh-CN" alt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</p:grpSp>
        </p:grpSp>
        <p:sp>
          <p:nvSpPr>
            <p:cNvPr id="40" name="矩形 39"/>
            <p:cNvSpPr/>
            <p:nvPr/>
          </p:nvSpPr>
          <p:spPr>
            <a:xfrm>
              <a:off x="2024153" y="1737741"/>
              <a:ext cx="21572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15360</a:t>
              </a: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余种</a:t>
              </a:r>
              <a:endPara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其中现刊</a:t>
              </a: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9300</a:t>
              </a: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余种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77469" y="112896"/>
            <a:ext cx="2483361" cy="474005"/>
            <a:chOff x="177469" y="112896"/>
            <a:chExt cx="2483361" cy="474005"/>
          </a:xfrm>
        </p:grpSpPr>
        <p:sp>
          <p:nvSpPr>
            <p:cNvPr id="42" name="文本框 4"/>
            <p:cNvSpPr txBox="1"/>
            <p:nvPr/>
          </p:nvSpPr>
          <p:spPr>
            <a:xfrm>
              <a:off x="684296" y="146253"/>
              <a:ext cx="1976534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平台</a:t>
              </a: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参数</a:t>
              </a:r>
              <a:endPara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2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14"/>
          <p:cNvGrpSpPr>
            <a:grpSpLocks/>
          </p:cNvGrpSpPr>
          <p:nvPr/>
        </p:nvGrpSpPr>
        <p:grpSpPr>
          <a:xfrm>
            <a:off x="490816" y="810302"/>
            <a:ext cx="8186773" cy="1024204"/>
            <a:chOff x="1433625" y="1662349"/>
            <a:chExt cx="10889844" cy="1551846"/>
          </a:xfrm>
        </p:grpSpPr>
        <p:sp>
          <p:nvSpPr>
            <p:cNvPr id="65" name="矩形 64"/>
            <p:cNvSpPr/>
            <p:nvPr/>
          </p:nvSpPr>
          <p:spPr>
            <a:xfrm rot="5400000">
              <a:off x="6773817" y="-2347566"/>
              <a:ext cx="1478036" cy="9621269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66" name="组合 68"/>
            <p:cNvGrpSpPr/>
            <p:nvPr/>
          </p:nvGrpSpPr>
          <p:grpSpPr>
            <a:xfrm>
              <a:off x="1433625" y="1662349"/>
              <a:ext cx="1391070" cy="1551846"/>
              <a:chOff x="1303009" y="1641021"/>
              <a:chExt cx="1319195" cy="1471664"/>
            </a:xfrm>
          </p:grpSpPr>
          <p:sp>
            <p:nvSpPr>
              <p:cNvPr id="68" name="圆角矩形 67"/>
              <p:cNvSpPr/>
              <p:nvPr/>
            </p:nvSpPr>
            <p:spPr>
              <a:xfrm>
                <a:off x="1303009" y="1641021"/>
                <a:ext cx="1319195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69" name="圆角矩形 68"/>
              <p:cNvSpPr/>
              <p:nvPr/>
            </p:nvSpPr>
            <p:spPr>
              <a:xfrm>
                <a:off x="1339538" y="1677192"/>
                <a:ext cx="1282665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学科分类</a:t>
                </a:r>
                <a:endParaRPr kumimoji="0" lang="zh-CN" altLang="en-US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67" name="矩形 66"/>
            <p:cNvSpPr/>
            <p:nvPr/>
          </p:nvSpPr>
          <p:spPr>
            <a:xfrm>
              <a:off x="3323841" y="1843080"/>
              <a:ext cx="8499693" cy="1305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医药卫生、农业科学、机械工程、自动化与计算机技术、化学工程、</a:t>
              </a:r>
              <a:endParaRPr kumimoji="0" lang="en-US" altLang="zh-CN" sz="1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经济管理、政治法律、哲学宗教、文学艺术等</a:t>
              </a:r>
              <a:endParaRPr kumimoji="0" lang="en-US" altLang="zh-CN" sz="1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35</a:t>
              </a: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个学科大类，</a:t>
              </a: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457</a:t>
              </a: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个学科小类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0" name="组合 14"/>
          <p:cNvGrpSpPr>
            <a:grpSpLocks/>
          </p:cNvGrpSpPr>
          <p:nvPr/>
        </p:nvGrpSpPr>
        <p:grpSpPr>
          <a:xfrm>
            <a:off x="490816" y="2267195"/>
            <a:ext cx="8186773" cy="1024204"/>
            <a:chOff x="1433625" y="1662349"/>
            <a:chExt cx="10889844" cy="1551846"/>
          </a:xfrm>
        </p:grpSpPr>
        <p:sp>
          <p:nvSpPr>
            <p:cNvPr id="71" name="矩形 70"/>
            <p:cNvSpPr/>
            <p:nvPr/>
          </p:nvSpPr>
          <p:spPr>
            <a:xfrm rot="5400000">
              <a:off x="6773817" y="-2347566"/>
              <a:ext cx="1478036" cy="9621269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72" name="组合 68"/>
            <p:cNvGrpSpPr/>
            <p:nvPr/>
          </p:nvGrpSpPr>
          <p:grpSpPr>
            <a:xfrm>
              <a:off x="1433625" y="1662349"/>
              <a:ext cx="1391070" cy="1551846"/>
              <a:chOff x="1303009" y="1641021"/>
              <a:chExt cx="1319195" cy="1471664"/>
            </a:xfrm>
          </p:grpSpPr>
          <p:sp>
            <p:nvSpPr>
              <p:cNvPr id="74" name="圆角矩形 73"/>
              <p:cNvSpPr/>
              <p:nvPr/>
            </p:nvSpPr>
            <p:spPr>
              <a:xfrm>
                <a:off x="1303009" y="1641021"/>
                <a:ext cx="1319195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75" name="圆角矩形 74"/>
              <p:cNvSpPr/>
              <p:nvPr/>
            </p:nvSpPr>
            <p:spPr>
              <a:xfrm>
                <a:off x="1339538" y="1677192"/>
                <a:ext cx="1282665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检索方式</a:t>
                </a:r>
                <a:endParaRPr kumimoji="0" lang="zh-CN" altLang="en-US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73" name="矩形 72"/>
            <p:cNvSpPr/>
            <p:nvPr/>
          </p:nvSpPr>
          <p:spPr>
            <a:xfrm>
              <a:off x="3323841" y="1843080"/>
              <a:ext cx="8499693" cy="955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15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基本检索、高级检索、检索式</a:t>
              </a: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检索、</a:t>
              </a:r>
              <a:r>
                <a:rPr lang="zh-CN" altLang="en-US" sz="15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期刊检索、作者检索、机构</a:t>
              </a: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检索</a:t>
              </a:r>
              <a:endParaRPr lang="en-US" altLang="zh-CN" sz="15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lvl="0" algn="ctr" defTabSz="914400">
                <a:defRPr/>
              </a:pPr>
              <a:r>
                <a:rPr lang="en-US" altLang="zh-CN" sz="2000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6</a:t>
              </a:r>
              <a:r>
                <a:rPr lang="zh-CN" altLang="en-US" sz="2000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大检索方式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6" name="组合 14"/>
          <p:cNvGrpSpPr>
            <a:grpSpLocks/>
          </p:cNvGrpSpPr>
          <p:nvPr/>
        </p:nvGrpSpPr>
        <p:grpSpPr>
          <a:xfrm>
            <a:off x="519774" y="3724088"/>
            <a:ext cx="8186773" cy="1024204"/>
            <a:chOff x="1433625" y="1662349"/>
            <a:chExt cx="10889844" cy="1551846"/>
          </a:xfrm>
        </p:grpSpPr>
        <p:sp>
          <p:nvSpPr>
            <p:cNvPr id="77" name="矩形 76"/>
            <p:cNvSpPr/>
            <p:nvPr/>
          </p:nvSpPr>
          <p:spPr>
            <a:xfrm rot="5400000">
              <a:off x="6773817" y="-2347566"/>
              <a:ext cx="1478036" cy="9621269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78" name="组合 68"/>
            <p:cNvGrpSpPr/>
            <p:nvPr/>
          </p:nvGrpSpPr>
          <p:grpSpPr>
            <a:xfrm>
              <a:off x="1433625" y="1662349"/>
              <a:ext cx="1391070" cy="1551846"/>
              <a:chOff x="1303009" y="1641021"/>
              <a:chExt cx="1319195" cy="1471664"/>
            </a:xfrm>
          </p:grpSpPr>
          <p:sp>
            <p:nvSpPr>
              <p:cNvPr id="80" name="圆角矩形 79"/>
              <p:cNvSpPr/>
              <p:nvPr/>
            </p:nvSpPr>
            <p:spPr>
              <a:xfrm>
                <a:off x="1303009" y="1641021"/>
                <a:ext cx="1319195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81" name="圆角矩形 80"/>
              <p:cNvSpPr/>
              <p:nvPr/>
            </p:nvSpPr>
            <p:spPr>
              <a:xfrm>
                <a:off x="1339538" y="1677192"/>
                <a:ext cx="1282665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著录标准</a:t>
                </a:r>
                <a:endParaRPr kumimoji="0" lang="zh-CN" altLang="en-US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79" name="矩形 78"/>
            <p:cNvSpPr/>
            <p:nvPr/>
          </p:nvSpPr>
          <p:spPr>
            <a:xfrm>
              <a:off x="2853263" y="1846053"/>
              <a:ext cx="9327368" cy="1305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中国图书馆分类法</a:t>
              </a: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》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《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检索期刊条目著录规则</a:t>
              </a: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》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、</a:t>
              </a:r>
              <a:endParaRPr kumimoji="0" lang="en-US" altLang="zh-CN" sz="1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《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文献主题标引规则</a:t>
              </a: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》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文后参考文献著录规则</a:t>
              </a: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》 (GB/T 7714-2005) 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，</a:t>
              </a:r>
              <a:endParaRPr kumimoji="0" lang="en-US" altLang="zh-CN" sz="1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严格人工质检，著录错误率≤</a:t>
              </a: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0.0003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2" name="组合 14"/>
          <p:cNvGrpSpPr>
            <a:grpSpLocks/>
          </p:cNvGrpSpPr>
          <p:nvPr/>
        </p:nvGrpSpPr>
        <p:grpSpPr>
          <a:xfrm>
            <a:off x="490816" y="5180980"/>
            <a:ext cx="8186773" cy="1024204"/>
            <a:chOff x="1433625" y="1662349"/>
            <a:chExt cx="10889844" cy="1551846"/>
          </a:xfrm>
        </p:grpSpPr>
        <p:sp>
          <p:nvSpPr>
            <p:cNvPr id="83" name="矩形 82"/>
            <p:cNvSpPr/>
            <p:nvPr/>
          </p:nvSpPr>
          <p:spPr>
            <a:xfrm rot="5400000">
              <a:off x="6773817" y="-2347566"/>
              <a:ext cx="1478036" cy="9621269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85" name="组合 68"/>
            <p:cNvGrpSpPr/>
            <p:nvPr/>
          </p:nvGrpSpPr>
          <p:grpSpPr>
            <a:xfrm>
              <a:off x="1433625" y="1662349"/>
              <a:ext cx="1391070" cy="1551846"/>
              <a:chOff x="1303009" y="1641021"/>
              <a:chExt cx="1319195" cy="1471664"/>
            </a:xfrm>
          </p:grpSpPr>
          <p:sp>
            <p:nvSpPr>
              <p:cNvPr id="91" name="圆角矩形 90"/>
              <p:cNvSpPr/>
              <p:nvPr/>
            </p:nvSpPr>
            <p:spPr>
              <a:xfrm>
                <a:off x="1303009" y="1641021"/>
                <a:ext cx="1319195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95" name="圆角矩形 94"/>
              <p:cNvSpPr/>
              <p:nvPr/>
            </p:nvSpPr>
            <p:spPr>
              <a:xfrm>
                <a:off x="1339538" y="1677192"/>
                <a:ext cx="1282665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技术标准</a:t>
                </a:r>
                <a:endParaRPr kumimoji="0" lang="zh-CN" altLang="en-US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89" name="矩形 88"/>
            <p:cNvSpPr/>
            <p:nvPr/>
          </p:nvSpPr>
          <p:spPr>
            <a:xfrm>
              <a:off x="2853264" y="1894863"/>
              <a:ext cx="9327369" cy="1119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采用百度、淘宝等大型企业共同采用的</a:t>
              </a: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Hadoop</a:t>
              </a: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架构体系</a:t>
              </a:r>
              <a:endPara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高可靠性、高扩展性、高效性、高容错性，支持云服务架构</a:t>
              </a:r>
              <a:endPara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同时支持 </a:t>
              </a: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Openurl </a:t>
              </a: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国际标准协议，可为客户单位提供异构数据库的开放链接增值服务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77469" y="112896"/>
            <a:ext cx="2483361" cy="474005"/>
            <a:chOff x="177469" y="112896"/>
            <a:chExt cx="2483361" cy="474005"/>
          </a:xfrm>
        </p:grpSpPr>
        <p:sp>
          <p:nvSpPr>
            <p:cNvPr id="29" name="文本框 4"/>
            <p:cNvSpPr txBox="1"/>
            <p:nvPr/>
          </p:nvSpPr>
          <p:spPr>
            <a:xfrm>
              <a:off x="684296" y="146253"/>
              <a:ext cx="1976534" cy="4072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平台</a:t>
              </a:r>
              <a:r>
                <a:rPr kumimoji="1" lang="zh-CN" altLang="en-US" sz="2000" b="1" dirty="0">
                  <a:solidFill>
                    <a:srgbClr val="1B2135"/>
                  </a:solidFill>
                  <a:latin typeface="微软雅黑"/>
                  <a:cs typeface="微软雅黑"/>
                </a:rPr>
                <a:t>参数</a:t>
              </a:r>
              <a:endPara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2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" name="文本框 12"/>
          <p:cNvSpPr txBox="1"/>
          <p:nvPr/>
        </p:nvSpPr>
        <p:spPr>
          <a:xfrm>
            <a:off x="3473278" y="4516228"/>
            <a:ext cx="2441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六大功能</a:t>
            </a:r>
          </a:p>
        </p:txBody>
      </p:sp>
      <p:sp>
        <p:nvSpPr>
          <p:cNvPr id="22" name="椭圆 21"/>
          <p:cNvSpPr/>
          <p:nvPr/>
        </p:nvSpPr>
        <p:spPr>
          <a:xfrm>
            <a:off x="3384296" y="1420212"/>
            <a:ext cx="2619658" cy="2619658"/>
          </a:xfrm>
          <a:prstGeom prst="ellipse">
            <a:avLst/>
          </a:prstGeom>
          <a:solidFill>
            <a:srgbClr val="F8F9FA">
              <a:alpha val="10196"/>
            </a:srgbClr>
          </a:solidFill>
          <a:ln w="12700" cap="flat" cmpd="sng" algn="ctr">
            <a:solidFill>
              <a:srgbClr val="FFFFFF">
                <a:alpha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cs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3742583" y="1760545"/>
            <a:ext cx="19030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0" cap="none" spc="300" normalizeH="0" baseline="0" noProof="0" dirty="0" smtClean="0">
                <a:ln w="28575">
                  <a:solidFill>
                    <a:sysClr val="window" lastClr="FFFFFF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</a:rPr>
              <a:t>03</a:t>
            </a:r>
            <a:endParaRPr kumimoji="0" lang="zh-CN" altLang="en-US" sz="12000" b="0" i="0" u="none" strike="noStrike" kern="0" cap="none" spc="300" normalizeH="0" baseline="0" noProof="0" dirty="0">
              <a:ln w="28575">
                <a:solidFill>
                  <a:sysClr val="window" lastClr="FFFFFF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42583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45482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548381" y="5419004"/>
            <a:ext cx="193937" cy="177939"/>
          </a:xfrm>
          <a:prstGeom prst="rect">
            <a:avLst/>
          </a:prstGeom>
          <a:solidFill>
            <a:srgbClr val="F8F8F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951281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366667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 rot="3897139">
            <a:off x="3169178" y="3363523"/>
            <a:ext cx="1402494" cy="1402495"/>
            <a:chOff x="2753786" y="1608937"/>
            <a:chExt cx="2980266" cy="2980266"/>
          </a:xfrm>
        </p:grpSpPr>
        <p:sp>
          <p:nvSpPr>
            <p:cNvPr id="46" name="形状 45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47" name="同心圆 46"/>
            <p:cNvSpPr/>
            <p:nvPr/>
          </p:nvSpPr>
          <p:spPr>
            <a:xfrm rot="9900000">
              <a:off x="3395828" y="2250979"/>
              <a:ext cx="1696180" cy="1696180"/>
            </a:xfrm>
            <a:prstGeom prst="donut">
              <a:avLst>
                <a:gd name="adj" fmla="val 20165"/>
              </a:avLst>
            </a:prstGeom>
            <a:gradFill flip="none" rotWithShape="1">
              <a:gsLst>
                <a:gs pos="0">
                  <a:srgbClr val="A6A6A6">
                    <a:lumMod val="0"/>
                    <a:lumOff val="100000"/>
                  </a:srgbClr>
                </a:gs>
                <a:gs pos="35000">
                  <a:srgbClr val="A6A6A6">
                    <a:lumMod val="0"/>
                    <a:lumOff val="100000"/>
                  </a:srgbClr>
                </a:gs>
                <a:gs pos="100000">
                  <a:srgbClr val="A6A6A6">
                    <a:lumMod val="10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 rot="3897139">
            <a:off x="3920343" y="869770"/>
            <a:ext cx="1563823" cy="1563823"/>
            <a:chOff x="2753786" y="1608937"/>
            <a:chExt cx="2980266" cy="2980266"/>
          </a:xfrm>
        </p:grpSpPr>
        <p:sp>
          <p:nvSpPr>
            <p:cNvPr id="49" name="形状 48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50" name="同心圆 49"/>
            <p:cNvSpPr/>
            <p:nvPr/>
          </p:nvSpPr>
          <p:spPr>
            <a:xfrm rot="9000000">
              <a:off x="3395829" y="2250980"/>
              <a:ext cx="1696180" cy="1696180"/>
            </a:xfrm>
            <a:prstGeom prst="donut">
              <a:avLst>
                <a:gd name="adj" fmla="val 16571"/>
              </a:avLst>
            </a:prstGeom>
            <a:gradFill flip="none" rotWithShape="1">
              <a:gsLst>
                <a:gs pos="0">
                  <a:srgbClr val="A6A6A6">
                    <a:lumMod val="67000"/>
                  </a:srgbClr>
                </a:gs>
                <a:gs pos="23280">
                  <a:srgbClr val="969696"/>
                </a:gs>
                <a:gs pos="48000">
                  <a:sysClr val="window" lastClr="FFFFFF">
                    <a:lumMod val="7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 rot="4228104">
            <a:off x="4235896" y="2296227"/>
            <a:ext cx="1598465" cy="1598465"/>
            <a:chOff x="2753786" y="1608937"/>
            <a:chExt cx="2980266" cy="2980266"/>
          </a:xfrm>
        </p:grpSpPr>
        <p:sp>
          <p:nvSpPr>
            <p:cNvPr id="52" name="形状 51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53" name="同心圆 52"/>
            <p:cNvSpPr/>
            <p:nvPr/>
          </p:nvSpPr>
          <p:spPr>
            <a:xfrm rot="8690424">
              <a:off x="3395829" y="2250980"/>
              <a:ext cx="1696180" cy="1696180"/>
            </a:xfrm>
            <a:prstGeom prst="donut">
              <a:avLst>
                <a:gd name="adj" fmla="val 17692"/>
              </a:avLst>
            </a:prstGeom>
            <a:gradFill flip="none" rotWithShape="1">
              <a:gsLst>
                <a:gs pos="0">
                  <a:srgbClr val="44546A">
                    <a:lumMod val="20000"/>
                    <a:lumOff val="80000"/>
                  </a:srgbClr>
                </a:gs>
                <a:gs pos="49000">
                  <a:srgbClr val="44546A"/>
                </a:gs>
                <a:gs pos="24000">
                  <a:srgbClr val="44546A">
                    <a:lumMod val="60000"/>
                    <a:lumOff val="40000"/>
                  </a:srgbClr>
                </a:gs>
                <a:gs pos="100000">
                  <a:srgbClr val="44546A">
                    <a:lumMod val="7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 rot="3897139">
            <a:off x="2827418" y="1940174"/>
            <a:ext cx="1531169" cy="1531170"/>
            <a:chOff x="2753786" y="1608937"/>
            <a:chExt cx="2980266" cy="2980266"/>
          </a:xfrm>
        </p:grpSpPr>
        <p:sp>
          <p:nvSpPr>
            <p:cNvPr id="55" name="形状 54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56" name="同心圆 55"/>
            <p:cNvSpPr/>
            <p:nvPr/>
          </p:nvSpPr>
          <p:spPr>
            <a:xfrm rot="9900000">
              <a:off x="3395828" y="2250979"/>
              <a:ext cx="1696180" cy="1696180"/>
            </a:xfrm>
            <a:prstGeom prst="donut">
              <a:avLst>
                <a:gd name="adj" fmla="val 20165"/>
              </a:avLst>
            </a:prstGeom>
            <a:gradFill flip="none" rotWithShape="1">
              <a:gsLst>
                <a:gs pos="0">
                  <a:srgbClr val="02AFF3">
                    <a:lumMod val="67000"/>
                  </a:srgbClr>
                </a:gs>
                <a:gs pos="61000">
                  <a:srgbClr val="02AFF3">
                    <a:lumMod val="97000"/>
                    <a:lumOff val="3000"/>
                  </a:srgbClr>
                </a:gs>
                <a:gs pos="85000">
                  <a:srgbClr val="02AFF3">
                    <a:lumMod val="60000"/>
                    <a:lumOff val="40000"/>
                  </a:srgbClr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 rot="3897139">
            <a:off x="4015318" y="4531966"/>
            <a:ext cx="1312187" cy="1312187"/>
            <a:chOff x="2753786" y="1608937"/>
            <a:chExt cx="2980266" cy="2980266"/>
          </a:xfrm>
        </p:grpSpPr>
        <p:sp>
          <p:nvSpPr>
            <p:cNvPr id="66" name="形状 65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67" name="同心圆 66"/>
            <p:cNvSpPr/>
            <p:nvPr/>
          </p:nvSpPr>
          <p:spPr>
            <a:xfrm rot="8690424">
              <a:off x="3395829" y="2250980"/>
              <a:ext cx="1696180" cy="1696180"/>
            </a:xfrm>
            <a:prstGeom prst="donut">
              <a:avLst>
                <a:gd name="adj" fmla="val 17692"/>
              </a:avLst>
            </a:prstGeom>
            <a:gradFill flip="none" rotWithShape="1">
              <a:gsLst>
                <a:gs pos="0">
                  <a:srgbClr val="44546A">
                    <a:lumMod val="20000"/>
                    <a:lumOff val="80000"/>
                  </a:srgbClr>
                </a:gs>
                <a:gs pos="49000">
                  <a:srgbClr val="44546A"/>
                </a:gs>
                <a:gs pos="24000">
                  <a:srgbClr val="44546A">
                    <a:lumMod val="60000"/>
                    <a:lumOff val="40000"/>
                  </a:srgbClr>
                </a:gs>
                <a:gs pos="100000">
                  <a:srgbClr val="44546A">
                    <a:lumMod val="7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 rot="3338418">
            <a:off x="5034211" y="3586773"/>
            <a:ext cx="1737741" cy="1737741"/>
            <a:chOff x="2753786" y="1608937"/>
            <a:chExt cx="2980266" cy="2980266"/>
          </a:xfrm>
        </p:grpSpPr>
        <p:sp>
          <p:nvSpPr>
            <p:cNvPr id="69" name="形状 68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70" name="同心圆 69"/>
            <p:cNvSpPr/>
            <p:nvPr/>
          </p:nvSpPr>
          <p:spPr>
            <a:xfrm rot="9900000">
              <a:off x="3395828" y="2250979"/>
              <a:ext cx="1696180" cy="1696180"/>
            </a:xfrm>
            <a:prstGeom prst="donut">
              <a:avLst>
                <a:gd name="adj" fmla="val 20165"/>
              </a:avLst>
            </a:prstGeom>
            <a:gradFill flip="none" rotWithShape="1">
              <a:gsLst>
                <a:gs pos="0">
                  <a:srgbClr val="02AFF3">
                    <a:lumMod val="67000"/>
                  </a:srgbClr>
                </a:gs>
                <a:gs pos="61000">
                  <a:srgbClr val="02AFF3">
                    <a:lumMod val="97000"/>
                    <a:lumOff val="3000"/>
                  </a:srgbClr>
                </a:gs>
                <a:gs pos="85000">
                  <a:srgbClr val="02AFF3">
                    <a:lumMod val="60000"/>
                    <a:lumOff val="40000"/>
                  </a:srgbClr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sp>
        <p:nvSpPr>
          <p:cNvPr id="60" name="矩形 59"/>
          <p:cNvSpPr/>
          <p:nvPr/>
        </p:nvSpPr>
        <p:spPr>
          <a:xfrm>
            <a:off x="5577987" y="111133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智能的文献检索系统</a:t>
            </a:r>
          </a:p>
        </p:txBody>
      </p:sp>
      <p:sp>
        <p:nvSpPr>
          <p:cNvPr id="61" name="矩形 60"/>
          <p:cNvSpPr/>
          <p:nvPr/>
        </p:nvSpPr>
        <p:spPr>
          <a:xfrm>
            <a:off x="5577987" y="1480668"/>
            <a:ext cx="2103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联想式信息检索模式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大大提高检索效率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7" name="文本框 14"/>
          <p:cNvSpPr txBox="1"/>
          <p:nvPr/>
        </p:nvSpPr>
        <p:spPr>
          <a:xfrm>
            <a:off x="4503389" y="1296002"/>
            <a:ext cx="380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Impact" panose="020B0806030902050204" pitchFamily="34" charset="0"/>
              </a:rPr>
              <a:t>1</a:t>
            </a:r>
            <a:endParaRPr lang="zh-CN" altLang="en-US" sz="4000" dirty="0">
              <a:solidFill>
                <a:prstClr val="black">
                  <a:lumMod val="75000"/>
                  <a:lumOff val="25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58" name="文本框 33"/>
          <p:cNvSpPr txBox="1"/>
          <p:nvPr/>
        </p:nvSpPr>
        <p:spPr>
          <a:xfrm>
            <a:off x="4808930" y="2744365"/>
            <a:ext cx="457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rgbClr val="44546A"/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59" name="文本框 34"/>
          <p:cNvSpPr txBox="1"/>
          <p:nvPr/>
        </p:nvSpPr>
        <p:spPr>
          <a:xfrm>
            <a:off x="3402201" y="2393025"/>
            <a:ext cx="41068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500" dirty="0" smtClean="0">
                <a:solidFill>
                  <a:srgbClr val="02AFF3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71" name="文本框 34"/>
          <p:cNvSpPr txBox="1"/>
          <p:nvPr/>
        </p:nvSpPr>
        <p:spPr>
          <a:xfrm>
            <a:off x="5676527" y="4072556"/>
            <a:ext cx="49404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500" dirty="0" smtClean="0">
                <a:solidFill>
                  <a:srgbClr val="02AFF3"/>
                </a:solidFill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72" name="文本框 14"/>
          <p:cNvSpPr txBox="1"/>
          <p:nvPr/>
        </p:nvSpPr>
        <p:spPr>
          <a:xfrm>
            <a:off x="3717537" y="3786973"/>
            <a:ext cx="291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73" name="文本框 33"/>
          <p:cNvSpPr txBox="1"/>
          <p:nvPr/>
        </p:nvSpPr>
        <p:spPr>
          <a:xfrm>
            <a:off x="4473850" y="4895486"/>
            <a:ext cx="4138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300" dirty="0" smtClean="0">
                <a:solidFill>
                  <a:srgbClr val="44546A"/>
                </a:solidFill>
                <a:latin typeface="Impact" panose="020B0806030902050204" pitchFamily="34" charset="0"/>
              </a:rPr>
              <a:t>6</a:t>
            </a:r>
            <a:endParaRPr lang="zh-CN" altLang="en-US" sz="3300" dirty="0">
              <a:solidFill>
                <a:srgbClr val="44546A"/>
              </a:solidFill>
              <a:latin typeface="Impact" panose="020B0806030902050204" pitchFamily="34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24377" y="2653408"/>
            <a:ext cx="2598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任意检索条件下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algn="r"/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对检索结果进行再次组配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5962738" y="2559699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完善的全文保障服务</a:t>
            </a:r>
          </a:p>
        </p:txBody>
      </p:sp>
      <p:sp>
        <p:nvSpPr>
          <p:cNvPr id="79" name="矩形 78"/>
          <p:cNvSpPr/>
          <p:nvPr/>
        </p:nvSpPr>
        <p:spPr>
          <a:xfrm>
            <a:off x="5962738" y="2834009"/>
            <a:ext cx="2262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全方位的资源获取渠道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1606401" y="5680316"/>
            <a:ext cx="2131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方便用户订阅和回溯检索记录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1706928" y="531098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b="1" dirty="0" smtClean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个性化的用户</a:t>
            </a:r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中心</a:t>
            </a:r>
          </a:p>
        </p:txBody>
      </p:sp>
      <p:sp>
        <p:nvSpPr>
          <p:cNvPr id="84" name="矩形 83"/>
          <p:cNvSpPr/>
          <p:nvPr/>
        </p:nvSpPr>
        <p:spPr>
          <a:xfrm>
            <a:off x="676079" y="3876805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b="1" dirty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深入的引文追踪分析</a:t>
            </a:r>
          </a:p>
        </p:txBody>
      </p:sp>
      <p:sp>
        <p:nvSpPr>
          <p:cNvPr id="85" name="矩形 84"/>
          <p:cNvSpPr/>
          <p:nvPr/>
        </p:nvSpPr>
        <p:spPr>
          <a:xfrm>
            <a:off x="6709067" y="4441888"/>
            <a:ext cx="2290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通过趋势统计、分析报告等可快速了解相关研究领域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274567" y="4246137"/>
            <a:ext cx="26636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深入追踪研究课题的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algn="r"/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来龙去脉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460433" y="227137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b="1" dirty="0" smtClean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灵活的聚类组配方式</a:t>
            </a:r>
          </a:p>
        </p:txBody>
      </p:sp>
      <p:sp>
        <p:nvSpPr>
          <p:cNvPr id="40" name="矩形 39"/>
          <p:cNvSpPr/>
          <p:nvPr/>
        </p:nvSpPr>
        <p:spPr>
          <a:xfrm>
            <a:off x="6714535" y="4072556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2AFF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详尽的计量评价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177469" y="112896"/>
            <a:ext cx="2483361" cy="474005"/>
            <a:chOff x="177469" y="112896"/>
            <a:chExt cx="2483361" cy="474005"/>
          </a:xfrm>
        </p:grpSpPr>
        <p:sp>
          <p:nvSpPr>
            <p:cNvPr id="42" name="文本框 4"/>
            <p:cNvSpPr txBox="1"/>
            <p:nvPr/>
          </p:nvSpPr>
          <p:spPr>
            <a:xfrm>
              <a:off x="684296" y="134455"/>
              <a:ext cx="1976534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b="1" dirty="0" smtClean="0">
                  <a:solidFill>
                    <a:srgbClr val="1B2135"/>
                  </a:solidFill>
                  <a:latin typeface="微软雅黑"/>
                  <a:cs typeface="微软雅黑"/>
                </a:rPr>
                <a:t>六大功能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177469" y="112896"/>
              <a:ext cx="495676" cy="47400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300" b="1" dirty="0" smtClean="0">
                  <a:solidFill>
                    <a:srgbClr val="1B2135"/>
                  </a:solidFill>
                  <a:latin typeface="Calibri"/>
                  <a:ea typeface="宋体"/>
                </a:rPr>
                <a:t>3</a:t>
              </a:r>
              <a:endParaRPr kumimoji="1" lang="zh-CN" altLang="en-US" sz="2300" b="1" dirty="0">
                <a:solidFill>
                  <a:srgbClr val="1B2135"/>
                </a:solidFill>
                <a:latin typeface="Calibri"/>
                <a:ea typeface="宋体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3847</TotalTime>
  <Words>3376</Words>
  <Application>Microsoft Office PowerPoint</Application>
  <PresentationFormat>全屏显示(4:3)</PresentationFormat>
  <Paragraphs>345</Paragraphs>
  <Slides>43</Slides>
  <Notes>39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0" baseType="lpstr">
      <vt:lpstr>Calibri</vt:lpstr>
      <vt:lpstr>微软雅黑</vt:lpstr>
      <vt:lpstr>Impact</vt:lpstr>
      <vt:lpstr>方正兰亭超细黑简体</vt:lpstr>
      <vt:lpstr>Arial</vt:lpstr>
      <vt:lpstr>宋体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mayo</dc:creator>
  <cp:lastModifiedBy>一帆公子</cp:lastModifiedBy>
  <cp:revision>384</cp:revision>
  <dcterms:created xsi:type="dcterms:W3CDTF">2015-04-26T00:57:12Z</dcterms:created>
  <dcterms:modified xsi:type="dcterms:W3CDTF">2023-02-17T09:07:36Z</dcterms:modified>
</cp:coreProperties>
</file>