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878" r:id="rId2"/>
    <p:sldId id="2145961827" r:id="rId3"/>
    <p:sldId id="391" r:id="rId4"/>
    <p:sldId id="323" r:id="rId5"/>
    <p:sldId id="328" r:id="rId6"/>
    <p:sldId id="2145961822" r:id="rId7"/>
    <p:sldId id="855" r:id="rId8"/>
    <p:sldId id="837" r:id="rId9"/>
    <p:sldId id="342" r:id="rId10"/>
    <p:sldId id="2007602797" r:id="rId11"/>
    <p:sldId id="2145961860" r:id="rId12"/>
    <p:sldId id="2145961843" r:id="rId13"/>
    <p:sldId id="2145961819" r:id="rId14"/>
    <p:sldId id="2145961856" r:id="rId15"/>
    <p:sldId id="877" r:id="rId16"/>
    <p:sldId id="2145961858"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368" userDrawn="1">
          <p15:clr>
            <a:srgbClr val="A4A3A4"/>
          </p15:clr>
        </p15:guide>
        <p15:guide id="3" pos="216" userDrawn="1">
          <p15:clr>
            <a:srgbClr val="A4A3A4"/>
          </p15:clr>
        </p15:guide>
        <p15:guide id="4" orient="horz" pos="3360" userDrawn="1">
          <p15:clr>
            <a:srgbClr val="A4A3A4"/>
          </p15:clr>
        </p15:guide>
        <p15:guide id="5" orient="horz" pos="600" userDrawn="1">
          <p15:clr>
            <a:srgbClr val="A4A3A4"/>
          </p15:clr>
        </p15:guide>
        <p15:guide id="6" pos="4320" userDrawn="1">
          <p15:clr>
            <a:srgbClr val="A4A3A4"/>
          </p15:clr>
        </p15:guide>
        <p15:guide id="10" orient="horz" pos="1080" userDrawn="1">
          <p15:clr>
            <a:srgbClr val="A4A3A4"/>
          </p15:clr>
        </p15:guide>
        <p15:guide id="11" orient="horz" pos="4080" userDrawn="1">
          <p15:clr>
            <a:srgbClr val="A4A3A4"/>
          </p15:clr>
        </p15:guide>
        <p15:guide id="12" orient="horz" pos="35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8200"/>
    <a:srgbClr val="007398"/>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6209AB-FEBE-4B02-8D82-09A77777C0DC}" v="10" dt="2023-05-26T08:24:43.896"/>
  </p1510:revLst>
</p1510:revInfo>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65" autoAdjust="0"/>
    <p:restoredTop sz="87662" autoAdjust="0"/>
  </p:normalViewPr>
  <p:slideViewPr>
    <p:cSldViewPr snapToGrid="0" snapToObjects="1" showGuides="1">
      <p:cViewPr varScale="1">
        <p:scale>
          <a:sx n="77" d="100"/>
          <a:sy n="77" d="100"/>
        </p:scale>
        <p:origin x="610" y="72"/>
      </p:cViewPr>
      <p:guideLst>
        <p:guide pos="7368"/>
        <p:guide pos="216"/>
        <p:guide orient="horz" pos="3360"/>
        <p:guide orient="horz" pos="600"/>
        <p:guide pos="4320"/>
        <p:guide orient="horz" pos="1080"/>
        <p:guide orient="horz" pos="4080"/>
        <p:guide orient="horz" pos="3552"/>
      </p:guideLst>
    </p:cSldViewPr>
  </p:slideViewPr>
  <p:notesTextViewPr>
    <p:cViewPr>
      <p:scale>
        <a:sx n="1" d="1"/>
        <a:sy n="1" d="1"/>
      </p:scale>
      <p:origin x="0" y="0"/>
    </p:cViewPr>
  </p:notesTextViewPr>
  <p:sorterViewPr>
    <p:cViewPr>
      <p:scale>
        <a:sx n="125" d="100"/>
        <a:sy n="125" d="100"/>
      </p:scale>
      <p:origin x="0" y="-52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u, Xiaolin (ELS-BEI)" userId="44b6dacb-c705-498b-9fa4-61c30fc43b69" providerId="ADAL" clId="{BC6209AB-FEBE-4B02-8D82-09A77777C0DC}"/>
    <pc:docChg chg="undo custSel addSld delSld modSld sldOrd">
      <pc:chgData name="Liu, Xiaolin (ELS-BEI)" userId="44b6dacb-c705-498b-9fa4-61c30fc43b69" providerId="ADAL" clId="{BC6209AB-FEBE-4B02-8D82-09A77777C0DC}" dt="2023-05-26T08:25:23.860" v="130" actId="47"/>
      <pc:docMkLst>
        <pc:docMk/>
      </pc:docMkLst>
      <pc:sldChg chg="del">
        <pc:chgData name="Liu, Xiaolin (ELS-BEI)" userId="44b6dacb-c705-498b-9fa4-61c30fc43b69" providerId="ADAL" clId="{BC6209AB-FEBE-4B02-8D82-09A77777C0DC}" dt="2023-05-26T08:20:28.460" v="8" actId="47"/>
        <pc:sldMkLst>
          <pc:docMk/>
          <pc:sldMk cId="4226034702" sldId="307"/>
        </pc:sldMkLst>
      </pc:sldChg>
      <pc:sldChg chg="del">
        <pc:chgData name="Liu, Xiaolin (ELS-BEI)" userId="44b6dacb-c705-498b-9fa4-61c30fc43b69" providerId="ADAL" clId="{BC6209AB-FEBE-4B02-8D82-09A77777C0DC}" dt="2023-05-26T08:20:23.413" v="5" actId="47"/>
        <pc:sldMkLst>
          <pc:docMk/>
          <pc:sldMk cId="2874842137" sldId="498"/>
        </pc:sldMkLst>
      </pc:sldChg>
      <pc:sldChg chg="del">
        <pc:chgData name="Liu, Xiaolin (ELS-BEI)" userId="44b6dacb-c705-498b-9fa4-61c30fc43b69" providerId="ADAL" clId="{BC6209AB-FEBE-4B02-8D82-09A77777C0DC}" dt="2023-05-26T08:20:49.227" v="16" actId="47"/>
        <pc:sldMkLst>
          <pc:docMk/>
          <pc:sldMk cId="1157449020" sldId="820"/>
        </pc:sldMkLst>
      </pc:sldChg>
      <pc:sldChg chg="del">
        <pc:chgData name="Liu, Xiaolin (ELS-BEI)" userId="44b6dacb-c705-498b-9fa4-61c30fc43b69" providerId="ADAL" clId="{BC6209AB-FEBE-4B02-8D82-09A77777C0DC}" dt="2023-05-26T08:25:12.823" v="125" actId="47"/>
        <pc:sldMkLst>
          <pc:docMk/>
          <pc:sldMk cId="681620279" sldId="875"/>
        </pc:sldMkLst>
      </pc:sldChg>
      <pc:sldChg chg="addSp delSp modSp mod">
        <pc:chgData name="Liu, Xiaolin (ELS-BEI)" userId="44b6dacb-c705-498b-9fa4-61c30fc43b69" providerId="ADAL" clId="{BC6209AB-FEBE-4B02-8D82-09A77777C0DC}" dt="2023-05-26T08:20:44.292" v="15" actId="1076"/>
        <pc:sldMkLst>
          <pc:docMk/>
          <pc:sldMk cId="676845981" sldId="878"/>
        </pc:sldMkLst>
        <pc:spChg chg="del mod">
          <ac:chgData name="Liu, Xiaolin (ELS-BEI)" userId="44b6dacb-c705-498b-9fa4-61c30fc43b69" providerId="ADAL" clId="{BC6209AB-FEBE-4B02-8D82-09A77777C0DC}" dt="2023-05-26T08:20:35.718" v="11" actId="478"/>
          <ac:spMkLst>
            <pc:docMk/>
            <pc:sldMk cId="676845981" sldId="878"/>
            <ac:spMk id="3" creationId="{13F35C91-8071-4D35-B257-CBDB994AAF44}"/>
          </ac:spMkLst>
        </pc:spChg>
        <pc:picChg chg="add mod">
          <ac:chgData name="Liu, Xiaolin (ELS-BEI)" userId="44b6dacb-c705-498b-9fa4-61c30fc43b69" providerId="ADAL" clId="{BC6209AB-FEBE-4B02-8D82-09A77777C0DC}" dt="2023-05-26T08:20:44.292" v="15" actId="1076"/>
          <ac:picMkLst>
            <pc:docMk/>
            <pc:sldMk cId="676845981" sldId="878"/>
            <ac:picMk id="5" creationId="{874FEC0D-1C2C-9270-8E1A-C1C0F26547C9}"/>
          </ac:picMkLst>
        </pc:picChg>
      </pc:sldChg>
      <pc:sldChg chg="del">
        <pc:chgData name="Liu, Xiaolin (ELS-BEI)" userId="44b6dacb-c705-498b-9fa4-61c30fc43b69" providerId="ADAL" clId="{BC6209AB-FEBE-4B02-8D82-09A77777C0DC}" dt="2023-05-26T08:20:27.539" v="7" actId="47"/>
        <pc:sldMkLst>
          <pc:docMk/>
          <pc:sldMk cId="4124641141" sldId="880"/>
        </pc:sldMkLst>
      </pc:sldChg>
      <pc:sldChg chg="add del">
        <pc:chgData name="Liu, Xiaolin (ELS-BEI)" userId="44b6dacb-c705-498b-9fa4-61c30fc43b69" providerId="ADAL" clId="{BC6209AB-FEBE-4B02-8D82-09A77777C0DC}" dt="2023-05-26T08:25:19.640" v="129" actId="47"/>
        <pc:sldMkLst>
          <pc:docMk/>
          <pc:sldMk cId="970621818" sldId="2106022698"/>
        </pc:sldMkLst>
      </pc:sldChg>
      <pc:sldChg chg="del">
        <pc:chgData name="Liu, Xiaolin (ELS-BEI)" userId="44b6dacb-c705-498b-9fa4-61c30fc43b69" providerId="ADAL" clId="{BC6209AB-FEBE-4B02-8D82-09A77777C0DC}" dt="2023-05-26T08:20:24.956" v="6" actId="47"/>
        <pc:sldMkLst>
          <pc:docMk/>
          <pc:sldMk cId="897197341" sldId="2145961796"/>
        </pc:sldMkLst>
      </pc:sldChg>
      <pc:sldChg chg="del">
        <pc:chgData name="Liu, Xiaolin (ELS-BEI)" userId="44b6dacb-c705-498b-9fa4-61c30fc43b69" providerId="ADAL" clId="{BC6209AB-FEBE-4B02-8D82-09A77777C0DC}" dt="2023-05-26T08:20:29.234" v="9" actId="47"/>
        <pc:sldMkLst>
          <pc:docMk/>
          <pc:sldMk cId="3241273587" sldId="2145961824"/>
        </pc:sldMkLst>
      </pc:sldChg>
      <pc:sldChg chg="del">
        <pc:chgData name="Liu, Xiaolin (ELS-BEI)" userId="44b6dacb-c705-498b-9fa4-61c30fc43b69" providerId="ADAL" clId="{BC6209AB-FEBE-4B02-8D82-09A77777C0DC}" dt="2023-05-26T08:25:13.664" v="126" actId="47"/>
        <pc:sldMkLst>
          <pc:docMk/>
          <pc:sldMk cId="3889172242" sldId="2145961825"/>
        </pc:sldMkLst>
      </pc:sldChg>
      <pc:sldChg chg="del ord">
        <pc:chgData name="Liu, Xiaolin (ELS-BEI)" userId="44b6dacb-c705-498b-9fa4-61c30fc43b69" providerId="ADAL" clId="{BC6209AB-FEBE-4B02-8D82-09A77777C0DC}" dt="2023-05-26T08:20:22.555" v="4" actId="47"/>
        <pc:sldMkLst>
          <pc:docMk/>
          <pc:sldMk cId="3866414940" sldId="2145961826"/>
        </pc:sldMkLst>
      </pc:sldChg>
      <pc:sldChg chg="addSp delSp modSp mod">
        <pc:chgData name="Liu, Xiaolin (ELS-BEI)" userId="44b6dacb-c705-498b-9fa4-61c30fc43b69" providerId="ADAL" clId="{BC6209AB-FEBE-4B02-8D82-09A77777C0DC}" dt="2023-05-26T08:24:43.896" v="124"/>
        <pc:sldMkLst>
          <pc:docMk/>
          <pc:sldMk cId="458384220" sldId="2145961827"/>
        </pc:sldMkLst>
        <pc:spChg chg="del">
          <ac:chgData name="Liu, Xiaolin (ELS-BEI)" userId="44b6dacb-c705-498b-9fa4-61c30fc43b69" providerId="ADAL" clId="{BC6209AB-FEBE-4B02-8D82-09A77777C0DC}" dt="2023-05-26T08:20:56.087" v="19" actId="478"/>
          <ac:spMkLst>
            <pc:docMk/>
            <pc:sldMk cId="458384220" sldId="2145961827"/>
            <ac:spMk id="2" creationId="{04BCD601-AC35-4036-8487-06E188FFF63E}"/>
          </ac:spMkLst>
        </pc:spChg>
        <pc:spChg chg="del mod">
          <ac:chgData name="Liu, Xiaolin (ELS-BEI)" userId="44b6dacb-c705-498b-9fa4-61c30fc43b69" providerId="ADAL" clId="{BC6209AB-FEBE-4B02-8D82-09A77777C0DC}" dt="2023-05-26T08:20:57.425" v="20" actId="478"/>
          <ac:spMkLst>
            <pc:docMk/>
            <pc:sldMk cId="458384220" sldId="2145961827"/>
            <ac:spMk id="3" creationId="{55BF7032-EFA1-4AD2-8A0F-30B29EB1C541}"/>
          </ac:spMkLst>
        </pc:spChg>
        <pc:spChg chg="mod">
          <ac:chgData name="Liu, Xiaolin (ELS-BEI)" userId="44b6dacb-c705-498b-9fa4-61c30fc43b69" providerId="ADAL" clId="{BC6209AB-FEBE-4B02-8D82-09A77777C0DC}" dt="2023-05-26T08:22:43.215" v="70" actId="1076"/>
          <ac:spMkLst>
            <pc:docMk/>
            <pc:sldMk cId="458384220" sldId="2145961827"/>
            <ac:spMk id="4" creationId="{83F78235-2BFC-4E19-9C0E-A6F7CD527ECF}"/>
          </ac:spMkLst>
        </pc:spChg>
        <pc:spChg chg="del">
          <ac:chgData name="Liu, Xiaolin (ELS-BEI)" userId="44b6dacb-c705-498b-9fa4-61c30fc43b69" providerId="ADAL" clId="{BC6209AB-FEBE-4B02-8D82-09A77777C0DC}" dt="2023-05-26T08:21:01.165" v="21" actId="478"/>
          <ac:spMkLst>
            <pc:docMk/>
            <pc:sldMk cId="458384220" sldId="2145961827"/>
            <ac:spMk id="7" creationId="{11DC5BF0-36DF-4533-B6C7-6CF83CDDF3F7}"/>
          </ac:spMkLst>
        </pc:spChg>
        <pc:spChg chg="add mod">
          <ac:chgData name="Liu, Xiaolin (ELS-BEI)" userId="44b6dacb-c705-498b-9fa4-61c30fc43b69" providerId="ADAL" clId="{BC6209AB-FEBE-4B02-8D82-09A77777C0DC}" dt="2023-05-26T08:24:03.880" v="98" actId="962"/>
          <ac:spMkLst>
            <pc:docMk/>
            <pc:sldMk cId="458384220" sldId="2145961827"/>
            <ac:spMk id="11" creationId="{AD86F483-AED3-03DC-DCBF-755BA9C5F32E}"/>
          </ac:spMkLst>
        </pc:spChg>
        <pc:spChg chg="add del mod">
          <ac:chgData name="Liu, Xiaolin (ELS-BEI)" userId="44b6dacb-c705-498b-9fa4-61c30fc43b69" providerId="ADAL" clId="{BC6209AB-FEBE-4B02-8D82-09A77777C0DC}" dt="2023-05-26T08:23:45.974" v="90" actId="478"/>
          <ac:spMkLst>
            <pc:docMk/>
            <pc:sldMk cId="458384220" sldId="2145961827"/>
            <ac:spMk id="14" creationId="{35766814-B5B1-71BB-6A60-98328369E723}"/>
          </ac:spMkLst>
        </pc:spChg>
        <pc:spChg chg="add mod">
          <ac:chgData name="Liu, Xiaolin (ELS-BEI)" userId="44b6dacb-c705-498b-9fa4-61c30fc43b69" providerId="ADAL" clId="{BC6209AB-FEBE-4B02-8D82-09A77777C0DC}" dt="2023-05-26T08:24:43.896" v="124"/>
          <ac:spMkLst>
            <pc:docMk/>
            <pc:sldMk cId="458384220" sldId="2145961827"/>
            <ac:spMk id="17" creationId="{820C8B99-1921-61B4-EB5F-AABDFB5E05AC}"/>
          </ac:spMkLst>
        </pc:spChg>
        <pc:spChg chg="add mod">
          <ac:chgData name="Liu, Xiaolin (ELS-BEI)" userId="44b6dacb-c705-498b-9fa4-61c30fc43b69" providerId="ADAL" clId="{BC6209AB-FEBE-4B02-8D82-09A77777C0DC}" dt="2023-05-26T08:24:28.214" v="113"/>
          <ac:spMkLst>
            <pc:docMk/>
            <pc:sldMk cId="458384220" sldId="2145961827"/>
            <ac:spMk id="18" creationId="{FEAEF2EE-3643-9C20-129E-28686F3D4149}"/>
          </ac:spMkLst>
        </pc:spChg>
        <pc:graphicFrameChg chg="add del mod modGraphic">
          <ac:chgData name="Liu, Xiaolin (ELS-BEI)" userId="44b6dacb-c705-498b-9fa4-61c30fc43b69" providerId="ADAL" clId="{BC6209AB-FEBE-4B02-8D82-09A77777C0DC}" dt="2023-05-26T08:24:18.995" v="110" actId="1076"/>
          <ac:graphicFrameMkLst>
            <pc:docMk/>
            <pc:sldMk cId="458384220" sldId="2145961827"/>
            <ac:graphicFrameMk id="8" creationId="{EF2161EF-2783-4DF0-B0D7-F704487B8DF9}"/>
          </ac:graphicFrameMkLst>
        </pc:graphicFrameChg>
        <pc:picChg chg="del">
          <ac:chgData name="Liu, Xiaolin (ELS-BEI)" userId="44b6dacb-c705-498b-9fa4-61c30fc43b69" providerId="ADAL" clId="{BC6209AB-FEBE-4B02-8D82-09A77777C0DC}" dt="2023-05-26T08:21:18.213" v="31" actId="478"/>
          <ac:picMkLst>
            <pc:docMk/>
            <pc:sldMk cId="458384220" sldId="2145961827"/>
            <ac:picMk id="5" creationId="{989D3FB8-7D80-49B6-AE10-2C84DC690E74}"/>
          </ac:picMkLst>
        </pc:picChg>
        <pc:picChg chg="del mod">
          <ac:chgData name="Liu, Xiaolin (ELS-BEI)" userId="44b6dacb-c705-498b-9fa4-61c30fc43b69" providerId="ADAL" clId="{BC6209AB-FEBE-4B02-8D82-09A77777C0DC}" dt="2023-05-26T08:21:05.239" v="24" actId="478"/>
          <ac:picMkLst>
            <pc:docMk/>
            <pc:sldMk cId="458384220" sldId="2145961827"/>
            <ac:picMk id="9" creationId="{90FCAC7C-653D-44A2-B3DF-2C412676EBEB}"/>
          </ac:picMkLst>
        </pc:picChg>
        <pc:picChg chg="del">
          <ac:chgData name="Liu, Xiaolin (ELS-BEI)" userId="44b6dacb-c705-498b-9fa4-61c30fc43b69" providerId="ADAL" clId="{BC6209AB-FEBE-4B02-8D82-09A77777C0DC}" dt="2023-05-26T08:20:51.434" v="17" actId="478"/>
          <ac:picMkLst>
            <pc:docMk/>
            <pc:sldMk cId="458384220" sldId="2145961827"/>
            <ac:picMk id="13" creationId="{E03A8452-4ED6-48FB-A631-255C81F95206}"/>
          </ac:picMkLst>
        </pc:picChg>
        <pc:picChg chg="add mod">
          <ac:chgData name="Liu, Xiaolin (ELS-BEI)" userId="44b6dacb-c705-498b-9fa4-61c30fc43b69" providerId="ADAL" clId="{BC6209AB-FEBE-4B02-8D82-09A77777C0DC}" dt="2023-05-26T08:24:34.027" v="115" actId="1076"/>
          <ac:picMkLst>
            <pc:docMk/>
            <pc:sldMk cId="458384220" sldId="2145961827"/>
            <ac:picMk id="16" creationId="{013841CE-3A02-4612-8ACA-94F1DB84251D}"/>
          </ac:picMkLst>
        </pc:picChg>
      </pc:sldChg>
      <pc:sldChg chg="del">
        <pc:chgData name="Liu, Xiaolin (ELS-BEI)" userId="44b6dacb-c705-498b-9fa4-61c30fc43b69" providerId="ADAL" clId="{BC6209AB-FEBE-4B02-8D82-09A77777C0DC}" dt="2023-05-26T08:20:07.552" v="1" actId="47"/>
        <pc:sldMkLst>
          <pc:docMk/>
          <pc:sldMk cId="1973124359" sldId="2145961828"/>
        </pc:sldMkLst>
      </pc:sldChg>
      <pc:sldChg chg="del">
        <pc:chgData name="Liu, Xiaolin (ELS-BEI)" userId="44b6dacb-c705-498b-9fa4-61c30fc43b69" providerId="ADAL" clId="{BC6209AB-FEBE-4B02-8D82-09A77777C0DC}" dt="2023-05-26T08:25:23.860" v="130" actId="47"/>
        <pc:sldMkLst>
          <pc:docMk/>
          <pc:sldMk cId="256612717" sldId="2145961859"/>
        </pc:sldMkLst>
      </pc:sldChg>
      <pc:sldMasterChg chg="addSldLayout delSldLayout">
        <pc:chgData name="Liu, Xiaolin (ELS-BEI)" userId="44b6dacb-c705-498b-9fa4-61c30fc43b69" providerId="ADAL" clId="{BC6209AB-FEBE-4B02-8D82-09A77777C0DC}" dt="2023-05-26T08:25:19.640" v="129" actId="47"/>
        <pc:sldMasterMkLst>
          <pc:docMk/>
          <pc:sldMasterMk cId="1652964212" sldId="2147483648"/>
        </pc:sldMasterMkLst>
        <pc:sldLayoutChg chg="add del">
          <pc:chgData name="Liu, Xiaolin (ELS-BEI)" userId="44b6dacb-c705-498b-9fa4-61c30fc43b69" providerId="ADAL" clId="{BC6209AB-FEBE-4B02-8D82-09A77777C0DC}" dt="2023-05-26T08:25:19.640" v="129" actId="47"/>
          <pc:sldLayoutMkLst>
            <pc:docMk/>
            <pc:sldMasterMk cId="1652964212" sldId="2147483648"/>
            <pc:sldLayoutMk cId="1895270649" sldId="2147483664"/>
          </pc:sldLayoutMkLst>
        </pc:sldLayoutChg>
        <pc:sldLayoutChg chg="del">
          <pc:chgData name="Liu, Xiaolin (ELS-BEI)" userId="44b6dacb-c705-498b-9fa4-61c30fc43b69" providerId="ADAL" clId="{BC6209AB-FEBE-4B02-8D82-09A77777C0DC}" dt="2023-05-26T08:20:28.460" v="8" actId="47"/>
          <pc:sldLayoutMkLst>
            <pc:docMk/>
            <pc:sldMasterMk cId="1652964212" sldId="2147483648"/>
            <pc:sldLayoutMk cId="1508910053"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B6B20-23EA-8C49-A75C-651BFDDBE252}" type="datetimeFigureOut">
              <a:rPr lang="en-US" smtClean="0"/>
              <a:t>6/26/2023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A755B-9233-BB4C-BFE1-928BAB4779D6}" type="slidenum">
              <a:rPr lang="en-US" smtClean="0"/>
              <a:t>‹#›</a:t>
            </a:fld>
            <a:endParaRPr lang="en-US"/>
          </a:p>
        </p:txBody>
      </p:sp>
    </p:spTree>
    <p:extLst>
      <p:ext uri="{BB962C8B-B14F-4D97-AF65-F5344CB8AC3E}">
        <p14:creationId xmlns:p14="http://schemas.microsoft.com/office/powerpoint/2010/main" val="1520943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642A755B-9233-BB4C-BFE1-928BAB4779D6}" type="slidenum">
              <a:rPr lang="en-US" smtClean="0"/>
              <a:t>2</a:t>
            </a:fld>
            <a:endParaRPr lang="en-US"/>
          </a:p>
        </p:txBody>
      </p:sp>
    </p:spTree>
    <p:extLst>
      <p:ext uri="{BB962C8B-B14F-4D97-AF65-F5344CB8AC3E}">
        <p14:creationId xmlns:p14="http://schemas.microsoft.com/office/powerpoint/2010/main" val="2663961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Topics are especially useful for on boarding in interdisciplinary research or just to learn or better understand a new concept. When working in </a:t>
            </a:r>
            <a:r>
              <a:rPr lang="en-US" altLang="zh-CN" dirty="0" err="1"/>
              <a:t>sciencedirect</a:t>
            </a:r>
            <a:r>
              <a:rPr lang="en-US" altLang="zh-CN" dirty="0"/>
              <a:t>, just stop by a highlighted word and via hyperlink, you can immediately go to a page with authoritative and foundational content for that.</a:t>
            </a:r>
          </a:p>
          <a:p>
            <a:endParaRPr lang="en-US" altLang="zh-CN" dirty="0"/>
          </a:p>
          <a:p>
            <a:r>
              <a:rPr lang="en-US" altLang="zh-CN" dirty="0"/>
              <a:t>Shor definition/related terms/Excerpts</a:t>
            </a:r>
            <a:r>
              <a:rPr lang="zh-CN" altLang="en-US" dirty="0"/>
              <a:t> </a:t>
            </a:r>
            <a:r>
              <a:rPr lang="en-US" altLang="zh-CN" dirty="0"/>
              <a:t>from</a:t>
            </a:r>
            <a:r>
              <a:rPr lang="zh-CN" altLang="en-US" dirty="0"/>
              <a:t> </a:t>
            </a:r>
            <a:r>
              <a:rPr lang="en-US" altLang="zh-CN" dirty="0"/>
              <a:t>relevant</a:t>
            </a:r>
            <a:r>
              <a:rPr lang="zh-CN" altLang="en-US" dirty="0"/>
              <a:t> </a:t>
            </a:r>
            <a:r>
              <a:rPr lang="en-US" altLang="zh-CN" dirty="0"/>
              <a:t>book</a:t>
            </a:r>
            <a:r>
              <a:rPr lang="zh-CN" altLang="en-US" dirty="0"/>
              <a:t> </a:t>
            </a:r>
            <a:r>
              <a:rPr lang="en-US" altLang="zh-CN" dirty="0"/>
              <a:t>content.</a:t>
            </a:r>
            <a:endParaRPr lang="zh-CN" altLang="en-US" dirty="0"/>
          </a:p>
        </p:txBody>
      </p:sp>
      <p:sp>
        <p:nvSpPr>
          <p:cNvPr id="4" name="Slide Number Placeholder 3"/>
          <p:cNvSpPr>
            <a:spLocks noGrp="1"/>
          </p:cNvSpPr>
          <p:nvPr>
            <p:ph type="sldNum" sz="quarter" idx="5"/>
          </p:nvPr>
        </p:nvSpPr>
        <p:spPr/>
        <p:txBody>
          <a:bodyPr/>
          <a:lstStyle/>
          <a:p>
            <a:fld id="{642A755B-9233-BB4C-BFE1-928BAB4779D6}" type="slidenum">
              <a:rPr lang="en-US" smtClean="0"/>
              <a:t>12</a:t>
            </a:fld>
            <a:endParaRPr lang="en-US"/>
          </a:p>
        </p:txBody>
      </p:sp>
    </p:spTree>
    <p:extLst>
      <p:ext uri="{BB962C8B-B14F-4D97-AF65-F5344CB8AC3E}">
        <p14:creationId xmlns:p14="http://schemas.microsoft.com/office/powerpoint/2010/main" val="2511914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14375"/>
            <a:ext cx="6510337" cy="3662363"/>
          </a:xfrm>
        </p:spPr>
      </p:sp>
      <p:sp>
        <p:nvSpPr>
          <p:cNvPr id="3" name="Notes Placeholder 2"/>
          <p:cNvSpPr>
            <a:spLocks noGrp="1"/>
          </p:cNvSpPr>
          <p:nvPr>
            <p:ph type="body" idx="1"/>
          </p:nvPr>
        </p:nvSpPr>
        <p:spPr>
          <a:xfrm>
            <a:off x="664679" y="4658170"/>
            <a:ext cx="5317435" cy="4395866"/>
          </a:xfrm>
        </p:spPr>
        <p:txBody>
          <a:bodyPr/>
          <a:lstStyle/>
          <a:p>
            <a:endParaRPr lang="en-GB" dirty="0"/>
          </a:p>
        </p:txBody>
      </p:sp>
      <p:sp>
        <p:nvSpPr>
          <p:cNvPr id="4" name="Slide Number Placeholder 3"/>
          <p:cNvSpPr>
            <a:spLocks noGrp="1"/>
          </p:cNvSpPr>
          <p:nvPr>
            <p:ph type="sldNum" sz="quarter" idx="10"/>
          </p:nvPr>
        </p:nvSpPr>
        <p:spPr/>
        <p:txBody>
          <a:bodyPr/>
          <a:lstStyle/>
          <a:p>
            <a:fld id="{F981F8ED-CEC2-4A76-85B5-D62B57BD95D5}" type="slidenum">
              <a:rPr lang="en-US" smtClean="0">
                <a:solidFill>
                  <a:prstClr val="black"/>
                </a:solidFill>
              </a:rPr>
              <a:t>13</a:t>
            </a:fld>
            <a:endParaRPr lang="en-US" dirty="0">
              <a:solidFill>
                <a:prstClr val="black"/>
              </a:solidFill>
            </a:endParaRPr>
          </a:p>
        </p:txBody>
      </p:sp>
    </p:spTree>
    <p:extLst>
      <p:ext uri="{BB962C8B-B14F-4D97-AF65-F5344CB8AC3E}">
        <p14:creationId xmlns:p14="http://schemas.microsoft.com/office/powerpoint/2010/main" val="2307838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676" y="5031751"/>
            <a:ext cx="5301395" cy="5410106"/>
          </a:xfrm>
        </p:spPr>
        <p:txBody>
          <a:bodyPr>
            <a:noAutofit/>
          </a:bodyPr>
          <a:lstStyle/>
          <a:p>
            <a:pPr eaLnBrk="0" fontAlgn="base" hangingPunct="0">
              <a:spcBef>
                <a:spcPct val="0"/>
              </a:spcBef>
              <a:spcAft>
                <a:spcPct val="0"/>
              </a:spcAft>
              <a:defRPr/>
            </a:pPr>
            <a:r>
              <a:rPr lang="en-US" sz="1300" dirty="0">
                <a:solidFill>
                  <a:srgbClr val="000000"/>
                </a:solidFill>
                <a:latin typeface="Arial" panose="020B0604020202020204" pitchFamily="34" charset="0"/>
                <a:ea typeface="Arial"/>
                <a:cs typeface="Arial" panose="020B0604020202020204" pitchFamily="34" charset="0"/>
              </a:rPr>
              <a:t>OPTIONAL – For use for audiences less familiar with Elsevier</a:t>
            </a:r>
          </a:p>
          <a:p>
            <a:pPr eaLnBrk="0" fontAlgn="base" hangingPunct="0">
              <a:spcBef>
                <a:spcPct val="0"/>
              </a:spcBef>
              <a:spcAft>
                <a:spcPct val="0"/>
              </a:spcAft>
              <a:defRPr/>
            </a:pPr>
            <a:endParaRPr lang="en-US" sz="1300" dirty="0">
              <a:solidFill>
                <a:srgbClr val="000000"/>
              </a:solidFill>
              <a:latin typeface="Arial" panose="020B0604020202020204" pitchFamily="34" charset="0"/>
              <a:ea typeface="Arial"/>
              <a:cs typeface="Arial" panose="020B0604020202020204" pitchFamily="34" charset="0"/>
            </a:endParaRPr>
          </a:p>
          <a:p>
            <a:pPr defTabSz="462595" eaLnBrk="0" fontAlgn="base" hangingPunct="0">
              <a:spcBef>
                <a:spcPct val="0"/>
              </a:spcBef>
              <a:spcAft>
                <a:spcPct val="0"/>
              </a:spcAft>
              <a:defRPr/>
            </a:pPr>
            <a:r>
              <a:rPr lang="en-US" sz="1400" dirty="0"/>
              <a:t>[Slide goals: introduces Elsevier as a global research collaborative, with ample data resources to build the right research at the right time, in the right place, to serve researcher needs and goals.]</a:t>
            </a:r>
          </a:p>
          <a:p>
            <a:pPr eaLnBrk="0" fontAlgn="base" hangingPunct="0">
              <a:spcBef>
                <a:spcPct val="0"/>
              </a:spcBef>
              <a:spcAft>
                <a:spcPct val="0"/>
              </a:spcAft>
              <a:defRPr/>
            </a:pPr>
            <a:endParaRPr lang="en-US" sz="1300" dirty="0">
              <a:solidFill>
                <a:srgbClr val="000000"/>
              </a:solidFill>
              <a:latin typeface="Arial" panose="020B0604020202020204" pitchFamily="34" charset="0"/>
              <a:ea typeface="Arial"/>
              <a:cs typeface="Arial" panose="020B0604020202020204" pitchFamily="34" charset="0"/>
            </a:endParaRPr>
          </a:p>
          <a:p>
            <a:pPr eaLnBrk="0" fontAlgn="base" hangingPunct="0">
              <a:spcBef>
                <a:spcPct val="0"/>
              </a:spcBef>
              <a:spcAft>
                <a:spcPct val="0"/>
              </a:spcAft>
              <a:defRPr/>
            </a:pPr>
            <a:r>
              <a:rPr lang="en-US" sz="1300" dirty="0">
                <a:solidFill>
                  <a:srgbClr val="000000"/>
                </a:solidFill>
                <a:latin typeface="Arial" panose="020B0604020202020204" pitchFamily="34" charset="0"/>
                <a:ea typeface="Arial"/>
                <a:cs typeface="Arial" panose="020B0604020202020204" pitchFamily="34" charset="0"/>
              </a:rPr>
              <a:t>So who is Elsevier?</a:t>
            </a:r>
            <a:br>
              <a:rPr lang="en-US" sz="1300" dirty="0">
                <a:solidFill>
                  <a:srgbClr val="000000"/>
                </a:solidFill>
                <a:latin typeface="Arial" panose="020B0604020202020204" pitchFamily="34" charset="0"/>
                <a:ea typeface="Arial"/>
                <a:cs typeface="Arial" panose="020B0604020202020204" pitchFamily="34" charset="0"/>
              </a:rPr>
            </a:br>
            <a:endParaRPr lang="en-US" sz="1300" dirty="0">
              <a:solidFill>
                <a:srgbClr val="000000"/>
              </a:solidFill>
              <a:latin typeface="Arial" panose="020B0604020202020204" pitchFamily="34" charset="0"/>
              <a:ea typeface="Arial"/>
              <a:cs typeface="Arial" panose="020B0604020202020204" pitchFamily="34" charset="0"/>
            </a:endParaRPr>
          </a:p>
          <a:p>
            <a:pPr marL="289122" indent="-289122" eaLnBrk="0" fontAlgn="base" hangingPunct="0">
              <a:spcBef>
                <a:spcPct val="0"/>
              </a:spcBef>
              <a:spcAft>
                <a:spcPct val="0"/>
              </a:spcAft>
              <a:buFont typeface="Arial" panose="020B0604020202020204" pitchFamily="34" charset="0"/>
              <a:buChar char="•"/>
              <a:defRPr/>
            </a:pPr>
            <a:r>
              <a:rPr lang="en-US" sz="1300" dirty="0">
                <a:solidFill>
                  <a:srgbClr val="000000"/>
                </a:solidFill>
                <a:latin typeface="Arial" panose="020B0604020202020204" pitchFamily="34" charset="0"/>
                <a:ea typeface="Arial"/>
                <a:cs typeface="Arial" panose="020B0604020202020204" pitchFamily="34" charset="0"/>
              </a:rPr>
              <a:t>We are is a digital information solutions company with roots in publishing world class, peer-reviewed scientific, medical, and technical literature, going back 130 years.</a:t>
            </a:r>
          </a:p>
          <a:p>
            <a:pPr marL="181296" indent="-181296">
              <a:buFont typeface="Arial" panose="020B0604020202020204" pitchFamily="34" charset="0"/>
              <a:buChar char="•"/>
            </a:pPr>
            <a:r>
              <a:rPr lang="en-GB" sz="1300" dirty="0">
                <a:solidFill>
                  <a:srgbClr val="000000"/>
                </a:solidFill>
                <a:latin typeface="Arial" panose="020B0604020202020204" pitchFamily="34" charset="0"/>
                <a:ea typeface="Arial"/>
                <a:cs typeface="Arial" panose="020B0604020202020204" pitchFamily="34" charset="0"/>
              </a:rPr>
              <a:t>Our mission is to</a:t>
            </a:r>
            <a:r>
              <a:rPr lang="en-US" sz="1300" dirty="0">
                <a:solidFill>
                  <a:srgbClr val="000000"/>
                </a:solidFill>
                <a:latin typeface="Arial" panose="020B0604020202020204" pitchFamily="34" charset="0"/>
                <a:cs typeface="Arial" panose="020B0604020202020204" pitchFamily="34" charset="0"/>
              </a:rPr>
              <a:t> lead the way in advancing science, technology and health.</a:t>
            </a:r>
          </a:p>
          <a:p>
            <a:pPr marL="181296" indent="-181296">
              <a:buFont typeface="Arial" panose="020B0604020202020204" pitchFamily="34" charset="0"/>
              <a:buChar char="•"/>
            </a:pPr>
            <a:r>
              <a:rPr lang="en-US" sz="1300" dirty="0">
                <a:solidFill>
                  <a:srgbClr val="000000"/>
                </a:solidFill>
                <a:latin typeface="Arial" panose="020B0604020202020204" pitchFamily="34" charset="0"/>
                <a:cs typeface="Arial" panose="020B0604020202020204" pitchFamily="34" charset="0"/>
              </a:rPr>
              <a:t>Our customers are doing momentous things and we have a responsibility to create highly effective solutions that enable our customers to leverage the vast potential of information to advance science, health and technology in ways that they could not do alone.</a:t>
            </a:r>
          </a:p>
          <a:p>
            <a:pPr marL="181296" indent="-181296">
              <a:buFont typeface="Arial" panose="020B0604020202020204" pitchFamily="34" charset="0"/>
              <a:buChar char="•"/>
            </a:pPr>
            <a:r>
              <a:rPr lang="en-US" sz="1300" dirty="0">
                <a:solidFill>
                  <a:srgbClr val="000000"/>
                </a:solidFill>
                <a:latin typeface="Arial" panose="020B0604020202020204" pitchFamily="34" charset="0"/>
                <a:cs typeface="Arial" panose="020B0604020202020204" pitchFamily="34" charset="0"/>
              </a:rPr>
              <a:t>We also want to anticipate the new ways customers will want to use information in the future. That is what we mean by ‘leading the way’.</a:t>
            </a:r>
          </a:p>
          <a:p>
            <a:pPr marL="181296" indent="-181296" defTabSz="488971" eaLnBrk="0" fontAlgn="base" hangingPunct="0">
              <a:spcBef>
                <a:spcPct val="0"/>
              </a:spcBef>
              <a:spcAft>
                <a:spcPct val="0"/>
              </a:spcAft>
              <a:buFont typeface="Arial" panose="020B0604020202020204" pitchFamily="34" charset="0"/>
              <a:buChar char="•"/>
              <a:defRPr/>
            </a:pPr>
            <a:r>
              <a:rPr lang="en-US" sz="1300" dirty="0">
                <a:solidFill>
                  <a:srgbClr val="000000"/>
                </a:solidFill>
                <a:latin typeface="Arial" panose="020B0604020202020204" pitchFamily="34" charset="0"/>
                <a:ea typeface="Arial"/>
                <a:cs typeface="Arial" panose="020B0604020202020204" pitchFamily="34" charset="0"/>
              </a:rPr>
              <a:t>Our products include: </a:t>
            </a:r>
          </a:p>
          <a:p>
            <a:pPr marL="664755" lvl="1" indent="-181296" defTabSz="488971" eaLnBrk="0" fontAlgn="base" hangingPunct="0">
              <a:spcBef>
                <a:spcPct val="0"/>
              </a:spcBef>
              <a:spcAft>
                <a:spcPct val="0"/>
              </a:spcAft>
              <a:buFont typeface="Arial" panose="020B0604020202020204" pitchFamily="34" charset="0"/>
              <a:buChar char="•"/>
              <a:defRPr/>
            </a:pPr>
            <a:r>
              <a:rPr lang="en-US" sz="1300" dirty="0">
                <a:solidFill>
                  <a:srgbClr val="000000"/>
                </a:solidFill>
                <a:latin typeface="Arial" panose="020B0604020202020204" pitchFamily="34" charset="0"/>
                <a:ea typeface="Arial"/>
                <a:cs typeface="Arial" panose="020B0604020202020204" pitchFamily="34" charset="0"/>
              </a:rPr>
              <a:t>Intellectual content—largely in the form of digitized books, journals, and proprietary databases—delivering access to them via the internet and other offline digital channels (examples: journals (Lancet, imprints (Cell, MK), ScienceDirect, Mendeley, Scopus)</a:t>
            </a:r>
          </a:p>
          <a:p>
            <a:pPr marL="664755" lvl="1" indent="-181296" defTabSz="488971" eaLnBrk="0" fontAlgn="base" hangingPunct="0">
              <a:spcBef>
                <a:spcPct val="0"/>
              </a:spcBef>
              <a:spcAft>
                <a:spcPct val="0"/>
              </a:spcAft>
              <a:buFont typeface="Arial" panose="020B0604020202020204" pitchFamily="34" charset="0"/>
              <a:buChar char="•"/>
              <a:defRPr/>
            </a:pPr>
            <a:r>
              <a:rPr lang="en-US" sz="1300" dirty="0">
                <a:solidFill>
                  <a:srgbClr val="000000"/>
                </a:solidFill>
                <a:latin typeface="Arial" panose="020B0604020202020204" pitchFamily="34" charset="0"/>
                <a:ea typeface="Arial"/>
                <a:cs typeface="Arial" panose="020B0604020202020204" pitchFamily="34" charset="0"/>
              </a:rPr>
              <a:t>In addition to—and layered over—this content, are technology and analytics (tools and solutions), that allow clients and end-users to do ‘more with’ information: to produce it, interact with it, manipulate it, and share it with greater facility, efficiency, and creativity (examples: </a:t>
            </a:r>
            <a:r>
              <a:rPr lang="en-US" sz="1300" dirty="0" err="1">
                <a:solidFill>
                  <a:srgbClr val="000000"/>
                </a:solidFill>
                <a:latin typeface="Arial" panose="020B0604020202020204" pitchFamily="34" charset="0"/>
                <a:ea typeface="Arial"/>
                <a:cs typeface="Arial" panose="020B0604020202020204" pitchFamily="34" charset="0"/>
              </a:rPr>
              <a:t>ClinicalKey</a:t>
            </a:r>
            <a:r>
              <a:rPr lang="en-US" sz="1300" dirty="0">
                <a:solidFill>
                  <a:srgbClr val="000000"/>
                </a:solidFill>
                <a:latin typeface="Arial" panose="020B0604020202020204" pitchFamily="34" charset="0"/>
                <a:ea typeface="Arial"/>
                <a:cs typeface="Arial" panose="020B0604020202020204" pitchFamily="34" charset="0"/>
              </a:rPr>
              <a:t>, </a:t>
            </a:r>
            <a:r>
              <a:rPr lang="en-US" sz="1300" dirty="0" err="1">
                <a:solidFill>
                  <a:srgbClr val="000000"/>
                </a:solidFill>
                <a:latin typeface="Arial" panose="020B0604020202020204" pitchFamily="34" charset="0"/>
                <a:ea typeface="Arial"/>
                <a:cs typeface="Arial" panose="020B0604020202020204" pitchFamily="34" charset="0"/>
              </a:rPr>
              <a:t>Reaxys</a:t>
            </a:r>
            <a:r>
              <a:rPr lang="en-US" sz="1300" dirty="0">
                <a:solidFill>
                  <a:srgbClr val="000000"/>
                </a:solidFill>
                <a:latin typeface="Arial" panose="020B0604020202020204" pitchFamily="34" charset="0"/>
                <a:ea typeface="Arial"/>
                <a:cs typeface="Arial" panose="020B0604020202020204" pitchFamily="34" charset="0"/>
              </a:rPr>
              <a:t>, SciVal, </a:t>
            </a:r>
            <a:r>
              <a:rPr lang="en-US" sz="1300" dirty="0" err="1">
                <a:solidFill>
                  <a:srgbClr val="000000"/>
                </a:solidFill>
                <a:latin typeface="Arial" panose="020B0604020202020204" pitchFamily="34" charset="0"/>
                <a:ea typeface="Arial"/>
                <a:cs typeface="Arial" panose="020B0604020202020204" pitchFamily="34" charset="0"/>
              </a:rPr>
              <a:t>SimChart</a:t>
            </a:r>
            <a:r>
              <a:rPr lang="en-US" sz="1300" dirty="0">
                <a:solidFill>
                  <a:srgbClr val="000000"/>
                </a:solidFill>
                <a:latin typeface="Arial" panose="020B0604020202020204" pitchFamily="34" charset="0"/>
                <a:ea typeface="Arial"/>
                <a:cs typeface="Arial" panose="020B0604020202020204" pitchFamily="34" charset="0"/>
              </a:rPr>
              <a:t>)</a:t>
            </a:r>
          </a:p>
          <a:p>
            <a:pPr marL="181296" indent="-181296" eaLnBrk="0" fontAlgn="base" hangingPunct="0">
              <a:spcBef>
                <a:spcPct val="0"/>
              </a:spcBef>
              <a:spcAft>
                <a:spcPct val="0"/>
              </a:spcAft>
              <a:buFont typeface="Arial" panose="020B0604020202020204" pitchFamily="34" charset="0"/>
              <a:buChar char="•"/>
            </a:pPr>
            <a:r>
              <a:rPr lang="en-US" sz="1300" dirty="0">
                <a:solidFill>
                  <a:srgbClr val="000000"/>
                </a:solidFill>
                <a:latin typeface="Arial" panose="020B0604020202020204" pitchFamily="34" charset="0"/>
                <a:ea typeface="Arial"/>
                <a:cs typeface="Arial" panose="020B0604020202020204" pitchFamily="34" charset="0"/>
              </a:rPr>
              <a:t>Elsevier empowers knowledge professionals to be more collaborative and competitive, efficient and effective; to perform better, and to create knowledge with impact.</a:t>
            </a:r>
          </a:p>
          <a:p>
            <a:endParaRPr lang="en-US" sz="900" dirty="0">
              <a:latin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81F8ED-CEC2-4A76-85B5-D62B57BD95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9455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A755B-9233-BB4C-BFE1-928BAB4779D6}" type="slidenum">
              <a:rPr lang="en-US" smtClean="0"/>
              <a:t>17</a:t>
            </a:fld>
            <a:endParaRPr lang="en-US"/>
          </a:p>
        </p:txBody>
      </p:sp>
    </p:spTree>
    <p:extLst>
      <p:ext uri="{BB962C8B-B14F-4D97-AF65-F5344CB8AC3E}">
        <p14:creationId xmlns:p14="http://schemas.microsoft.com/office/powerpoint/2010/main" val="357230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2BE4136A-9816-405D-8126-3EF2BC1558C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6740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A755B-9233-BB4C-BFE1-928BAB4779D6}" type="slidenum">
              <a:rPr lang="en-US" smtClean="0"/>
              <a:t>5</a:t>
            </a:fld>
            <a:endParaRPr lang="en-US"/>
          </a:p>
        </p:txBody>
      </p:sp>
    </p:spTree>
    <p:extLst>
      <p:ext uri="{BB962C8B-B14F-4D97-AF65-F5344CB8AC3E}">
        <p14:creationId xmlns:p14="http://schemas.microsoft.com/office/powerpoint/2010/main" val="1243820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2BE4136A-9816-405D-8126-3EF2BC1558C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05396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642A755B-9233-BB4C-BFE1-928BAB4779D6}" type="slidenum">
              <a:rPr lang="en-US" smtClean="0"/>
              <a:t>7</a:t>
            </a:fld>
            <a:endParaRPr lang="en-US"/>
          </a:p>
        </p:txBody>
      </p:sp>
    </p:spTree>
    <p:extLst>
      <p:ext uri="{BB962C8B-B14F-4D97-AF65-F5344CB8AC3E}">
        <p14:creationId xmlns:p14="http://schemas.microsoft.com/office/powerpoint/2010/main" val="537120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642A755B-9233-BB4C-BFE1-928BAB4779D6}" type="slidenum">
              <a:rPr lang="en-US" smtClean="0"/>
              <a:t>8</a:t>
            </a:fld>
            <a:endParaRPr lang="en-US"/>
          </a:p>
        </p:txBody>
      </p:sp>
    </p:spTree>
    <p:extLst>
      <p:ext uri="{BB962C8B-B14F-4D97-AF65-F5344CB8AC3E}">
        <p14:creationId xmlns:p14="http://schemas.microsoft.com/office/powerpoint/2010/main" val="3268512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A755B-9233-BB4C-BFE1-928BAB4779D6}" type="slidenum">
              <a:rPr lang="en-US" smtClean="0"/>
              <a:t>9</a:t>
            </a:fld>
            <a:endParaRPr lang="en-US"/>
          </a:p>
        </p:txBody>
      </p:sp>
    </p:spTree>
    <p:extLst>
      <p:ext uri="{BB962C8B-B14F-4D97-AF65-F5344CB8AC3E}">
        <p14:creationId xmlns:p14="http://schemas.microsoft.com/office/powerpoint/2010/main" val="381118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If you click on one of the articles, you will jump into the article page. Information related to this article can be found on this page and you sometimes get exciting findings.</a:t>
            </a:r>
            <a:endParaRPr lang="zh-CN" altLang="en-US" dirty="0"/>
          </a:p>
        </p:txBody>
      </p:sp>
      <p:sp>
        <p:nvSpPr>
          <p:cNvPr id="4" name="灯片编号占位符 3"/>
          <p:cNvSpPr>
            <a:spLocks noGrp="1"/>
          </p:cNvSpPr>
          <p:nvPr>
            <p:ph type="sldNum" sz="quarter" idx="5"/>
          </p:nvPr>
        </p:nvSpPr>
        <p:spPr/>
        <p:txBody>
          <a:bodyPr/>
          <a:lstStyle/>
          <a:p>
            <a:fld id="{642A755B-9233-BB4C-BFE1-928BAB4779D6}" type="slidenum">
              <a:rPr lang="en-US" smtClean="0"/>
              <a:t>10</a:t>
            </a:fld>
            <a:endParaRPr lang="en-US"/>
          </a:p>
        </p:txBody>
      </p:sp>
    </p:spTree>
    <p:extLst>
      <p:ext uri="{BB962C8B-B14F-4D97-AF65-F5344CB8AC3E}">
        <p14:creationId xmlns:p14="http://schemas.microsoft.com/office/powerpoint/2010/main" val="3265203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If you click on one of the articles, you will jump into the article page. Information related to this article can be found on this page and you sometimes get exciting findings.</a:t>
            </a:r>
            <a:endParaRPr lang="zh-CN" altLang="en-US" dirty="0"/>
          </a:p>
        </p:txBody>
      </p:sp>
      <p:sp>
        <p:nvSpPr>
          <p:cNvPr id="4" name="灯片编号占位符 3"/>
          <p:cNvSpPr>
            <a:spLocks noGrp="1"/>
          </p:cNvSpPr>
          <p:nvPr>
            <p:ph type="sldNum" sz="quarter" idx="5"/>
          </p:nvPr>
        </p:nvSpPr>
        <p:spPr/>
        <p:txBody>
          <a:bodyPr/>
          <a:lstStyle/>
          <a:p>
            <a:fld id="{642A755B-9233-BB4C-BFE1-928BAB4779D6}" type="slidenum">
              <a:rPr lang="en-US" smtClean="0"/>
              <a:t>11</a:t>
            </a:fld>
            <a:endParaRPr lang="en-US"/>
          </a:p>
        </p:txBody>
      </p:sp>
    </p:spTree>
    <p:extLst>
      <p:ext uri="{BB962C8B-B14F-4D97-AF65-F5344CB8AC3E}">
        <p14:creationId xmlns:p14="http://schemas.microsoft.com/office/powerpoint/2010/main" val="4123485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CC23C4-6FD5-FA4A-9756-E0D9CA27D94A}"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8C440-F2C8-8D46-8B0A-6AD495993FD5}" type="slidenum">
              <a:rPr lang="en-US" smtClean="0"/>
              <a:t>‹#›</a:t>
            </a:fld>
            <a:endParaRPr lang="en-US"/>
          </a:p>
        </p:txBody>
      </p:sp>
    </p:spTree>
    <p:extLst>
      <p:ext uri="{BB962C8B-B14F-4D97-AF65-F5344CB8AC3E}">
        <p14:creationId xmlns:p14="http://schemas.microsoft.com/office/powerpoint/2010/main" val="1521053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CC23C4-6FD5-FA4A-9756-E0D9CA27D94A}"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8C440-F2C8-8D46-8B0A-6AD495993FD5}" type="slidenum">
              <a:rPr lang="en-US" smtClean="0"/>
              <a:t>‹#›</a:t>
            </a:fld>
            <a:endParaRPr lang="en-US"/>
          </a:p>
        </p:txBody>
      </p:sp>
    </p:spTree>
    <p:extLst>
      <p:ext uri="{BB962C8B-B14F-4D97-AF65-F5344CB8AC3E}">
        <p14:creationId xmlns:p14="http://schemas.microsoft.com/office/powerpoint/2010/main" val="431275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CC23C4-6FD5-FA4A-9756-E0D9CA27D94A}"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8C440-F2C8-8D46-8B0A-6AD495993FD5}" type="slidenum">
              <a:rPr lang="en-US" smtClean="0"/>
              <a:t>‹#›</a:t>
            </a:fld>
            <a:endParaRPr lang="en-US"/>
          </a:p>
        </p:txBody>
      </p:sp>
    </p:spTree>
    <p:extLst>
      <p:ext uri="{BB962C8B-B14F-4D97-AF65-F5344CB8AC3E}">
        <p14:creationId xmlns:p14="http://schemas.microsoft.com/office/powerpoint/2010/main" val="683734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5395"/>
            <a:ext cx="10773291" cy="617012"/>
          </a:xfrm>
        </p:spPr>
        <p:txBody>
          <a:bodyPr/>
          <a:lstStyle>
            <a:lvl1pPr>
              <a:defRPr/>
            </a:lvl1pPr>
          </a:lstStyle>
          <a:p>
            <a:r>
              <a:rPr lang="en-US" dirty="0"/>
              <a:t>Agenda</a:t>
            </a:r>
            <a:endParaRPr lang="de-DE" dirty="0"/>
          </a:p>
        </p:txBody>
      </p:sp>
      <p:sp>
        <p:nvSpPr>
          <p:cNvPr id="9" name="Text Placeholder 8"/>
          <p:cNvSpPr>
            <a:spLocks noGrp="1"/>
          </p:cNvSpPr>
          <p:nvPr>
            <p:ph type="body" sz="quarter" idx="13"/>
          </p:nvPr>
        </p:nvSpPr>
        <p:spPr>
          <a:xfrm>
            <a:off x="650360" y="1536001"/>
            <a:ext cx="10773291" cy="4243172"/>
          </a:xfrm>
        </p:spPr>
        <p:txBody>
          <a:bodyPr/>
          <a:lstStyle>
            <a:lvl1pPr>
              <a:lnSpc>
                <a:spcPts val="3200"/>
              </a:lnSpc>
              <a:spcAft>
                <a:spcPts val="800"/>
              </a:spcAft>
              <a:defRPr sz="2000"/>
            </a:lvl1pPr>
            <a:lvl2pPr>
              <a:lnSpc>
                <a:spcPts val="3200"/>
              </a:lnSpc>
              <a:spcBef>
                <a:spcPts val="0"/>
              </a:spcBef>
              <a:spcAft>
                <a:spcPts val="800"/>
              </a:spcAft>
              <a:defRPr sz="2000"/>
            </a:lvl2pPr>
            <a:lvl3pPr>
              <a:lnSpc>
                <a:spcPts val="3200"/>
              </a:lnSpc>
              <a:spcBef>
                <a:spcPts val="0"/>
              </a:spcBef>
              <a:spcAft>
                <a:spcPts val="800"/>
              </a:spcAft>
              <a:defRPr sz="2000"/>
            </a:lvl3pPr>
            <a:lvl4pPr>
              <a:lnSpc>
                <a:spcPts val="3200"/>
              </a:lnSpc>
              <a:spcBef>
                <a:spcPts val="0"/>
              </a:spcBef>
              <a:spcAft>
                <a:spcPts val="800"/>
              </a:spcAft>
              <a:defRPr sz="2000"/>
            </a:lvl4pPr>
            <a:lvl5pPr>
              <a:lnSpc>
                <a:spcPts val="3200"/>
              </a:lnSpc>
              <a:spcBef>
                <a:spcPts val="0"/>
              </a:spcBef>
              <a:spcAft>
                <a:spcPts val="800"/>
              </a:spcAft>
              <a:defRPr sz="2000"/>
            </a:lvl5pPr>
          </a:lstStyle>
          <a:p>
            <a:pPr lvl="0"/>
            <a:r>
              <a:rPr lang="nl-NL" dirty="0"/>
              <a:t>Click to edit Master text styles</a:t>
            </a:r>
          </a:p>
          <a:p>
            <a:pPr lvl="1"/>
            <a:r>
              <a:rPr lang="nl-NL" dirty="0"/>
              <a:t>Second level</a:t>
            </a:r>
          </a:p>
          <a:p>
            <a:pPr lvl="2"/>
            <a:r>
              <a:rPr lang="nl-NL" dirty="0"/>
              <a:t>Third level</a:t>
            </a:r>
          </a:p>
          <a:p>
            <a:pPr lvl="3"/>
            <a:r>
              <a:rPr lang="nl-NL" dirty="0"/>
              <a:t>Fourth level</a:t>
            </a:r>
          </a:p>
          <a:p>
            <a:pPr lvl="4"/>
            <a:r>
              <a:rPr lang="nl-NL" dirty="0"/>
              <a:t>Fifth level</a:t>
            </a:r>
            <a:endParaRPr lang="de-DE" dirty="0"/>
          </a:p>
        </p:txBody>
      </p:sp>
      <p:cxnSp>
        <p:nvCxnSpPr>
          <p:cNvPr id="10" name="Straight Connector 9"/>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fld id="{37FFCD0F-6FD7-423A-A678-0AA8290E11CF}" type="datetimeFigureOut">
              <a:rPr lang="de-DE" smtClean="0"/>
              <a:pPr/>
              <a:t>26.06.2023</a:t>
            </a:fld>
            <a:endParaRPr lang="de-DE" dirty="0"/>
          </a:p>
        </p:txBody>
      </p:sp>
      <p:sp>
        <p:nvSpPr>
          <p:cNvPr id="6" name="Footer Placeholder 5"/>
          <p:cNvSpPr>
            <a:spLocks noGrp="1"/>
          </p:cNvSpPr>
          <p:nvPr>
            <p:ph type="ftr" sz="quarter" idx="15"/>
          </p:nvPr>
        </p:nvSpPr>
        <p:spPr/>
        <p:txBody>
          <a:bodyPr/>
          <a:lstStyle/>
          <a:p>
            <a:endParaRPr lang="de-DE" dirty="0"/>
          </a:p>
        </p:txBody>
      </p:sp>
    </p:spTree>
    <p:extLst>
      <p:ext uri="{BB962C8B-B14F-4D97-AF65-F5344CB8AC3E}">
        <p14:creationId xmlns:p14="http://schemas.microsoft.com/office/powerpoint/2010/main" val="1894798964"/>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79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321430" y="489075"/>
            <a:ext cx="10984425" cy="418645"/>
          </a:xfrm>
        </p:spPr>
        <p:txBody>
          <a:bodyPr/>
          <a:lstStyle/>
          <a:p>
            <a:r>
              <a:rPr lang="en-US" dirty="0"/>
              <a:t>Click to edit Master title style</a:t>
            </a:r>
          </a:p>
        </p:txBody>
      </p:sp>
    </p:spTree>
    <p:extLst>
      <p:ext uri="{BB962C8B-B14F-4D97-AF65-F5344CB8AC3E}">
        <p14:creationId xmlns:p14="http://schemas.microsoft.com/office/powerpoint/2010/main" val="418612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Full Page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8384" y="5894615"/>
            <a:ext cx="9906000" cy="759278"/>
          </a:xfrm>
          <a:prstGeom prst="rect">
            <a:avLst/>
          </a:prstGeom>
        </p:spPr>
        <p:txBody>
          <a:bodyPr>
            <a:normAutofit/>
          </a:bodyPr>
          <a:lstStyle>
            <a:lvl1pPr>
              <a:defRPr sz="900" b="0">
                <a:solidFill>
                  <a:srgbClr val="75787B"/>
                </a:solidFill>
                <a:latin typeface="Arial" panose="020B0604020202020204" pitchFamily="34" charset="0"/>
                <a:ea typeface="Arial"/>
                <a:cs typeface="Arial" panose="020B0604020202020204" pitchFamily="34" charset="0"/>
              </a:defRPr>
            </a:lvl1pPr>
            <a:lvl2pPr>
              <a:defRPr sz="975">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2pPr>
            <a:lvl3pPr>
              <a:defRPr sz="825">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3pPr>
            <a:lvl4pPr>
              <a:defRPr sz="788">
                <a:latin typeface="Lucida Sans Unicode" panose="020B0602030504020204" pitchFamily="34" charset="0"/>
                <a:ea typeface="Verdana" panose="020B0604030504040204" pitchFamily="34" charset="0"/>
                <a:cs typeface="Lucida Sans Unicode" panose="020B0602030504020204" pitchFamily="34" charset="0"/>
              </a:defRPr>
            </a:lvl4pPr>
            <a:lvl5pPr>
              <a:defRPr sz="788">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dirty="0"/>
              <a:t>Click to edit Master text styles</a:t>
            </a:r>
          </a:p>
        </p:txBody>
      </p:sp>
      <p:sp>
        <p:nvSpPr>
          <p:cNvPr id="14" name="Text Placeholder 13"/>
          <p:cNvSpPr>
            <a:spLocks noGrp="1"/>
          </p:cNvSpPr>
          <p:nvPr>
            <p:ph type="body" sz="quarter" idx="10" hasCustomPrompt="1"/>
          </p:nvPr>
        </p:nvSpPr>
        <p:spPr>
          <a:xfrm>
            <a:off x="1458384" y="954767"/>
            <a:ext cx="9906000" cy="285750"/>
          </a:xfrm>
        </p:spPr>
        <p:txBody>
          <a:bodyPr>
            <a:noAutofit/>
          </a:bodyPr>
          <a:lstStyle>
            <a:lvl1pPr marL="0" indent="0">
              <a:buNone/>
              <a:defRPr sz="1350" baseline="0">
                <a:solidFill>
                  <a:srgbClr val="007398"/>
                </a:solidFill>
                <a:latin typeface="Arial" panose="020B0604020202020204" pitchFamily="34" charset="0"/>
                <a:cs typeface="Arial" panose="020B0604020202020204" pitchFamily="34" charset="0"/>
              </a:defRPr>
            </a:lvl1pPr>
          </a:lstStyle>
          <a:p>
            <a:pPr lvl="0"/>
            <a:r>
              <a:rPr lang="en-US" dirty="0"/>
              <a:t>Title of Slide</a:t>
            </a:r>
          </a:p>
        </p:txBody>
      </p:sp>
      <p:sp>
        <p:nvSpPr>
          <p:cNvPr id="4" name="Picture Placeholder 3"/>
          <p:cNvSpPr>
            <a:spLocks noGrp="1"/>
          </p:cNvSpPr>
          <p:nvPr>
            <p:ph type="pic" sz="quarter" idx="11"/>
          </p:nvPr>
        </p:nvSpPr>
        <p:spPr>
          <a:xfrm>
            <a:off x="0" y="1445079"/>
            <a:ext cx="12192000" cy="4278085"/>
          </a:xfrm>
        </p:spPr>
        <p:txBody>
          <a:bodyPr/>
          <a:lstStyle>
            <a:lvl1pPr>
              <a:defRPr>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919371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00110"/>
            <a:ext cx="10984424"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7"/>
          <p:cNvSpPr txBox="1">
            <a:spLocks/>
          </p:cNvSpPr>
          <p:nvPr userDrawn="1"/>
        </p:nvSpPr>
        <p:spPr>
          <a:xfrm>
            <a:off x="11299117" y="-7655"/>
            <a:ext cx="783712"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700" dirty="0">
              <a:solidFill>
                <a:prstClr val="white"/>
              </a:solidFill>
            </a:endParaRPr>
          </a:p>
        </p:txBody>
      </p:sp>
      <p:sp>
        <p:nvSpPr>
          <p:cNvPr id="6" name="Title Placeholder 1"/>
          <p:cNvSpPr>
            <a:spLocks noGrp="1"/>
          </p:cNvSpPr>
          <p:nvPr>
            <p:ph type="title"/>
          </p:nvPr>
        </p:nvSpPr>
        <p:spPr>
          <a:xfrm>
            <a:off x="609600" y="705205"/>
            <a:ext cx="10984425" cy="418645"/>
          </a:xfrm>
          <a:prstGeom prst="rect">
            <a:avLst/>
          </a:prstGeom>
        </p:spPr>
        <p:txBody>
          <a:bodyPr vert="horz" lIns="91440" tIns="45720" rIns="91440" bIns="45720" rtlCol="0" anchor="ctr">
            <a:noAutofit/>
          </a:bodyPr>
          <a:lstStyle>
            <a:lvl1pPr>
              <a:defRPr b="0"/>
            </a:lvl1pPr>
          </a:lstStyle>
          <a:p>
            <a:r>
              <a:rPr lang="en-US" dirty="0"/>
              <a:t>Title of Slide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248917" y="6537961"/>
            <a:ext cx="1345107" cy="130555"/>
          </a:xfrm>
          <a:prstGeom prst="rect">
            <a:avLst/>
          </a:prstGeom>
        </p:spPr>
      </p:pic>
    </p:spTree>
    <p:extLst>
      <p:ext uri="{BB962C8B-B14F-4D97-AF65-F5344CB8AC3E}">
        <p14:creationId xmlns:p14="http://schemas.microsoft.com/office/powerpoint/2010/main" val="326305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CC23C4-6FD5-FA4A-9756-E0D9CA27D94A}"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8C440-F2C8-8D46-8B0A-6AD495993FD5}" type="slidenum">
              <a:rPr lang="en-US" smtClean="0"/>
              <a:t>‹#›</a:t>
            </a:fld>
            <a:endParaRPr lang="en-US"/>
          </a:p>
        </p:txBody>
      </p:sp>
    </p:spTree>
    <p:extLst>
      <p:ext uri="{BB962C8B-B14F-4D97-AF65-F5344CB8AC3E}">
        <p14:creationId xmlns:p14="http://schemas.microsoft.com/office/powerpoint/2010/main" val="70070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CC23C4-6FD5-FA4A-9756-E0D9CA27D94A}"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8C440-F2C8-8D46-8B0A-6AD495993FD5}" type="slidenum">
              <a:rPr lang="en-US" smtClean="0"/>
              <a:t>‹#›</a:t>
            </a:fld>
            <a:endParaRPr lang="en-US"/>
          </a:p>
        </p:txBody>
      </p:sp>
    </p:spTree>
    <p:extLst>
      <p:ext uri="{BB962C8B-B14F-4D97-AF65-F5344CB8AC3E}">
        <p14:creationId xmlns:p14="http://schemas.microsoft.com/office/powerpoint/2010/main" val="2115527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CC23C4-6FD5-FA4A-9756-E0D9CA27D94A}"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8C440-F2C8-8D46-8B0A-6AD495993FD5}" type="slidenum">
              <a:rPr lang="en-US" smtClean="0"/>
              <a:t>‹#›</a:t>
            </a:fld>
            <a:endParaRPr lang="en-US"/>
          </a:p>
        </p:txBody>
      </p:sp>
    </p:spTree>
    <p:extLst>
      <p:ext uri="{BB962C8B-B14F-4D97-AF65-F5344CB8AC3E}">
        <p14:creationId xmlns:p14="http://schemas.microsoft.com/office/powerpoint/2010/main" val="1929600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CC23C4-6FD5-FA4A-9756-E0D9CA27D94A}" type="datetimeFigureOut">
              <a:rPr lang="en-US" smtClean="0"/>
              <a:t>6/26/2023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38C440-F2C8-8D46-8B0A-6AD495993FD5}" type="slidenum">
              <a:rPr lang="en-US" smtClean="0"/>
              <a:t>‹#›</a:t>
            </a:fld>
            <a:endParaRPr lang="en-US"/>
          </a:p>
        </p:txBody>
      </p:sp>
    </p:spTree>
    <p:extLst>
      <p:ext uri="{BB962C8B-B14F-4D97-AF65-F5344CB8AC3E}">
        <p14:creationId xmlns:p14="http://schemas.microsoft.com/office/powerpoint/2010/main" val="1650176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CC23C4-6FD5-FA4A-9756-E0D9CA27D94A}" type="datetimeFigureOut">
              <a:rPr lang="en-US" smtClean="0"/>
              <a:t>6/26/2023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38C440-F2C8-8D46-8B0A-6AD495993FD5}" type="slidenum">
              <a:rPr lang="en-US" smtClean="0"/>
              <a:t>‹#›</a:t>
            </a:fld>
            <a:endParaRPr lang="en-US"/>
          </a:p>
        </p:txBody>
      </p:sp>
    </p:spTree>
    <p:extLst>
      <p:ext uri="{BB962C8B-B14F-4D97-AF65-F5344CB8AC3E}">
        <p14:creationId xmlns:p14="http://schemas.microsoft.com/office/powerpoint/2010/main" val="190905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C23C4-6FD5-FA4A-9756-E0D9CA27D94A}" type="datetimeFigureOut">
              <a:rPr lang="en-US" smtClean="0"/>
              <a:t>6/26/2023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38C440-F2C8-8D46-8B0A-6AD495993FD5}" type="slidenum">
              <a:rPr lang="en-US" smtClean="0"/>
              <a:t>‹#›</a:t>
            </a:fld>
            <a:endParaRPr lang="en-US"/>
          </a:p>
        </p:txBody>
      </p:sp>
    </p:spTree>
    <p:extLst>
      <p:ext uri="{BB962C8B-B14F-4D97-AF65-F5344CB8AC3E}">
        <p14:creationId xmlns:p14="http://schemas.microsoft.com/office/powerpoint/2010/main" val="208267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CC23C4-6FD5-FA4A-9756-E0D9CA27D94A}"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8C440-F2C8-8D46-8B0A-6AD495993FD5}" type="slidenum">
              <a:rPr lang="en-US" smtClean="0"/>
              <a:t>‹#›</a:t>
            </a:fld>
            <a:endParaRPr lang="en-US"/>
          </a:p>
        </p:txBody>
      </p:sp>
    </p:spTree>
    <p:extLst>
      <p:ext uri="{BB962C8B-B14F-4D97-AF65-F5344CB8AC3E}">
        <p14:creationId xmlns:p14="http://schemas.microsoft.com/office/powerpoint/2010/main" val="1659669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CC23C4-6FD5-FA4A-9756-E0D9CA27D94A}"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8C440-F2C8-8D46-8B0A-6AD495993FD5}" type="slidenum">
              <a:rPr lang="en-US" smtClean="0"/>
              <a:t>‹#›</a:t>
            </a:fld>
            <a:endParaRPr lang="en-US"/>
          </a:p>
        </p:txBody>
      </p:sp>
    </p:spTree>
    <p:extLst>
      <p:ext uri="{BB962C8B-B14F-4D97-AF65-F5344CB8AC3E}">
        <p14:creationId xmlns:p14="http://schemas.microsoft.com/office/powerpoint/2010/main" val="404044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7564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C23C4-6FD5-FA4A-9756-E0D9CA27D94A}" type="datetimeFigureOut">
              <a:rPr lang="en-US" smtClean="0"/>
              <a:t>6/26/2023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8C440-F2C8-8D46-8B0A-6AD495993FD5}" type="slidenum">
              <a:rPr lang="en-US" smtClean="0"/>
              <a:t>‹#›</a:t>
            </a:fld>
            <a:endParaRPr lang="en-US"/>
          </a:p>
        </p:txBody>
      </p:sp>
      <p:sp>
        <p:nvSpPr>
          <p:cNvPr id="7" name="Rectangle 6">
            <a:extLst>
              <a:ext uri="{FF2B5EF4-FFF2-40B4-BE49-F238E27FC236}">
                <a16:creationId xmlns:a16="http://schemas.microsoft.com/office/drawing/2014/main" id="{7BCA79B0-C9DF-264A-8BE4-AD5B3790B756}"/>
              </a:ext>
            </a:extLst>
          </p:cNvPr>
          <p:cNvSpPr/>
          <p:nvPr userDrawn="1"/>
        </p:nvSpPr>
        <p:spPr>
          <a:xfrm>
            <a:off x="0" y="0"/>
            <a:ext cx="12192000" cy="375646"/>
          </a:xfrm>
          <a:prstGeom prst="rect">
            <a:avLst/>
          </a:prstGeom>
          <a:solidFill>
            <a:schemeClr val="tx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2"/>
              </a:solidFill>
            </a:endParaRPr>
          </a:p>
        </p:txBody>
      </p:sp>
      <p:pic>
        <p:nvPicPr>
          <p:cNvPr id="8" name="Picture 7" descr="header.jpg">
            <a:extLst>
              <a:ext uri="{FF2B5EF4-FFF2-40B4-BE49-F238E27FC236}">
                <a16:creationId xmlns:a16="http://schemas.microsoft.com/office/drawing/2014/main" id="{366C4D1A-A754-6F42-A192-8A3711C62457}"/>
              </a:ext>
            </a:extLst>
          </p:cNvPr>
          <p:cNvPicPr>
            <a:picLocks noChangeAspect="1"/>
          </p:cNvPicPr>
          <p:nvPr userDrawn="1"/>
        </p:nvPicPr>
        <p:blipFill>
          <a:blip r:embed="rId17"/>
          <a:stretch>
            <a:fillRect/>
          </a:stretch>
        </p:blipFill>
        <p:spPr>
          <a:xfrm>
            <a:off x="0" y="0"/>
            <a:ext cx="9144000" cy="375646"/>
          </a:xfrm>
          <a:prstGeom prst="rect">
            <a:avLst/>
          </a:prstGeom>
        </p:spPr>
      </p:pic>
      <p:sp>
        <p:nvSpPr>
          <p:cNvPr id="10" name="Slide Number Placeholder 7">
            <a:extLst>
              <a:ext uri="{FF2B5EF4-FFF2-40B4-BE49-F238E27FC236}">
                <a16:creationId xmlns:a16="http://schemas.microsoft.com/office/drawing/2014/main" id="{E5144523-1027-2144-A714-66611C17154F}"/>
              </a:ext>
            </a:extLst>
          </p:cNvPr>
          <p:cNvSpPr txBox="1">
            <a:spLocks/>
          </p:cNvSpPr>
          <p:nvPr userDrawn="1"/>
        </p:nvSpPr>
        <p:spPr>
          <a:xfrm>
            <a:off x="11183504" y="13365"/>
            <a:ext cx="783712" cy="354522"/>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prstClr val="white"/>
                </a:solidFill>
              </a:rPr>
              <a:t> | </a:t>
            </a:r>
            <a:fld id="{DA15E891-66B8-4B28-AB8F-05A4B1DE573C}" type="slidenum">
              <a:rPr lang="en-US" sz="800" smtClean="0">
                <a:solidFill>
                  <a:prstClr val="white"/>
                </a:solidFill>
              </a:rPr>
              <a:pPr/>
              <a:t>‹#›</a:t>
            </a:fld>
            <a:endParaRPr lang="en-US" sz="800" dirty="0">
              <a:solidFill>
                <a:prstClr val="white"/>
              </a:solidFill>
            </a:endParaRPr>
          </a:p>
        </p:txBody>
      </p:sp>
    </p:spTree>
    <p:extLst>
      <p:ext uri="{BB962C8B-B14F-4D97-AF65-F5344CB8AC3E}">
        <p14:creationId xmlns:p14="http://schemas.microsoft.com/office/powerpoint/2010/main" val="1652964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6" r:id="rId14"/>
    <p:sldLayoutId id="2147483667" r:id="rId15"/>
  </p:sldLayoutIdLst>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www.scopust.com/" TargetMode="External"/><Relationship Id="rId5" Type="http://schemas.openxmlformats.org/officeDocument/2006/relationships/image" Target="../media/image16.gif"/><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mp.weixin.qq.com/s/jsMWoS6VeF0kebDvAUKeTg" TargetMode="External"/><Relationship Id="rId1" Type="http://schemas.openxmlformats.org/officeDocument/2006/relationships/slideLayout" Target="../slideLayouts/slideLayout7.xml"/><Relationship Id="rId4" Type="http://schemas.openxmlformats.org/officeDocument/2006/relationships/hyperlink" Target="http://www.sciencedirect.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service.elsevier.com/app/answers/detail/a_id/10263/c/10545/supporthub/sciencedirect/" TargetMode="Externa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hyperlink" Target="https://researcheracademy.elsevier.com/"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hyperlink" Target="http://www.sciencedirect.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hyperlink" Target="http://www.sciencedirect.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sciencedirect.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sciencedirect.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sciencedirect.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www.sciencedirect.com/"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www.sciencedirect.com/"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www.sciencedirect.com/"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22DDBDE-8CF7-4A51-AD65-F0CBCB2066B0}"/>
              </a:ext>
            </a:extLst>
          </p:cNvPr>
          <p:cNvSpPr>
            <a:spLocks noGrp="1"/>
          </p:cNvSpPr>
          <p:nvPr>
            <p:ph type="subTitle" idx="1"/>
          </p:nvPr>
        </p:nvSpPr>
        <p:spPr>
          <a:xfrm>
            <a:off x="2477784" y="4015179"/>
            <a:ext cx="7236431" cy="707365"/>
          </a:xfrm>
          <a:noFill/>
        </p:spPr>
        <p:txBody>
          <a:bodyPr>
            <a:noAutofit/>
          </a:bodyPr>
          <a:lstStyle/>
          <a:p>
            <a:pPr>
              <a:lnSpc>
                <a:spcPct val="150000"/>
              </a:lnSpc>
            </a:pPr>
            <a:r>
              <a:rPr lang="en-US" sz="3200" dirty="0">
                <a:latin typeface="微软雅黑" panose="020B0503020204020204" pitchFamily="34" charset="-122"/>
                <a:ea typeface="微软雅黑" panose="020B0503020204020204" pitchFamily="34" charset="-122"/>
              </a:rPr>
              <a:t>Elsevier ScienceDirect </a:t>
            </a:r>
            <a:r>
              <a:rPr lang="zh-CN" altLang="en-US" sz="3200" dirty="0">
                <a:latin typeface="微软雅黑" panose="020B0503020204020204" pitchFamily="34" charset="-122"/>
                <a:ea typeface="微软雅黑" panose="020B0503020204020204" pitchFamily="34" charset="-122"/>
              </a:rPr>
              <a:t>电子书</a:t>
            </a:r>
            <a:endParaRPr lang="en-US" altLang="zh-CN" sz="3200" dirty="0">
              <a:latin typeface="微软雅黑" panose="020B0503020204020204" pitchFamily="34" charset="-122"/>
              <a:ea typeface="微软雅黑" panose="020B0503020204020204" pitchFamily="34" charset="-122"/>
            </a:endParaRPr>
          </a:p>
          <a:p>
            <a:pPr>
              <a:lnSpc>
                <a:spcPct val="150000"/>
              </a:lnSpc>
            </a:pPr>
            <a:r>
              <a:rPr lang="zh-CN" altLang="en-US" sz="3200" dirty="0">
                <a:latin typeface="微软雅黑" panose="020B0503020204020204" pitchFamily="34" charset="-122"/>
                <a:ea typeface="微软雅黑" panose="020B0503020204020204" pitchFamily="34" charset="-122"/>
              </a:rPr>
              <a:t>使用指南（</a:t>
            </a:r>
            <a:r>
              <a:rPr lang="en-US" altLang="zh-CN" sz="3200" dirty="0">
                <a:latin typeface="微软雅黑" panose="020B0503020204020204" pitchFamily="34" charset="-122"/>
                <a:ea typeface="微软雅黑" panose="020B0503020204020204" pitchFamily="34" charset="-122"/>
              </a:rPr>
              <a:t>2021.11</a:t>
            </a:r>
            <a:r>
              <a:rPr lang="zh-CN" altLang="en-US" sz="3200" dirty="0">
                <a:latin typeface="微软雅黑" panose="020B0503020204020204" pitchFamily="34" charset="-122"/>
                <a:ea typeface="微软雅黑" panose="020B0503020204020204" pitchFamily="34" charset="-122"/>
              </a:rPr>
              <a:t>）</a:t>
            </a:r>
            <a:endParaRPr lang="en-US" sz="3200" dirty="0">
              <a:latin typeface="微软雅黑" panose="020B0503020204020204" pitchFamily="34" charset="-122"/>
              <a:ea typeface="微软雅黑" panose="020B0503020204020204" pitchFamily="34" charset="-122"/>
            </a:endParaRPr>
          </a:p>
        </p:txBody>
      </p:sp>
      <p:sp>
        <p:nvSpPr>
          <p:cNvPr id="6" name="Rectangle 5">
            <a:extLst>
              <a:ext uri="{FF2B5EF4-FFF2-40B4-BE49-F238E27FC236}">
                <a16:creationId xmlns:a16="http://schemas.microsoft.com/office/drawing/2014/main" id="{CAFBFAD7-C611-4FD4-8455-37C01A244BE3}"/>
              </a:ext>
            </a:extLst>
          </p:cNvPr>
          <p:cNvSpPr/>
          <p:nvPr/>
        </p:nvSpPr>
        <p:spPr>
          <a:xfrm>
            <a:off x="0" y="6145160"/>
            <a:ext cx="12192000" cy="720273"/>
          </a:xfrm>
          <a:prstGeom prst="rect">
            <a:avLst/>
          </a:prstGeom>
          <a:solidFill>
            <a:srgbClr val="FE9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7" name="文本框 3">
            <a:extLst>
              <a:ext uri="{FF2B5EF4-FFF2-40B4-BE49-F238E27FC236}">
                <a16:creationId xmlns:a16="http://schemas.microsoft.com/office/drawing/2014/main" id="{E95C9829-A110-40A6-98D8-DFD9CDC6C72E}"/>
              </a:ext>
            </a:extLst>
          </p:cNvPr>
          <p:cNvSpPr txBox="1"/>
          <p:nvPr/>
        </p:nvSpPr>
        <p:spPr>
          <a:xfrm>
            <a:off x="351022" y="6254586"/>
            <a:ext cx="11110451" cy="369332"/>
          </a:xfrm>
          <a:prstGeom prst="rect">
            <a:avLst/>
          </a:prstGeom>
          <a:noFill/>
        </p:spPr>
        <p:txBody>
          <a:bodyPr wrap="square" rtlCol="0">
            <a:spAutoFit/>
          </a:bodyPr>
          <a:lstStyle/>
          <a:p>
            <a:r>
              <a:rPr lang="zh-CN" altLang="en-US" b="1" dirty="0">
                <a:solidFill>
                  <a:schemeClr val="bg1"/>
                </a:solidFill>
                <a:latin typeface="+mn-ea"/>
              </a:rPr>
              <a:t>技术支持</a:t>
            </a:r>
            <a:r>
              <a:rPr lang="zh-CN" altLang="en-US" sz="1800" b="1" i="0" u="none" strike="noStrike" baseline="0" dirty="0">
                <a:solidFill>
                  <a:schemeClr val="bg1"/>
                </a:solidFill>
                <a:latin typeface="+mn-ea"/>
              </a:rPr>
              <a:t>：</a:t>
            </a:r>
            <a:r>
              <a:rPr lang="en-US" altLang="zh-CN" b="1" dirty="0">
                <a:solidFill>
                  <a:schemeClr val="bg1"/>
                </a:solidFill>
                <a:latin typeface="+mn-ea"/>
              </a:rPr>
              <a:t>support.china@elsevier.com</a:t>
            </a:r>
            <a:endParaRPr lang="en-US" altLang="zh-CN" sz="1800" b="1" i="0" u="none" strike="noStrike" baseline="0" dirty="0">
              <a:solidFill>
                <a:schemeClr val="bg1"/>
              </a:solidFill>
              <a:latin typeface="+mn-ea"/>
            </a:endParaRPr>
          </a:p>
        </p:txBody>
      </p:sp>
      <p:pic>
        <p:nvPicPr>
          <p:cNvPr id="4" name="Picture 3" descr="A picture containing text, book&#10;&#10;Description automatically generated">
            <a:extLst>
              <a:ext uri="{FF2B5EF4-FFF2-40B4-BE49-F238E27FC236}">
                <a16:creationId xmlns:a16="http://schemas.microsoft.com/office/drawing/2014/main" id="{B80431AB-F08B-473F-8385-069C5B4D827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075542" y="448653"/>
            <a:ext cx="1017141" cy="1123486"/>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874FEC0D-1C2C-9270-8E1A-C1C0F26547C9}"/>
              </a:ext>
            </a:extLst>
          </p:cNvPr>
          <p:cNvPicPr/>
          <p:nvPr/>
        </p:nvPicPr>
        <p:blipFill>
          <a:blip r:embed="rId3">
            <a:extLst>
              <a:ext uri="{28A0092B-C50C-407E-A947-70E740481C1C}">
                <a14:useLocalDpi xmlns:a14="http://schemas.microsoft.com/office/drawing/2010/main" val="0"/>
              </a:ext>
            </a:extLst>
          </a:blip>
          <a:stretch>
            <a:fillRect/>
          </a:stretch>
        </p:blipFill>
        <p:spPr>
          <a:xfrm>
            <a:off x="1301081" y="1607858"/>
            <a:ext cx="9210332" cy="1969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76845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B9CDBB-D5C0-4A97-81D5-C46F41868DE9}"/>
              </a:ext>
            </a:extLst>
          </p:cNvPr>
          <p:cNvPicPr>
            <a:picLocks noChangeAspect="1"/>
          </p:cNvPicPr>
          <p:nvPr/>
        </p:nvPicPr>
        <p:blipFill>
          <a:blip r:embed="rId3"/>
          <a:stretch>
            <a:fillRect/>
          </a:stretch>
        </p:blipFill>
        <p:spPr>
          <a:xfrm>
            <a:off x="8455588" y="2706252"/>
            <a:ext cx="3552637" cy="3174545"/>
          </a:xfrm>
          <a:prstGeom prst="rect">
            <a:avLst/>
          </a:prstGeom>
          <a:ln w="38100">
            <a:solidFill>
              <a:schemeClr val="accent6"/>
            </a:solidFill>
          </a:ln>
        </p:spPr>
      </p:pic>
      <p:pic>
        <p:nvPicPr>
          <p:cNvPr id="4" name="Picture 3">
            <a:extLst>
              <a:ext uri="{FF2B5EF4-FFF2-40B4-BE49-F238E27FC236}">
                <a16:creationId xmlns:a16="http://schemas.microsoft.com/office/drawing/2014/main" id="{69FBD4AD-1559-4DD8-A3E6-28C3F8158C27}"/>
              </a:ext>
            </a:extLst>
          </p:cNvPr>
          <p:cNvPicPr>
            <a:picLocks noChangeAspect="1"/>
          </p:cNvPicPr>
          <p:nvPr/>
        </p:nvPicPr>
        <p:blipFill>
          <a:blip r:embed="rId4"/>
          <a:stretch>
            <a:fillRect/>
          </a:stretch>
        </p:blipFill>
        <p:spPr>
          <a:xfrm>
            <a:off x="1534297" y="404541"/>
            <a:ext cx="6691459" cy="6464309"/>
          </a:xfrm>
          <a:prstGeom prst="rect">
            <a:avLst/>
          </a:prstGeom>
        </p:spPr>
      </p:pic>
      <p:sp>
        <p:nvSpPr>
          <p:cNvPr id="7" name="Rectangle 11">
            <a:extLst>
              <a:ext uri="{FF2B5EF4-FFF2-40B4-BE49-F238E27FC236}">
                <a16:creationId xmlns:a16="http://schemas.microsoft.com/office/drawing/2014/main" id="{85F27CF6-462A-4884-84B2-88F82B3A2229}"/>
              </a:ext>
            </a:extLst>
          </p:cNvPr>
          <p:cNvSpPr/>
          <p:nvPr/>
        </p:nvSpPr>
        <p:spPr>
          <a:xfrm>
            <a:off x="0" y="525350"/>
            <a:ext cx="1592826" cy="580445"/>
          </a:xfrm>
          <a:prstGeom prst="rect">
            <a:avLst/>
          </a:prstGeom>
          <a:solidFill>
            <a:srgbClr val="FF8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Scopus</a:t>
            </a:r>
          </a:p>
          <a:p>
            <a:pPr algn="ctr"/>
            <a:r>
              <a:rPr lang="zh-CN" altLang="en-US" sz="2000" b="1" dirty="0"/>
              <a:t>学者档案</a:t>
            </a:r>
            <a:endParaRPr lang="en-US" sz="2000" b="1" dirty="0"/>
          </a:p>
        </p:txBody>
      </p:sp>
      <p:sp>
        <p:nvSpPr>
          <p:cNvPr id="10" name="文本框 9">
            <a:extLst>
              <a:ext uri="{FF2B5EF4-FFF2-40B4-BE49-F238E27FC236}">
                <a16:creationId xmlns:a16="http://schemas.microsoft.com/office/drawing/2014/main" id="{275746E8-D0A9-41A0-8089-6E4D09C9A8F5}"/>
              </a:ext>
            </a:extLst>
          </p:cNvPr>
          <p:cNvSpPr txBox="1"/>
          <p:nvPr/>
        </p:nvSpPr>
        <p:spPr>
          <a:xfrm>
            <a:off x="8743950" y="525350"/>
            <a:ext cx="3448050" cy="1569660"/>
          </a:xfrm>
          <a:prstGeom prst="rect">
            <a:avLst/>
          </a:prstGeom>
          <a:solidFill>
            <a:srgbClr val="C00000"/>
          </a:solidFill>
        </p:spPr>
        <p:txBody>
          <a:bodyPr wrap="square" rtlCol="0">
            <a:spAutoFit/>
          </a:bodyPr>
          <a:lstStyle/>
          <a:p>
            <a:pPr marL="285750" indent="-285750">
              <a:buFont typeface="Arial" panose="020B0604020202020204" pitchFamily="34" charset="0"/>
              <a:buChar char="•"/>
            </a:pPr>
            <a:r>
              <a:rPr lang="en-US" altLang="zh-CN" sz="1600" b="1" dirty="0">
                <a:solidFill>
                  <a:schemeClr val="bg1"/>
                </a:solidFill>
              </a:rPr>
              <a:t>Scopus</a:t>
            </a:r>
            <a:r>
              <a:rPr lang="zh-CN" altLang="en-US" sz="1600" b="1" dirty="0">
                <a:solidFill>
                  <a:schemeClr val="bg1"/>
                </a:solidFill>
              </a:rPr>
              <a:t>通过机器学习，为每一位学者自动生成学者档案；</a:t>
            </a:r>
            <a:endParaRPr lang="en-US" altLang="zh-CN" sz="1600" b="1" dirty="0">
              <a:solidFill>
                <a:schemeClr val="bg1"/>
              </a:solidFill>
            </a:endParaRPr>
          </a:p>
          <a:p>
            <a:pPr marL="285750" indent="-285750">
              <a:buFont typeface="Arial" panose="020B0604020202020204" pitchFamily="34" charset="0"/>
              <a:buChar char="•"/>
            </a:pPr>
            <a:r>
              <a:rPr lang="zh-CN" altLang="en-US" sz="1600" b="1" dirty="0">
                <a:solidFill>
                  <a:schemeClr val="bg1"/>
                </a:solidFill>
              </a:rPr>
              <a:t>免费开放，可以将主页链接添加到个人主页或</a:t>
            </a:r>
            <a:r>
              <a:rPr lang="en-US" altLang="zh-CN" sz="1600" b="1" dirty="0">
                <a:solidFill>
                  <a:schemeClr val="bg1"/>
                </a:solidFill>
              </a:rPr>
              <a:t>CV</a:t>
            </a:r>
            <a:r>
              <a:rPr lang="zh-CN" altLang="en-US" sz="1600" b="1" dirty="0">
                <a:solidFill>
                  <a:schemeClr val="bg1"/>
                </a:solidFill>
              </a:rPr>
              <a:t>中；</a:t>
            </a:r>
            <a:endParaRPr lang="en-US" altLang="zh-CN" sz="1600" b="1" dirty="0">
              <a:solidFill>
                <a:schemeClr val="bg1"/>
              </a:solidFill>
            </a:endParaRPr>
          </a:p>
          <a:p>
            <a:pPr marL="285750" indent="-285750">
              <a:buFont typeface="Arial" panose="020B0604020202020204" pitchFamily="34" charset="0"/>
              <a:buChar char="•"/>
            </a:pPr>
            <a:r>
              <a:rPr lang="en-US" altLang="zh-CN" sz="1600" b="1" dirty="0">
                <a:solidFill>
                  <a:schemeClr val="bg1"/>
                </a:solidFill>
              </a:rPr>
              <a:t>ScienceDirect</a:t>
            </a:r>
            <a:r>
              <a:rPr lang="zh-CN" altLang="en-US" sz="1600" b="1" dirty="0">
                <a:solidFill>
                  <a:schemeClr val="bg1"/>
                </a:solidFill>
              </a:rPr>
              <a:t>论文中的作者信息自动关联</a:t>
            </a:r>
            <a:r>
              <a:rPr lang="en-US" altLang="zh-CN" sz="1600" b="1" dirty="0">
                <a:solidFill>
                  <a:schemeClr val="bg1"/>
                </a:solidFill>
              </a:rPr>
              <a:t>Scopus</a:t>
            </a:r>
            <a:r>
              <a:rPr lang="zh-CN" altLang="en-US" sz="1600" b="1" dirty="0">
                <a:solidFill>
                  <a:schemeClr val="bg1"/>
                </a:solidFill>
              </a:rPr>
              <a:t>作者主页</a:t>
            </a:r>
          </a:p>
        </p:txBody>
      </p:sp>
      <p:sp>
        <p:nvSpPr>
          <p:cNvPr id="11" name="Rectangle 11">
            <a:extLst>
              <a:ext uri="{FF2B5EF4-FFF2-40B4-BE49-F238E27FC236}">
                <a16:creationId xmlns:a16="http://schemas.microsoft.com/office/drawing/2014/main" id="{0DF65880-FF71-4C88-B519-0CE2E6C061BF}"/>
              </a:ext>
            </a:extLst>
          </p:cNvPr>
          <p:cNvSpPr/>
          <p:nvPr/>
        </p:nvSpPr>
        <p:spPr>
          <a:xfrm>
            <a:off x="6578691" y="1453730"/>
            <a:ext cx="1465604" cy="324480"/>
          </a:xfrm>
          <a:prstGeom prst="rect">
            <a:avLst/>
          </a:prstGeom>
          <a:solidFill>
            <a:srgbClr val="FF8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学者基本信息</a:t>
            </a:r>
            <a:endParaRPr lang="en-US" sz="1600" b="1" dirty="0"/>
          </a:p>
        </p:txBody>
      </p:sp>
      <p:sp>
        <p:nvSpPr>
          <p:cNvPr id="12" name="Rectangle 11">
            <a:extLst>
              <a:ext uri="{FF2B5EF4-FFF2-40B4-BE49-F238E27FC236}">
                <a16:creationId xmlns:a16="http://schemas.microsoft.com/office/drawing/2014/main" id="{5499AC00-C08A-454E-B7C7-A02522F8AE2F}"/>
              </a:ext>
            </a:extLst>
          </p:cNvPr>
          <p:cNvSpPr/>
          <p:nvPr/>
        </p:nvSpPr>
        <p:spPr>
          <a:xfrm>
            <a:off x="6619617" y="5145878"/>
            <a:ext cx="1465604" cy="324480"/>
          </a:xfrm>
          <a:prstGeom prst="rect">
            <a:avLst/>
          </a:prstGeom>
          <a:solidFill>
            <a:srgbClr val="FF8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文献计量分析</a:t>
            </a:r>
            <a:endParaRPr lang="en-US" sz="1600" b="1" dirty="0"/>
          </a:p>
        </p:txBody>
      </p:sp>
      <p:sp>
        <p:nvSpPr>
          <p:cNvPr id="13" name="Rectangle 12">
            <a:extLst>
              <a:ext uri="{FF2B5EF4-FFF2-40B4-BE49-F238E27FC236}">
                <a16:creationId xmlns:a16="http://schemas.microsoft.com/office/drawing/2014/main" id="{6463EFAB-2D37-430E-872A-9748AA9ACAED}"/>
              </a:ext>
            </a:extLst>
          </p:cNvPr>
          <p:cNvSpPr/>
          <p:nvPr/>
        </p:nvSpPr>
        <p:spPr>
          <a:xfrm>
            <a:off x="5439759" y="6190763"/>
            <a:ext cx="1312481" cy="324480"/>
          </a:xfrm>
          <a:prstGeom prst="rect">
            <a:avLst/>
          </a:prstGeom>
          <a:solidFill>
            <a:srgbClr val="FF8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论文列表</a:t>
            </a:r>
            <a:endParaRPr lang="en-US" sz="1600" b="1" dirty="0"/>
          </a:p>
        </p:txBody>
      </p:sp>
      <p:sp>
        <p:nvSpPr>
          <p:cNvPr id="15" name="Rectangle 2">
            <a:extLst>
              <a:ext uri="{FF2B5EF4-FFF2-40B4-BE49-F238E27FC236}">
                <a16:creationId xmlns:a16="http://schemas.microsoft.com/office/drawing/2014/main" id="{769EF984-399E-47BE-9FC5-FA12AED2DC98}"/>
              </a:ext>
            </a:extLst>
          </p:cNvPr>
          <p:cNvSpPr/>
          <p:nvPr/>
        </p:nvSpPr>
        <p:spPr>
          <a:xfrm>
            <a:off x="102132" y="6604391"/>
            <a:ext cx="3021437" cy="276999"/>
          </a:xfrm>
          <a:prstGeom prst="rect">
            <a:avLst/>
          </a:prstGeom>
        </p:spPr>
        <p:txBody>
          <a:bodyPr wrap="square">
            <a:spAutoFit/>
          </a:bodyPr>
          <a:lstStyle/>
          <a:p>
            <a:r>
              <a:rPr lang="zh-CN" altLang="en-US" sz="1200" b="1" i="1" dirty="0"/>
              <a:t>数据来源：</a:t>
            </a:r>
            <a:r>
              <a:rPr lang="en-US" altLang="zh-CN" sz="1200" b="1" i="1" dirty="0"/>
              <a:t>Scopus 2021.10</a:t>
            </a:r>
            <a:endParaRPr lang="zh-CN" altLang="en-US" sz="1200" b="1" i="1" dirty="0"/>
          </a:p>
        </p:txBody>
      </p:sp>
      <p:pic>
        <p:nvPicPr>
          <p:cNvPr id="4100" name="Picture 4" descr="Go to handbook home page - Handbook of Labor Economics">
            <a:extLst>
              <a:ext uri="{FF2B5EF4-FFF2-40B4-BE49-F238E27FC236}">
                <a16:creationId xmlns:a16="http://schemas.microsoft.com/office/drawing/2014/main" id="{A991B099-01A7-444B-9CC6-581FC5527F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1560" y="3796848"/>
            <a:ext cx="1406665" cy="208394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13">
            <a:extLst>
              <a:ext uri="{FF2B5EF4-FFF2-40B4-BE49-F238E27FC236}">
                <a16:creationId xmlns:a16="http://schemas.microsoft.com/office/drawing/2014/main" id="{E7ED171A-6C37-4075-8BEC-5B2E6194CD9C}"/>
              </a:ext>
            </a:extLst>
          </p:cNvPr>
          <p:cNvSpPr/>
          <p:nvPr/>
        </p:nvSpPr>
        <p:spPr>
          <a:xfrm>
            <a:off x="6915806" y="5801063"/>
            <a:ext cx="1408528" cy="879981"/>
          </a:xfrm>
          <a:prstGeom prst="roundRect">
            <a:avLst>
              <a:gd name="adj" fmla="val 28318"/>
            </a:avLst>
          </a:prstGeom>
          <a:noFill/>
          <a:ln w="50800">
            <a:solidFill>
              <a:srgbClr val="FF82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3" name="Straight Arrow Connector 2">
            <a:extLst>
              <a:ext uri="{FF2B5EF4-FFF2-40B4-BE49-F238E27FC236}">
                <a16:creationId xmlns:a16="http://schemas.microsoft.com/office/drawing/2014/main" id="{16E2591E-E538-4026-8D0A-BABE4792796E}"/>
              </a:ext>
            </a:extLst>
          </p:cNvPr>
          <p:cNvCxnSpPr/>
          <p:nvPr/>
        </p:nvCxnSpPr>
        <p:spPr>
          <a:xfrm flipV="1">
            <a:off x="7733721" y="4293524"/>
            <a:ext cx="1126808" cy="1507539"/>
          </a:xfrm>
          <a:prstGeom prst="straightConnector1">
            <a:avLst/>
          </a:prstGeom>
          <a:ln w="57150">
            <a:solidFill>
              <a:srgbClr val="FF820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17660C0-CC9A-4805-9489-A10BAEA83252}"/>
              </a:ext>
            </a:extLst>
          </p:cNvPr>
          <p:cNvSpPr txBox="1"/>
          <p:nvPr/>
        </p:nvSpPr>
        <p:spPr>
          <a:xfrm>
            <a:off x="7380070" y="-33852"/>
            <a:ext cx="5397345" cy="400110"/>
          </a:xfrm>
          <a:prstGeom prst="rect">
            <a:avLst/>
          </a:prstGeom>
          <a:noFill/>
        </p:spPr>
        <p:txBody>
          <a:bodyPr wrap="square" rtlCol="0">
            <a:spAutoFit/>
          </a:bodyPr>
          <a:lstStyle/>
          <a:p>
            <a:r>
              <a:rPr lang="zh-CN" altLang="en-US" sz="2000" b="1" dirty="0">
                <a:solidFill>
                  <a:schemeClr val="bg1"/>
                </a:solidFill>
              </a:rPr>
              <a:t>数据库首页： </a:t>
            </a:r>
            <a:r>
              <a:rPr lang="en-US" altLang="zh-CN" sz="2000" b="1" dirty="0">
                <a:solidFill>
                  <a:schemeClr val="bg1"/>
                </a:solidFill>
                <a:hlinkClick r:id="rId6">
                  <a:extLst>
                    <a:ext uri="{A12FA001-AC4F-418D-AE19-62706E023703}">
                      <ahyp:hlinkClr xmlns:ahyp="http://schemas.microsoft.com/office/drawing/2018/hyperlinkcolor" xmlns="" val="tx"/>
                    </a:ext>
                  </a:extLst>
                </a:hlinkClick>
              </a:rPr>
              <a:t>www.scopus.com</a:t>
            </a:r>
            <a:endParaRPr lang="en-US" sz="2000" b="1" dirty="0">
              <a:solidFill>
                <a:schemeClr val="bg1"/>
              </a:solidFill>
            </a:endParaRPr>
          </a:p>
        </p:txBody>
      </p:sp>
    </p:spTree>
    <p:extLst>
      <p:ext uri="{BB962C8B-B14F-4D97-AF65-F5344CB8AC3E}">
        <p14:creationId xmlns:p14="http://schemas.microsoft.com/office/powerpoint/2010/main" val="409775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85F27CF6-462A-4884-84B2-88F82B3A2229}"/>
              </a:ext>
            </a:extLst>
          </p:cNvPr>
          <p:cNvSpPr/>
          <p:nvPr/>
        </p:nvSpPr>
        <p:spPr>
          <a:xfrm>
            <a:off x="0" y="525350"/>
            <a:ext cx="1592826" cy="580445"/>
          </a:xfrm>
          <a:prstGeom prst="rect">
            <a:avLst/>
          </a:prstGeom>
          <a:solidFill>
            <a:srgbClr val="FF8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电子书</a:t>
            </a:r>
            <a:endParaRPr lang="en-US" altLang="zh-CN" sz="2000" b="1" dirty="0"/>
          </a:p>
          <a:p>
            <a:pPr algn="ctr"/>
            <a:r>
              <a:rPr lang="zh-CN" altLang="en-US" sz="2000" b="1" dirty="0"/>
              <a:t>文献管理</a:t>
            </a:r>
            <a:endParaRPr lang="en-US" sz="2000" b="1" dirty="0"/>
          </a:p>
        </p:txBody>
      </p:sp>
      <p:sp>
        <p:nvSpPr>
          <p:cNvPr id="17" name="TextBox 16">
            <a:extLst>
              <a:ext uri="{FF2B5EF4-FFF2-40B4-BE49-F238E27FC236}">
                <a16:creationId xmlns:a16="http://schemas.microsoft.com/office/drawing/2014/main" id="{B17660C0-CC9A-4805-9489-A10BAEA83252}"/>
              </a:ext>
            </a:extLst>
          </p:cNvPr>
          <p:cNvSpPr txBox="1"/>
          <p:nvPr/>
        </p:nvSpPr>
        <p:spPr>
          <a:xfrm>
            <a:off x="1905762" y="-17525"/>
            <a:ext cx="10948616" cy="400110"/>
          </a:xfrm>
          <a:prstGeom prst="rect">
            <a:avLst/>
          </a:prstGeom>
          <a:noFill/>
        </p:spPr>
        <p:txBody>
          <a:bodyPr wrap="square" rtlCol="0">
            <a:spAutoFit/>
          </a:bodyPr>
          <a:lstStyle/>
          <a:p>
            <a:r>
              <a:rPr lang="en-US" altLang="zh-CN" sz="2000" b="1" dirty="0">
                <a:solidFill>
                  <a:schemeClr val="bg1"/>
                </a:solidFill>
              </a:rPr>
              <a:t>Mendeley</a:t>
            </a:r>
            <a:r>
              <a:rPr lang="zh-CN" altLang="en-US" sz="2000" b="1" dirty="0">
                <a:solidFill>
                  <a:schemeClr val="bg1"/>
                </a:solidFill>
              </a:rPr>
              <a:t>下载： </a:t>
            </a:r>
            <a:r>
              <a:rPr lang="en-US" altLang="zh-CN" sz="2000" b="1" dirty="0">
                <a:solidFill>
                  <a:schemeClr val="bg1"/>
                </a:solidFill>
              </a:rPr>
              <a:t>https://www.mendeley.com/reference-management/mendeley-desktop</a:t>
            </a:r>
            <a:endParaRPr lang="en-US" sz="2000" b="1" dirty="0">
              <a:solidFill>
                <a:schemeClr val="bg1"/>
              </a:solidFill>
            </a:endParaRPr>
          </a:p>
        </p:txBody>
      </p:sp>
      <p:pic>
        <p:nvPicPr>
          <p:cNvPr id="2" name="Picture 1">
            <a:extLst>
              <a:ext uri="{FF2B5EF4-FFF2-40B4-BE49-F238E27FC236}">
                <a16:creationId xmlns:a16="http://schemas.microsoft.com/office/drawing/2014/main" id="{4C54BA9C-4B95-4CD1-AB6A-AB6CC9C586B3}"/>
              </a:ext>
            </a:extLst>
          </p:cNvPr>
          <p:cNvPicPr>
            <a:picLocks noChangeAspect="1"/>
          </p:cNvPicPr>
          <p:nvPr/>
        </p:nvPicPr>
        <p:blipFill>
          <a:blip r:embed="rId3"/>
          <a:stretch>
            <a:fillRect/>
          </a:stretch>
        </p:blipFill>
        <p:spPr>
          <a:xfrm>
            <a:off x="355125" y="1242008"/>
            <a:ext cx="4494278" cy="3758668"/>
          </a:xfrm>
          <a:prstGeom prst="rect">
            <a:avLst/>
          </a:prstGeom>
        </p:spPr>
      </p:pic>
      <p:pic>
        <p:nvPicPr>
          <p:cNvPr id="6" name="Picture 5">
            <a:extLst>
              <a:ext uri="{FF2B5EF4-FFF2-40B4-BE49-F238E27FC236}">
                <a16:creationId xmlns:a16="http://schemas.microsoft.com/office/drawing/2014/main" id="{BA985C11-3E31-48C5-A1AC-72B47D23F4E3}"/>
              </a:ext>
            </a:extLst>
          </p:cNvPr>
          <p:cNvPicPr>
            <a:picLocks noChangeAspect="1"/>
          </p:cNvPicPr>
          <p:nvPr/>
        </p:nvPicPr>
        <p:blipFill>
          <a:blip r:embed="rId4"/>
          <a:stretch>
            <a:fillRect/>
          </a:stretch>
        </p:blipFill>
        <p:spPr>
          <a:xfrm>
            <a:off x="4962419" y="2114677"/>
            <a:ext cx="7060406" cy="3915964"/>
          </a:xfrm>
          <a:prstGeom prst="rect">
            <a:avLst/>
          </a:prstGeom>
        </p:spPr>
      </p:pic>
      <p:sp>
        <p:nvSpPr>
          <p:cNvPr id="18" name="Rectangle: Rounded Corners 13">
            <a:extLst>
              <a:ext uri="{FF2B5EF4-FFF2-40B4-BE49-F238E27FC236}">
                <a16:creationId xmlns:a16="http://schemas.microsoft.com/office/drawing/2014/main" id="{6F9A1A69-C3D5-4AF7-B844-B5C7AE21393C}"/>
              </a:ext>
            </a:extLst>
          </p:cNvPr>
          <p:cNvSpPr/>
          <p:nvPr/>
        </p:nvSpPr>
        <p:spPr>
          <a:xfrm>
            <a:off x="355125" y="3127781"/>
            <a:ext cx="1021612" cy="385982"/>
          </a:xfrm>
          <a:prstGeom prst="roundRect">
            <a:avLst>
              <a:gd name="adj" fmla="val 0"/>
            </a:avLst>
          </a:prstGeom>
          <a:noFill/>
          <a:ln w="50800">
            <a:solidFill>
              <a:srgbClr val="FF82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9" name="Straight Arrow Connector 18">
            <a:extLst>
              <a:ext uri="{FF2B5EF4-FFF2-40B4-BE49-F238E27FC236}">
                <a16:creationId xmlns:a16="http://schemas.microsoft.com/office/drawing/2014/main" id="{B9BD6EA6-9A0F-42E6-AB90-98793A551ADE}"/>
              </a:ext>
            </a:extLst>
          </p:cNvPr>
          <p:cNvCxnSpPr>
            <a:cxnSpLocks/>
          </p:cNvCxnSpPr>
          <p:nvPr/>
        </p:nvCxnSpPr>
        <p:spPr>
          <a:xfrm>
            <a:off x="1376737" y="3127781"/>
            <a:ext cx="5414481" cy="301219"/>
          </a:xfrm>
          <a:prstGeom prst="straightConnector1">
            <a:avLst/>
          </a:prstGeom>
          <a:ln w="57150">
            <a:solidFill>
              <a:srgbClr val="FF820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23808B8-02BA-40FE-A202-C489F4DEA0F8}"/>
              </a:ext>
            </a:extLst>
          </p:cNvPr>
          <p:cNvSpPr/>
          <p:nvPr/>
        </p:nvSpPr>
        <p:spPr>
          <a:xfrm>
            <a:off x="5043660" y="6313645"/>
            <a:ext cx="1357832" cy="325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TextBox 13">
            <a:extLst>
              <a:ext uri="{FF2B5EF4-FFF2-40B4-BE49-F238E27FC236}">
                <a16:creationId xmlns:a16="http://schemas.microsoft.com/office/drawing/2014/main" id="{E425D51B-0C6B-49E8-8BC8-CBFB041673FF}"/>
              </a:ext>
            </a:extLst>
          </p:cNvPr>
          <p:cNvSpPr txBox="1"/>
          <p:nvPr/>
        </p:nvSpPr>
        <p:spPr>
          <a:xfrm>
            <a:off x="4849403" y="6107200"/>
            <a:ext cx="2137025" cy="369332"/>
          </a:xfrm>
          <a:prstGeom prst="rect">
            <a:avLst/>
          </a:prstGeom>
          <a:noFill/>
        </p:spPr>
        <p:txBody>
          <a:bodyPr wrap="square" rtlCol="0">
            <a:spAutoFit/>
          </a:bodyPr>
          <a:lstStyle/>
          <a:p>
            <a:r>
              <a:rPr lang="zh-CN" altLang="en-US" dirty="0"/>
              <a:t>文献标签与分组</a:t>
            </a:r>
          </a:p>
        </p:txBody>
      </p:sp>
      <p:sp>
        <p:nvSpPr>
          <p:cNvPr id="22" name="TextBox 21">
            <a:extLst>
              <a:ext uri="{FF2B5EF4-FFF2-40B4-BE49-F238E27FC236}">
                <a16:creationId xmlns:a16="http://schemas.microsoft.com/office/drawing/2014/main" id="{AE52C09D-8308-4CBC-8E9A-C84804C606A3}"/>
              </a:ext>
            </a:extLst>
          </p:cNvPr>
          <p:cNvSpPr txBox="1"/>
          <p:nvPr/>
        </p:nvSpPr>
        <p:spPr>
          <a:xfrm>
            <a:off x="7380070" y="6128979"/>
            <a:ext cx="2137025" cy="369332"/>
          </a:xfrm>
          <a:prstGeom prst="rect">
            <a:avLst/>
          </a:prstGeom>
          <a:noFill/>
        </p:spPr>
        <p:txBody>
          <a:bodyPr wrap="square" rtlCol="0">
            <a:spAutoFit/>
          </a:bodyPr>
          <a:lstStyle/>
          <a:p>
            <a:r>
              <a:rPr lang="zh-CN" altLang="en-US" dirty="0"/>
              <a:t>文献列表</a:t>
            </a:r>
          </a:p>
        </p:txBody>
      </p:sp>
      <p:sp>
        <p:nvSpPr>
          <p:cNvPr id="23" name="TextBox 22">
            <a:extLst>
              <a:ext uri="{FF2B5EF4-FFF2-40B4-BE49-F238E27FC236}">
                <a16:creationId xmlns:a16="http://schemas.microsoft.com/office/drawing/2014/main" id="{09B94831-11C8-4DF8-A0A7-37CEE6EBE239}"/>
              </a:ext>
            </a:extLst>
          </p:cNvPr>
          <p:cNvSpPr txBox="1"/>
          <p:nvPr/>
        </p:nvSpPr>
        <p:spPr>
          <a:xfrm>
            <a:off x="10275670" y="6107200"/>
            <a:ext cx="2137025" cy="369332"/>
          </a:xfrm>
          <a:prstGeom prst="rect">
            <a:avLst/>
          </a:prstGeom>
          <a:noFill/>
        </p:spPr>
        <p:txBody>
          <a:bodyPr wrap="square" rtlCol="0">
            <a:spAutoFit/>
          </a:bodyPr>
          <a:lstStyle/>
          <a:p>
            <a:r>
              <a:rPr lang="zh-CN" altLang="en-US" dirty="0"/>
              <a:t>单篇文献信息</a:t>
            </a:r>
          </a:p>
        </p:txBody>
      </p:sp>
      <p:pic>
        <p:nvPicPr>
          <p:cNvPr id="2050" name="Picture 2" descr="Mendeley - 维基百科，自由的百科全书">
            <a:extLst>
              <a:ext uri="{FF2B5EF4-FFF2-40B4-BE49-F238E27FC236}">
                <a16:creationId xmlns:a16="http://schemas.microsoft.com/office/drawing/2014/main" id="{3A537F22-0E01-471C-B811-5B65099F2DE3}"/>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150867" y="521225"/>
            <a:ext cx="1391176" cy="139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4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8A44FE-8E02-499E-A6AA-0677086B0F19}"/>
              </a:ext>
            </a:extLst>
          </p:cNvPr>
          <p:cNvPicPr>
            <a:picLocks noChangeAspect="1"/>
          </p:cNvPicPr>
          <p:nvPr/>
        </p:nvPicPr>
        <p:blipFill>
          <a:blip r:embed="rId3"/>
          <a:stretch>
            <a:fillRect/>
          </a:stretch>
        </p:blipFill>
        <p:spPr>
          <a:xfrm>
            <a:off x="354634" y="3010018"/>
            <a:ext cx="4989124" cy="3013398"/>
          </a:xfrm>
          <a:prstGeom prst="rect">
            <a:avLst/>
          </a:prstGeom>
        </p:spPr>
      </p:pic>
      <p:pic>
        <p:nvPicPr>
          <p:cNvPr id="2" name="Picture 1">
            <a:extLst>
              <a:ext uri="{FF2B5EF4-FFF2-40B4-BE49-F238E27FC236}">
                <a16:creationId xmlns:a16="http://schemas.microsoft.com/office/drawing/2014/main" id="{2013F49F-8917-4460-B423-C0C320200323}"/>
              </a:ext>
            </a:extLst>
          </p:cNvPr>
          <p:cNvPicPr>
            <a:picLocks noChangeAspect="1"/>
          </p:cNvPicPr>
          <p:nvPr/>
        </p:nvPicPr>
        <p:blipFill>
          <a:blip r:embed="rId4"/>
          <a:stretch>
            <a:fillRect/>
          </a:stretch>
        </p:blipFill>
        <p:spPr>
          <a:xfrm>
            <a:off x="5963363" y="1100640"/>
            <a:ext cx="5145795" cy="3375107"/>
          </a:xfrm>
          <a:prstGeom prst="rect">
            <a:avLst/>
          </a:prstGeom>
        </p:spPr>
      </p:pic>
      <p:sp>
        <p:nvSpPr>
          <p:cNvPr id="17" name="Rectangle 16">
            <a:extLst>
              <a:ext uri="{FF2B5EF4-FFF2-40B4-BE49-F238E27FC236}">
                <a16:creationId xmlns:a16="http://schemas.microsoft.com/office/drawing/2014/main" id="{D64CF91E-9C7D-4FC6-8EF8-B0D1A1944711}"/>
              </a:ext>
            </a:extLst>
          </p:cNvPr>
          <p:cNvSpPr/>
          <p:nvPr/>
        </p:nvSpPr>
        <p:spPr>
          <a:xfrm>
            <a:off x="1" y="442555"/>
            <a:ext cx="1535502" cy="510955"/>
          </a:xfrm>
          <a:prstGeom prst="rect">
            <a:avLst/>
          </a:prstGeom>
          <a:solidFill>
            <a:srgbClr val="FF8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Topic Page</a:t>
            </a:r>
            <a:endParaRPr lang="en-US" sz="2000" b="1" dirty="0"/>
          </a:p>
        </p:txBody>
      </p:sp>
      <p:sp>
        <p:nvSpPr>
          <p:cNvPr id="18" name="TextBox 17">
            <a:extLst>
              <a:ext uri="{FF2B5EF4-FFF2-40B4-BE49-F238E27FC236}">
                <a16:creationId xmlns:a16="http://schemas.microsoft.com/office/drawing/2014/main" id="{1E61A83A-65C5-4A54-912D-99FFA3A086E2}"/>
              </a:ext>
            </a:extLst>
          </p:cNvPr>
          <p:cNvSpPr txBox="1"/>
          <p:nvPr/>
        </p:nvSpPr>
        <p:spPr>
          <a:xfrm>
            <a:off x="5132572" y="-60941"/>
            <a:ext cx="7059428" cy="523220"/>
          </a:xfrm>
          <a:prstGeom prst="rect">
            <a:avLst/>
          </a:prstGeom>
          <a:noFill/>
        </p:spPr>
        <p:txBody>
          <a:bodyPr wrap="square" rtlCol="0">
            <a:spAutoFit/>
          </a:bodyPr>
          <a:lstStyle/>
          <a:p>
            <a:pPr algn="ctr"/>
            <a:r>
              <a:rPr lang="en-US" sz="2800" b="1" dirty="0">
                <a:solidFill>
                  <a:schemeClr val="bg1"/>
                </a:solidFill>
              </a:rPr>
              <a:t>https://www.sciencedirect.com/topics</a:t>
            </a:r>
          </a:p>
        </p:txBody>
      </p:sp>
      <p:sp>
        <p:nvSpPr>
          <p:cNvPr id="6" name="Rectangle 5">
            <a:extLst>
              <a:ext uri="{FF2B5EF4-FFF2-40B4-BE49-F238E27FC236}">
                <a16:creationId xmlns:a16="http://schemas.microsoft.com/office/drawing/2014/main" id="{A3BB36EE-AFB5-4539-B585-1741416D0858}"/>
              </a:ext>
            </a:extLst>
          </p:cNvPr>
          <p:cNvSpPr/>
          <p:nvPr/>
        </p:nvSpPr>
        <p:spPr>
          <a:xfrm>
            <a:off x="2486526" y="4845718"/>
            <a:ext cx="1443791" cy="247650"/>
          </a:xfrm>
          <a:prstGeom prst="rect">
            <a:avLst/>
          </a:prstGeom>
          <a:noFill/>
          <a:ln w="38100">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ectangle 24">
            <a:extLst>
              <a:ext uri="{FF2B5EF4-FFF2-40B4-BE49-F238E27FC236}">
                <a16:creationId xmlns:a16="http://schemas.microsoft.com/office/drawing/2014/main" id="{4047E566-7592-4A59-9C81-6C6B74CFD88A}"/>
              </a:ext>
            </a:extLst>
          </p:cNvPr>
          <p:cNvSpPr/>
          <p:nvPr/>
        </p:nvSpPr>
        <p:spPr>
          <a:xfrm>
            <a:off x="5944115" y="1100640"/>
            <a:ext cx="3180835" cy="928185"/>
          </a:xfrm>
          <a:prstGeom prst="rect">
            <a:avLst/>
          </a:prstGeom>
          <a:noFill/>
          <a:ln w="38100">
            <a:solidFill>
              <a:srgbClr val="00A1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25">
            <a:extLst>
              <a:ext uri="{FF2B5EF4-FFF2-40B4-BE49-F238E27FC236}">
                <a16:creationId xmlns:a16="http://schemas.microsoft.com/office/drawing/2014/main" id="{847A24A6-388A-4326-9E44-6622A6D6CDA8}"/>
              </a:ext>
            </a:extLst>
          </p:cNvPr>
          <p:cNvSpPr/>
          <p:nvPr/>
        </p:nvSpPr>
        <p:spPr>
          <a:xfrm>
            <a:off x="9573140" y="1100641"/>
            <a:ext cx="1536018" cy="1224906"/>
          </a:xfrm>
          <a:prstGeom prst="rect">
            <a:avLst/>
          </a:prstGeom>
          <a:noFill/>
          <a:ln w="38100">
            <a:solidFill>
              <a:srgbClr val="00A1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26">
            <a:extLst>
              <a:ext uri="{FF2B5EF4-FFF2-40B4-BE49-F238E27FC236}">
                <a16:creationId xmlns:a16="http://schemas.microsoft.com/office/drawing/2014/main" id="{7CF35B94-2CAF-417F-AFE2-8EC697B24DE8}"/>
              </a:ext>
            </a:extLst>
          </p:cNvPr>
          <p:cNvSpPr/>
          <p:nvPr/>
        </p:nvSpPr>
        <p:spPr>
          <a:xfrm>
            <a:off x="5944114" y="2768637"/>
            <a:ext cx="2380735" cy="1745038"/>
          </a:xfrm>
          <a:prstGeom prst="rect">
            <a:avLst/>
          </a:prstGeom>
          <a:noFill/>
          <a:ln w="38100">
            <a:solidFill>
              <a:srgbClr val="00A1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Oval 29">
            <a:extLst>
              <a:ext uri="{FF2B5EF4-FFF2-40B4-BE49-F238E27FC236}">
                <a16:creationId xmlns:a16="http://schemas.microsoft.com/office/drawing/2014/main" id="{4DC569DA-596B-4C46-B65F-CBE150ADFF09}"/>
              </a:ext>
            </a:extLst>
          </p:cNvPr>
          <p:cNvSpPr/>
          <p:nvPr/>
        </p:nvSpPr>
        <p:spPr>
          <a:xfrm>
            <a:off x="8841342" y="1062712"/>
            <a:ext cx="463843" cy="444660"/>
          </a:xfrm>
          <a:prstGeom prst="ellipse">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defRPr/>
            </a:pPr>
            <a:r>
              <a:rPr lang="en-US" sz="2000" dirty="0">
                <a:solidFill>
                  <a:srgbClr val="FFFFFF"/>
                </a:solidFill>
                <a:latin typeface="Arial"/>
              </a:rPr>
              <a:t>1</a:t>
            </a:r>
          </a:p>
        </p:txBody>
      </p:sp>
      <p:sp>
        <p:nvSpPr>
          <p:cNvPr id="31" name="Oval 30">
            <a:extLst>
              <a:ext uri="{FF2B5EF4-FFF2-40B4-BE49-F238E27FC236}">
                <a16:creationId xmlns:a16="http://schemas.microsoft.com/office/drawing/2014/main" id="{385CFB94-9A99-41DE-B004-B2CE8D4190A2}"/>
              </a:ext>
            </a:extLst>
          </p:cNvPr>
          <p:cNvSpPr/>
          <p:nvPr/>
        </p:nvSpPr>
        <p:spPr>
          <a:xfrm>
            <a:off x="10580280" y="1049463"/>
            <a:ext cx="463843" cy="444660"/>
          </a:xfrm>
          <a:prstGeom prst="ellipse">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defRPr/>
            </a:pPr>
            <a:r>
              <a:rPr lang="en-US" sz="2000" dirty="0">
                <a:solidFill>
                  <a:srgbClr val="FFFFFF"/>
                </a:solidFill>
                <a:latin typeface="Arial"/>
              </a:rPr>
              <a:t>2</a:t>
            </a:r>
          </a:p>
        </p:txBody>
      </p:sp>
      <p:sp>
        <p:nvSpPr>
          <p:cNvPr id="32" name="Oval 31">
            <a:extLst>
              <a:ext uri="{FF2B5EF4-FFF2-40B4-BE49-F238E27FC236}">
                <a16:creationId xmlns:a16="http://schemas.microsoft.com/office/drawing/2014/main" id="{4749B9F8-B0E3-43F9-BEB5-39D9997C1212}"/>
              </a:ext>
            </a:extLst>
          </p:cNvPr>
          <p:cNvSpPr/>
          <p:nvPr/>
        </p:nvSpPr>
        <p:spPr>
          <a:xfrm>
            <a:off x="8057391" y="2565358"/>
            <a:ext cx="463843" cy="444660"/>
          </a:xfrm>
          <a:prstGeom prst="ellipse">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defRPr/>
            </a:pPr>
            <a:r>
              <a:rPr lang="en-US" sz="2000" dirty="0">
                <a:solidFill>
                  <a:srgbClr val="FFFFFF"/>
                </a:solidFill>
                <a:latin typeface="Arial"/>
              </a:rPr>
              <a:t>3</a:t>
            </a:r>
          </a:p>
        </p:txBody>
      </p:sp>
      <p:sp>
        <p:nvSpPr>
          <p:cNvPr id="5" name="TextBox 2">
            <a:extLst>
              <a:ext uri="{FF2B5EF4-FFF2-40B4-BE49-F238E27FC236}">
                <a16:creationId xmlns:a16="http://schemas.microsoft.com/office/drawing/2014/main" id="{1E785304-5460-4BC8-A8C0-7C06A45F8E36}"/>
              </a:ext>
            </a:extLst>
          </p:cNvPr>
          <p:cNvSpPr txBox="1"/>
          <p:nvPr/>
        </p:nvSpPr>
        <p:spPr>
          <a:xfrm>
            <a:off x="6072960" y="4631904"/>
            <a:ext cx="6103980" cy="2123658"/>
          </a:xfrm>
          <a:prstGeom prst="rect">
            <a:avLst/>
          </a:prstGeom>
          <a:noFill/>
        </p:spPr>
        <p:txBody>
          <a:bodyPr wrap="square" rtlCol="0">
            <a:spAutoFit/>
          </a:bodyPr>
          <a:lstStyle/>
          <a:p>
            <a:endParaRPr lang="en-GB" sz="1200" b="1" dirty="0">
              <a:latin typeface="Arial" panose="020B0604020202020204" pitchFamily="34" charset="0"/>
              <a:cs typeface="Arial" panose="020B0604020202020204" pitchFamily="34" charset="0"/>
            </a:endParaRPr>
          </a:p>
          <a:p>
            <a:pPr marL="228600" indent="-228600">
              <a:buFont typeface="+mj-lt"/>
              <a:buAutoNum type="arabicPeriod"/>
            </a:pPr>
            <a:r>
              <a:rPr lang="en-GB" sz="1200" b="1" dirty="0">
                <a:latin typeface="Arial" panose="020B0604020202020204" pitchFamily="34" charset="0"/>
                <a:cs typeface="Arial" panose="020B0604020202020204" pitchFamily="34" charset="0"/>
              </a:rPr>
              <a:t>Definitions extracted from Elsevier books.</a:t>
            </a:r>
          </a:p>
          <a:p>
            <a:r>
              <a:rPr lang="en-GB" sz="1200" b="1" dirty="0">
                <a:latin typeface="Arial" panose="020B0604020202020204" pitchFamily="34" charset="0"/>
                <a:cs typeface="Arial" panose="020B0604020202020204" pitchFamily="34" charset="0"/>
                <a:sym typeface="+mn-ea"/>
              </a:rPr>
              <a:t>     </a:t>
            </a:r>
            <a:r>
              <a:rPr lang="en-GB" sz="1200" b="1" dirty="0" err="1">
                <a:latin typeface="Arial" panose="020B0604020202020204" pitchFamily="34" charset="0"/>
                <a:cs typeface="Arial" panose="020B0604020202020204" pitchFamily="34" charset="0"/>
                <a:sym typeface="+mn-ea"/>
              </a:rPr>
              <a:t>从爱思唯尔图书中提取的定义</a:t>
            </a:r>
            <a:endParaRPr lang="en-GB" sz="1200" b="1" dirty="0">
              <a:latin typeface="Arial" panose="020B0604020202020204" pitchFamily="34" charset="0"/>
              <a:cs typeface="Arial" panose="020B0604020202020204" pitchFamily="34" charset="0"/>
            </a:endParaRPr>
          </a:p>
          <a:p>
            <a:pPr marL="228600" indent="-228600">
              <a:buFont typeface="+mj-lt"/>
              <a:buAutoNum type="arabicPeriod"/>
            </a:pPr>
            <a:r>
              <a:rPr lang="en-GB" sz="1200" b="1" dirty="0">
                <a:latin typeface="Arial" panose="020B0604020202020204" pitchFamily="34" charset="0"/>
                <a:cs typeface="Arial" panose="020B0604020202020204" pitchFamily="34" charset="0"/>
              </a:rPr>
              <a:t>Related terms with hyperlinks to explore.</a:t>
            </a:r>
          </a:p>
          <a:p>
            <a:pPr algn="l">
              <a:buFont typeface="+mj-lt"/>
              <a:buNone/>
            </a:pPr>
            <a:r>
              <a:rPr lang="zh-CN" altLang="en-US" sz="1200" b="1" dirty="0">
                <a:latin typeface="Arial" panose="020B0604020202020204" pitchFamily="34" charset="0"/>
                <a:cs typeface="Arial" panose="020B0604020202020204" pitchFamily="34" charset="0"/>
                <a:sym typeface="+mn-ea"/>
              </a:rPr>
              <a:t>     </a:t>
            </a:r>
            <a:r>
              <a:rPr lang="en-GB" sz="1200" b="1" dirty="0" err="1">
                <a:latin typeface="Arial" panose="020B0604020202020204" pitchFamily="34" charset="0"/>
                <a:cs typeface="Arial" panose="020B0604020202020204" pitchFamily="34" charset="0"/>
                <a:sym typeface="+mn-ea"/>
              </a:rPr>
              <a:t>链接到相关术语进行深入探索</a:t>
            </a:r>
            <a:endParaRPr lang="en-GB" sz="1200" b="1" dirty="0">
              <a:latin typeface="Arial" panose="020B0604020202020204" pitchFamily="34" charset="0"/>
              <a:cs typeface="Arial" panose="020B0604020202020204" pitchFamily="34" charset="0"/>
            </a:endParaRPr>
          </a:p>
          <a:p>
            <a:pPr marL="228600" indent="-228600">
              <a:buFont typeface="+mj-lt"/>
              <a:buAutoNum type="arabicPeriod"/>
            </a:pPr>
            <a:r>
              <a:rPr lang="en-GB" sz="1200" b="1" dirty="0">
                <a:latin typeface="Arial" panose="020B0604020202020204" pitchFamily="34" charset="0"/>
                <a:cs typeface="Arial" panose="020B0604020202020204" pitchFamily="34" charset="0"/>
              </a:rPr>
              <a:t>Short extracts of the most relevant information that are often found deep within book chapters and links to the source books for further exploration.</a:t>
            </a:r>
          </a:p>
          <a:p>
            <a:r>
              <a:rPr lang="en-GB" sz="1200" b="1" dirty="0">
                <a:latin typeface="Arial" panose="020B0604020202020204" pitchFamily="34" charset="0"/>
                <a:cs typeface="Arial" panose="020B0604020202020204" pitchFamily="34" charset="0"/>
                <a:sym typeface="+mn-ea"/>
              </a:rPr>
              <a:t>    </a:t>
            </a:r>
            <a:r>
              <a:rPr lang="en-GB" sz="1200" b="1" dirty="0" err="1">
                <a:latin typeface="Arial" panose="020B0604020202020204" pitchFamily="34" charset="0"/>
                <a:cs typeface="Arial" panose="020B0604020202020204" pitchFamily="34" charset="0"/>
                <a:sym typeface="+mn-ea"/>
              </a:rPr>
              <a:t>摘录最相关的信息，从图书章节中深度挖掘，并链接到来源图书，以便做进一步的研究</a:t>
            </a:r>
            <a:endParaRPr lang="en-GB" sz="1200" b="1" dirty="0">
              <a:latin typeface="Arial" panose="020B0604020202020204" pitchFamily="34" charset="0"/>
              <a:cs typeface="Arial" panose="020B0604020202020204" pitchFamily="34" charset="0"/>
            </a:endParaRPr>
          </a:p>
          <a:p>
            <a:r>
              <a:rPr lang="en-US" altLang="en-GB" sz="1200" b="1" dirty="0">
                <a:latin typeface="Arial" panose="020B0604020202020204" pitchFamily="34" charset="0"/>
                <a:cs typeface="Arial" panose="020B0604020202020204" pitchFamily="34" charset="0"/>
              </a:rPr>
              <a:t>4. </a:t>
            </a:r>
            <a:r>
              <a:rPr lang="en-GB" sz="1200" b="1" dirty="0">
                <a:latin typeface="Arial" panose="020B0604020202020204" pitchFamily="34" charset="0"/>
                <a:cs typeface="Arial" panose="020B0604020202020204" pitchFamily="34" charset="0"/>
              </a:rPr>
              <a:t>Discoverable through search engines and free to access.</a:t>
            </a:r>
          </a:p>
          <a:p>
            <a:r>
              <a:rPr lang="en-US" sz="1200" b="1" dirty="0">
                <a:solidFill>
                  <a:schemeClr val="tx2"/>
                </a:solidFill>
                <a:latin typeface="Arial" panose="020B0604020202020204" pitchFamily="34" charset="0"/>
                <a:cs typeface="Arial" panose="020B0604020202020204" pitchFamily="34" charset="0"/>
              </a:rPr>
              <a:t>    </a:t>
            </a:r>
            <a:r>
              <a:rPr lang="en-GB" sz="1200" b="1" dirty="0" err="1">
                <a:latin typeface="Arial" panose="020B0604020202020204" pitchFamily="34" charset="0"/>
                <a:cs typeface="Arial" panose="020B0604020202020204" pitchFamily="34" charset="0"/>
                <a:sym typeface="+mn-ea"/>
              </a:rPr>
              <a:t>可通过搜索引擎发现并免费访问</a:t>
            </a:r>
            <a:r>
              <a:rPr lang="en-GB" sz="1200" b="1" dirty="0">
                <a:latin typeface="Arial" panose="020B0604020202020204" pitchFamily="34" charset="0"/>
                <a:cs typeface="Arial" panose="020B0604020202020204" pitchFamily="34" charset="0"/>
                <a:sym typeface="+mn-ea"/>
              </a:rPr>
              <a:t>。</a:t>
            </a:r>
            <a:endParaRPr lang="en-US" sz="1200" b="1" dirty="0">
              <a:solidFill>
                <a:schemeClr val="tx2"/>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979678D-0068-4CF5-B72B-A65A6A9DF472}"/>
              </a:ext>
            </a:extLst>
          </p:cNvPr>
          <p:cNvPicPr>
            <a:picLocks noChangeAspect="1"/>
          </p:cNvPicPr>
          <p:nvPr/>
        </p:nvPicPr>
        <p:blipFill>
          <a:blip r:embed="rId5"/>
          <a:stretch>
            <a:fillRect/>
          </a:stretch>
        </p:blipFill>
        <p:spPr>
          <a:xfrm>
            <a:off x="402991" y="1171018"/>
            <a:ext cx="4940768" cy="1930116"/>
          </a:xfrm>
          <a:prstGeom prst="rect">
            <a:avLst/>
          </a:prstGeom>
        </p:spPr>
      </p:pic>
      <p:sp>
        <p:nvSpPr>
          <p:cNvPr id="12" name="Freeform: Shape 11">
            <a:extLst>
              <a:ext uri="{FF2B5EF4-FFF2-40B4-BE49-F238E27FC236}">
                <a16:creationId xmlns:a16="http://schemas.microsoft.com/office/drawing/2014/main" id="{BFF313AB-2A63-48A0-96CF-7E8EB92234A3}"/>
              </a:ext>
            </a:extLst>
          </p:cNvPr>
          <p:cNvSpPr/>
          <p:nvPr/>
        </p:nvSpPr>
        <p:spPr>
          <a:xfrm>
            <a:off x="3914274" y="1106905"/>
            <a:ext cx="2037347" cy="3962400"/>
          </a:xfrm>
          <a:custGeom>
            <a:avLst/>
            <a:gdLst>
              <a:gd name="connsiteX0" fmla="*/ 0 w 2037347"/>
              <a:gd name="connsiteY0" fmla="*/ 3721769 h 3962400"/>
              <a:gd name="connsiteX1" fmla="*/ 2037347 w 2037347"/>
              <a:gd name="connsiteY1" fmla="*/ 0 h 3962400"/>
              <a:gd name="connsiteX2" fmla="*/ 2037347 w 2037347"/>
              <a:gd name="connsiteY2" fmla="*/ 3433011 h 3962400"/>
              <a:gd name="connsiteX3" fmla="*/ 32084 w 2037347"/>
              <a:gd name="connsiteY3" fmla="*/ 3962400 h 3962400"/>
              <a:gd name="connsiteX4" fmla="*/ 0 w 2037347"/>
              <a:gd name="connsiteY4" fmla="*/ 3721769 h 39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347" h="3962400">
                <a:moveTo>
                  <a:pt x="0" y="3721769"/>
                </a:moveTo>
                <a:lnTo>
                  <a:pt x="2037347" y="0"/>
                </a:lnTo>
                <a:lnTo>
                  <a:pt x="2037347" y="3433011"/>
                </a:lnTo>
                <a:lnTo>
                  <a:pt x="32084" y="3962400"/>
                </a:lnTo>
                <a:lnTo>
                  <a:pt x="0" y="3721769"/>
                </a:lnTo>
                <a:close/>
              </a:path>
            </a:pathLst>
          </a:cu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3767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2093" t="22690" r="31361" b="7383"/>
          <a:stretch>
            <a:fillRect/>
          </a:stretch>
        </p:blipFill>
        <p:spPr>
          <a:xfrm>
            <a:off x="3976546" y="1516586"/>
            <a:ext cx="5736753" cy="4845484"/>
          </a:xfrm>
          <a:prstGeom prst="rect">
            <a:avLst/>
          </a:prstGeom>
        </p:spPr>
      </p:pic>
      <p:sp>
        <p:nvSpPr>
          <p:cNvPr id="6" name="Rectangle 5"/>
          <p:cNvSpPr/>
          <p:nvPr/>
        </p:nvSpPr>
        <p:spPr>
          <a:xfrm>
            <a:off x="6873751" y="5308351"/>
            <a:ext cx="687700" cy="18118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solidFill>
                <a:srgbClr val="C00000"/>
              </a:solidFill>
            </a:endParaRPr>
          </a:p>
        </p:txBody>
      </p:sp>
      <p:sp>
        <p:nvSpPr>
          <p:cNvPr id="7" name="Rectangle 6"/>
          <p:cNvSpPr/>
          <p:nvPr/>
        </p:nvSpPr>
        <p:spPr>
          <a:xfrm>
            <a:off x="10072704" y="4586124"/>
            <a:ext cx="1882641" cy="408585"/>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4" b="1" dirty="0">
                <a:solidFill>
                  <a:prstClr val="black"/>
                </a:solidFill>
                <a:latin typeface="Nexus"/>
              </a:rPr>
              <a:t>Fundamentals</a:t>
            </a:r>
            <a:endParaRPr lang="en-US" sz="1404" b="1" dirty="0">
              <a:solidFill>
                <a:prstClr val="black"/>
              </a:solidFill>
              <a:latin typeface="Nexus"/>
            </a:endParaRPr>
          </a:p>
        </p:txBody>
      </p:sp>
      <p:sp>
        <p:nvSpPr>
          <p:cNvPr id="8" name="Rectangle 7"/>
          <p:cNvSpPr/>
          <p:nvPr/>
        </p:nvSpPr>
        <p:spPr>
          <a:xfrm>
            <a:off x="10011672" y="2689199"/>
            <a:ext cx="2001967" cy="418268"/>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4" b="1" dirty="0">
                <a:solidFill>
                  <a:prstClr val="black"/>
                </a:solidFill>
                <a:latin typeface="Nexus"/>
              </a:rPr>
              <a:t>Latest Research </a:t>
            </a:r>
            <a:endParaRPr lang="en-US" sz="1404" b="1" dirty="0">
              <a:solidFill>
                <a:prstClr val="black"/>
              </a:solidFill>
              <a:latin typeface="Nexus"/>
            </a:endParaRPr>
          </a:p>
        </p:txBody>
      </p:sp>
      <p:sp>
        <p:nvSpPr>
          <p:cNvPr id="9" name="Rectangle 8"/>
          <p:cNvSpPr/>
          <p:nvPr/>
        </p:nvSpPr>
        <p:spPr>
          <a:xfrm>
            <a:off x="10043288" y="3609608"/>
            <a:ext cx="1960257" cy="388285"/>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4" b="1" dirty="0">
                <a:solidFill>
                  <a:prstClr val="black"/>
                </a:solidFill>
                <a:latin typeface="Nexus"/>
              </a:rPr>
              <a:t>Methods</a:t>
            </a:r>
            <a:endParaRPr lang="en-US" sz="1404" b="1" dirty="0">
              <a:solidFill>
                <a:prstClr val="black"/>
              </a:solidFill>
              <a:latin typeface="Nexus"/>
            </a:endParaRPr>
          </a:p>
        </p:txBody>
      </p:sp>
      <p:sp>
        <p:nvSpPr>
          <p:cNvPr id="10" name="Rectangle 9"/>
          <p:cNvSpPr/>
          <p:nvPr/>
        </p:nvSpPr>
        <p:spPr>
          <a:xfrm>
            <a:off x="10078986" y="5521721"/>
            <a:ext cx="1913160" cy="41340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4" b="1" dirty="0">
                <a:solidFill>
                  <a:prstClr val="black"/>
                </a:solidFill>
                <a:latin typeface="Nexus"/>
              </a:rPr>
              <a:t>Definitions</a:t>
            </a:r>
            <a:endParaRPr lang="en-US" sz="1404" b="1" dirty="0">
              <a:solidFill>
                <a:prstClr val="black"/>
              </a:solidFill>
              <a:latin typeface="Nexus"/>
            </a:endParaRPr>
          </a:p>
        </p:txBody>
      </p:sp>
      <p:cxnSp>
        <p:nvCxnSpPr>
          <p:cNvPr id="11" name="Straight Arrow Connector 10"/>
          <p:cNvCxnSpPr>
            <a:endCxn id="7" idx="1"/>
          </p:cNvCxnSpPr>
          <p:nvPr/>
        </p:nvCxnSpPr>
        <p:spPr>
          <a:xfrm flipV="1">
            <a:off x="7578069" y="4777081"/>
            <a:ext cx="2494636" cy="61981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3"/>
            <a:endCxn id="10" idx="1"/>
          </p:cNvCxnSpPr>
          <p:nvPr/>
        </p:nvCxnSpPr>
        <p:spPr>
          <a:xfrm>
            <a:off x="7561449" y="5386243"/>
            <a:ext cx="2517775" cy="32956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cxnSpLocks/>
          </p:cNvCxnSpPr>
          <p:nvPr/>
        </p:nvCxnSpPr>
        <p:spPr>
          <a:xfrm flipV="1">
            <a:off x="7561449" y="3810163"/>
            <a:ext cx="2482216" cy="159575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8" idx="1"/>
          </p:cNvCxnSpPr>
          <p:nvPr/>
        </p:nvCxnSpPr>
        <p:spPr>
          <a:xfrm flipV="1">
            <a:off x="7578067" y="2885633"/>
            <a:ext cx="2433603" cy="24574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itle 2"/>
          <p:cNvSpPr txBox="1"/>
          <p:nvPr/>
        </p:nvSpPr>
        <p:spPr>
          <a:xfrm>
            <a:off x="1709705" y="927300"/>
            <a:ext cx="8974665" cy="418645"/>
          </a:xfrm>
          <a:prstGeom prst="rect">
            <a:avLst/>
          </a:prstGeom>
          <a:ln w="44450">
            <a:noFill/>
          </a:ln>
        </p:spPr>
        <p:txBody>
          <a:bodyPr lIns="0" tIns="0"/>
          <a:lstStyle>
            <a:lvl1pPr algn="l" defTabSz="457200" rtl="0" eaLnBrk="1" latinLnBrk="0" hangingPunct="1">
              <a:spcBef>
                <a:spcPct val="0"/>
              </a:spcBef>
              <a:buNone/>
              <a:defRPr sz="2800" kern="1200">
                <a:solidFill>
                  <a:schemeClr val="tx2"/>
                </a:solidFill>
                <a:latin typeface="+mj-lt"/>
                <a:ea typeface="+mj-ea"/>
                <a:cs typeface="+mj-cs"/>
              </a:defRPr>
            </a:lvl1pPr>
          </a:lstStyle>
          <a:p>
            <a:r>
              <a:rPr lang="en-GB" sz="1600" dirty="0">
                <a:solidFill>
                  <a:schemeClr val="tx1">
                    <a:lumMod val="75000"/>
                  </a:schemeClr>
                </a:solidFill>
              </a:rPr>
              <a:t>Example: think about how we understand a new or unfamiliar concepts we find in a journal article </a:t>
            </a:r>
          </a:p>
          <a:p>
            <a:r>
              <a:rPr lang="zh-CN" altLang="en-GB" sz="1600" dirty="0">
                <a:solidFill>
                  <a:schemeClr val="tx1">
                    <a:lumMod val="75000"/>
                  </a:schemeClr>
                </a:solidFill>
              </a:rPr>
              <a:t>举例：想想我们如何理解一篇期刊文章中的一个新概念或不熟悉概念</a:t>
            </a:r>
          </a:p>
        </p:txBody>
      </p:sp>
      <p:cxnSp>
        <p:nvCxnSpPr>
          <p:cNvPr id="21" name="Straight Connector 20"/>
          <p:cNvCxnSpPr/>
          <p:nvPr/>
        </p:nvCxnSpPr>
        <p:spPr>
          <a:xfrm>
            <a:off x="2077157" y="884188"/>
            <a:ext cx="7609039" cy="0"/>
          </a:xfrm>
          <a:prstGeom prst="line">
            <a:avLst/>
          </a:prstGeom>
          <a:ln w="25400" cmpd="sng">
            <a:solidFill>
              <a:schemeClr val="tx2"/>
            </a:solidFill>
          </a:ln>
        </p:spPr>
        <p:style>
          <a:lnRef idx="2">
            <a:schemeClr val="accent1"/>
          </a:lnRef>
          <a:fillRef idx="0">
            <a:schemeClr val="accent1"/>
          </a:fillRef>
          <a:effectRef idx="1">
            <a:schemeClr val="accent1"/>
          </a:effectRef>
          <a:fontRef idx="minor">
            <a:schemeClr val="tx1"/>
          </a:fontRef>
        </p:style>
      </p:cxnSp>
      <p:sp>
        <p:nvSpPr>
          <p:cNvPr id="2" name="文本框 1"/>
          <p:cNvSpPr txBox="1"/>
          <p:nvPr/>
        </p:nvSpPr>
        <p:spPr>
          <a:xfrm>
            <a:off x="10114590" y="3151505"/>
            <a:ext cx="1840865" cy="308418"/>
          </a:xfrm>
          <a:prstGeom prst="rect">
            <a:avLst/>
          </a:prstGeom>
          <a:noFill/>
        </p:spPr>
        <p:txBody>
          <a:bodyPr wrap="square" rtlCol="0">
            <a:spAutoFit/>
          </a:bodyPr>
          <a:lstStyle/>
          <a:p>
            <a:pPr algn="ctr"/>
            <a:r>
              <a:rPr lang="zh-CN" altLang="en-US" sz="1404" dirty="0"/>
              <a:t>最新研究</a:t>
            </a:r>
          </a:p>
        </p:txBody>
      </p:sp>
      <p:sp>
        <p:nvSpPr>
          <p:cNvPr id="3" name="文本框 2"/>
          <p:cNvSpPr txBox="1"/>
          <p:nvPr/>
        </p:nvSpPr>
        <p:spPr>
          <a:xfrm>
            <a:off x="10072679" y="3997325"/>
            <a:ext cx="1840865" cy="308418"/>
          </a:xfrm>
          <a:prstGeom prst="rect">
            <a:avLst/>
          </a:prstGeom>
          <a:noFill/>
        </p:spPr>
        <p:txBody>
          <a:bodyPr wrap="square" rtlCol="0">
            <a:spAutoFit/>
          </a:bodyPr>
          <a:lstStyle/>
          <a:p>
            <a:pPr algn="ctr"/>
            <a:r>
              <a:rPr lang="zh-CN" altLang="en-US" sz="1404" dirty="0"/>
              <a:t>方法</a:t>
            </a:r>
          </a:p>
        </p:txBody>
      </p:sp>
      <p:sp>
        <p:nvSpPr>
          <p:cNvPr id="5" name="文本框 4"/>
          <p:cNvSpPr txBox="1"/>
          <p:nvPr/>
        </p:nvSpPr>
        <p:spPr>
          <a:xfrm>
            <a:off x="10103159" y="5028565"/>
            <a:ext cx="1840865" cy="308418"/>
          </a:xfrm>
          <a:prstGeom prst="rect">
            <a:avLst/>
          </a:prstGeom>
          <a:noFill/>
        </p:spPr>
        <p:txBody>
          <a:bodyPr wrap="square" rtlCol="0">
            <a:spAutoFit/>
          </a:bodyPr>
          <a:lstStyle/>
          <a:p>
            <a:pPr algn="ctr"/>
            <a:r>
              <a:rPr lang="zh-CN" altLang="en-US" sz="1404"/>
              <a:t>基础</a:t>
            </a:r>
          </a:p>
        </p:txBody>
      </p:sp>
      <p:sp>
        <p:nvSpPr>
          <p:cNvPr id="13" name="文本框 12"/>
          <p:cNvSpPr txBox="1"/>
          <p:nvPr/>
        </p:nvSpPr>
        <p:spPr>
          <a:xfrm>
            <a:off x="10133004" y="5993765"/>
            <a:ext cx="1840865" cy="308418"/>
          </a:xfrm>
          <a:prstGeom prst="rect">
            <a:avLst/>
          </a:prstGeom>
          <a:noFill/>
        </p:spPr>
        <p:txBody>
          <a:bodyPr wrap="square" rtlCol="0">
            <a:spAutoFit/>
          </a:bodyPr>
          <a:lstStyle/>
          <a:p>
            <a:pPr algn="ctr"/>
            <a:r>
              <a:rPr lang="zh-CN" altLang="en-US" sz="1404" dirty="0"/>
              <a:t>定义</a:t>
            </a:r>
          </a:p>
        </p:txBody>
      </p:sp>
      <p:sp>
        <p:nvSpPr>
          <p:cNvPr id="20" name="Text Placeholder 2">
            <a:extLst>
              <a:ext uri="{FF2B5EF4-FFF2-40B4-BE49-F238E27FC236}">
                <a16:creationId xmlns:a16="http://schemas.microsoft.com/office/drawing/2014/main" id="{A95F4C9C-AEC0-44D6-A426-4906BA950E73}"/>
              </a:ext>
            </a:extLst>
          </p:cNvPr>
          <p:cNvSpPr txBox="1">
            <a:spLocks/>
          </p:cNvSpPr>
          <p:nvPr/>
        </p:nvSpPr>
        <p:spPr>
          <a:xfrm>
            <a:off x="147938" y="339257"/>
            <a:ext cx="11467476" cy="505253"/>
          </a:xfrm>
          <a:prstGeom prst="rect">
            <a:avLst/>
          </a:prstGeom>
        </p:spPr>
        <p:txBody>
          <a:bodyPr vert="horz" lIns="68580" tIns="34291" rIns="68580" bIns="34291"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chemeClr val="tx1">
                    <a:lumMod val="50000"/>
                  </a:schemeClr>
                </a:solidFill>
                <a:latin typeface="Calibri" panose="020F0502020204030204" pitchFamily="34" charset="0"/>
                <a:ea typeface="宋体" panose="02010600030101010101" pitchFamily="2" charset="-122"/>
                <a:cs typeface="Calibri" panose="020F0502020204030204" pitchFamily="34" charset="0"/>
              </a:rPr>
              <a:t>T</a:t>
            </a:r>
            <a:r>
              <a:rPr lang="en-US" altLang="zh-CN" sz="2800" b="1" dirty="0">
                <a:solidFill>
                  <a:schemeClr val="tx1">
                    <a:lumMod val="50000"/>
                  </a:schemeClr>
                </a:solidFill>
                <a:latin typeface="Calibri" panose="020F0502020204030204" pitchFamily="34" charset="0"/>
                <a:ea typeface="宋体" panose="02010600030101010101" pitchFamily="2" charset="-122"/>
                <a:cs typeface="Calibri" panose="020F0502020204030204" pitchFamily="34" charset="0"/>
              </a:rPr>
              <a:t>opic Page——</a:t>
            </a:r>
            <a:r>
              <a:rPr lang="en-US" sz="2800" b="1" dirty="0">
                <a:solidFill>
                  <a:schemeClr val="tx1">
                    <a:lumMod val="50000"/>
                  </a:schemeClr>
                </a:solidFill>
                <a:latin typeface="Calibri" panose="020F0502020204030204" pitchFamily="34" charset="0"/>
                <a:ea typeface="宋体" panose="02010600030101010101" pitchFamily="2" charset="-122"/>
                <a:cs typeface="Calibri" panose="020F0502020204030204" pitchFamily="34" charset="0"/>
              </a:rPr>
              <a:t>ScienceDirect</a:t>
            </a:r>
            <a:r>
              <a:rPr lang="zh-CN" altLang="en-US" sz="2800" b="1" dirty="0">
                <a:solidFill>
                  <a:schemeClr val="tx1">
                    <a:lumMod val="50000"/>
                  </a:schemeClr>
                </a:solidFill>
                <a:latin typeface="Calibri" panose="020F0502020204030204" pitchFamily="34" charset="0"/>
                <a:ea typeface="宋体" panose="02010600030101010101" pitchFamily="2" charset="-122"/>
                <a:cs typeface="Calibri" panose="020F0502020204030204" pitchFamily="34" charset="0"/>
              </a:rPr>
              <a:t>主题帮助研究人员发现工作流中的关键信息</a:t>
            </a:r>
            <a:endParaRPr lang="en-US" sz="2800" b="1" dirty="0">
              <a:solidFill>
                <a:schemeClr val="tx1">
                  <a:lumMod val="50000"/>
                </a:schemeClr>
              </a:solidFill>
              <a:latin typeface="Calibri" panose="020F0502020204030204" pitchFamily="34" charset="0"/>
              <a:ea typeface="宋体" panose="02010600030101010101" pitchFamily="2" charset="-122"/>
              <a:cs typeface="Calibri" panose="020F0502020204030204" pitchFamily="34" charset="0"/>
            </a:endParaRPr>
          </a:p>
        </p:txBody>
      </p:sp>
      <p:grpSp>
        <p:nvGrpSpPr>
          <p:cNvPr id="22" name="Group 21">
            <a:extLst>
              <a:ext uri="{FF2B5EF4-FFF2-40B4-BE49-F238E27FC236}">
                <a16:creationId xmlns:a16="http://schemas.microsoft.com/office/drawing/2014/main" id="{D42E57BE-6F12-46A1-BE62-9A28329CDB66}"/>
              </a:ext>
            </a:extLst>
          </p:cNvPr>
          <p:cNvGrpSpPr/>
          <p:nvPr/>
        </p:nvGrpSpPr>
        <p:grpSpPr>
          <a:xfrm>
            <a:off x="560850" y="4973556"/>
            <a:ext cx="3205009" cy="742252"/>
            <a:chOff x="7017644" y="775268"/>
            <a:chExt cx="2205975" cy="742252"/>
          </a:xfrm>
        </p:grpSpPr>
        <p:sp>
          <p:nvSpPr>
            <p:cNvPr id="23" name="Text Placeholder 6">
              <a:extLst>
                <a:ext uri="{FF2B5EF4-FFF2-40B4-BE49-F238E27FC236}">
                  <a16:creationId xmlns:a16="http://schemas.microsoft.com/office/drawing/2014/main" id="{7D1ED667-44E4-4DDA-8C2B-040901B5197B}"/>
                </a:ext>
              </a:extLst>
            </p:cNvPr>
            <p:cNvSpPr txBox="1">
              <a:spLocks/>
            </p:cNvSpPr>
            <p:nvPr/>
          </p:nvSpPr>
          <p:spPr>
            <a:xfrm>
              <a:off x="7129509" y="775268"/>
              <a:ext cx="1976108" cy="742252"/>
            </a:xfrm>
            <a:prstGeom prst="rect">
              <a:avLst/>
            </a:prstGeom>
          </p:spPr>
          <p:txBody>
            <a:bodyPr vert="horz" lIns="91440" tIns="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53565A"/>
                  </a:solidFill>
                  <a:effectLst/>
                  <a:uLnTx/>
                  <a:uFillTx/>
                  <a:latin typeface="Arial" panose="020B0604020202020204"/>
                  <a:ea typeface="+mn-ea"/>
                  <a:cs typeface="+mn-cs"/>
                </a:rPr>
                <a:t>平均</a:t>
              </a:r>
              <a:endParaRPr kumimoji="0" lang="en-US" altLang="zh-CN" sz="1200" b="0" i="0" u="none" strike="noStrike" kern="1200" cap="none" spc="0" normalizeH="0" baseline="0" noProof="0" dirty="0">
                <a:ln>
                  <a:noFill/>
                </a:ln>
                <a:solidFill>
                  <a:srgbClr val="53565A"/>
                </a:solidFill>
                <a:effectLst/>
                <a:uLnTx/>
                <a:uFillTx/>
                <a:latin typeface="Arial" panose="020B0604020202020204"/>
                <a:ea typeface="+mn-ea"/>
                <a:cs typeface="+mn-cs"/>
              </a:endParaRPr>
            </a:p>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3565A"/>
                </a:solidFill>
                <a:effectLst/>
                <a:uLnTx/>
                <a:uFillTx/>
                <a:latin typeface="Calibri" panose="020F0502020204030204"/>
                <a:ea typeface="+mn-ea"/>
                <a:cs typeface="Arial"/>
              </a:endParaRPr>
            </a:p>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3565A"/>
                </a:solidFill>
                <a:effectLst/>
                <a:uLnTx/>
                <a:uFillTx/>
                <a:latin typeface="Calibri" panose="020F0502020204030204"/>
                <a:ea typeface="+mn-ea"/>
                <a:cs typeface="Arial"/>
              </a:endParaRPr>
            </a:p>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3565A"/>
                </a:solidFill>
                <a:effectLst/>
                <a:uLnTx/>
                <a:uFillTx/>
                <a:latin typeface="Arial" panose="020B0604020202020204"/>
                <a:ea typeface="+mn-ea"/>
                <a:cs typeface="+mn-cs"/>
              </a:endParaRPr>
            </a:p>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53565A"/>
                </a:solidFill>
                <a:effectLst/>
                <a:uLnTx/>
                <a:uFillTx/>
                <a:latin typeface="Arial" panose="020B0604020202020204"/>
                <a:ea typeface="+mn-ea"/>
                <a:cs typeface="Arial"/>
              </a:endParaRP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53565A"/>
                  </a:solidFill>
                  <a:effectLst/>
                  <a:uLnTx/>
                  <a:uFillTx/>
                  <a:latin typeface="Arial" panose="020B0604020202020204"/>
                  <a:ea typeface="+mn-ea"/>
                  <a:cs typeface="Arial"/>
                </a:rPr>
                <a:t>月浏览量</a:t>
              </a:r>
              <a:endParaRPr kumimoji="0" lang="en-US" sz="1200" b="0" i="0" u="none" strike="noStrike" kern="1200" cap="none" spc="0" normalizeH="0" baseline="0" noProof="0" dirty="0">
                <a:ln>
                  <a:noFill/>
                </a:ln>
                <a:solidFill>
                  <a:srgbClr val="53565A"/>
                </a:solidFill>
                <a:effectLst/>
                <a:uLnTx/>
                <a:uFillTx/>
                <a:latin typeface="Arial" panose="020B0604020202020204"/>
                <a:ea typeface="+mn-ea"/>
                <a:cs typeface="Arial"/>
              </a:endParaRPr>
            </a:p>
          </p:txBody>
        </p:sp>
        <p:sp>
          <p:nvSpPr>
            <p:cNvPr id="24" name="Text Placeholder 6">
              <a:extLst>
                <a:ext uri="{FF2B5EF4-FFF2-40B4-BE49-F238E27FC236}">
                  <a16:creationId xmlns:a16="http://schemas.microsoft.com/office/drawing/2014/main" id="{9742B935-57C3-4F1A-9444-7D5E97380709}"/>
                </a:ext>
              </a:extLst>
            </p:cNvPr>
            <p:cNvSpPr txBox="1">
              <a:spLocks/>
            </p:cNvSpPr>
            <p:nvPr/>
          </p:nvSpPr>
          <p:spPr>
            <a:xfrm>
              <a:off x="7017644" y="873880"/>
              <a:ext cx="2205975" cy="469949"/>
            </a:xfrm>
            <a:prstGeom prst="rect">
              <a:avLst/>
            </a:prstGeom>
          </p:spPr>
          <p:txBody>
            <a:bodyPr vert="horz" lIns="91440" tIns="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6C00"/>
                  </a:solidFill>
                  <a:effectLst/>
                  <a:uLnTx/>
                  <a:uFillTx/>
                  <a:latin typeface="Arial" panose="020B0604020202020204"/>
                  <a:ea typeface="+mn-ea"/>
                  <a:cs typeface="+mn-cs"/>
                </a:rPr>
                <a:t>1300</a:t>
              </a:r>
              <a:r>
                <a:rPr kumimoji="0" lang="zh-CN" altLang="en-US" sz="5400" b="0" i="0" u="none" strike="noStrike" kern="1200" cap="none" spc="0" normalizeH="0" baseline="0" noProof="0" dirty="0">
                  <a:ln>
                    <a:noFill/>
                  </a:ln>
                  <a:solidFill>
                    <a:srgbClr val="FF6C00"/>
                  </a:solidFill>
                  <a:effectLst/>
                  <a:uLnTx/>
                  <a:uFillTx/>
                  <a:latin typeface="Arial" panose="020B0604020202020204"/>
                  <a:ea typeface="+mn-ea"/>
                  <a:cs typeface="+mn-cs"/>
                </a:rPr>
                <a:t>万</a:t>
              </a:r>
              <a:endParaRPr kumimoji="0" lang="en-US" sz="5400" b="0" i="0" u="none" strike="noStrike" kern="1200" cap="none" spc="0" normalizeH="0" baseline="0" noProof="0" dirty="0">
                <a:ln>
                  <a:noFill/>
                </a:ln>
                <a:solidFill>
                  <a:srgbClr val="FF6C00"/>
                </a:solidFill>
                <a:effectLst/>
                <a:uLnTx/>
                <a:uFillTx/>
                <a:latin typeface="Calibri" panose="020F0502020204030204"/>
                <a:ea typeface="+mn-ea"/>
                <a:cs typeface="Arial"/>
              </a:endParaRPr>
            </a:p>
          </p:txBody>
        </p:sp>
      </p:grpSp>
      <p:grpSp>
        <p:nvGrpSpPr>
          <p:cNvPr id="25" name="Group 24">
            <a:extLst>
              <a:ext uri="{FF2B5EF4-FFF2-40B4-BE49-F238E27FC236}">
                <a16:creationId xmlns:a16="http://schemas.microsoft.com/office/drawing/2014/main" id="{4E803539-AB2B-42FF-A79A-4AFF19DD9267}"/>
              </a:ext>
            </a:extLst>
          </p:cNvPr>
          <p:cNvGrpSpPr/>
          <p:nvPr/>
        </p:nvGrpSpPr>
        <p:grpSpPr>
          <a:xfrm>
            <a:off x="430022" y="3150773"/>
            <a:ext cx="3466666" cy="742252"/>
            <a:chOff x="6968474" y="775268"/>
            <a:chExt cx="2386071" cy="742252"/>
          </a:xfrm>
        </p:grpSpPr>
        <p:sp>
          <p:nvSpPr>
            <p:cNvPr id="26" name="Text Placeholder 6">
              <a:extLst>
                <a:ext uri="{FF2B5EF4-FFF2-40B4-BE49-F238E27FC236}">
                  <a16:creationId xmlns:a16="http://schemas.microsoft.com/office/drawing/2014/main" id="{C11C3716-8838-48A4-A118-041937D7E28A}"/>
                </a:ext>
              </a:extLst>
            </p:cNvPr>
            <p:cNvSpPr txBox="1">
              <a:spLocks/>
            </p:cNvSpPr>
            <p:nvPr/>
          </p:nvSpPr>
          <p:spPr>
            <a:xfrm>
              <a:off x="7129509" y="775268"/>
              <a:ext cx="1976108" cy="742252"/>
            </a:xfrm>
            <a:prstGeom prst="rect">
              <a:avLst/>
            </a:prstGeom>
          </p:spPr>
          <p:txBody>
            <a:bodyPr vert="horz" lIns="91440" tIns="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53565A"/>
                  </a:solidFill>
                  <a:effectLst/>
                  <a:uLnTx/>
                  <a:uFillTx/>
                  <a:latin typeface="Arial" panose="020B0604020202020204"/>
                  <a:ea typeface="+mn-ea"/>
                  <a:cs typeface="+mn-cs"/>
                </a:rPr>
                <a:t>链接</a:t>
              </a:r>
              <a:endParaRPr kumimoji="0" lang="en-US" sz="1200" b="0" i="0" u="none" strike="noStrike" kern="1200" cap="none" spc="0" normalizeH="0" baseline="0" noProof="0" dirty="0">
                <a:ln>
                  <a:noFill/>
                </a:ln>
                <a:solidFill>
                  <a:srgbClr val="53565A"/>
                </a:solidFill>
                <a:effectLst/>
                <a:uLnTx/>
                <a:uFillTx/>
                <a:latin typeface="Calibri" panose="020F0502020204030204"/>
                <a:ea typeface="+mn-ea"/>
                <a:cs typeface="Arial"/>
              </a:endParaRPr>
            </a:p>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3565A"/>
                </a:solidFill>
                <a:effectLst/>
                <a:uLnTx/>
                <a:uFillTx/>
                <a:latin typeface="Calibri" panose="020F0502020204030204"/>
                <a:ea typeface="+mn-ea"/>
                <a:cs typeface="Arial"/>
              </a:endParaRPr>
            </a:p>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3565A"/>
                </a:solidFill>
                <a:effectLst/>
                <a:uLnTx/>
                <a:uFillTx/>
                <a:latin typeface="Arial" panose="020B0604020202020204"/>
                <a:ea typeface="+mn-ea"/>
                <a:cs typeface="+mn-cs"/>
              </a:endParaRPr>
            </a:p>
            <a:p>
              <a:pPr marL="0" marR="0" lvl="1" indent="0" algn="ctr" defTabSz="914400" rtl="0" eaLnBrk="1" fontAlgn="auto" latinLnBrk="0" hangingPunct="1">
                <a:lnSpc>
                  <a:spcPct val="100000"/>
                </a:lnSpc>
                <a:spcBef>
                  <a:spcPts val="0"/>
                </a:spcBef>
                <a:spcAft>
                  <a:spcPts val="0"/>
                </a:spcAft>
                <a:buClrTx/>
                <a:buSzTx/>
                <a:buFontTx/>
                <a:buNone/>
                <a:tabLst/>
                <a:defRPr/>
              </a:pPr>
              <a:endParaRPr lang="en-US" altLang="zh-CN" sz="1200" dirty="0">
                <a:solidFill>
                  <a:srgbClr val="53565A"/>
                </a:solidFill>
                <a:latin typeface="Arial" panose="020B0604020202020204"/>
                <a:cs typeface="Arial"/>
              </a:endParaRPr>
            </a:p>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53565A"/>
                </a:solidFill>
                <a:effectLst/>
                <a:uLnTx/>
                <a:uFillTx/>
                <a:latin typeface="Arial" panose="020B0604020202020204"/>
                <a:ea typeface="+mn-ea"/>
                <a:cs typeface="Arial"/>
              </a:endParaRP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53565A"/>
                  </a:solidFill>
                  <a:effectLst/>
                  <a:uLnTx/>
                  <a:uFillTx/>
                  <a:latin typeface="Arial" panose="020B0604020202020204"/>
                  <a:ea typeface="+mn-ea"/>
                  <a:cs typeface="Arial"/>
                </a:rPr>
                <a:t>期刊文章</a:t>
              </a:r>
              <a:endParaRPr kumimoji="0" lang="en-US" sz="1200" b="0" i="0" u="none" strike="noStrike" kern="1200" cap="none" spc="0" normalizeH="0" baseline="0" noProof="0" dirty="0">
                <a:ln>
                  <a:noFill/>
                </a:ln>
                <a:solidFill>
                  <a:srgbClr val="53565A"/>
                </a:solidFill>
                <a:effectLst/>
                <a:uLnTx/>
                <a:uFillTx/>
                <a:latin typeface="Arial" panose="020B0604020202020204"/>
                <a:ea typeface="+mn-ea"/>
                <a:cs typeface="Arial"/>
              </a:endParaRPr>
            </a:p>
          </p:txBody>
        </p:sp>
        <p:sp>
          <p:nvSpPr>
            <p:cNvPr id="27" name="Text Placeholder 6">
              <a:extLst>
                <a:ext uri="{FF2B5EF4-FFF2-40B4-BE49-F238E27FC236}">
                  <a16:creationId xmlns:a16="http://schemas.microsoft.com/office/drawing/2014/main" id="{830FF129-3514-47B5-8DA7-3E6C246D0FB8}"/>
                </a:ext>
              </a:extLst>
            </p:cNvPr>
            <p:cNvSpPr txBox="1">
              <a:spLocks/>
            </p:cNvSpPr>
            <p:nvPr/>
          </p:nvSpPr>
          <p:spPr>
            <a:xfrm>
              <a:off x="6968474" y="873880"/>
              <a:ext cx="2386071" cy="469949"/>
            </a:xfrm>
            <a:prstGeom prst="rect">
              <a:avLst/>
            </a:prstGeom>
          </p:spPr>
          <p:txBody>
            <a:bodyPr vert="horz" lIns="91440" tIns="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6C00"/>
                  </a:solidFill>
                  <a:effectLst/>
                  <a:uLnTx/>
                  <a:uFillTx/>
                  <a:latin typeface="Arial" panose="020B0604020202020204"/>
                  <a:ea typeface="+mn-ea"/>
                  <a:cs typeface="+mn-cs"/>
                </a:rPr>
                <a:t>480</a:t>
              </a:r>
              <a:r>
                <a:rPr kumimoji="0" lang="zh-CN" altLang="en-US" sz="5400" b="0" i="0" u="none" strike="noStrike" kern="1200" cap="none" spc="0" normalizeH="0" baseline="0" noProof="0" dirty="0">
                  <a:ln>
                    <a:noFill/>
                  </a:ln>
                  <a:solidFill>
                    <a:srgbClr val="FF6C00"/>
                  </a:solidFill>
                  <a:effectLst/>
                  <a:uLnTx/>
                  <a:uFillTx/>
                  <a:latin typeface="Arial" panose="020B0604020202020204"/>
                  <a:ea typeface="+mn-ea"/>
                  <a:cs typeface="+mn-cs"/>
                </a:rPr>
                <a:t>万</a:t>
              </a:r>
              <a:endParaRPr kumimoji="0" lang="en-US" sz="5400" b="0" i="0" u="none" strike="noStrike" kern="1200" cap="none" spc="0" normalizeH="0" baseline="0" noProof="0" dirty="0">
                <a:ln>
                  <a:noFill/>
                </a:ln>
                <a:solidFill>
                  <a:srgbClr val="FF6C00"/>
                </a:solidFill>
                <a:effectLst/>
                <a:uLnTx/>
                <a:uFillTx/>
                <a:latin typeface="Calibri" panose="020F0502020204030204"/>
                <a:ea typeface="+mn-ea"/>
                <a:cs typeface="Arial"/>
              </a:endParaRPr>
            </a:p>
          </p:txBody>
        </p:sp>
      </p:grpSp>
      <p:grpSp>
        <p:nvGrpSpPr>
          <p:cNvPr id="28" name="Group 27">
            <a:extLst>
              <a:ext uri="{FF2B5EF4-FFF2-40B4-BE49-F238E27FC236}">
                <a16:creationId xmlns:a16="http://schemas.microsoft.com/office/drawing/2014/main" id="{D870011D-4180-4425-93E4-A7192D85E681}"/>
              </a:ext>
            </a:extLst>
          </p:cNvPr>
          <p:cNvGrpSpPr/>
          <p:nvPr/>
        </p:nvGrpSpPr>
        <p:grpSpPr>
          <a:xfrm>
            <a:off x="435695" y="1610713"/>
            <a:ext cx="3466666" cy="742252"/>
            <a:chOff x="6968474" y="775268"/>
            <a:chExt cx="2386071" cy="742252"/>
          </a:xfrm>
        </p:grpSpPr>
        <p:sp>
          <p:nvSpPr>
            <p:cNvPr id="29" name="Text Placeholder 6">
              <a:extLst>
                <a:ext uri="{FF2B5EF4-FFF2-40B4-BE49-F238E27FC236}">
                  <a16:creationId xmlns:a16="http://schemas.microsoft.com/office/drawing/2014/main" id="{E7B67ED7-25C3-40CE-BE70-BDE0AB482628}"/>
                </a:ext>
              </a:extLst>
            </p:cNvPr>
            <p:cNvSpPr txBox="1">
              <a:spLocks/>
            </p:cNvSpPr>
            <p:nvPr/>
          </p:nvSpPr>
          <p:spPr>
            <a:xfrm>
              <a:off x="7129509" y="775268"/>
              <a:ext cx="1976108" cy="742252"/>
            </a:xfrm>
            <a:prstGeom prst="rect">
              <a:avLst/>
            </a:prstGeom>
          </p:spPr>
          <p:txBody>
            <a:bodyPr vert="horz" lIns="91440" tIns="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3565A"/>
                </a:solidFill>
                <a:effectLst/>
                <a:uLnTx/>
                <a:uFillTx/>
                <a:latin typeface="Calibri" panose="020F0502020204030204"/>
                <a:ea typeface="+mn-ea"/>
                <a:cs typeface="Arial"/>
              </a:endParaRPr>
            </a:p>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3565A"/>
                </a:solidFill>
                <a:effectLst/>
                <a:uLnTx/>
                <a:uFillTx/>
                <a:latin typeface="Calibri" panose="020F0502020204030204"/>
                <a:ea typeface="+mn-ea"/>
                <a:cs typeface="Arial"/>
              </a:endParaRPr>
            </a:p>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3565A"/>
                </a:solidFill>
                <a:effectLst/>
                <a:uLnTx/>
                <a:uFillTx/>
                <a:latin typeface="Arial" panose="020B0604020202020204"/>
                <a:ea typeface="+mn-ea"/>
                <a:cs typeface="+mn-cs"/>
              </a:endParaRPr>
            </a:p>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3565A"/>
                </a:solidFill>
                <a:effectLst/>
                <a:uLnTx/>
                <a:uFillTx/>
                <a:latin typeface="Arial" panose="020B0604020202020204"/>
                <a:ea typeface="+mn-ea"/>
                <a:cs typeface="+mn-cs"/>
              </a:endParaRP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53565A"/>
                  </a:solidFill>
                  <a:effectLst/>
                  <a:uLnTx/>
                  <a:uFillTx/>
                  <a:latin typeface="Arial" panose="020B0604020202020204"/>
                  <a:ea typeface="+mn-ea"/>
                  <a:cs typeface="Arial"/>
                </a:rPr>
                <a:t>主题页面</a:t>
              </a:r>
              <a:endParaRPr kumimoji="0" lang="en-US" sz="1200" b="0" i="0" u="none" strike="noStrike" kern="1200" cap="none" spc="0" normalizeH="0" baseline="0" noProof="0" dirty="0">
                <a:ln>
                  <a:noFill/>
                </a:ln>
                <a:solidFill>
                  <a:srgbClr val="53565A"/>
                </a:solidFill>
                <a:effectLst/>
                <a:uLnTx/>
                <a:uFillTx/>
                <a:latin typeface="Arial" panose="020B0604020202020204"/>
                <a:ea typeface="+mn-ea"/>
                <a:cs typeface="Arial"/>
              </a:endParaRPr>
            </a:p>
          </p:txBody>
        </p:sp>
        <p:sp>
          <p:nvSpPr>
            <p:cNvPr id="30" name="Text Placeholder 6">
              <a:extLst>
                <a:ext uri="{FF2B5EF4-FFF2-40B4-BE49-F238E27FC236}">
                  <a16:creationId xmlns:a16="http://schemas.microsoft.com/office/drawing/2014/main" id="{A4D4E14B-5CE9-4801-B799-500ACC8E1E37}"/>
                </a:ext>
              </a:extLst>
            </p:cNvPr>
            <p:cNvSpPr txBox="1">
              <a:spLocks/>
            </p:cNvSpPr>
            <p:nvPr/>
          </p:nvSpPr>
          <p:spPr>
            <a:xfrm>
              <a:off x="6968474" y="873880"/>
              <a:ext cx="2386071" cy="469949"/>
            </a:xfrm>
            <a:prstGeom prst="rect">
              <a:avLst/>
            </a:prstGeom>
          </p:spPr>
          <p:txBody>
            <a:bodyPr vert="horz" lIns="91440" tIns="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6C00"/>
                  </a:solidFill>
                  <a:effectLst/>
                  <a:uLnTx/>
                  <a:uFillTx/>
                  <a:latin typeface="Arial" panose="020B0604020202020204"/>
                  <a:ea typeface="+mn-ea"/>
                  <a:cs typeface="+mn-cs"/>
                </a:rPr>
                <a:t>33</a:t>
              </a:r>
              <a:r>
                <a:rPr kumimoji="0" lang="zh-CN" altLang="en-US" sz="5400" b="0" i="0" u="none" strike="noStrike" kern="1200" cap="none" spc="0" normalizeH="0" baseline="0" noProof="0" dirty="0">
                  <a:ln>
                    <a:noFill/>
                  </a:ln>
                  <a:solidFill>
                    <a:srgbClr val="FF6C00"/>
                  </a:solidFill>
                  <a:effectLst/>
                  <a:uLnTx/>
                  <a:uFillTx/>
                  <a:latin typeface="Arial" panose="020B0604020202020204"/>
                  <a:ea typeface="+mn-ea"/>
                  <a:cs typeface="+mn-cs"/>
                </a:rPr>
                <a:t>万</a:t>
              </a:r>
              <a:endParaRPr kumimoji="0" lang="en-US" sz="5400" b="0" i="0" u="none" strike="noStrike" kern="1200" cap="none" spc="0" normalizeH="0" baseline="0" noProof="0" dirty="0">
                <a:ln>
                  <a:noFill/>
                </a:ln>
                <a:solidFill>
                  <a:srgbClr val="FF6C00"/>
                </a:solidFill>
                <a:effectLst/>
                <a:uLnTx/>
                <a:uFillTx/>
                <a:latin typeface="Calibri" panose="020F0502020204030204"/>
                <a:ea typeface="+mn-ea"/>
                <a:cs typeface="Arial"/>
              </a:endParaRPr>
            </a:p>
          </p:txBody>
        </p:sp>
      </p:grpSp>
      <p:sp>
        <p:nvSpPr>
          <p:cNvPr id="31" name="TextBox 30">
            <a:extLst>
              <a:ext uri="{FF2B5EF4-FFF2-40B4-BE49-F238E27FC236}">
                <a16:creationId xmlns:a16="http://schemas.microsoft.com/office/drawing/2014/main" id="{8ADF9332-A766-44B7-9630-26C466996C74}"/>
              </a:ext>
            </a:extLst>
          </p:cNvPr>
          <p:cNvSpPr txBox="1"/>
          <p:nvPr/>
        </p:nvSpPr>
        <p:spPr>
          <a:xfrm>
            <a:off x="5132572" y="-76983"/>
            <a:ext cx="7059428" cy="523220"/>
          </a:xfrm>
          <a:prstGeom prst="rect">
            <a:avLst/>
          </a:prstGeom>
          <a:noFill/>
        </p:spPr>
        <p:txBody>
          <a:bodyPr wrap="square" rtlCol="0">
            <a:spAutoFit/>
          </a:bodyPr>
          <a:lstStyle/>
          <a:p>
            <a:pPr algn="ctr"/>
            <a:r>
              <a:rPr lang="en-US" sz="2800" b="1" dirty="0">
                <a:solidFill>
                  <a:schemeClr val="bg1"/>
                </a:solidFill>
              </a:rPr>
              <a:t>https://www.sciencedirect.com/topics</a:t>
            </a:r>
          </a:p>
        </p:txBody>
      </p:sp>
    </p:spTree>
    <p:extLst>
      <p:ext uri="{BB962C8B-B14F-4D97-AF65-F5344CB8AC3E}">
        <p14:creationId xmlns:p14="http://schemas.microsoft.com/office/powerpoint/2010/main" val="3461296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CB12E08-8384-41AF-A4A9-6A2E537989C6}"/>
              </a:ext>
            </a:extLst>
          </p:cNvPr>
          <p:cNvSpPr/>
          <p:nvPr/>
        </p:nvSpPr>
        <p:spPr>
          <a:xfrm>
            <a:off x="-1" y="532538"/>
            <a:ext cx="3866607" cy="510955"/>
          </a:xfrm>
          <a:prstGeom prst="rect">
            <a:avLst/>
          </a:prstGeom>
          <a:solidFill>
            <a:srgbClr val="FF8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Arial" charset="0"/>
                <a:cs typeface="Arial" charset="0"/>
              </a:rPr>
              <a:t>ScienceDirect </a:t>
            </a:r>
            <a:r>
              <a:rPr lang="zh-CN" altLang="en-US" sz="2000" b="1" dirty="0">
                <a:latin typeface="Arial" charset="0"/>
                <a:cs typeface="Arial" charset="0"/>
              </a:rPr>
              <a:t>校外</a:t>
            </a:r>
            <a:r>
              <a:rPr kumimoji="0" lang="zh-CN" altLang="en-US" sz="2000" b="1" i="0" u="none" strike="noStrike" kern="1200" cap="none" spc="0" normalizeH="0" baseline="0" noProof="0" dirty="0">
                <a:ln>
                  <a:noFill/>
                </a:ln>
                <a:solidFill>
                  <a:srgbClr val="FFFFFF"/>
                </a:solidFill>
                <a:effectLst/>
                <a:uLnTx/>
                <a:uFillTx/>
                <a:latin typeface="Calibri" panose="020F0502020204030204"/>
                <a:ea typeface="DengXian" panose="02010600030101010101" pitchFamily="2" charset="-122"/>
                <a:cs typeface="+mn-cs"/>
              </a:rPr>
              <a:t>远程访问</a:t>
            </a:r>
            <a:endParaRPr kumimoji="0" lang="en-US" sz="2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Rectangle 2">
            <a:extLst>
              <a:ext uri="{FF2B5EF4-FFF2-40B4-BE49-F238E27FC236}">
                <a16:creationId xmlns:a16="http://schemas.microsoft.com/office/drawing/2014/main" id="{07A36EA2-D336-41C5-B64E-B562AE3F31A7}"/>
              </a:ext>
            </a:extLst>
          </p:cNvPr>
          <p:cNvSpPr/>
          <p:nvPr/>
        </p:nvSpPr>
        <p:spPr>
          <a:xfrm>
            <a:off x="709607" y="1695160"/>
            <a:ext cx="9688427" cy="3416320"/>
          </a:xfrm>
          <a:prstGeom prst="rect">
            <a:avLst/>
          </a:prstGeom>
        </p:spPr>
        <p:txBody>
          <a:bodyPr wrap="square">
            <a:spAutoFit/>
          </a:bodyPr>
          <a:lstStyle/>
          <a:p>
            <a:pPr>
              <a:lnSpc>
                <a:spcPct val="200000"/>
              </a:lnSpc>
            </a:pPr>
            <a:r>
              <a:rPr lang="zh-CN" altLang="en-US" b="1" dirty="0">
                <a:solidFill>
                  <a:srgbClr val="000000"/>
                </a:solidFill>
                <a:latin typeface="Calibri" panose="020F0502020204030204" pitchFamily="34" charset="0"/>
                <a:ea typeface="DengXian" panose="02010600030101010101" pitchFamily="2" charset="-122"/>
              </a:rPr>
              <a:t>校外读者可根据学校实际情况，选择以下方式进行访问：</a:t>
            </a:r>
            <a:endParaRPr lang="en-US" altLang="zh-CN" b="1" dirty="0">
              <a:solidFill>
                <a:srgbClr val="000000"/>
              </a:solidFill>
              <a:latin typeface="Calibri" panose="020F0502020204030204" pitchFamily="34" charset="0"/>
              <a:ea typeface="DengXian" panose="02010600030101010101" pitchFamily="2" charset="-122"/>
            </a:endParaRPr>
          </a:p>
          <a:p>
            <a:pPr marL="342900" indent="-342900">
              <a:lnSpc>
                <a:spcPct val="200000"/>
              </a:lnSpc>
              <a:buFont typeface="Symbol" panose="05050102010706020507" pitchFamily="18" charset="2"/>
              <a:buChar char=""/>
            </a:pPr>
            <a:r>
              <a:rPr lang="zh-CN" altLang="en-US" b="1" dirty="0">
                <a:solidFill>
                  <a:srgbClr val="000000"/>
                </a:solidFill>
                <a:latin typeface="Calibri" panose="020F0502020204030204" pitchFamily="34" charset="0"/>
                <a:ea typeface="DengXian" panose="02010600030101010101" pitchFamily="2" charset="-122"/>
              </a:rPr>
              <a:t>通过学校</a:t>
            </a:r>
            <a:r>
              <a:rPr lang="en-US" altLang="zh-CN" b="1" dirty="0">
                <a:solidFill>
                  <a:srgbClr val="000000"/>
                </a:solidFill>
                <a:latin typeface="Calibri" panose="020F0502020204030204" pitchFamily="34" charset="0"/>
                <a:ea typeface="DengXian" panose="02010600030101010101" pitchFamily="2" charset="-122"/>
              </a:rPr>
              <a:t>VPN</a:t>
            </a:r>
            <a:r>
              <a:rPr lang="zh-CN" altLang="en-US" b="1" dirty="0">
                <a:solidFill>
                  <a:srgbClr val="000000"/>
                </a:solidFill>
                <a:latin typeface="Calibri" panose="020F0502020204030204" pitchFamily="34" charset="0"/>
                <a:ea typeface="DengXian" panose="02010600030101010101" pitchFamily="2" charset="-122"/>
              </a:rPr>
              <a:t>访问</a:t>
            </a:r>
            <a:endParaRPr lang="en-US" b="1" dirty="0">
              <a:solidFill>
                <a:srgbClr val="000000"/>
              </a:solidFill>
              <a:latin typeface="Calibri" panose="020F0502020204030204" pitchFamily="34" charset="0"/>
              <a:ea typeface="DengXian" panose="02010600030101010101" pitchFamily="2" charset="-122"/>
            </a:endParaRPr>
          </a:p>
          <a:p>
            <a:pPr marL="342900" marR="0" lvl="0" indent="-342900">
              <a:lnSpc>
                <a:spcPct val="200000"/>
              </a:lnSpc>
              <a:spcBef>
                <a:spcPts val="0"/>
              </a:spcBef>
              <a:spcAft>
                <a:spcPts val="0"/>
              </a:spcAft>
              <a:buFont typeface="Symbol" panose="05050102010706020507" pitchFamily="18" charset="2"/>
              <a:buChar char=""/>
            </a:pPr>
            <a:r>
              <a:rPr lang="zh-CN" altLang="en-US" b="1" dirty="0">
                <a:solidFill>
                  <a:srgbClr val="000000"/>
                </a:solidFill>
                <a:latin typeface="Calibri" panose="020F0502020204030204" pitchFamily="34" charset="0"/>
                <a:ea typeface="DengXian" panose="02010600030101010101" pitchFamily="2" charset="-122"/>
              </a:rPr>
              <a:t>机构域名远程访问：在</a:t>
            </a:r>
            <a:r>
              <a:rPr lang="en-US" b="1" dirty="0">
                <a:solidFill>
                  <a:srgbClr val="000000"/>
                </a:solidFill>
                <a:latin typeface="Calibri" panose="020F0502020204030204" pitchFamily="34" charset="0"/>
                <a:ea typeface="DengXian" panose="02010600030101010101" pitchFamily="2" charset="-122"/>
              </a:rPr>
              <a:t>ScienceDirect</a:t>
            </a:r>
            <a:r>
              <a:rPr lang="zh-CN" altLang="en-US" b="1" dirty="0">
                <a:solidFill>
                  <a:srgbClr val="000000"/>
                </a:solidFill>
                <a:latin typeface="Calibri" panose="020F0502020204030204" pitchFamily="34" charset="0"/>
                <a:ea typeface="DengXian" panose="02010600030101010101" pitchFamily="2" charset="-122"/>
              </a:rPr>
              <a:t>平台通过机构域名注册远程访问，并激活远程访问功能</a:t>
            </a:r>
            <a:endParaRPr lang="en-US" b="1" dirty="0">
              <a:solidFill>
                <a:srgbClr val="000000"/>
              </a:solidFill>
              <a:latin typeface="Calibri" panose="020F0502020204030204" pitchFamily="34" charset="0"/>
              <a:ea typeface="DengXian" panose="02010600030101010101" pitchFamily="2" charset="-122"/>
            </a:endParaRPr>
          </a:p>
          <a:p>
            <a:pPr marL="342900" marR="0" lvl="0" indent="-342900">
              <a:lnSpc>
                <a:spcPct val="200000"/>
              </a:lnSpc>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Times New Roman" panose="02020603050405020304" pitchFamily="18" charset="0"/>
              </a:rPr>
              <a:t>CARSI</a:t>
            </a:r>
            <a:r>
              <a:rPr lang="zh-CN" altLang="en-US" b="1" dirty="0">
                <a:solidFill>
                  <a:srgbClr val="000000"/>
                </a:solidFill>
                <a:latin typeface="Calibri" panose="020F0502020204030204" pitchFamily="34" charset="0"/>
                <a:ea typeface="DengXian" panose="02010600030101010101" pitchFamily="2" charset="-122"/>
              </a:rPr>
              <a:t>校园账号访问：在</a:t>
            </a:r>
            <a:r>
              <a:rPr lang="en-US" b="1" dirty="0">
                <a:solidFill>
                  <a:srgbClr val="000000"/>
                </a:solidFill>
                <a:latin typeface="Calibri" panose="020F0502020204030204" pitchFamily="34" charset="0"/>
                <a:ea typeface="Times New Roman" panose="02020603050405020304" pitchFamily="18" charset="0"/>
              </a:rPr>
              <a:t>ScienceDirect</a:t>
            </a:r>
            <a:r>
              <a:rPr lang="zh-CN" altLang="en-US" b="1" dirty="0">
                <a:solidFill>
                  <a:srgbClr val="000000"/>
                </a:solidFill>
                <a:latin typeface="Calibri" panose="020F0502020204030204" pitchFamily="34" charset="0"/>
                <a:ea typeface="DengXian" panose="02010600030101010101" pitchFamily="2" charset="-122"/>
              </a:rPr>
              <a:t>平台选择学校名称，并输入学号密码认证</a:t>
            </a:r>
            <a:endParaRPr lang="en-US" b="1" dirty="0">
              <a:latin typeface="Calibri" panose="020F0502020204030204" pitchFamily="34" charset="0"/>
              <a:ea typeface="DengXian" panose="02010600030101010101" pitchFamily="2" charset="-122"/>
            </a:endParaRPr>
          </a:p>
          <a:p>
            <a:pPr>
              <a:lnSpc>
                <a:spcPct val="200000"/>
              </a:lnSpc>
            </a:pPr>
            <a:endParaRPr lang="en-US" b="1" dirty="0">
              <a:latin typeface="Calibri" panose="020F0502020204030204" pitchFamily="34" charset="0"/>
              <a:ea typeface="DengXian" panose="02010600030101010101" pitchFamily="2" charset="-122"/>
            </a:endParaRPr>
          </a:p>
          <a:p>
            <a:pPr>
              <a:lnSpc>
                <a:spcPct val="200000"/>
              </a:lnSpc>
            </a:pPr>
            <a:endParaRPr lang="en-US" b="1" dirty="0">
              <a:effectLst/>
              <a:latin typeface="Calibri" panose="020F0502020204030204" pitchFamily="34" charset="0"/>
              <a:ea typeface="DengXian" panose="02010600030101010101" pitchFamily="2" charset="-122"/>
            </a:endParaRPr>
          </a:p>
        </p:txBody>
      </p:sp>
      <p:sp>
        <p:nvSpPr>
          <p:cNvPr id="3" name="Rectangle 2">
            <a:extLst>
              <a:ext uri="{FF2B5EF4-FFF2-40B4-BE49-F238E27FC236}">
                <a16:creationId xmlns:a16="http://schemas.microsoft.com/office/drawing/2014/main" id="{5BD47335-3732-4212-B8FC-F26840C6D376}"/>
              </a:ext>
            </a:extLst>
          </p:cNvPr>
          <p:cNvSpPr/>
          <p:nvPr/>
        </p:nvSpPr>
        <p:spPr>
          <a:xfrm>
            <a:off x="753150" y="5099075"/>
            <a:ext cx="8010526" cy="369332"/>
          </a:xfrm>
          <a:prstGeom prst="rect">
            <a:avLst/>
          </a:prstGeom>
        </p:spPr>
        <p:txBody>
          <a:bodyPr wrap="none">
            <a:spAutoFit/>
          </a:bodyPr>
          <a:lstStyle/>
          <a:p>
            <a:pPr>
              <a:spcAft>
                <a:spcPts val="1200"/>
              </a:spcAft>
            </a:pPr>
            <a:r>
              <a:rPr lang="zh-CN" altLang="en-US" b="1" i="1" u="sng" dirty="0">
                <a:solidFill>
                  <a:schemeClr val="accent1"/>
                </a:solidFill>
                <a:latin typeface="宋体" panose="02010600030101010101" pitchFamily="2" charset="-122"/>
                <a:ea typeface="宋体" panose="02010600030101010101" pitchFamily="2" charset="-122"/>
                <a:cs typeface="宋体" panose="02010600030101010101" pitchFamily="2" charset="-122"/>
              </a:rPr>
              <a:t>更多信息，请参考</a:t>
            </a:r>
            <a:r>
              <a:rPr lang="zh-CN" altLang="en-US" b="1" i="1" u="sng" dirty="0">
                <a:solidFill>
                  <a:schemeClr val="accent1"/>
                </a:solidFill>
                <a:latin typeface="宋体" panose="02010600030101010101" pitchFamily="2" charset="-122"/>
                <a:ea typeface="宋体" panose="02010600030101010101" pitchFamily="2" charset="-122"/>
                <a:cs typeface="宋体" panose="02010600030101010101" pitchFamily="2" charset="-122"/>
                <a:hlinkClick r:id="rId2">
                  <a:extLst>
                    <a:ext uri="{A12FA001-AC4F-418D-AE19-62706E023703}">
                      <ahyp:hlinkClr xmlns:ahyp="http://schemas.microsoft.com/office/drawing/2018/hyperlinkcolor" xmlns="" val="tx"/>
                    </a:ext>
                  </a:extLst>
                </a:hlinkClick>
              </a:rPr>
              <a:t>：</a:t>
            </a:r>
            <a:r>
              <a:rPr lang="en-US" altLang="zh-CN" b="1" i="1" u="sng" dirty="0">
                <a:solidFill>
                  <a:schemeClr val="accent1"/>
                </a:solidFill>
                <a:latin typeface="宋体" panose="02010600030101010101" pitchFamily="2" charset="-122"/>
                <a:ea typeface="宋体" panose="02010600030101010101" pitchFamily="2" charset="-122"/>
                <a:cs typeface="宋体" panose="02010600030101010101" pitchFamily="2" charset="-122"/>
                <a:hlinkClick r:id="rId2">
                  <a:extLst>
                    <a:ext uri="{A12FA001-AC4F-418D-AE19-62706E023703}">
                      <ahyp:hlinkClr xmlns:ahyp="http://schemas.microsoft.com/office/drawing/2018/hyperlinkcolor" xmlns="" val="tx"/>
                    </a:ext>
                  </a:extLst>
                </a:hlinkClick>
              </a:rPr>
              <a:t>https://mp.weixin.qq.com/s/jsMWoS6VeF0kebDvAUKeTg</a:t>
            </a:r>
            <a:endParaRPr lang="zh-CN" altLang="zh-CN" b="1" i="1" dirty="0">
              <a:solidFill>
                <a:schemeClr val="accent1"/>
              </a:solidFill>
              <a:latin typeface="宋体" panose="02010600030101010101" pitchFamily="2" charset="-122"/>
              <a:ea typeface="宋体" panose="02010600030101010101" pitchFamily="2" charset="-122"/>
              <a:cs typeface="宋体" panose="02010600030101010101" pitchFamily="2" charset="-122"/>
            </a:endParaRPr>
          </a:p>
        </p:txBody>
      </p:sp>
      <p:pic>
        <p:nvPicPr>
          <p:cNvPr id="1026" name="Picture 2">
            <a:extLst>
              <a:ext uri="{FF2B5EF4-FFF2-40B4-BE49-F238E27FC236}">
                <a16:creationId xmlns:a16="http://schemas.microsoft.com/office/drawing/2014/main" id="{4CBAAB87-BD6E-4EF9-BEF3-4C6990D8DEE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95504" y="429441"/>
            <a:ext cx="1786889" cy="17868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26D5242-BA06-4EB9-92DD-BD11994D4A08}"/>
              </a:ext>
            </a:extLst>
          </p:cNvPr>
          <p:cNvSpPr txBox="1"/>
          <p:nvPr/>
        </p:nvSpPr>
        <p:spPr>
          <a:xfrm>
            <a:off x="7380070" y="-33852"/>
            <a:ext cx="5397345" cy="400110"/>
          </a:xfrm>
          <a:prstGeom prst="rect">
            <a:avLst/>
          </a:prstGeom>
          <a:noFill/>
        </p:spPr>
        <p:txBody>
          <a:bodyPr wrap="square" rtlCol="0">
            <a:spAutoFit/>
          </a:bodyPr>
          <a:lstStyle/>
          <a:p>
            <a:r>
              <a:rPr lang="zh-CN" altLang="en-US" sz="2000" b="1" dirty="0">
                <a:solidFill>
                  <a:schemeClr val="bg1"/>
                </a:solidFill>
              </a:rPr>
              <a:t>数据库首页： </a:t>
            </a:r>
            <a:r>
              <a:rPr lang="en-US" altLang="zh-CN" sz="2000" b="1" dirty="0">
                <a:solidFill>
                  <a:schemeClr val="bg1"/>
                </a:solidFill>
                <a:hlinkClick r:id="rId4">
                  <a:extLst>
                    <a:ext uri="{A12FA001-AC4F-418D-AE19-62706E023703}">
                      <ahyp:hlinkClr xmlns:ahyp="http://schemas.microsoft.com/office/drawing/2018/hyperlinkcolor" xmlns="" val="tx"/>
                    </a:ext>
                  </a:extLst>
                </a:hlinkClick>
              </a:rPr>
              <a:t>www.sciencedirect.com</a:t>
            </a:r>
            <a:endParaRPr lang="en-US" sz="2000" b="1" dirty="0">
              <a:solidFill>
                <a:schemeClr val="bg1"/>
              </a:solidFill>
            </a:endParaRPr>
          </a:p>
        </p:txBody>
      </p:sp>
    </p:spTree>
    <p:extLst>
      <p:ext uri="{BB962C8B-B14F-4D97-AF65-F5344CB8AC3E}">
        <p14:creationId xmlns:p14="http://schemas.microsoft.com/office/powerpoint/2010/main" val="3834515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02BFC3-DB92-4C51-B327-DC0BFC1C21AC}"/>
              </a:ext>
            </a:extLst>
          </p:cNvPr>
          <p:cNvSpPr/>
          <p:nvPr/>
        </p:nvSpPr>
        <p:spPr>
          <a:xfrm>
            <a:off x="-1" y="895544"/>
            <a:ext cx="2250831" cy="510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Support Hub</a:t>
            </a:r>
            <a:endParaRPr lang="en-US" sz="2000" b="1" dirty="0"/>
          </a:p>
        </p:txBody>
      </p:sp>
      <p:sp>
        <p:nvSpPr>
          <p:cNvPr id="3" name="Rectangle 2">
            <a:extLst>
              <a:ext uri="{FF2B5EF4-FFF2-40B4-BE49-F238E27FC236}">
                <a16:creationId xmlns:a16="http://schemas.microsoft.com/office/drawing/2014/main" id="{31F4CB94-5332-4783-AC56-7DF8F3755B90}"/>
              </a:ext>
            </a:extLst>
          </p:cNvPr>
          <p:cNvSpPr/>
          <p:nvPr/>
        </p:nvSpPr>
        <p:spPr>
          <a:xfrm>
            <a:off x="2488271" y="579702"/>
            <a:ext cx="9398929" cy="830997"/>
          </a:xfrm>
          <a:prstGeom prst="rect">
            <a:avLst/>
          </a:prstGeom>
        </p:spPr>
        <p:txBody>
          <a:bodyPr wrap="square">
            <a:spAutoFit/>
          </a:bodyPr>
          <a:lstStyle/>
          <a:p>
            <a:r>
              <a:rPr lang="en-US" sz="2400" b="1" u="sng" dirty="0">
                <a:solidFill>
                  <a:schemeClr val="tx2"/>
                </a:solidFill>
                <a:hlinkClick r:id="rId2">
                  <a:extLst>
                    <a:ext uri="{A12FA001-AC4F-418D-AE19-62706E023703}">
                      <ahyp:hlinkClr xmlns:ahyp="http://schemas.microsoft.com/office/drawing/2018/hyperlinkcolor" xmlns="" val="tx"/>
                    </a:ext>
                  </a:extLst>
                </a:hlinkClick>
              </a:rPr>
              <a:t>https://service.elsevier.com/app/answers/detail/a_id/10263/c/10545/supporthub/sciencedirect/</a:t>
            </a:r>
            <a:r>
              <a:rPr lang="en-US" sz="2400" b="1" dirty="0">
                <a:solidFill>
                  <a:schemeClr val="tx2"/>
                </a:solidFill>
              </a:rPr>
              <a:t> </a:t>
            </a:r>
          </a:p>
        </p:txBody>
      </p:sp>
      <p:pic>
        <p:nvPicPr>
          <p:cNvPr id="4" name="Picture 3">
            <a:extLst>
              <a:ext uri="{FF2B5EF4-FFF2-40B4-BE49-F238E27FC236}">
                <a16:creationId xmlns:a16="http://schemas.microsoft.com/office/drawing/2014/main" id="{F3309804-9A7C-4028-89CC-2DB1A76CAE52}"/>
              </a:ext>
            </a:extLst>
          </p:cNvPr>
          <p:cNvPicPr>
            <a:picLocks noChangeAspect="1"/>
          </p:cNvPicPr>
          <p:nvPr/>
        </p:nvPicPr>
        <p:blipFill rotWithShape="1">
          <a:blip r:embed="rId3"/>
          <a:srcRect t="28633"/>
          <a:stretch/>
        </p:blipFill>
        <p:spPr>
          <a:xfrm>
            <a:off x="2488271" y="2031924"/>
            <a:ext cx="8808234" cy="4606811"/>
          </a:xfrm>
          <a:prstGeom prst="rect">
            <a:avLst/>
          </a:prstGeom>
          <a:solidFill>
            <a:schemeClr val="bg1"/>
          </a:solidFill>
          <a:ln w="63500">
            <a:solidFill>
              <a:schemeClr val="accent1"/>
            </a:solidFill>
          </a:ln>
        </p:spPr>
      </p:pic>
      <p:sp>
        <p:nvSpPr>
          <p:cNvPr id="5" name="Rectangle 4">
            <a:extLst>
              <a:ext uri="{FF2B5EF4-FFF2-40B4-BE49-F238E27FC236}">
                <a16:creationId xmlns:a16="http://schemas.microsoft.com/office/drawing/2014/main" id="{93C2527C-EB6F-47BC-9226-0DF6D035CCF8}"/>
              </a:ext>
            </a:extLst>
          </p:cNvPr>
          <p:cNvSpPr/>
          <p:nvPr/>
        </p:nvSpPr>
        <p:spPr>
          <a:xfrm>
            <a:off x="8954220" y="1520969"/>
            <a:ext cx="2411297" cy="510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在线视频使用指南</a:t>
            </a:r>
            <a:endParaRPr lang="en-US" sz="2000" b="1" dirty="0"/>
          </a:p>
        </p:txBody>
      </p:sp>
      <p:sp>
        <p:nvSpPr>
          <p:cNvPr id="6" name="TextBox 5">
            <a:extLst>
              <a:ext uri="{FF2B5EF4-FFF2-40B4-BE49-F238E27FC236}">
                <a16:creationId xmlns:a16="http://schemas.microsoft.com/office/drawing/2014/main" id="{9E42E7A4-4EDF-46D3-B1F2-2B55C01CAFF0}"/>
              </a:ext>
            </a:extLst>
          </p:cNvPr>
          <p:cNvSpPr txBox="1"/>
          <p:nvPr/>
        </p:nvSpPr>
        <p:spPr>
          <a:xfrm>
            <a:off x="4232952" y="-3030"/>
            <a:ext cx="8965703" cy="400110"/>
          </a:xfrm>
          <a:prstGeom prst="rect">
            <a:avLst/>
          </a:prstGeom>
          <a:noFill/>
        </p:spPr>
        <p:txBody>
          <a:bodyPr wrap="square" rtlCol="0">
            <a:spAutoFit/>
          </a:bodyPr>
          <a:lstStyle/>
          <a:p>
            <a:r>
              <a:rPr lang="zh-CN" altLang="en-US" sz="2000" b="1" dirty="0">
                <a:solidFill>
                  <a:schemeClr val="bg1"/>
                </a:solidFill>
              </a:rPr>
              <a:t>中文客服： </a:t>
            </a:r>
            <a:r>
              <a:rPr lang="en-US" altLang="zh-CN" sz="2000" b="1" dirty="0">
                <a:solidFill>
                  <a:schemeClr val="bg1"/>
                </a:solidFill>
              </a:rPr>
              <a:t>https://mp.weixin.qq.com/s/QLTMn7YRtGga6SDlZXyaZg</a:t>
            </a:r>
            <a:endParaRPr lang="en-US" sz="2000" b="1" dirty="0">
              <a:solidFill>
                <a:schemeClr val="bg1"/>
              </a:solidFill>
            </a:endParaRPr>
          </a:p>
        </p:txBody>
      </p:sp>
      <p:pic>
        <p:nvPicPr>
          <p:cNvPr id="3074" name="Picture 2">
            <a:extLst>
              <a:ext uri="{FF2B5EF4-FFF2-40B4-BE49-F238E27FC236}">
                <a16:creationId xmlns:a16="http://schemas.microsoft.com/office/drawing/2014/main" id="{A2CBBF0E-67CC-4EAB-8F37-1BDEA7A601B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0440" y="1954079"/>
            <a:ext cx="2052842" cy="20528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A0257C5-0325-41DA-A8E0-A784848EAFFA}"/>
              </a:ext>
            </a:extLst>
          </p:cNvPr>
          <p:cNvSpPr txBox="1"/>
          <p:nvPr/>
        </p:nvSpPr>
        <p:spPr>
          <a:xfrm>
            <a:off x="197988" y="4387065"/>
            <a:ext cx="2052842" cy="369332"/>
          </a:xfrm>
          <a:prstGeom prst="rect">
            <a:avLst/>
          </a:prstGeom>
          <a:noFill/>
        </p:spPr>
        <p:txBody>
          <a:bodyPr wrap="square" rtlCol="0">
            <a:spAutoFit/>
          </a:bodyPr>
          <a:lstStyle/>
          <a:p>
            <a:r>
              <a:rPr lang="zh-CN" altLang="en-US" dirty="0"/>
              <a:t>扫码联系中文客服</a:t>
            </a:r>
          </a:p>
        </p:txBody>
      </p:sp>
    </p:spTree>
    <p:extLst>
      <p:ext uri="{BB962C8B-B14F-4D97-AF65-F5344CB8AC3E}">
        <p14:creationId xmlns:p14="http://schemas.microsoft.com/office/powerpoint/2010/main" val="358130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EE328B4-77DD-46CD-BDE9-AD5D2A0B3164}"/>
              </a:ext>
            </a:extLst>
          </p:cNvPr>
          <p:cNvSpPr/>
          <p:nvPr/>
        </p:nvSpPr>
        <p:spPr>
          <a:xfrm>
            <a:off x="-1" y="383458"/>
            <a:ext cx="2625214" cy="6474541"/>
          </a:xfrm>
          <a:prstGeom prst="rect">
            <a:avLst/>
          </a:prstGeom>
          <a:blipFill>
            <a:blip r:embed="rId3"/>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2" name="AutoShape 2" descr="Elsevier logo">
            <a:extLst>
              <a:ext uri="{FF2B5EF4-FFF2-40B4-BE49-F238E27FC236}">
                <a16:creationId xmlns:a16="http://schemas.microsoft.com/office/drawing/2014/main" id="{A785D9BD-2D35-44D1-BAE7-C39EEDA50869}"/>
              </a:ext>
            </a:extLst>
          </p:cNvPr>
          <p:cNvSpPr>
            <a:spLocks noChangeAspect="1" noChangeArrowheads="1"/>
          </p:cNvSpPr>
          <p:nvPr/>
        </p:nvSpPr>
        <p:spPr bwMode="auto">
          <a:xfrm>
            <a:off x="571500" y="534737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5124" name="Picture 4">
            <a:extLst>
              <a:ext uri="{FF2B5EF4-FFF2-40B4-BE49-F238E27FC236}">
                <a16:creationId xmlns:a16="http://schemas.microsoft.com/office/drawing/2014/main" id="{11ECC194-79BD-4ABF-8C50-9465B1534AE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6233651"/>
            <a:ext cx="636475" cy="6198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D9A8FB0-5676-4D1D-8B66-888210F582FF}"/>
              </a:ext>
            </a:extLst>
          </p:cNvPr>
          <p:cNvPicPr>
            <a:picLocks noChangeAspect="1"/>
          </p:cNvPicPr>
          <p:nvPr/>
        </p:nvPicPr>
        <p:blipFill>
          <a:blip r:embed="rId5"/>
          <a:stretch>
            <a:fillRect/>
          </a:stretch>
        </p:blipFill>
        <p:spPr>
          <a:xfrm>
            <a:off x="3320716" y="498631"/>
            <a:ext cx="8238248" cy="3189849"/>
          </a:xfrm>
          <a:prstGeom prst="rect">
            <a:avLst/>
          </a:prstGeom>
        </p:spPr>
      </p:pic>
      <p:pic>
        <p:nvPicPr>
          <p:cNvPr id="6" name="Picture 5">
            <a:extLst>
              <a:ext uri="{FF2B5EF4-FFF2-40B4-BE49-F238E27FC236}">
                <a16:creationId xmlns:a16="http://schemas.microsoft.com/office/drawing/2014/main" id="{539DA0EF-14A0-4B74-8B5C-D1CD4C2A16EA}"/>
              </a:ext>
            </a:extLst>
          </p:cNvPr>
          <p:cNvPicPr>
            <a:picLocks noChangeAspect="1"/>
          </p:cNvPicPr>
          <p:nvPr/>
        </p:nvPicPr>
        <p:blipFill>
          <a:blip r:embed="rId6"/>
          <a:stretch>
            <a:fillRect/>
          </a:stretch>
        </p:blipFill>
        <p:spPr>
          <a:xfrm>
            <a:off x="3320717" y="3908274"/>
            <a:ext cx="8238248" cy="2308634"/>
          </a:xfrm>
          <a:prstGeom prst="rect">
            <a:avLst/>
          </a:prstGeom>
        </p:spPr>
      </p:pic>
      <p:sp>
        <p:nvSpPr>
          <p:cNvPr id="15" name="TextBox 14">
            <a:extLst>
              <a:ext uri="{FF2B5EF4-FFF2-40B4-BE49-F238E27FC236}">
                <a16:creationId xmlns:a16="http://schemas.microsoft.com/office/drawing/2014/main" id="{0F6BF305-3BD4-4847-BDE8-B09F3D56C2D0}"/>
              </a:ext>
            </a:extLst>
          </p:cNvPr>
          <p:cNvSpPr txBox="1"/>
          <p:nvPr/>
        </p:nvSpPr>
        <p:spPr>
          <a:xfrm>
            <a:off x="7350759" y="-50261"/>
            <a:ext cx="6120062" cy="369332"/>
          </a:xfrm>
          <a:prstGeom prst="rect">
            <a:avLst/>
          </a:prstGeom>
          <a:noFill/>
        </p:spPr>
        <p:txBody>
          <a:bodyPr wrap="square">
            <a:spAutoFit/>
          </a:bodyPr>
          <a:lstStyle/>
          <a:p>
            <a:r>
              <a:rPr lang="en-US" altLang="zh-CN" b="1" dirty="0">
                <a:solidFill>
                  <a:schemeClr val="bg1"/>
                </a:solidFill>
                <a:hlinkClick r:id="rId7">
                  <a:extLst>
                    <a:ext uri="{A12FA001-AC4F-418D-AE19-62706E023703}">
                      <ahyp:hlinkClr xmlns:ahyp="http://schemas.microsoft.com/office/drawing/2018/hyperlinkcolor" xmlns="" val="tx"/>
                    </a:ext>
                  </a:extLst>
                </a:hlinkClick>
              </a:rPr>
              <a:t>https://researcheracademy.elsevier.com/</a:t>
            </a:r>
            <a:endParaRPr lang="zh-CN" altLang="en-US" b="1" dirty="0">
              <a:solidFill>
                <a:schemeClr val="bg1"/>
              </a:solidFill>
            </a:endParaRPr>
          </a:p>
        </p:txBody>
      </p:sp>
      <p:sp>
        <p:nvSpPr>
          <p:cNvPr id="8" name="文本框 7">
            <a:extLst>
              <a:ext uri="{FF2B5EF4-FFF2-40B4-BE49-F238E27FC236}">
                <a16:creationId xmlns:a16="http://schemas.microsoft.com/office/drawing/2014/main" id="{A449212E-10E8-4A64-99F5-0C397C6B839C}"/>
              </a:ext>
            </a:extLst>
          </p:cNvPr>
          <p:cNvSpPr txBox="1"/>
          <p:nvPr/>
        </p:nvSpPr>
        <p:spPr>
          <a:xfrm>
            <a:off x="8622892" y="794260"/>
            <a:ext cx="720827" cy="246221"/>
          </a:xfrm>
          <a:prstGeom prst="rect">
            <a:avLst/>
          </a:prstGeom>
          <a:solidFill>
            <a:srgbClr val="FF8201"/>
          </a:solidFill>
        </p:spPr>
        <p:txBody>
          <a:bodyPr wrap="square" rtlCol="0">
            <a:spAutoFit/>
          </a:bodyPr>
          <a:lstStyle/>
          <a:p>
            <a:pPr algn="ctr"/>
            <a:r>
              <a:rPr lang="zh-CN" altLang="en-US" sz="1000" b="1" dirty="0">
                <a:solidFill>
                  <a:schemeClr val="bg1"/>
                </a:solidFill>
                <a:latin typeface="等线" panose="02010600030101010101" pitchFamily="2" charset="-122"/>
                <a:ea typeface="等线" panose="02010600030101010101" pitchFamily="2" charset="-122"/>
              </a:rPr>
              <a:t>职业发展</a:t>
            </a:r>
          </a:p>
        </p:txBody>
      </p:sp>
      <p:sp>
        <p:nvSpPr>
          <p:cNvPr id="10" name="文本框 9">
            <a:extLst>
              <a:ext uri="{FF2B5EF4-FFF2-40B4-BE49-F238E27FC236}">
                <a16:creationId xmlns:a16="http://schemas.microsoft.com/office/drawing/2014/main" id="{403C4187-BABD-4C37-9899-C70C218C5F46}"/>
              </a:ext>
            </a:extLst>
          </p:cNvPr>
          <p:cNvSpPr txBox="1"/>
          <p:nvPr/>
        </p:nvSpPr>
        <p:spPr>
          <a:xfrm>
            <a:off x="9443888" y="794260"/>
            <a:ext cx="791493" cy="246221"/>
          </a:xfrm>
          <a:prstGeom prst="rect">
            <a:avLst/>
          </a:prstGeom>
          <a:solidFill>
            <a:srgbClr val="FF8201"/>
          </a:solidFill>
        </p:spPr>
        <p:txBody>
          <a:bodyPr wrap="square" rtlCol="0">
            <a:spAutoFit/>
          </a:bodyPr>
          <a:lstStyle/>
          <a:p>
            <a:pPr algn="ctr"/>
            <a:r>
              <a:rPr lang="zh-CN" altLang="en-US" sz="1000" b="1" dirty="0">
                <a:solidFill>
                  <a:schemeClr val="bg1"/>
                </a:solidFill>
                <a:latin typeface="等线" panose="02010600030101010101" pitchFamily="2" charset="-122"/>
                <a:ea typeface="等线" panose="02010600030101010101" pitchFamily="2" charset="-122"/>
              </a:rPr>
              <a:t>中文资源</a:t>
            </a:r>
          </a:p>
        </p:txBody>
      </p:sp>
      <p:cxnSp>
        <p:nvCxnSpPr>
          <p:cNvPr id="12" name="直接连接符 11">
            <a:extLst>
              <a:ext uri="{FF2B5EF4-FFF2-40B4-BE49-F238E27FC236}">
                <a16:creationId xmlns:a16="http://schemas.microsoft.com/office/drawing/2014/main" id="{78BC33D3-6E54-4DBF-81F3-F2A18FC5CABD}"/>
              </a:ext>
            </a:extLst>
          </p:cNvPr>
          <p:cNvCxnSpPr/>
          <p:nvPr/>
        </p:nvCxnSpPr>
        <p:spPr>
          <a:xfrm>
            <a:off x="8839200" y="742946"/>
            <a:ext cx="60468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5" name="直接连接符 24">
            <a:extLst>
              <a:ext uri="{FF2B5EF4-FFF2-40B4-BE49-F238E27FC236}">
                <a16:creationId xmlns:a16="http://schemas.microsoft.com/office/drawing/2014/main" id="{163F5F07-A2D7-4C24-921E-ED5E27A711EF}"/>
              </a:ext>
            </a:extLst>
          </p:cNvPr>
          <p:cNvCxnSpPr/>
          <p:nvPr/>
        </p:nvCxnSpPr>
        <p:spPr>
          <a:xfrm>
            <a:off x="9537290" y="743557"/>
            <a:ext cx="604688" cy="0"/>
          </a:xfrm>
          <a:prstGeom prst="line">
            <a:avLst/>
          </a:prstGeom>
        </p:spPr>
        <p:style>
          <a:lnRef idx="2">
            <a:schemeClr val="accent2"/>
          </a:lnRef>
          <a:fillRef idx="0">
            <a:schemeClr val="accent2"/>
          </a:fillRef>
          <a:effectRef idx="1">
            <a:schemeClr val="accent2"/>
          </a:effectRef>
          <a:fontRef idx="minor">
            <a:schemeClr val="tx1"/>
          </a:fontRef>
        </p:style>
      </p:cxnSp>
      <p:sp>
        <p:nvSpPr>
          <p:cNvPr id="14" name="文本框 13">
            <a:extLst>
              <a:ext uri="{FF2B5EF4-FFF2-40B4-BE49-F238E27FC236}">
                <a16:creationId xmlns:a16="http://schemas.microsoft.com/office/drawing/2014/main" id="{7CE5160B-7093-4E92-B47F-B961716BC8C8}"/>
              </a:ext>
            </a:extLst>
          </p:cNvPr>
          <p:cNvSpPr txBox="1"/>
          <p:nvPr/>
        </p:nvSpPr>
        <p:spPr>
          <a:xfrm>
            <a:off x="4026311" y="3911452"/>
            <a:ext cx="720827" cy="246221"/>
          </a:xfrm>
          <a:prstGeom prst="rect">
            <a:avLst/>
          </a:prstGeom>
          <a:solidFill>
            <a:srgbClr val="FF8201"/>
          </a:solidFill>
        </p:spPr>
        <p:txBody>
          <a:bodyPr wrap="square" rtlCol="0">
            <a:spAutoFit/>
          </a:bodyPr>
          <a:lstStyle/>
          <a:p>
            <a:pPr algn="ctr"/>
            <a:r>
              <a:rPr lang="zh-CN" altLang="en-US" sz="1000" b="1" dirty="0">
                <a:solidFill>
                  <a:schemeClr val="bg1"/>
                </a:solidFill>
                <a:latin typeface="等线" panose="02010600030101010101" pitchFamily="2" charset="-122"/>
                <a:ea typeface="等线" panose="02010600030101010101" pitchFamily="2" charset="-122"/>
              </a:rPr>
              <a:t>开展研究</a:t>
            </a:r>
          </a:p>
        </p:txBody>
      </p:sp>
      <p:sp>
        <p:nvSpPr>
          <p:cNvPr id="18" name="文本框 17">
            <a:extLst>
              <a:ext uri="{FF2B5EF4-FFF2-40B4-BE49-F238E27FC236}">
                <a16:creationId xmlns:a16="http://schemas.microsoft.com/office/drawing/2014/main" id="{DA10D52E-4E47-40BA-A5EE-83D8D7164501}"/>
              </a:ext>
            </a:extLst>
          </p:cNvPr>
          <p:cNvSpPr txBox="1"/>
          <p:nvPr/>
        </p:nvSpPr>
        <p:spPr>
          <a:xfrm>
            <a:off x="5688535" y="3911452"/>
            <a:ext cx="720827" cy="246221"/>
          </a:xfrm>
          <a:prstGeom prst="rect">
            <a:avLst/>
          </a:prstGeom>
          <a:solidFill>
            <a:srgbClr val="FF8201"/>
          </a:solidFill>
        </p:spPr>
        <p:txBody>
          <a:bodyPr wrap="square" rtlCol="0">
            <a:spAutoFit/>
          </a:bodyPr>
          <a:lstStyle/>
          <a:p>
            <a:pPr algn="ctr"/>
            <a:r>
              <a:rPr lang="zh-CN" altLang="en-US" sz="1000" b="1" dirty="0">
                <a:solidFill>
                  <a:schemeClr val="bg1"/>
                </a:solidFill>
                <a:latin typeface="等线" panose="02010600030101010101" pitchFamily="2" charset="-122"/>
                <a:ea typeface="等线" panose="02010600030101010101" pitchFamily="2" charset="-122"/>
              </a:rPr>
              <a:t>学术写作</a:t>
            </a:r>
          </a:p>
        </p:txBody>
      </p:sp>
      <p:sp>
        <p:nvSpPr>
          <p:cNvPr id="20" name="文本框 19">
            <a:extLst>
              <a:ext uri="{FF2B5EF4-FFF2-40B4-BE49-F238E27FC236}">
                <a16:creationId xmlns:a16="http://schemas.microsoft.com/office/drawing/2014/main" id="{E563141B-F84B-4CAE-B95B-EC854A35880A}"/>
              </a:ext>
            </a:extLst>
          </p:cNvPr>
          <p:cNvSpPr txBox="1"/>
          <p:nvPr/>
        </p:nvSpPr>
        <p:spPr>
          <a:xfrm>
            <a:off x="7350759" y="3911452"/>
            <a:ext cx="720827" cy="246221"/>
          </a:xfrm>
          <a:prstGeom prst="rect">
            <a:avLst/>
          </a:prstGeom>
          <a:solidFill>
            <a:srgbClr val="FF8201"/>
          </a:solidFill>
        </p:spPr>
        <p:txBody>
          <a:bodyPr wrap="square" rtlCol="0">
            <a:spAutoFit/>
          </a:bodyPr>
          <a:lstStyle/>
          <a:p>
            <a:pPr algn="ctr"/>
            <a:r>
              <a:rPr lang="zh-CN" altLang="en-US" sz="1000" b="1" dirty="0">
                <a:solidFill>
                  <a:schemeClr val="bg1"/>
                </a:solidFill>
                <a:latin typeface="等线" panose="02010600030101010101" pitchFamily="2" charset="-122"/>
                <a:ea typeface="等线" panose="02010600030101010101" pitchFamily="2" charset="-122"/>
              </a:rPr>
              <a:t>学术出版</a:t>
            </a:r>
          </a:p>
        </p:txBody>
      </p:sp>
      <p:sp>
        <p:nvSpPr>
          <p:cNvPr id="22" name="文本框 21">
            <a:extLst>
              <a:ext uri="{FF2B5EF4-FFF2-40B4-BE49-F238E27FC236}">
                <a16:creationId xmlns:a16="http://schemas.microsoft.com/office/drawing/2014/main" id="{8527D58A-5BAF-4B7C-B0BD-AA3E2FE3844B}"/>
              </a:ext>
            </a:extLst>
          </p:cNvPr>
          <p:cNvSpPr txBox="1"/>
          <p:nvPr/>
        </p:nvSpPr>
        <p:spPr>
          <a:xfrm>
            <a:off x="8972956" y="3911452"/>
            <a:ext cx="720827" cy="246221"/>
          </a:xfrm>
          <a:prstGeom prst="rect">
            <a:avLst/>
          </a:prstGeom>
          <a:solidFill>
            <a:srgbClr val="FF8201"/>
          </a:solidFill>
        </p:spPr>
        <p:txBody>
          <a:bodyPr wrap="square" rtlCol="0">
            <a:spAutoFit/>
          </a:bodyPr>
          <a:lstStyle/>
          <a:p>
            <a:pPr algn="ctr"/>
            <a:r>
              <a:rPr lang="zh-CN" altLang="en-US" sz="1000" b="1" dirty="0">
                <a:solidFill>
                  <a:schemeClr val="bg1"/>
                </a:solidFill>
                <a:latin typeface="等线" panose="02010600030101010101" pitchFamily="2" charset="-122"/>
                <a:ea typeface="等线" panose="02010600030101010101" pitchFamily="2" charset="-122"/>
              </a:rPr>
              <a:t>同行评议</a:t>
            </a:r>
          </a:p>
        </p:txBody>
      </p:sp>
      <p:sp>
        <p:nvSpPr>
          <p:cNvPr id="23" name="文本框 22">
            <a:extLst>
              <a:ext uri="{FF2B5EF4-FFF2-40B4-BE49-F238E27FC236}">
                <a16:creationId xmlns:a16="http://schemas.microsoft.com/office/drawing/2014/main" id="{5D686064-5CF9-44C4-AB18-BB90AAE4ED39}"/>
              </a:ext>
            </a:extLst>
          </p:cNvPr>
          <p:cNvSpPr txBox="1"/>
          <p:nvPr/>
        </p:nvSpPr>
        <p:spPr>
          <a:xfrm>
            <a:off x="10788315" y="3911452"/>
            <a:ext cx="844070" cy="246221"/>
          </a:xfrm>
          <a:prstGeom prst="rect">
            <a:avLst/>
          </a:prstGeom>
          <a:solidFill>
            <a:srgbClr val="FF8201"/>
          </a:solidFill>
        </p:spPr>
        <p:txBody>
          <a:bodyPr wrap="square" rtlCol="0">
            <a:spAutoFit/>
          </a:bodyPr>
          <a:lstStyle/>
          <a:p>
            <a:pPr algn="ctr"/>
            <a:r>
              <a:rPr lang="zh-CN" altLang="en-US" sz="1000" b="1" dirty="0">
                <a:solidFill>
                  <a:schemeClr val="bg1"/>
                </a:solidFill>
                <a:latin typeface="等线" panose="02010600030101010101" pitchFamily="2" charset="-122"/>
                <a:ea typeface="等线" panose="02010600030101010101" pitchFamily="2" charset="-122"/>
              </a:rPr>
              <a:t>学术影响力</a:t>
            </a:r>
          </a:p>
        </p:txBody>
      </p:sp>
      <p:sp>
        <p:nvSpPr>
          <p:cNvPr id="19" name="TextBox 18">
            <a:extLst>
              <a:ext uri="{FF2B5EF4-FFF2-40B4-BE49-F238E27FC236}">
                <a16:creationId xmlns:a16="http://schemas.microsoft.com/office/drawing/2014/main" id="{46D6D46C-53C4-4F61-A5A5-A4C9E938DC0F}"/>
              </a:ext>
            </a:extLst>
          </p:cNvPr>
          <p:cNvSpPr txBox="1"/>
          <p:nvPr/>
        </p:nvSpPr>
        <p:spPr>
          <a:xfrm>
            <a:off x="63018" y="684379"/>
            <a:ext cx="2498219" cy="5872698"/>
          </a:xfrm>
          <a:prstGeom prst="rect">
            <a:avLst/>
          </a:prstGeom>
          <a:noFill/>
        </p:spPr>
        <p:txBody>
          <a:bodyPr wrap="square" rtlCol="0">
            <a:spAutoFit/>
          </a:bodyPr>
          <a:lstStyle/>
          <a:p>
            <a:pPr>
              <a:lnSpc>
                <a:spcPct val="150000"/>
              </a:lnSpc>
            </a:pPr>
            <a:r>
              <a:rPr lang="zh-CN" altLang="en-US" sz="1400" b="1" dirty="0">
                <a:solidFill>
                  <a:schemeClr val="bg1"/>
                </a:solidFill>
                <a:latin typeface="微软雅黑 Light" panose="020B0502040204020203" pitchFamily="34" charset="-122"/>
                <a:ea typeface="微软雅黑 Light" panose="020B0502040204020203" pitchFamily="34" charset="-122"/>
              </a:rPr>
              <a:t>您将了解</a:t>
            </a:r>
            <a:r>
              <a:rPr lang="en-US" altLang="zh-CN" sz="1400" b="1" dirty="0">
                <a:solidFill>
                  <a:schemeClr val="bg1"/>
                </a:solidFill>
                <a:latin typeface="微软雅黑 Light" panose="020B0502040204020203" pitchFamily="34" charset="-122"/>
                <a:ea typeface="微软雅黑 Light" panose="020B0502040204020203" pitchFamily="34" charset="-122"/>
              </a:rPr>
              <a:t>:</a:t>
            </a:r>
          </a:p>
          <a:p>
            <a:pPr marL="285744" indent="-285744">
              <a:lnSpc>
                <a:spcPct val="150000"/>
              </a:lnSpc>
              <a:buFont typeface="Arial" panose="020B0604020202020204" pitchFamily="34" charset="0"/>
              <a:buChar char="•"/>
            </a:pPr>
            <a:r>
              <a:rPr lang="zh-CN" altLang="en-US" sz="1400" b="1" dirty="0">
                <a:solidFill>
                  <a:schemeClr val="bg1"/>
                </a:solidFill>
                <a:latin typeface="微软雅黑 Light" panose="020B0502040204020203" pitchFamily="34" charset="-122"/>
                <a:ea typeface="微软雅黑 Light" panose="020B0502040204020203" pitchFamily="34" charset="-122"/>
              </a:rPr>
              <a:t>如何获得基金资助和管理研究数据</a:t>
            </a:r>
            <a:endParaRPr lang="en-US" altLang="zh-CN" sz="1400" b="1" dirty="0">
              <a:solidFill>
                <a:schemeClr val="bg1"/>
              </a:solidFill>
              <a:latin typeface="微软雅黑 Light" panose="020B0502040204020203" pitchFamily="34" charset="-122"/>
              <a:ea typeface="微软雅黑 Light" panose="020B0502040204020203" pitchFamily="34" charset="-122"/>
            </a:endParaRPr>
          </a:p>
          <a:p>
            <a:pPr marL="285744" indent="-285744">
              <a:lnSpc>
                <a:spcPct val="150000"/>
              </a:lnSpc>
              <a:buFont typeface="Arial" panose="020B0604020202020204" pitchFamily="34" charset="0"/>
              <a:buChar char="•"/>
            </a:pPr>
            <a:r>
              <a:rPr lang="zh-CN" altLang="en-US" sz="1400" b="1" dirty="0">
                <a:solidFill>
                  <a:schemeClr val="bg1"/>
                </a:solidFill>
                <a:latin typeface="微软雅黑 Light" panose="020B0502040204020203" pitchFamily="34" charset="-122"/>
                <a:ea typeface="微软雅黑 Light" panose="020B0502040204020203" pitchFamily="34" charset="-122"/>
              </a:rPr>
              <a:t>如何提高写作技巧</a:t>
            </a:r>
            <a:endParaRPr lang="en-US" altLang="zh-CN" sz="1400" b="1" dirty="0">
              <a:solidFill>
                <a:schemeClr val="bg1"/>
              </a:solidFill>
              <a:latin typeface="微软雅黑 Light" panose="020B0502040204020203" pitchFamily="34" charset="-122"/>
              <a:ea typeface="微软雅黑 Light" panose="020B0502040204020203" pitchFamily="34" charset="-122"/>
            </a:endParaRPr>
          </a:p>
          <a:p>
            <a:pPr marL="285744" indent="-285744">
              <a:lnSpc>
                <a:spcPct val="150000"/>
              </a:lnSpc>
              <a:buFont typeface="Arial" panose="020B0604020202020204" pitchFamily="34" charset="0"/>
              <a:buChar char="•"/>
            </a:pPr>
            <a:r>
              <a:rPr lang="zh-CN" altLang="en-US" sz="1400" b="1" dirty="0">
                <a:solidFill>
                  <a:schemeClr val="bg1"/>
                </a:solidFill>
                <a:latin typeface="微软雅黑 Light" panose="020B0502040204020203" pitchFamily="34" charset="-122"/>
                <a:ea typeface="微软雅黑 Light" panose="020B0502040204020203" pitchFamily="34" charset="-122"/>
              </a:rPr>
              <a:t>如何在高影响因素的期刊上发表研究论文</a:t>
            </a:r>
            <a:endParaRPr lang="en-US" altLang="zh-CN" sz="1400" b="1" dirty="0">
              <a:solidFill>
                <a:schemeClr val="bg1"/>
              </a:solidFill>
              <a:latin typeface="微软雅黑 Light" panose="020B0502040204020203" pitchFamily="34" charset="-122"/>
              <a:ea typeface="微软雅黑 Light" panose="020B0502040204020203" pitchFamily="34" charset="-122"/>
            </a:endParaRPr>
          </a:p>
          <a:p>
            <a:pPr marL="285744" indent="-285744">
              <a:lnSpc>
                <a:spcPct val="150000"/>
              </a:lnSpc>
              <a:buFont typeface="Arial" panose="020B0604020202020204" pitchFamily="34" charset="0"/>
              <a:buChar char="•"/>
            </a:pPr>
            <a:r>
              <a:rPr lang="zh-CN" altLang="en-US" sz="1400" b="1" dirty="0">
                <a:solidFill>
                  <a:schemeClr val="bg1"/>
                </a:solidFill>
                <a:latin typeface="微软雅黑 Light" panose="020B0502040204020203" pitchFamily="34" charset="-122"/>
                <a:ea typeface="微软雅黑 Light" panose="020B0502040204020203" pitchFamily="34" charset="-122"/>
              </a:rPr>
              <a:t>如何有效地评论一篇文章</a:t>
            </a:r>
            <a:endParaRPr lang="en-US" altLang="zh-CN" sz="1400" b="1" dirty="0">
              <a:solidFill>
                <a:schemeClr val="bg1"/>
              </a:solidFill>
              <a:latin typeface="微软雅黑 Light" panose="020B0502040204020203" pitchFamily="34" charset="-122"/>
              <a:ea typeface="微软雅黑 Light" panose="020B0502040204020203" pitchFamily="34" charset="-122"/>
            </a:endParaRPr>
          </a:p>
          <a:p>
            <a:pPr marL="285744" indent="-285744">
              <a:lnSpc>
                <a:spcPct val="150000"/>
              </a:lnSpc>
              <a:buFont typeface="Arial" panose="020B0604020202020204" pitchFamily="34" charset="0"/>
              <a:buChar char="•"/>
            </a:pPr>
            <a:r>
              <a:rPr lang="zh-CN" altLang="en-US" sz="1400" b="1" dirty="0">
                <a:solidFill>
                  <a:schemeClr val="bg1"/>
                </a:solidFill>
                <a:latin typeface="微软雅黑 Light" panose="020B0502040204020203" pitchFamily="34" charset="-122"/>
                <a:ea typeface="微软雅黑 Light" panose="020B0502040204020203" pitchFamily="34" charset="-122"/>
              </a:rPr>
              <a:t>如何回应评论者的评论</a:t>
            </a:r>
            <a:endParaRPr lang="en-US" altLang="zh-CN" sz="1400" b="1" dirty="0">
              <a:solidFill>
                <a:schemeClr val="bg1"/>
              </a:solidFill>
              <a:latin typeface="微软雅黑 Light" panose="020B0502040204020203" pitchFamily="34" charset="-122"/>
              <a:ea typeface="微软雅黑 Light" panose="020B0502040204020203" pitchFamily="34" charset="-122"/>
            </a:endParaRPr>
          </a:p>
          <a:p>
            <a:pPr marL="285744" indent="-285744">
              <a:lnSpc>
                <a:spcPct val="150000"/>
              </a:lnSpc>
              <a:buFont typeface="Arial" panose="020B0604020202020204" pitchFamily="34" charset="0"/>
              <a:buChar char="•"/>
            </a:pPr>
            <a:r>
              <a:rPr lang="zh-CN" altLang="en-US" sz="1400" b="1" dirty="0">
                <a:solidFill>
                  <a:schemeClr val="bg1"/>
                </a:solidFill>
                <a:latin typeface="微软雅黑 Light" panose="020B0502040204020203" pitchFamily="34" charset="-122"/>
                <a:ea typeface="微软雅黑 Light" panose="020B0502040204020203" pitchFamily="34" charset="-122"/>
              </a:rPr>
              <a:t>如何沟通你的工作来提高你的研究的影响并帮助你获得引用</a:t>
            </a:r>
            <a:endParaRPr lang="en-US" altLang="zh-CN" sz="1400" b="1" dirty="0">
              <a:solidFill>
                <a:schemeClr val="bg1"/>
              </a:solidFill>
              <a:latin typeface="微软雅黑 Light" panose="020B0502040204020203" pitchFamily="34" charset="-122"/>
              <a:ea typeface="微软雅黑 Light" panose="020B0502040204020203" pitchFamily="34" charset="-122"/>
            </a:endParaRPr>
          </a:p>
          <a:p>
            <a:pPr marL="285744" indent="-285744">
              <a:lnSpc>
                <a:spcPct val="150000"/>
              </a:lnSpc>
              <a:buFont typeface="Arial" panose="020B0604020202020204" pitchFamily="34" charset="0"/>
              <a:buChar char="•"/>
            </a:pPr>
            <a:r>
              <a:rPr lang="zh-CN" altLang="en-US" sz="1400" b="1" dirty="0">
                <a:solidFill>
                  <a:schemeClr val="bg1"/>
                </a:solidFill>
                <a:latin typeface="微软雅黑 Light" panose="020B0502040204020203" pitchFamily="34" charset="-122"/>
                <a:ea typeface="微软雅黑 Light" panose="020B0502040204020203" pitchFamily="34" charset="-122"/>
              </a:rPr>
              <a:t>如何有策略地规划你的职业生涯</a:t>
            </a:r>
            <a:endParaRPr lang="en-US" altLang="zh-CN" sz="1400" b="1" dirty="0">
              <a:solidFill>
                <a:schemeClr val="bg1"/>
              </a:solidFill>
              <a:latin typeface="微软雅黑 Light" panose="020B0502040204020203" pitchFamily="34" charset="-122"/>
              <a:ea typeface="微软雅黑 Light" panose="020B0502040204020203" pitchFamily="34" charset="-122"/>
            </a:endParaRPr>
          </a:p>
          <a:p>
            <a:pPr marL="285744" indent="-285744">
              <a:lnSpc>
                <a:spcPct val="150000"/>
              </a:lnSpc>
              <a:buFont typeface="Arial" panose="020B0604020202020204" pitchFamily="34" charset="0"/>
              <a:buChar char="•"/>
            </a:pPr>
            <a:r>
              <a:rPr lang="zh-CN" altLang="en-US" sz="1400" b="1" dirty="0">
                <a:solidFill>
                  <a:schemeClr val="bg1"/>
                </a:solidFill>
                <a:latin typeface="微软雅黑 Light" panose="020B0502040204020203" pitchFamily="34" charset="-122"/>
                <a:ea typeface="微软雅黑 Light" panose="020B0502040204020203" pitchFamily="34" charset="-122"/>
              </a:rPr>
              <a:t>如何在产业界和学术界中找工作</a:t>
            </a:r>
            <a:endParaRPr lang="en-US" altLang="zh-CN" sz="1400" b="1" dirty="0">
              <a:solidFill>
                <a:schemeClr val="bg1"/>
              </a:solidFill>
              <a:latin typeface="微软雅黑 Light" panose="020B0502040204020203" pitchFamily="34" charset="-122"/>
              <a:ea typeface="微软雅黑 Light" panose="020B0502040204020203" pitchFamily="34" charset="-122"/>
            </a:endParaRPr>
          </a:p>
          <a:p>
            <a:pPr marL="285744" indent="-285744">
              <a:lnSpc>
                <a:spcPct val="150000"/>
              </a:lnSpc>
              <a:buFont typeface="Arial" panose="020B0604020202020204" pitchFamily="34" charset="0"/>
              <a:buChar char="•"/>
            </a:pPr>
            <a:r>
              <a:rPr lang="zh-CN" altLang="en-US" sz="1400" b="1" dirty="0">
                <a:solidFill>
                  <a:schemeClr val="bg1"/>
                </a:solidFill>
                <a:latin typeface="微软雅黑 Light" panose="020B0502040204020203" pitchFamily="34" charset="-122"/>
                <a:ea typeface="微软雅黑 Light" panose="020B0502040204020203" pitchFamily="34" charset="-122"/>
              </a:rPr>
              <a:t>如何应对研究人员的繁忙生活</a:t>
            </a:r>
            <a:endParaRPr lang="en-US" altLang="zh-CN" sz="1400" b="1" dirty="0">
              <a:solidFill>
                <a:schemeClr val="bg1"/>
              </a:solidFill>
              <a:latin typeface="微软雅黑 Light" panose="020B0502040204020203" pitchFamily="34" charset="-122"/>
              <a:ea typeface="微软雅黑 Light" panose="020B0502040204020203" pitchFamily="34" charset="-122"/>
            </a:endParaRPr>
          </a:p>
          <a:p>
            <a:pPr marL="285744" indent="-285744">
              <a:lnSpc>
                <a:spcPct val="150000"/>
              </a:lnSpc>
              <a:buFont typeface="Arial" panose="020B0604020202020204" pitchFamily="34" charset="0"/>
              <a:buChar char="•"/>
            </a:pPr>
            <a:r>
              <a:rPr lang="en-US" altLang="zh-CN" sz="1400" b="1" dirty="0">
                <a:solidFill>
                  <a:schemeClr val="bg1"/>
                </a:solidFill>
                <a:latin typeface="微软雅黑 Light" panose="020B0502040204020203" pitchFamily="34" charset="-122"/>
                <a:ea typeface="微软雅黑 Light" panose="020B0502040204020203" pitchFamily="34" charset="-122"/>
              </a:rPr>
              <a:t>etc.</a:t>
            </a:r>
            <a:endParaRPr lang="en-US" sz="1400" b="1" dirty="0">
              <a:solidFill>
                <a:schemeClr val="bg1"/>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2032115701"/>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2ECDC98-54AA-44EE-B80B-432025561BB0}"/>
              </a:ext>
            </a:extLst>
          </p:cNvPr>
          <p:cNvSpPr/>
          <p:nvPr/>
        </p:nvSpPr>
        <p:spPr>
          <a:xfrm>
            <a:off x="0" y="285750"/>
            <a:ext cx="12192000" cy="6572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3" name="Rectangle 2"/>
          <p:cNvSpPr/>
          <p:nvPr/>
        </p:nvSpPr>
        <p:spPr>
          <a:xfrm>
            <a:off x="0" y="1985819"/>
            <a:ext cx="12192000" cy="37414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54989" y="1021047"/>
            <a:ext cx="7106507" cy="5329880"/>
          </a:xfrm>
          <a:prstGeom prst="rect">
            <a:avLst/>
          </a:prstGeom>
        </p:spPr>
      </p:pic>
      <p:pic>
        <p:nvPicPr>
          <p:cNvPr id="4" name="Picture 3" descr="A close up of text on a white surface&#10;&#10;Description generated with high confidence">
            <a:extLst>
              <a:ext uri="{FF2B5EF4-FFF2-40B4-BE49-F238E27FC236}">
                <a16:creationId xmlns:a16="http://schemas.microsoft.com/office/drawing/2014/main" id="{CA9E6B2D-5042-46D8-8849-E5460E76E68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78784" y="2152072"/>
            <a:ext cx="2286000" cy="2286000"/>
          </a:xfrm>
          <a:prstGeom prst="rect">
            <a:avLst/>
          </a:prstGeom>
        </p:spPr>
      </p:pic>
      <p:sp>
        <p:nvSpPr>
          <p:cNvPr id="5" name="TextBox 4">
            <a:extLst>
              <a:ext uri="{FF2B5EF4-FFF2-40B4-BE49-F238E27FC236}">
                <a16:creationId xmlns:a16="http://schemas.microsoft.com/office/drawing/2014/main" id="{142D2159-8694-45EA-965D-2AEF6019E7EC}"/>
              </a:ext>
            </a:extLst>
          </p:cNvPr>
          <p:cNvSpPr txBox="1"/>
          <p:nvPr/>
        </p:nvSpPr>
        <p:spPr>
          <a:xfrm>
            <a:off x="797684" y="4574830"/>
            <a:ext cx="4648200" cy="1015663"/>
          </a:xfrm>
          <a:prstGeom prst="rect">
            <a:avLst/>
          </a:prstGeom>
          <a:noFill/>
        </p:spPr>
        <p:txBody>
          <a:bodyPr wrap="square" rtlCol="0">
            <a:spAutoFit/>
          </a:bodyPr>
          <a:lstStyle/>
          <a:p>
            <a:pPr algn="ctr"/>
            <a:r>
              <a:rPr lang="zh-CN" altLang="en-US" sz="2400" b="1" dirty="0"/>
              <a:t>爱思唯尔</a:t>
            </a:r>
            <a:r>
              <a:rPr lang="en-US" altLang="zh-CN" sz="2400" b="1" dirty="0"/>
              <a:t>Elsevier</a:t>
            </a:r>
          </a:p>
          <a:p>
            <a:pPr algn="ctr"/>
            <a:endParaRPr lang="en-US" altLang="zh-CN" b="1" dirty="0"/>
          </a:p>
          <a:p>
            <a:pPr algn="ctr"/>
            <a:r>
              <a:rPr lang="zh-CN" altLang="en-US" b="1" dirty="0"/>
              <a:t>引领科学，技术，医疗的创新发展之路</a:t>
            </a:r>
            <a:endParaRPr lang="en-US" b="1" dirty="0"/>
          </a:p>
        </p:txBody>
      </p:sp>
    </p:spTree>
    <p:extLst>
      <p:ext uri="{BB962C8B-B14F-4D97-AF65-F5344CB8AC3E}">
        <p14:creationId xmlns:p14="http://schemas.microsoft.com/office/powerpoint/2010/main" val="207932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F2161EF-2783-4DF0-B0D7-F704487B8DF9}"/>
              </a:ext>
            </a:extLst>
          </p:cNvPr>
          <p:cNvGraphicFramePr>
            <a:graphicFrameLocks noGrp="1"/>
          </p:cNvGraphicFramePr>
          <p:nvPr>
            <p:extLst>
              <p:ext uri="{D42A27DB-BD31-4B8C-83A1-F6EECF244321}">
                <p14:modId xmlns:p14="http://schemas.microsoft.com/office/powerpoint/2010/main" val="4269588230"/>
              </p:ext>
            </p:extLst>
          </p:nvPr>
        </p:nvGraphicFramePr>
        <p:xfrm>
          <a:off x="427490" y="2800410"/>
          <a:ext cx="4750437" cy="4057590"/>
        </p:xfrm>
        <a:graphic>
          <a:graphicData uri="http://schemas.openxmlformats.org/drawingml/2006/table">
            <a:tbl>
              <a:tblPr>
                <a:tableStyleId>{68D230F3-CF80-4859-8CE7-A43EE81993B5}</a:tableStyleId>
              </a:tblPr>
              <a:tblGrid>
                <a:gridCol w="1207128">
                  <a:extLst>
                    <a:ext uri="{9D8B030D-6E8A-4147-A177-3AD203B41FA5}">
                      <a16:colId xmlns:a16="http://schemas.microsoft.com/office/drawing/2014/main" val="3117268623"/>
                    </a:ext>
                  </a:extLst>
                </a:gridCol>
                <a:gridCol w="1218859">
                  <a:extLst>
                    <a:ext uri="{9D8B030D-6E8A-4147-A177-3AD203B41FA5}">
                      <a16:colId xmlns:a16="http://schemas.microsoft.com/office/drawing/2014/main" val="1947032922"/>
                    </a:ext>
                  </a:extLst>
                </a:gridCol>
                <a:gridCol w="1281513">
                  <a:extLst>
                    <a:ext uri="{9D8B030D-6E8A-4147-A177-3AD203B41FA5}">
                      <a16:colId xmlns:a16="http://schemas.microsoft.com/office/drawing/2014/main" val="2740400033"/>
                    </a:ext>
                  </a:extLst>
                </a:gridCol>
                <a:gridCol w="1042937">
                  <a:extLst>
                    <a:ext uri="{9D8B030D-6E8A-4147-A177-3AD203B41FA5}">
                      <a16:colId xmlns:a16="http://schemas.microsoft.com/office/drawing/2014/main" val="2666704417"/>
                    </a:ext>
                  </a:extLst>
                </a:gridCol>
              </a:tblGrid>
              <a:tr h="342756">
                <a:tc>
                  <a:txBody>
                    <a:bodyPr/>
                    <a:lstStyle/>
                    <a:p>
                      <a:pPr marL="0" marR="0" algn="l">
                        <a:spcBef>
                          <a:spcPts val="0"/>
                        </a:spcBef>
                        <a:spcAft>
                          <a:spcPts val="0"/>
                        </a:spcAft>
                      </a:pPr>
                      <a:r>
                        <a:rPr lang="en-US" sz="900" b="0" dirty="0" err="1">
                          <a:solidFill>
                            <a:schemeClr val="tx1">
                              <a:lumMod val="75000"/>
                            </a:schemeClr>
                          </a:solidFill>
                          <a:effectLst/>
                          <a:latin typeface="Microsoft YaHei Light" panose="020B0502040204020203" pitchFamily="34" charset="-122"/>
                          <a:ea typeface="Microsoft YaHei Light" panose="020B0502040204020203" pitchFamily="34" charset="-122"/>
                        </a:rPr>
                        <a:t>农业经济</a:t>
                      </a:r>
                      <a:endPar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endParaRPr>
                    </a:p>
                  </a:txBody>
                  <a:tcPr marL="12700" marR="12700" marT="12700" marB="0" anchor="ctr"/>
                </a:tc>
                <a:tc>
                  <a:txBody>
                    <a:bodyPr/>
                    <a:lstStyle/>
                    <a:p>
                      <a:pPr marL="0" marR="0" algn="l">
                        <a:spcBef>
                          <a:spcPts val="0"/>
                        </a:spcBef>
                        <a:spcAft>
                          <a:spcPts val="0"/>
                        </a:spcAft>
                      </a:pPr>
                      <a:r>
                        <a:rPr lang="en-US" sz="900" b="0">
                          <a:solidFill>
                            <a:schemeClr val="tx1">
                              <a:lumMod val="75000"/>
                            </a:schemeClr>
                          </a:solidFill>
                          <a:effectLst/>
                          <a:latin typeface="Microsoft YaHei Light" panose="020B0502040204020203" pitchFamily="34" charset="-122"/>
                          <a:ea typeface="Microsoft YaHei Light" panose="020B0502040204020203" pitchFamily="34" charset="-122"/>
                        </a:rPr>
                        <a:t>宏观经济</a:t>
                      </a:r>
                    </a:p>
                  </a:txBody>
                  <a:tcPr marL="12700" marR="12700" marT="12700" marB="0" anchor="ctr"/>
                </a:tc>
                <a:tc>
                  <a:txBody>
                    <a:bodyPr/>
                    <a:lstStyle/>
                    <a:p>
                      <a:pPr marL="0" marR="0" algn="l">
                        <a:spcBef>
                          <a:spcPts val="0"/>
                        </a:spcBef>
                        <a:spcAft>
                          <a:spcPts val="0"/>
                        </a:spcAft>
                      </a:pPr>
                      <a:r>
                        <a:rPr lang="en-US" sz="900" b="0">
                          <a:solidFill>
                            <a:schemeClr val="tx1">
                              <a:lumMod val="75000"/>
                            </a:schemeClr>
                          </a:solidFill>
                          <a:effectLst/>
                          <a:latin typeface="Microsoft YaHei Light" panose="020B0502040204020203" pitchFamily="34" charset="-122"/>
                          <a:ea typeface="Microsoft YaHei Light" panose="020B0502040204020203" pitchFamily="34" charset="-122"/>
                        </a:rPr>
                        <a:t>人文与文化经济</a:t>
                      </a:r>
                    </a:p>
                  </a:txBody>
                  <a:tcPr marL="12700" marR="12700" marT="12700" marB="0" anchor="ctr"/>
                </a:tc>
                <a:tc>
                  <a:txBody>
                    <a:bodyPr/>
                    <a:lstStyle/>
                    <a:p>
                      <a:pPr marL="0" marR="0" algn="l">
                        <a:spcBef>
                          <a:spcPts val="0"/>
                        </a:spcBef>
                        <a:spcAft>
                          <a:spcPts val="0"/>
                        </a:spcAft>
                      </a:pPr>
                      <a:r>
                        <a:rPr lang="en-US" sz="900" b="0" dirty="0" err="1">
                          <a:solidFill>
                            <a:schemeClr val="tx1">
                              <a:lumMod val="75000"/>
                            </a:schemeClr>
                          </a:solidFill>
                          <a:effectLst/>
                          <a:latin typeface="Microsoft YaHei Light" panose="020B0502040204020203" pitchFamily="34" charset="-122"/>
                          <a:ea typeface="Microsoft YaHei Light" panose="020B0502040204020203" pitchFamily="34" charset="-122"/>
                        </a:rPr>
                        <a:t>教育经济</a:t>
                      </a:r>
                      <a:endPar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endParaRPr>
                    </a:p>
                  </a:txBody>
                  <a:tcPr marL="12700" marR="12700" marT="12700" marB="0" anchor="ctr"/>
                </a:tc>
                <a:extLst>
                  <a:ext uri="{0D108BD9-81ED-4DB2-BD59-A6C34878D82A}">
                    <a16:rowId xmlns:a16="http://schemas.microsoft.com/office/drawing/2014/main" val="756878291"/>
                  </a:ext>
                </a:extLst>
              </a:tr>
              <a:tr h="342756">
                <a:tc>
                  <a:txBody>
                    <a:bodyPr/>
                    <a:lstStyle/>
                    <a:p>
                      <a:pPr marL="0" marR="0" algn="l">
                        <a:spcBef>
                          <a:spcPts val="0"/>
                        </a:spcBef>
                        <a:spcAft>
                          <a:spcPts val="0"/>
                        </a:spcAft>
                      </a:pPr>
                      <a:r>
                        <a:rPr lang="en-US" sz="900" b="0" dirty="0" err="1">
                          <a:solidFill>
                            <a:schemeClr val="tx1">
                              <a:lumMod val="75000"/>
                            </a:schemeClr>
                          </a:solidFill>
                          <a:effectLst/>
                          <a:latin typeface="Microsoft YaHei Light" panose="020B0502040204020203" pitchFamily="34" charset="-122"/>
                          <a:ea typeface="Microsoft YaHei Light" panose="020B0502040204020203" pitchFamily="34" charset="-122"/>
                        </a:rPr>
                        <a:t>商业政策</a:t>
                      </a:r>
                      <a:endPar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endParaRPr>
                    </a:p>
                  </a:txBody>
                  <a:tcPr marL="12700" marR="12700" marT="12700" marB="0" anchor="ctr"/>
                </a:tc>
                <a:tc>
                  <a:txBody>
                    <a:bodyPr/>
                    <a:lstStyle/>
                    <a:p>
                      <a:pPr marL="0" marR="0" algn="l">
                        <a:spcBef>
                          <a:spcPts val="0"/>
                        </a:spcBef>
                        <a:spcAft>
                          <a:spcPts val="0"/>
                        </a:spcAft>
                      </a:pPr>
                      <a:r>
                        <a:rPr lang="en-US" sz="900" b="0" dirty="0" err="1">
                          <a:solidFill>
                            <a:schemeClr val="tx1">
                              <a:lumMod val="75000"/>
                            </a:schemeClr>
                          </a:solidFill>
                          <a:effectLst/>
                          <a:latin typeface="Microsoft YaHei Light" panose="020B0502040204020203" pitchFamily="34" charset="-122"/>
                          <a:ea typeface="Microsoft YaHei Light" panose="020B0502040204020203" pitchFamily="34" charset="-122"/>
                        </a:rPr>
                        <a:t>数学经济</a:t>
                      </a:r>
                      <a:endPar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endParaRPr>
                    </a:p>
                  </a:txBody>
                  <a:tcPr marL="12700" marR="12700" marT="12700" marB="0" anchor="ctr"/>
                </a:tc>
                <a:tc>
                  <a:txBody>
                    <a:bodyPr/>
                    <a:lstStyle/>
                    <a:p>
                      <a:pPr marL="0" marR="0" algn="l">
                        <a:spcBef>
                          <a:spcPts val="0"/>
                        </a:spcBef>
                        <a:spcAft>
                          <a:spcPts val="0"/>
                        </a:spcAft>
                      </a:pPr>
                      <a:r>
                        <a:rPr lang="en-US" sz="900" b="0">
                          <a:solidFill>
                            <a:schemeClr val="tx1">
                              <a:lumMod val="75000"/>
                            </a:schemeClr>
                          </a:solidFill>
                          <a:effectLst/>
                          <a:latin typeface="Microsoft YaHei Light" panose="020B0502040204020203" pitchFamily="34" charset="-122"/>
                          <a:ea typeface="Microsoft YaHei Light" panose="020B0502040204020203" pitchFamily="34" charset="-122"/>
                        </a:rPr>
                        <a:t>环境经济</a:t>
                      </a:r>
                    </a:p>
                  </a:txBody>
                  <a:tcPr marL="12700" marR="12700" marT="12700" marB="0" anchor="ctr"/>
                </a:tc>
                <a:tc>
                  <a:txBody>
                    <a:bodyPr/>
                    <a:lstStyle/>
                    <a:p>
                      <a:pPr marL="0" marR="0" algn="l">
                        <a:spcBef>
                          <a:spcPts val="0"/>
                        </a:spcBef>
                        <a:spcAft>
                          <a:spcPts val="0"/>
                        </a:spcAft>
                      </a:pPr>
                      <a:r>
                        <a:rPr lang="en-US" sz="900" b="0">
                          <a:solidFill>
                            <a:schemeClr val="tx1">
                              <a:lumMod val="75000"/>
                            </a:schemeClr>
                          </a:solidFill>
                          <a:effectLst/>
                          <a:latin typeface="Microsoft YaHei Light" panose="020B0502040204020203" pitchFamily="34" charset="-122"/>
                          <a:ea typeface="Microsoft YaHei Light" panose="020B0502040204020203" pitchFamily="34" charset="-122"/>
                        </a:rPr>
                        <a:t>金融经济</a:t>
                      </a:r>
                    </a:p>
                  </a:txBody>
                  <a:tcPr marL="12700" marR="12700" marT="12700" marB="0" anchor="ctr"/>
                </a:tc>
                <a:extLst>
                  <a:ext uri="{0D108BD9-81ED-4DB2-BD59-A6C34878D82A}">
                    <a16:rowId xmlns:a16="http://schemas.microsoft.com/office/drawing/2014/main" val="2937459217"/>
                  </a:ext>
                </a:extLst>
              </a:tr>
              <a:tr h="453672">
                <a:tc>
                  <a:txBody>
                    <a:bodyPr/>
                    <a:lstStyle/>
                    <a:p>
                      <a:pPr marL="0" marR="0" algn="l">
                        <a:spcBef>
                          <a:spcPts val="0"/>
                        </a:spcBef>
                        <a:spcAft>
                          <a:spcPts val="0"/>
                        </a:spcAft>
                      </a:pPr>
                      <a:r>
                        <a:rPr lang="en-US" sz="900" b="0" dirty="0" err="1">
                          <a:solidFill>
                            <a:schemeClr val="tx1">
                              <a:lumMod val="75000"/>
                            </a:schemeClr>
                          </a:solidFill>
                          <a:effectLst/>
                          <a:latin typeface="Microsoft YaHei Light" panose="020B0502040204020203" pitchFamily="34" charset="-122"/>
                          <a:ea typeface="Microsoft YaHei Light" panose="020B0502040204020203" pitchFamily="34" charset="-122"/>
                        </a:rPr>
                        <a:t>媒体经济</a:t>
                      </a:r>
                      <a:endPar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endParaRPr>
                    </a:p>
                  </a:txBody>
                  <a:tcPr marL="12700" marR="12700" marT="12700" marB="0" anchor="ctr"/>
                </a:tc>
                <a:tc>
                  <a:txBody>
                    <a:bodyPr/>
                    <a:lstStyle/>
                    <a:p>
                      <a:pPr marL="0" marR="0" algn="l">
                        <a:spcBef>
                          <a:spcPts val="0"/>
                        </a:spcBef>
                        <a:spcAft>
                          <a:spcPts val="0"/>
                        </a:spcAft>
                      </a:pPr>
                      <a:r>
                        <a:rPr lang="en-US" sz="900" b="0" dirty="0" err="1">
                          <a:solidFill>
                            <a:schemeClr val="tx1">
                              <a:lumMod val="75000"/>
                            </a:schemeClr>
                          </a:solidFill>
                          <a:effectLst/>
                          <a:latin typeface="Microsoft YaHei Light" panose="020B0502040204020203" pitchFamily="34" charset="-122"/>
                          <a:ea typeface="Microsoft YaHei Light" panose="020B0502040204020203" pitchFamily="34" charset="-122"/>
                        </a:rPr>
                        <a:t>货币经济</a:t>
                      </a:r>
                      <a:endPar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endParaRPr>
                    </a:p>
                  </a:txBody>
                  <a:tcPr marL="12700" marR="12700" marT="12700" marB="0" anchor="ctr"/>
                </a:tc>
                <a:tc>
                  <a:txBody>
                    <a:bodyPr/>
                    <a:lstStyle/>
                    <a:p>
                      <a:pPr marL="0" marR="0" algn="l">
                        <a:spcBef>
                          <a:spcPts val="0"/>
                        </a:spcBef>
                        <a:spcAft>
                          <a:spcPts val="0"/>
                        </a:spcAft>
                      </a:pPr>
                      <a:r>
                        <a:rPr lang="en-US" sz="900" b="0">
                          <a:solidFill>
                            <a:schemeClr val="tx1">
                              <a:lumMod val="75000"/>
                            </a:schemeClr>
                          </a:solidFill>
                          <a:effectLst/>
                          <a:latin typeface="Microsoft YaHei Light" panose="020B0502040204020203" pitchFamily="34" charset="-122"/>
                          <a:ea typeface="Microsoft YaHei Light" panose="020B0502040204020203" pitchFamily="34" charset="-122"/>
                        </a:rPr>
                        <a:t>实验经济</a:t>
                      </a:r>
                    </a:p>
                  </a:txBody>
                  <a:tcPr marL="12700" marR="12700" marT="12700" marB="0" anchor="ctr"/>
                </a:tc>
                <a:tc>
                  <a:txBody>
                    <a:bodyPr/>
                    <a:lstStyle/>
                    <a:p>
                      <a:pPr marL="0" marR="0" algn="l">
                        <a:spcBef>
                          <a:spcPts val="0"/>
                        </a:spcBef>
                        <a:spcAft>
                          <a:spcPts val="0"/>
                        </a:spcAft>
                      </a:pPr>
                      <a:r>
                        <a:rPr lang="zh-CN" sz="900" b="0" dirty="0">
                          <a:solidFill>
                            <a:schemeClr val="tx1">
                              <a:lumMod val="75000"/>
                            </a:schemeClr>
                          </a:solidFill>
                          <a:effectLst/>
                          <a:latin typeface="Microsoft YaHei Light" panose="020B0502040204020203" pitchFamily="34" charset="-122"/>
                          <a:ea typeface="Microsoft YaHei Light" panose="020B0502040204020203" pitchFamily="34" charset="-122"/>
                        </a:rPr>
                        <a:t>给予，利他与互惠经济</a:t>
                      </a:r>
                      <a:endPar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endParaRPr>
                    </a:p>
                  </a:txBody>
                  <a:tcPr marL="12700" marR="12700" marT="12700" marB="0" anchor="ctr"/>
                </a:tc>
                <a:extLst>
                  <a:ext uri="{0D108BD9-81ED-4DB2-BD59-A6C34878D82A}">
                    <a16:rowId xmlns:a16="http://schemas.microsoft.com/office/drawing/2014/main" val="1059200627"/>
                  </a:ext>
                </a:extLst>
              </a:tr>
              <a:tr h="453672">
                <a:tc>
                  <a:txBody>
                    <a:bodyPr/>
                    <a:lstStyle/>
                    <a:p>
                      <a:pPr marL="0" marR="0" algn="l">
                        <a:spcBef>
                          <a:spcPts val="0"/>
                        </a:spcBef>
                        <a:spcAft>
                          <a:spcPts val="0"/>
                        </a:spcAft>
                      </a:pPr>
                      <a:r>
                        <a:rPr lang="en-US" sz="900" b="0" dirty="0" err="1">
                          <a:solidFill>
                            <a:schemeClr val="tx1">
                              <a:lumMod val="75000"/>
                            </a:schemeClr>
                          </a:solidFill>
                          <a:effectLst/>
                          <a:latin typeface="Microsoft YaHei Light" panose="020B0502040204020203" pitchFamily="34" charset="-122"/>
                          <a:ea typeface="Microsoft YaHei Light" panose="020B0502040204020203" pitchFamily="34" charset="-122"/>
                        </a:rPr>
                        <a:t>计算经济</a:t>
                      </a:r>
                      <a:endPar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endParaRPr>
                    </a:p>
                  </a:txBody>
                  <a:tcPr marL="12700" marR="12700" marT="12700" marB="0" anchor="ctr"/>
                </a:tc>
                <a:tc>
                  <a:txBody>
                    <a:bodyPr/>
                    <a:lstStyle/>
                    <a:p>
                      <a:pPr marL="0" marR="0" algn="l">
                        <a:spcBef>
                          <a:spcPts val="0"/>
                        </a:spcBef>
                        <a:spcAft>
                          <a:spcPts val="0"/>
                        </a:spcAft>
                      </a:pPr>
                      <a:r>
                        <a:rPr lang="en-US" sz="900" b="0" dirty="0" err="1">
                          <a:solidFill>
                            <a:schemeClr val="tx1">
                              <a:lumMod val="75000"/>
                            </a:schemeClr>
                          </a:solidFill>
                          <a:effectLst/>
                          <a:latin typeface="Microsoft YaHei Light" panose="020B0502040204020203" pitchFamily="34" charset="-122"/>
                          <a:ea typeface="Microsoft YaHei Light" panose="020B0502040204020203" pitchFamily="34" charset="-122"/>
                        </a:rPr>
                        <a:t>自然资源与能源经济</a:t>
                      </a:r>
                      <a:endPar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endParaRPr>
                    </a:p>
                  </a:txBody>
                  <a:tcPr marL="12700" marR="12700" marT="12700" marB="0" anchor="ctr"/>
                </a:tc>
                <a:tc>
                  <a:txBody>
                    <a:bodyPr/>
                    <a:lstStyle/>
                    <a:p>
                      <a:pPr marL="0" marR="0" algn="l">
                        <a:spcBef>
                          <a:spcPts val="0"/>
                        </a:spcBef>
                        <a:spcAft>
                          <a:spcPts val="0"/>
                        </a:spcAft>
                      </a:pPr>
                      <a:r>
                        <a:rPr lang="en-US" sz="900" b="0" dirty="0" err="1">
                          <a:solidFill>
                            <a:schemeClr val="tx1">
                              <a:lumMod val="75000"/>
                            </a:schemeClr>
                          </a:solidFill>
                          <a:effectLst/>
                          <a:latin typeface="Microsoft YaHei Light" panose="020B0502040204020203" pitchFamily="34" charset="-122"/>
                          <a:ea typeface="Microsoft YaHei Light" panose="020B0502040204020203" pitchFamily="34" charset="-122"/>
                        </a:rPr>
                        <a:t>博弈论</a:t>
                      </a:r>
                      <a:endPar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endParaRPr>
                    </a:p>
                  </a:txBody>
                  <a:tcPr marL="12700" marR="12700" marT="12700" marB="0" anchor="ctr"/>
                </a:tc>
                <a:tc>
                  <a:txBody>
                    <a:bodyPr/>
                    <a:lstStyle/>
                    <a:p>
                      <a:pPr marL="0" marR="0" algn="l">
                        <a:spcBef>
                          <a:spcPts val="0"/>
                        </a:spcBef>
                        <a:spcAft>
                          <a:spcPts val="0"/>
                        </a:spcAft>
                      </a:pPr>
                      <a:r>
                        <a:rPr lang="en-US" sz="900" b="0">
                          <a:solidFill>
                            <a:schemeClr val="tx1">
                              <a:lumMod val="75000"/>
                            </a:schemeClr>
                          </a:solidFill>
                          <a:effectLst/>
                          <a:latin typeface="Microsoft YaHei Light" panose="020B0502040204020203" pitchFamily="34" charset="-122"/>
                          <a:ea typeface="Microsoft YaHei Light" panose="020B0502040204020203" pitchFamily="34" charset="-122"/>
                        </a:rPr>
                        <a:t>创新经济</a:t>
                      </a:r>
                    </a:p>
                  </a:txBody>
                  <a:tcPr marL="12700" marR="12700" marT="12700" marB="0" anchor="ctr"/>
                </a:tc>
                <a:extLst>
                  <a:ext uri="{0D108BD9-81ED-4DB2-BD59-A6C34878D82A}">
                    <a16:rowId xmlns:a16="http://schemas.microsoft.com/office/drawing/2014/main" val="2326587376"/>
                  </a:ext>
                </a:extLst>
              </a:tr>
              <a:tr h="342756">
                <a:tc>
                  <a:txBody>
                    <a:bodyPr/>
                    <a:lstStyle/>
                    <a:p>
                      <a:pPr marL="0" marR="0" algn="l">
                        <a:spcBef>
                          <a:spcPts val="0"/>
                        </a:spcBef>
                        <a:spcAft>
                          <a:spcPts val="0"/>
                        </a:spcAft>
                      </a:pPr>
                      <a:r>
                        <a:rPr lang="en-US" sz="900" b="0" dirty="0" err="1">
                          <a:solidFill>
                            <a:schemeClr val="tx1">
                              <a:lumMod val="75000"/>
                            </a:schemeClr>
                          </a:solidFill>
                          <a:effectLst/>
                          <a:latin typeface="Microsoft YaHei Light" panose="020B0502040204020203" pitchFamily="34" charset="-122"/>
                          <a:ea typeface="Microsoft YaHei Light" panose="020B0502040204020203" pitchFamily="34" charset="-122"/>
                        </a:rPr>
                        <a:t>防御经济</a:t>
                      </a:r>
                      <a:endPar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endParaRPr>
                    </a:p>
                  </a:txBody>
                  <a:tcPr marL="12700" marR="12700" marT="12700" marB="0" anchor="ctr"/>
                </a:tc>
                <a:tc>
                  <a:txBody>
                    <a:bodyPr/>
                    <a:lstStyle/>
                    <a:p>
                      <a:pPr marL="0" marR="0" algn="l">
                        <a:spcBef>
                          <a:spcPts val="0"/>
                        </a:spcBef>
                        <a:spcAft>
                          <a:spcPts val="0"/>
                        </a:spcAft>
                      </a:pPr>
                      <a:r>
                        <a:rPr lang="en-US" sz="900" b="0" dirty="0" err="1">
                          <a:solidFill>
                            <a:schemeClr val="tx1">
                              <a:lumMod val="75000"/>
                            </a:schemeClr>
                          </a:solidFill>
                          <a:effectLst/>
                          <a:latin typeface="Microsoft YaHei Light" panose="020B0502040204020203" pitchFamily="34" charset="-122"/>
                          <a:ea typeface="Microsoft YaHei Light" panose="020B0502040204020203" pitchFamily="34" charset="-122"/>
                        </a:rPr>
                        <a:t>人口与家庭经济</a:t>
                      </a:r>
                      <a:endPar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endParaRPr>
                    </a:p>
                  </a:txBody>
                  <a:tcPr marL="12700" marR="12700" marT="12700" marB="0" anchor="ctr"/>
                </a:tc>
                <a:tc>
                  <a:txBody>
                    <a:bodyPr/>
                    <a:lstStyle/>
                    <a:p>
                      <a:pPr marL="0" marR="0" algn="l">
                        <a:spcBef>
                          <a:spcPts val="0"/>
                        </a:spcBef>
                        <a:spcAft>
                          <a:spcPts val="0"/>
                        </a:spcAft>
                      </a:pPr>
                      <a:r>
                        <a:rPr lang="en-US" sz="900" b="0" dirty="0" err="1">
                          <a:solidFill>
                            <a:schemeClr val="tx1">
                              <a:lumMod val="75000"/>
                            </a:schemeClr>
                          </a:solidFill>
                          <a:effectLst/>
                          <a:latin typeface="Microsoft YaHei Light" panose="020B0502040204020203" pitchFamily="34" charset="-122"/>
                          <a:ea typeface="Microsoft YaHei Light" panose="020B0502040204020203" pitchFamily="34" charset="-122"/>
                        </a:rPr>
                        <a:t>健康经济</a:t>
                      </a:r>
                      <a:endPar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endParaRPr>
                    </a:p>
                  </a:txBody>
                  <a:tcPr marL="12700" marR="12700" marT="12700" marB="0" anchor="ctr"/>
                </a:tc>
                <a:tc>
                  <a:txBody>
                    <a:bodyPr/>
                    <a:lstStyle/>
                    <a:p>
                      <a:pPr marL="0" marR="0" algn="l">
                        <a:spcBef>
                          <a:spcPts val="0"/>
                        </a:spcBef>
                        <a:spcAft>
                          <a:spcPts val="0"/>
                        </a:spcAft>
                      </a:pPr>
                      <a:r>
                        <a:rPr lang="en-US" sz="900" b="0">
                          <a:solidFill>
                            <a:schemeClr val="tx1">
                              <a:lumMod val="75000"/>
                            </a:schemeClr>
                          </a:solidFill>
                          <a:effectLst/>
                          <a:latin typeface="Microsoft YaHei Light" panose="020B0502040204020203" pitchFamily="34" charset="-122"/>
                          <a:ea typeface="Microsoft YaHei Light" panose="020B0502040204020203" pitchFamily="34" charset="-122"/>
                        </a:rPr>
                        <a:t>国际合并</a:t>
                      </a:r>
                    </a:p>
                  </a:txBody>
                  <a:tcPr marL="12700" marR="12700" marT="12700" marB="0" anchor="ctr"/>
                </a:tc>
                <a:extLst>
                  <a:ext uri="{0D108BD9-81ED-4DB2-BD59-A6C34878D82A}">
                    <a16:rowId xmlns:a16="http://schemas.microsoft.com/office/drawing/2014/main" val="2214100941"/>
                  </a:ext>
                </a:extLst>
              </a:tr>
              <a:tr h="342756">
                <a:tc>
                  <a:txBody>
                    <a:bodyPr/>
                    <a:lstStyle/>
                    <a:p>
                      <a:pPr marL="0" marR="0" algn="l">
                        <a:spcBef>
                          <a:spcPts val="0"/>
                        </a:spcBef>
                        <a:spcAft>
                          <a:spcPts val="0"/>
                        </a:spcAft>
                      </a:pPr>
                      <a:r>
                        <a:rPr lang="en-US" sz="900" b="0">
                          <a:solidFill>
                            <a:schemeClr val="tx1">
                              <a:lumMod val="75000"/>
                            </a:schemeClr>
                          </a:solidFill>
                          <a:effectLst/>
                          <a:latin typeface="Microsoft YaHei Light" panose="020B0502040204020203" pitchFamily="34" charset="-122"/>
                          <a:ea typeface="Microsoft YaHei Light" panose="020B0502040204020203" pitchFamily="34" charset="-122"/>
                        </a:rPr>
                        <a:t>发展经济</a:t>
                      </a:r>
                    </a:p>
                  </a:txBody>
                  <a:tcPr marL="12700" marR="12700" marT="12700" marB="0" anchor="ctr"/>
                </a:tc>
                <a:tc>
                  <a:txBody>
                    <a:bodyPr/>
                    <a:lstStyle/>
                    <a:p>
                      <a:pPr marL="0" marR="0" algn="l">
                        <a:spcBef>
                          <a:spcPts val="0"/>
                        </a:spcBef>
                        <a:spcAft>
                          <a:spcPts val="0"/>
                        </a:spcAft>
                      </a:pPr>
                      <a:r>
                        <a:rPr lang="en-US" sz="900" b="0" dirty="0" err="1">
                          <a:solidFill>
                            <a:schemeClr val="tx1">
                              <a:lumMod val="75000"/>
                            </a:schemeClr>
                          </a:solidFill>
                          <a:effectLst/>
                          <a:latin typeface="Microsoft YaHei Light" panose="020B0502040204020203" pitchFamily="34" charset="-122"/>
                          <a:ea typeface="Microsoft YaHei Light" panose="020B0502040204020203" pitchFamily="34" charset="-122"/>
                        </a:rPr>
                        <a:t>公共经济</a:t>
                      </a:r>
                      <a:endPar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endParaRPr>
                    </a:p>
                  </a:txBody>
                  <a:tcPr marL="12700" marR="12700" marT="12700" marB="0" anchor="ctr"/>
                </a:tc>
                <a:tc>
                  <a:txBody>
                    <a:bodyPr/>
                    <a:lstStyle/>
                    <a:p>
                      <a:pPr marL="0" marR="0" algn="l">
                        <a:spcBef>
                          <a:spcPts val="0"/>
                        </a:spcBef>
                        <a:spcAft>
                          <a:spcPts val="0"/>
                        </a:spcAft>
                      </a:pPr>
                      <a:r>
                        <a:rPr lang="en-US" sz="900" b="0" dirty="0" err="1">
                          <a:solidFill>
                            <a:schemeClr val="tx1">
                              <a:lumMod val="75000"/>
                            </a:schemeClr>
                          </a:solidFill>
                          <a:effectLst/>
                          <a:latin typeface="Microsoft YaHei Light" panose="020B0502040204020203" pitchFamily="34" charset="-122"/>
                          <a:ea typeface="Microsoft YaHei Light" panose="020B0502040204020203" pitchFamily="34" charset="-122"/>
                        </a:rPr>
                        <a:t>收入分配</a:t>
                      </a:r>
                      <a:endPar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endParaRPr>
                    </a:p>
                  </a:txBody>
                  <a:tcPr marL="12700" marR="12700" marT="12700" marB="0" anchor="ctr"/>
                </a:tc>
                <a:tc>
                  <a:txBody>
                    <a:bodyPr/>
                    <a:lstStyle/>
                    <a:p>
                      <a:pPr marL="0" marR="0" algn="l">
                        <a:spcBef>
                          <a:spcPts val="0"/>
                        </a:spcBef>
                        <a:spcAft>
                          <a:spcPts val="0"/>
                        </a:spcAft>
                      </a:pPr>
                      <a:r>
                        <a:rPr lang="en-US" sz="900" b="0">
                          <a:solidFill>
                            <a:schemeClr val="tx1">
                              <a:lumMod val="75000"/>
                            </a:schemeClr>
                          </a:solidFill>
                          <a:effectLst/>
                          <a:latin typeface="Microsoft YaHei Light" panose="020B0502040204020203" pitchFamily="34" charset="-122"/>
                          <a:ea typeface="Microsoft YaHei Light" panose="020B0502040204020203" pitchFamily="34" charset="-122"/>
                        </a:rPr>
                        <a:t>人口老龄化</a:t>
                      </a:r>
                    </a:p>
                  </a:txBody>
                  <a:tcPr marL="12700" marR="12700" marT="12700" marB="0" anchor="ctr"/>
                </a:tc>
                <a:extLst>
                  <a:ext uri="{0D108BD9-81ED-4DB2-BD59-A6C34878D82A}">
                    <a16:rowId xmlns:a16="http://schemas.microsoft.com/office/drawing/2014/main" val="2830511418"/>
                  </a:ext>
                </a:extLst>
              </a:tr>
              <a:tr h="342756">
                <a:tc>
                  <a:txBody>
                    <a:bodyPr/>
                    <a:lstStyle/>
                    <a:p>
                      <a:pPr marL="0" marR="0" algn="l">
                        <a:spcBef>
                          <a:spcPts val="0"/>
                        </a:spcBef>
                        <a:spcAft>
                          <a:spcPts val="0"/>
                        </a:spcAft>
                      </a:pPr>
                      <a:r>
                        <a:rPr lang="en-US" sz="900" b="0">
                          <a:solidFill>
                            <a:schemeClr val="tx1">
                              <a:lumMod val="75000"/>
                            </a:schemeClr>
                          </a:solidFill>
                          <a:effectLst/>
                          <a:latin typeface="Microsoft YaHei Light" panose="020B0502040204020203" pitchFamily="34" charset="-122"/>
                          <a:ea typeface="Microsoft YaHei Light" panose="020B0502040204020203" pitchFamily="34" charset="-122"/>
                        </a:rPr>
                        <a:t>经济计量</a:t>
                      </a:r>
                    </a:p>
                  </a:txBody>
                  <a:tcPr marL="12700" marR="12700" marT="12700" marB="0" anchor="ctr"/>
                </a:tc>
                <a:tc>
                  <a:txBody>
                    <a:bodyPr/>
                    <a:lstStyle/>
                    <a:p>
                      <a:pPr marL="0" marR="0" algn="l">
                        <a:spcBef>
                          <a:spcPts val="0"/>
                        </a:spcBef>
                        <a:spcAft>
                          <a:spcPts val="0"/>
                        </a:spcAft>
                      </a:pPr>
                      <a:r>
                        <a:rPr lang="en-US" sz="900" b="0" dirty="0" err="1">
                          <a:solidFill>
                            <a:schemeClr val="tx1">
                              <a:lumMod val="75000"/>
                            </a:schemeClr>
                          </a:solidFill>
                          <a:effectLst/>
                          <a:latin typeface="Microsoft YaHei Light" panose="020B0502040204020203" pitchFamily="34" charset="-122"/>
                          <a:ea typeface="Microsoft YaHei Light" panose="020B0502040204020203" pitchFamily="34" charset="-122"/>
                        </a:rPr>
                        <a:t>区域与城市经济</a:t>
                      </a:r>
                      <a:endPar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endParaRPr>
                    </a:p>
                  </a:txBody>
                  <a:tcPr marL="12700" marR="12700" marT="12700" marB="0" anchor="ctr"/>
                </a:tc>
                <a:tc>
                  <a:txBody>
                    <a:bodyPr/>
                    <a:lstStyle/>
                    <a:p>
                      <a:pPr marL="0" marR="0" algn="l">
                        <a:spcBef>
                          <a:spcPts val="0"/>
                        </a:spcBef>
                        <a:spcAft>
                          <a:spcPts val="0"/>
                        </a:spcAft>
                      </a:pPr>
                      <a:r>
                        <a:rPr lang="en-US" sz="900" b="0" dirty="0" err="1">
                          <a:solidFill>
                            <a:schemeClr val="tx1">
                              <a:lumMod val="75000"/>
                            </a:schemeClr>
                          </a:solidFill>
                          <a:effectLst/>
                          <a:latin typeface="Microsoft YaHei Light" panose="020B0502040204020203" pitchFamily="34" charset="-122"/>
                          <a:ea typeface="Microsoft YaHei Light" panose="020B0502040204020203" pitchFamily="34" charset="-122"/>
                        </a:rPr>
                        <a:t>企业组织</a:t>
                      </a:r>
                      <a:endPar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endParaRPr>
                    </a:p>
                  </a:txBody>
                  <a:tcPr marL="12700" marR="12700" marT="12700" marB="0" anchor="ctr"/>
                </a:tc>
                <a:tc>
                  <a:txBody>
                    <a:bodyPr/>
                    <a:lstStyle/>
                    <a:p>
                      <a:pPr marL="0" marR="0" algn="l">
                        <a:spcBef>
                          <a:spcPts val="0"/>
                        </a:spcBef>
                        <a:spcAft>
                          <a:spcPts val="0"/>
                        </a:spcAft>
                      </a:pPr>
                      <a:r>
                        <a:rPr lang="en-US" sz="900" b="0">
                          <a:solidFill>
                            <a:schemeClr val="tx1">
                              <a:lumMod val="75000"/>
                            </a:schemeClr>
                          </a:solidFill>
                          <a:effectLst/>
                          <a:latin typeface="Microsoft YaHei Light" panose="020B0502040204020203" pitchFamily="34" charset="-122"/>
                          <a:ea typeface="Microsoft YaHei Light" panose="020B0502040204020203" pitchFamily="34" charset="-122"/>
                        </a:rPr>
                        <a:t>风险与不确定性</a:t>
                      </a:r>
                    </a:p>
                  </a:txBody>
                  <a:tcPr marL="12700" marR="12700" marT="12700" marB="0" anchor="ctr"/>
                </a:tc>
                <a:extLst>
                  <a:ext uri="{0D108BD9-81ED-4DB2-BD59-A6C34878D82A}">
                    <a16:rowId xmlns:a16="http://schemas.microsoft.com/office/drawing/2014/main" val="2792650263"/>
                  </a:ext>
                </a:extLst>
              </a:tr>
              <a:tr h="342756">
                <a:tc>
                  <a:txBody>
                    <a:bodyPr/>
                    <a:lstStyle/>
                    <a:p>
                      <a:pPr marL="0" marR="0" algn="l">
                        <a:spcBef>
                          <a:spcPts val="0"/>
                        </a:spcBef>
                        <a:spcAft>
                          <a:spcPts val="0"/>
                        </a:spcAft>
                      </a:pPr>
                      <a:r>
                        <a:rPr lang="en-US" sz="900" b="0">
                          <a:solidFill>
                            <a:schemeClr val="tx1">
                              <a:lumMod val="75000"/>
                            </a:schemeClr>
                          </a:solidFill>
                          <a:effectLst/>
                          <a:latin typeface="Microsoft YaHei Light" panose="020B0502040204020203" pitchFamily="34" charset="-122"/>
                          <a:ea typeface="Microsoft YaHei Light" panose="020B0502040204020203" pitchFamily="34" charset="-122"/>
                        </a:rPr>
                        <a:t>经济领域的实验</a:t>
                      </a:r>
                    </a:p>
                  </a:txBody>
                  <a:tcPr marL="12700" marR="12700" marT="12700" marB="0" anchor="ctr"/>
                </a:tc>
                <a:tc>
                  <a:txBody>
                    <a:bodyPr/>
                    <a:lstStyle/>
                    <a:p>
                      <a:pPr marL="0" marR="0" algn="l">
                        <a:spcBef>
                          <a:spcPts val="0"/>
                        </a:spcBef>
                        <a:spcAft>
                          <a:spcPts val="0"/>
                        </a:spcAft>
                      </a:pPr>
                      <a:r>
                        <a:rPr lang="en-US" sz="900" b="0" dirty="0" err="1">
                          <a:solidFill>
                            <a:schemeClr val="tx1">
                              <a:lumMod val="75000"/>
                            </a:schemeClr>
                          </a:solidFill>
                          <a:effectLst/>
                          <a:latin typeface="Microsoft YaHei Light" panose="020B0502040204020203" pitchFamily="34" charset="-122"/>
                          <a:ea typeface="Microsoft YaHei Light" panose="020B0502040204020203" pitchFamily="34" charset="-122"/>
                        </a:rPr>
                        <a:t>社会选择与福利</a:t>
                      </a:r>
                      <a:endPar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endParaRPr>
                    </a:p>
                  </a:txBody>
                  <a:tcPr marL="12700" marR="12700" marT="12700" marB="0" anchor="ctr"/>
                </a:tc>
                <a:tc>
                  <a:txBody>
                    <a:bodyPr/>
                    <a:lstStyle/>
                    <a:p>
                      <a:pPr marL="0" marR="0" algn="l">
                        <a:spcBef>
                          <a:spcPts val="0"/>
                        </a:spcBef>
                        <a:spcAft>
                          <a:spcPts val="0"/>
                        </a:spcAft>
                      </a:pPr>
                      <a:r>
                        <a:rPr lang="en-US" sz="900" b="0" dirty="0" err="1">
                          <a:solidFill>
                            <a:schemeClr val="tx1">
                              <a:lumMod val="75000"/>
                            </a:schemeClr>
                          </a:solidFill>
                          <a:effectLst/>
                          <a:latin typeface="Microsoft YaHei Light" panose="020B0502040204020203" pitchFamily="34" charset="-122"/>
                          <a:ea typeface="Microsoft YaHei Light" panose="020B0502040204020203" pitchFamily="34" charset="-122"/>
                        </a:rPr>
                        <a:t>国际经济</a:t>
                      </a:r>
                      <a:endPar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endParaRPr>
                    </a:p>
                  </a:txBody>
                  <a:tcPr marL="12700" marR="12700" marT="12700" marB="0" anchor="ctr"/>
                </a:tc>
                <a:tc rowSpan="3">
                  <a:txBody>
                    <a:bodyPr/>
                    <a:lstStyle/>
                    <a:p>
                      <a:pPr marL="0" marR="0" algn="l">
                        <a:spcBef>
                          <a:spcPts val="0"/>
                        </a:spcBef>
                        <a:spcAft>
                          <a:spcPts val="0"/>
                        </a:spcAft>
                      </a:pPr>
                      <a:r>
                        <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rPr>
                        <a:t> </a:t>
                      </a:r>
                    </a:p>
                    <a:p>
                      <a:pPr marL="0" marR="0" algn="l">
                        <a:spcBef>
                          <a:spcPts val="0"/>
                        </a:spcBef>
                        <a:spcAft>
                          <a:spcPts val="0"/>
                        </a:spcAft>
                      </a:pPr>
                      <a:r>
                        <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rPr>
                        <a:t> </a:t>
                      </a:r>
                    </a:p>
                  </a:txBody>
                  <a:tcPr marL="12700" marR="12700" marT="12700" marB="0" anchor="ctr"/>
                </a:tc>
                <a:extLst>
                  <a:ext uri="{0D108BD9-81ED-4DB2-BD59-A6C34878D82A}">
                    <a16:rowId xmlns:a16="http://schemas.microsoft.com/office/drawing/2014/main" val="757586808"/>
                  </a:ext>
                </a:extLst>
              </a:tr>
              <a:tr h="342756">
                <a:tc>
                  <a:txBody>
                    <a:bodyPr/>
                    <a:lstStyle/>
                    <a:p>
                      <a:pPr marL="0" marR="0" algn="l">
                        <a:spcBef>
                          <a:spcPts val="0"/>
                        </a:spcBef>
                        <a:spcAft>
                          <a:spcPts val="0"/>
                        </a:spcAft>
                      </a:pPr>
                      <a:r>
                        <a:rPr lang="en-US" sz="900" b="0">
                          <a:solidFill>
                            <a:schemeClr val="tx1">
                              <a:lumMod val="75000"/>
                            </a:schemeClr>
                          </a:solidFill>
                          <a:effectLst/>
                          <a:latin typeface="Microsoft YaHei Light" panose="020B0502040204020203" pitchFamily="34" charset="-122"/>
                          <a:ea typeface="Microsoft YaHei Light" panose="020B0502040204020203" pitchFamily="34" charset="-122"/>
                        </a:rPr>
                        <a:t>经济预测</a:t>
                      </a:r>
                    </a:p>
                  </a:txBody>
                  <a:tcPr marL="12700" marR="12700" marT="12700" marB="0" anchor="ctr"/>
                </a:tc>
                <a:tc>
                  <a:txBody>
                    <a:bodyPr/>
                    <a:lstStyle/>
                    <a:p>
                      <a:pPr marL="0" marR="0" algn="l">
                        <a:spcBef>
                          <a:spcPts val="0"/>
                        </a:spcBef>
                        <a:spcAft>
                          <a:spcPts val="0"/>
                        </a:spcAft>
                      </a:pPr>
                      <a:r>
                        <a:rPr lang="en-US" sz="900" b="0">
                          <a:solidFill>
                            <a:schemeClr val="tx1">
                              <a:lumMod val="75000"/>
                            </a:schemeClr>
                          </a:solidFill>
                          <a:effectLst/>
                          <a:latin typeface="Microsoft YaHei Light" panose="020B0502040204020203" pitchFamily="34" charset="-122"/>
                          <a:ea typeface="Microsoft YaHei Light" panose="020B0502040204020203" pitchFamily="34" charset="-122"/>
                        </a:rPr>
                        <a:t>社会经济</a:t>
                      </a:r>
                    </a:p>
                  </a:txBody>
                  <a:tcPr marL="12700" marR="12700" marT="12700" marB="0" anchor="ctr"/>
                </a:tc>
                <a:tc>
                  <a:txBody>
                    <a:bodyPr/>
                    <a:lstStyle/>
                    <a:p>
                      <a:pPr marL="0" marR="0" algn="l">
                        <a:spcBef>
                          <a:spcPts val="0"/>
                        </a:spcBef>
                        <a:spcAft>
                          <a:spcPts val="0"/>
                        </a:spcAft>
                      </a:pPr>
                      <a:r>
                        <a:rPr lang="en-US" sz="900" b="0" dirty="0" err="1">
                          <a:solidFill>
                            <a:schemeClr val="tx1">
                              <a:lumMod val="75000"/>
                            </a:schemeClr>
                          </a:solidFill>
                          <a:effectLst/>
                          <a:latin typeface="Microsoft YaHei Light" panose="020B0502040204020203" pitchFamily="34" charset="-122"/>
                          <a:ea typeface="Microsoft YaHei Light" panose="020B0502040204020203" pitchFamily="34" charset="-122"/>
                        </a:rPr>
                        <a:t>劳动经济</a:t>
                      </a:r>
                      <a:endPar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endParaRPr>
                    </a:p>
                  </a:txBody>
                  <a:tcPr marL="12700" marR="12700" marT="12700" marB="0" anchor="ctr"/>
                </a:tc>
                <a:tc vMerge="1">
                  <a:txBody>
                    <a:bodyPr/>
                    <a:lstStyle/>
                    <a:p>
                      <a:endParaRPr lang="en-US"/>
                    </a:p>
                  </a:txBody>
                  <a:tcPr/>
                </a:tc>
                <a:extLst>
                  <a:ext uri="{0D108BD9-81ED-4DB2-BD59-A6C34878D82A}">
                    <a16:rowId xmlns:a16="http://schemas.microsoft.com/office/drawing/2014/main" val="2149145541"/>
                  </a:ext>
                </a:extLst>
              </a:tr>
              <a:tr h="750954">
                <a:tc>
                  <a:txBody>
                    <a:bodyPr/>
                    <a:lstStyle/>
                    <a:p>
                      <a:pPr marL="0" marR="0" algn="l">
                        <a:spcBef>
                          <a:spcPts val="0"/>
                        </a:spcBef>
                        <a:spcAft>
                          <a:spcPts val="0"/>
                        </a:spcAft>
                      </a:pPr>
                      <a:r>
                        <a:rPr lang="en-US" sz="900" b="0" dirty="0" err="1">
                          <a:solidFill>
                            <a:schemeClr val="tx1">
                              <a:lumMod val="75000"/>
                            </a:schemeClr>
                          </a:solidFill>
                          <a:effectLst/>
                          <a:latin typeface="Microsoft YaHei Light" panose="020B0502040204020203" pitchFamily="34" charset="-122"/>
                          <a:ea typeface="Microsoft YaHei Light" panose="020B0502040204020203" pitchFamily="34" charset="-122"/>
                        </a:rPr>
                        <a:t>法律与经济</a:t>
                      </a:r>
                      <a:endPar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endParaRPr>
                    </a:p>
                  </a:txBody>
                  <a:tcPr marL="12700" marR="12700" marT="12700" marB="0" anchor="ctr"/>
                </a:tc>
                <a:tc>
                  <a:txBody>
                    <a:bodyPr/>
                    <a:lstStyle/>
                    <a:p>
                      <a:pPr marL="0" marR="0" algn="l">
                        <a:spcBef>
                          <a:spcPts val="0"/>
                        </a:spcBef>
                        <a:spcAft>
                          <a:spcPts val="0"/>
                        </a:spcAft>
                      </a:pPr>
                      <a:r>
                        <a:rPr lang="en-US" sz="900" b="0" dirty="0" err="1">
                          <a:solidFill>
                            <a:schemeClr val="tx1">
                              <a:lumMod val="75000"/>
                            </a:schemeClr>
                          </a:solidFill>
                          <a:effectLst/>
                          <a:latin typeface="Microsoft YaHei Light" panose="020B0502040204020203" pitchFamily="34" charset="-122"/>
                          <a:ea typeface="Microsoft YaHei Light" panose="020B0502040204020203" pitchFamily="34" charset="-122"/>
                        </a:rPr>
                        <a:t>经济增长</a:t>
                      </a:r>
                      <a:endPar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endParaRPr>
                    </a:p>
                  </a:txBody>
                  <a:tcPr marL="12700" marR="12700" marT="12700" marB="0" anchor="ctr"/>
                </a:tc>
                <a:tc>
                  <a:txBody>
                    <a:bodyPr/>
                    <a:lstStyle/>
                    <a:p>
                      <a:pPr marL="0" marR="0" algn="l">
                        <a:spcBef>
                          <a:spcPts val="0"/>
                        </a:spcBef>
                        <a:spcAft>
                          <a:spcPts val="0"/>
                        </a:spcAft>
                      </a:pPr>
                      <a:r>
                        <a:rPr lang="en-US" sz="900" b="0" dirty="0" err="1">
                          <a:solidFill>
                            <a:schemeClr val="tx1">
                              <a:lumMod val="75000"/>
                            </a:schemeClr>
                          </a:solidFill>
                          <a:effectLst/>
                          <a:latin typeface="Microsoft YaHei Light" panose="020B0502040204020203" pitchFamily="34" charset="-122"/>
                          <a:ea typeface="Microsoft YaHei Light" panose="020B0502040204020203" pitchFamily="34" charset="-122"/>
                        </a:rPr>
                        <a:t>企业管理</a:t>
                      </a:r>
                      <a:endParaRPr lang="en-US" sz="900" b="0" dirty="0">
                        <a:solidFill>
                          <a:schemeClr val="tx1">
                            <a:lumMod val="75000"/>
                          </a:schemeClr>
                        </a:solidFill>
                        <a:effectLst/>
                        <a:latin typeface="Microsoft YaHei Light" panose="020B0502040204020203" pitchFamily="34" charset="-122"/>
                        <a:ea typeface="Microsoft YaHei Light" panose="020B0502040204020203" pitchFamily="34" charset="-122"/>
                      </a:endParaRPr>
                    </a:p>
                  </a:txBody>
                  <a:tcPr marL="12700" marR="12700" marT="12700" marB="0" anchor="ctr"/>
                </a:tc>
                <a:tc vMerge="1">
                  <a:txBody>
                    <a:bodyPr/>
                    <a:lstStyle/>
                    <a:p>
                      <a:endParaRPr lang="en-US"/>
                    </a:p>
                  </a:txBody>
                  <a:tcPr/>
                </a:tc>
                <a:extLst>
                  <a:ext uri="{0D108BD9-81ED-4DB2-BD59-A6C34878D82A}">
                    <a16:rowId xmlns:a16="http://schemas.microsoft.com/office/drawing/2014/main" val="3207974336"/>
                  </a:ext>
                </a:extLst>
              </a:tr>
            </a:tbl>
          </a:graphicData>
        </a:graphic>
      </p:graphicFrame>
      <p:sp>
        <p:nvSpPr>
          <p:cNvPr id="4" name="Rectangle 3">
            <a:extLst>
              <a:ext uri="{FF2B5EF4-FFF2-40B4-BE49-F238E27FC236}">
                <a16:creationId xmlns:a16="http://schemas.microsoft.com/office/drawing/2014/main" id="{83F78235-2BFC-4E19-9C0E-A6F7CD527ECF}"/>
              </a:ext>
            </a:extLst>
          </p:cNvPr>
          <p:cNvSpPr/>
          <p:nvPr/>
        </p:nvSpPr>
        <p:spPr>
          <a:xfrm>
            <a:off x="0" y="563171"/>
            <a:ext cx="6059277" cy="463588"/>
          </a:xfrm>
          <a:prstGeom prst="rect">
            <a:avLst/>
          </a:prstGeom>
        </p:spPr>
        <p:txBody>
          <a:bodyPr wrap="square">
            <a:spAutoFit/>
          </a:bodyPr>
          <a:lstStyle/>
          <a:p>
            <a:pPr algn="ctr">
              <a:lnSpc>
                <a:spcPct val="150000"/>
              </a:lnSpc>
            </a:pPr>
            <a:r>
              <a:rPr lang="en-US" altLang="zh-CN" b="1" dirty="0">
                <a:solidFill>
                  <a:schemeClr val="tx2"/>
                </a:solidFill>
                <a:latin typeface="Microsoft YaHei" panose="020B0503020204020204" pitchFamily="34" charset="-122"/>
                <a:ea typeface="Microsoft YaHei" panose="020B0503020204020204" pitchFamily="34" charset="-122"/>
              </a:rPr>
              <a:t>《</a:t>
            </a:r>
            <a:r>
              <a:rPr lang="zh-CN" altLang="en-US" b="1" dirty="0">
                <a:solidFill>
                  <a:schemeClr val="tx2"/>
                </a:solidFill>
                <a:latin typeface="Microsoft YaHei" panose="020B0503020204020204" pitchFamily="34" charset="-122"/>
                <a:ea typeface="Microsoft YaHei" panose="020B0503020204020204" pitchFamily="34" charset="-122"/>
              </a:rPr>
              <a:t>经济学手册系列</a:t>
            </a:r>
            <a:r>
              <a:rPr lang="en-US" altLang="zh-CN" b="1" dirty="0">
                <a:solidFill>
                  <a:schemeClr val="tx2"/>
                </a:solidFill>
                <a:latin typeface="Microsoft YaHei" panose="020B0503020204020204" pitchFamily="34" charset="-122"/>
                <a:ea typeface="Microsoft YaHei" panose="020B0503020204020204" pitchFamily="34" charset="-122"/>
              </a:rPr>
              <a:t>》Handbooks in Economics Series</a:t>
            </a:r>
            <a:endParaRPr lang="zh-CN" altLang="en-US" b="1" dirty="0">
              <a:solidFill>
                <a:schemeClr val="tx2"/>
              </a:solidFill>
            </a:endParaRPr>
          </a:p>
        </p:txBody>
      </p:sp>
      <p:sp>
        <p:nvSpPr>
          <p:cNvPr id="10" name="TextBox 9">
            <a:extLst>
              <a:ext uri="{FF2B5EF4-FFF2-40B4-BE49-F238E27FC236}">
                <a16:creationId xmlns:a16="http://schemas.microsoft.com/office/drawing/2014/main" id="{FB51B4F1-16CD-4D7D-89F1-AF698697554D}"/>
              </a:ext>
            </a:extLst>
          </p:cNvPr>
          <p:cNvSpPr txBox="1"/>
          <p:nvPr/>
        </p:nvSpPr>
        <p:spPr>
          <a:xfrm>
            <a:off x="7380070" y="-33852"/>
            <a:ext cx="5397345" cy="400110"/>
          </a:xfrm>
          <a:prstGeom prst="rect">
            <a:avLst/>
          </a:prstGeom>
          <a:noFill/>
        </p:spPr>
        <p:txBody>
          <a:bodyPr wrap="square" rtlCol="0">
            <a:spAutoFit/>
          </a:bodyPr>
          <a:lstStyle/>
          <a:p>
            <a:r>
              <a:rPr lang="zh-CN" altLang="en-US" sz="2000" b="1" dirty="0">
                <a:solidFill>
                  <a:schemeClr val="bg1"/>
                </a:solidFill>
              </a:rPr>
              <a:t>数据库首页： </a:t>
            </a:r>
            <a:r>
              <a:rPr lang="en-US" altLang="zh-CN" sz="2000" b="1" dirty="0">
                <a:solidFill>
                  <a:schemeClr val="bg1"/>
                </a:solidFill>
                <a:hlinkClick r:id="rId3">
                  <a:extLst>
                    <a:ext uri="{A12FA001-AC4F-418D-AE19-62706E023703}">
                      <ahyp:hlinkClr xmlns:ahyp="http://schemas.microsoft.com/office/drawing/2018/hyperlinkcolor" xmlns="" val="tx"/>
                    </a:ext>
                  </a:extLst>
                </a:hlinkClick>
              </a:rPr>
              <a:t>www.sciencedirect.com</a:t>
            </a:r>
            <a:endParaRPr lang="en-US" sz="2000" b="1" dirty="0">
              <a:solidFill>
                <a:schemeClr val="bg1"/>
              </a:solidFill>
            </a:endParaRPr>
          </a:p>
        </p:txBody>
      </p:sp>
      <p:sp>
        <p:nvSpPr>
          <p:cNvPr id="11" name="TextBox 10">
            <a:extLst>
              <a:ext uri="{FF2B5EF4-FFF2-40B4-BE49-F238E27FC236}">
                <a16:creationId xmlns:a16="http://schemas.microsoft.com/office/drawing/2014/main" id="{AD86F483-AED3-03DC-DCBF-755BA9C5F32E}"/>
              </a:ext>
            </a:extLst>
          </p:cNvPr>
          <p:cNvSpPr txBox="1"/>
          <p:nvPr/>
        </p:nvSpPr>
        <p:spPr>
          <a:xfrm>
            <a:off x="308472" y="1201854"/>
            <a:ext cx="11655846" cy="1172052"/>
          </a:xfrm>
          <a:prstGeom prst="rect">
            <a:avLst/>
          </a:prstGeom>
          <a:noFill/>
        </p:spPr>
        <p:txBody>
          <a:bodyPr wrap="square">
            <a:spAutoFit/>
          </a:bodyPr>
          <a:lstStyle/>
          <a:p>
            <a:pPr indent="274320">
              <a:lnSpc>
                <a:spcPct val="150000"/>
              </a:lnSpc>
            </a:pPr>
            <a:r>
              <a:rPr lang="zh-CN" altLang="en-US" sz="1200" b="0" i="0" dirty="0">
                <a:solidFill>
                  <a:srgbClr val="3E3E3E"/>
                </a:solidFill>
                <a:effectLst/>
              </a:rPr>
              <a:t>本系列丛书创立于</a:t>
            </a:r>
            <a:r>
              <a:rPr lang="en-US" altLang="zh-CN" sz="1200" b="0" i="0" dirty="0">
                <a:solidFill>
                  <a:srgbClr val="3E3E3E"/>
                </a:solidFill>
                <a:effectLst/>
              </a:rPr>
              <a:t>1983</a:t>
            </a:r>
            <a:r>
              <a:rPr lang="zh-CN" altLang="en-US" sz="1200" b="0" i="0" dirty="0">
                <a:solidFill>
                  <a:srgbClr val="3E3E3E"/>
                </a:solidFill>
                <a:effectLst/>
              </a:rPr>
              <a:t>年，旨在帮助专家和学者们了解经济学领域的风云变幻，同时帮助他们收集、组织、分析和整合经济学领域的最新研究进展。截至目前，丛书已更新了</a:t>
            </a:r>
            <a:r>
              <a:rPr lang="zh-CN" altLang="en-US" sz="1200" b="1" i="0" dirty="0">
                <a:solidFill>
                  <a:srgbClr val="FF8124"/>
                </a:solidFill>
                <a:effectLst/>
              </a:rPr>
              <a:t>逾</a:t>
            </a:r>
            <a:r>
              <a:rPr lang="en-US" altLang="zh-CN" sz="1200" b="1" i="0" dirty="0">
                <a:solidFill>
                  <a:srgbClr val="FF8124"/>
                </a:solidFill>
                <a:effectLst/>
              </a:rPr>
              <a:t>120</a:t>
            </a:r>
            <a:r>
              <a:rPr lang="zh-CN" altLang="en-US" sz="1200" b="1" i="0" dirty="0">
                <a:solidFill>
                  <a:srgbClr val="FF8124"/>
                </a:solidFill>
                <a:effectLst/>
              </a:rPr>
              <a:t>卷册</a:t>
            </a:r>
            <a:r>
              <a:rPr lang="zh-CN" altLang="en-US" sz="1200" b="0" i="0" dirty="0">
                <a:solidFill>
                  <a:srgbClr val="3E3E3E"/>
                </a:solidFill>
                <a:effectLst/>
              </a:rPr>
              <a:t>，涵盖了经济学领域所有</a:t>
            </a:r>
            <a:r>
              <a:rPr lang="zh-CN" altLang="en-US" sz="1200" b="1" i="0" dirty="0">
                <a:solidFill>
                  <a:srgbClr val="FF8124"/>
                </a:solidFill>
                <a:effectLst/>
              </a:rPr>
              <a:t>共</a:t>
            </a:r>
            <a:r>
              <a:rPr lang="en-US" altLang="zh-CN" sz="1200" b="1" i="0" dirty="0">
                <a:solidFill>
                  <a:srgbClr val="FF8124"/>
                </a:solidFill>
                <a:effectLst/>
              </a:rPr>
              <a:t>40</a:t>
            </a:r>
            <a:r>
              <a:rPr lang="zh-CN" altLang="en-US" sz="1200" b="1" i="0" dirty="0">
                <a:solidFill>
                  <a:srgbClr val="FF8124"/>
                </a:solidFill>
                <a:effectLst/>
              </a:rPr>
              <a:t>个核心主题</a:t>
            </a:r>
            <a:r>
              <a:rPr lang="zh-CN" altLang="en-US" sz="1200" b="0" i="0" dirty="0">
                <a:solidFill>
                  <a:srgbClr val="3E3E3E"/>
                </a:solidFill>
                <a:effectLst/>
              </a:rPr>
              <a:t>。</a:t>
            </a:r>
            <a:endParaRPr lang="en-US" altLang="zh-CN" sz="1200" b="0" i="0" dirty="0">
              <a:solidFill>
                <a:srgbClr val="3E3E3E"/>
              </a:solidFill>
              <a:effectLst/>
            </a:endParaRPr>
          </a:p>
          <a:p>
            <a:pPr indent="274320">
              <a:lnSpc>
                <a:spcPct val="150000"/>
              </a:lnSpc>
            </a:pPr>
            <a:r>
              <a:rPr lang="zh-CN" altLang="en-US" sz="1200" b="0" i="0" dirty="0">
                <a:solidFill>
                  <a:srgbClr val="3E3E3E"/>
                </a:solidFill>
                <a:effectLst/>
                <a:latin typeface="system-ui"/>
              </a:rPr>
              <a:t>丛书拥有世界一流的编著团队和专家学者，其中</a:t>
            </a:r>
            <a:r>
              <a:rPr lang="en-US" altLang="zh-CN" sz="1200" b="1" i="0" dirty="0">
                <a:solidFill>
                  <a:srgbClr val="FF8124"/>
                </a:solidFill>
                <a:effectLst/>
                <a:latin typeface="system-ui"/>
              </a:rPr>
              <a:t>41</a:t>
            </a:r>
            <a:r>
              <a:rPr lang="zh-CN" altLang="en-US" sz="1200" b="1" i="0" dirty="0">
                <a:solidFill>
                  <a:srgbClr val="FF8124"/>
                </a:solidFill>
                <a:effectLst/>
                <a:latin typeface="system-ui"/>
              </a:rPr>
              <a:t>位为诺贝尔奖得主</a:t>
            </a:r>
            <a:r>
              <a:rPr lang="zh-CN" altLang="en-US" sz="1200" b="0" i="0" dirty="0">
                <a:solidFill>
                  <a:srgbClr val="3E3E3E"/>
                </a:solidFill>
                <a:effectLst/>
                <a:latin typeface="system-ui"/>
              </a:rPr>
              <a:t>。自</a:t>
            </a:r>
            <a:r>
              <a:rPr lang="en-US" altLang="zh-CN" sz="1200" b="0" i="0" dirty="0">
                <a:solidFill>
                  <a:srgbClr val="3E3E3E"/>
                </a:solidFill>
                <a:effectLst/>
                <a:latin typeface="system-ui"/>
              </a:rPr>
              <a:t>2000</a:t>
            </a:r>
            <a:r>
              <a:rPr lang="zh-CN" altLang="en-US" sz="1200" b="0" i="0" dirty="0">
                <a:solidFill>
                  <a:srgbClr val="3E3E3E"/>
                </a:solidFill>
                <a:effectLst/>
                <a:latin typeface="system-ui"/>
              </a:rPr>
              <a:t>年的卷册开始，几乎每一卷都有诺贝尔奖得主进行参与编撰，确保了</a:t>
            </a:r>
            <a:r>
              <a:rPr lang="zh-CN" altLang="en-US" sz="1200" b="1" i="0" dirty="0">
                <a:solidFill>
                  <a:srgbClr val="FF8124"/>
                </a:solidFill>
                <a:effectLst/>
                <a:latin typeface="system-ui"/>
              </a:rPr>
              <a:t>图书内容的权威和高品质</a:t>
            </a:r>
            <a:r>
              <a:rPr lang="zh-CN" altLang="en-US" sz="1200" dirty="0">
                <a:solidFill>
                  <a:srgbClr val="3E3E3E"/>
                </a:solidFill>
                <a:latin typeface="system-ui"/>
              </a:rPr>
              <a:t>。</a:t>
            </a:r>
            <a:endParaRPr lang="en-US" sz="1200" dirty="0"/>
          </a:p>
        </p:txBody>
      </p:sp>
      <p:pic>
        <p:nvPicPr>
          <p:cNvPr id="16" name="Picture 15" descr="A picture containing text, screenshot, font, number&#10;&#10;Description automatically generated">
            <a:extLst>
              <a:ext uri="{FF2B5EF4-FFF2-40B4-BE49-F238E27FC236}">
                <a16:creationId xmlns:a16="http://schemas.microsoft.com/office/drawing/2014/main" id="{013841CE-3A02-4612-8ACA-94F1DB84251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31315" y="2800410"/>
            <a:ext cx="6858352" cy="3124361"/>
          </a:xfrm>
          <a:prstGeom prst="rect">
            <a:avLst/>
          </a:prstGeom>
        </p:spPr>
      </p:pic>
      <p:sp>
        <p:nvSpPr>
          <p:cNvPr id="17" name="TextBox 16">
            <a:extLst>
              <a:ext uri="{FF2B5EF4-FFF2-40B4-BE49-F238E27FC236}">
                <a16:creationId xmlns:a16="http://schemas.microsoft.com/office/drawing/2014/main" id="{820C8B99-1921-61B4-EB5F-AABDFB5E05AC}"/>
              </a:ext>
            </a:extLst>
          </p:cNvPr>
          <p:cNvSpPr txBox="1"/>
          <p:nvPr/>
        </p:nvSpPr>
        <p:spPr>
          <a:xfrm>
            <a:off x="5792705" y="2471991"/>
            <a:ext cx="1927952" cy="307777"/>
          </a:xfrm>
          <a:prstGeom prst="rect">
            <a:avLst/>
          </a:prstGeom>
          <a:noFill/>
        </p:spPr>
        <p:txBody>
          <a:bodyPr wrap="square" rtlCol="0">
            <a:spAutoFit/>
          </a:bodyPr>
          <a:lstStyle/>
          <a:p>
            <a:r>
              <a:rPr lang="en-US" sz="1400" b="1" dirty="0"/>
              <a:t>40</a:t>
            </a:r>
            <a:r>
              <a:rPr lang="zh-CN" altLang="en-US" sz="1400" b="1" dirty="0"/>
              <a:t>多位诺奖得主：</a:t>
            </a:r>
            <a:endParaRPr lang="en-US" sz="1400" b="1" dirty="0"/>
          </a:p>
        </p:txBody>
      </p:sp>
      <p:sp>
        <p:nvSpPr>
          <p:cNvPr id="18" name="TextBox 17">
            <a:extLst>
              <a:ext uri="{FF2B5EF4-FFF2-40B4-BE49-F238E27FC236}">
                <a16:creationId xmlns:a16="http://schemas.microsoft.com/office/drawing/2014/main" id="{FEAEF2EE-3643-9C20-129E-28686F3D4149}"/>
              </a:ext>
            </a:extLst>
          </p:cNvPr>
          <p:cNvSpPr txBox="1"/>
          <p:nvPr/>
        </p:nvSpPr>
        <p:spPr>
          <a:xfrm>
            <a:off x="579890" y="2554892"/>
            <a:ext cx="1927952" cy="307777"/>
          </a:xfrm>
          <a:prstGeom prst="rect">
            <a:avLst/>
          </a:prstGeom>
          <a:noFill/>
        </p:spPr>
        <p:txBody>
          <a:bodyPr wrap="square" rtlCol="0">
            <a:spAutoFit/>
          </a:bodyPr>
          <a:lstStyle/>
          <a:p>
            <a:r>
              <a:rPr lang="en-US" sz="1400" b="1" dirty="0"/>
              <a:t>40</a:t>
            </a:r>
            <a:r>
              <a:rPr lang="zh-CN" altLang="en-US" sz="1400" b="1" dirty="0"/>
              <a:t>个主题：</a:t>
            </a:r>
            <a:endParaRPr lang="en-US" sz="1400" b="1" dirty="0"/>
          </a:p>
        </p:txBody>
      </p:sp>
    </p:spTree>
    <p:extLst>
      <p:ext uri="{BB962C8B-B14F-4D97-AF65-F5344CB8AC3E}">
        <p14:creationId xmlns:p14="http://schemas.microsoft.com/office/powerpoint/2010/main" val="45838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961F7E-DE2A-4C45-BEE4-E47B99A35A6B}"/>
              </a:ext>
            </a:extLst>
          </p:cNvPr>
          <p:cNvSpPr/>
          <p:nvPr/>
        </p:nvSpPr>
        <p:spPr>
          <a:xfrm>
            <a:off x="0" y="2693845"/>
            <a:ext cx="12192000" cy="18436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2" name="Title 1">
            <a:extLst>
              <a:ext uri="{FF2B5EF4-FFF2-40B4-BE49-F238E27FC236}">
                <a16:creationId xmlns:a16="http://schemas.microsoft.com/office/drawing/2014/main" id="{2D18070B-BFE0-437F-BB68-69E8AA35DF5C}"/>
              </a:ext>
            </a:extLst>
          </p:cNvPr>
          <p:cNvSpPr>
            <a:spLocks noGrp="1"/>
          </p:cNvSpPr>
          <p:nvPr>
            <p:ph type="title"/>
          </p:nvPr>
        </p:nvSpPr>
        <p:spPr>
          <a:xfrm>
            <a:off x="1362409" y="2469559"/>
            <a:ext cx="9467182" cy="1470308"/>
          </a:xfrm>
        </p:spPr>
        <p:txBody>
          <a:bodyPr>
            <a:noAutofit/>
          </a:bodyPr>
          <a:lstStyle/>
          <a:p>
            <a:pPr algn="ctr"/>
            <a:r>
              <a:rPr lang="en-US" sz="4800" b="1" dirty="0">
                <a:solidFill>
                  <a:schemeClr val="bg1"/>
                </a:solidFill>
              </a:rPr>
              <a:t>S</a:t>
            </a:r>
            <a:r>
              <a:rPr lang="en-US" altLang="zh-CN" sz="4800" b="1" dirty="0">
                <a:solidFill>
                  <a:schemeClr val="bg1"/>
                </a:solidFill>
              </a:rPr>
              <a:t>cienceDirect </a:t>
            </a:r>
            <a:r>
              <a:rPr lang="zh-CN" altLang="en-US" sz="4800" b="1" dirty="0">
                <a:solidFill>
                  <a:schemeClr val="bg1"/>
                </a:solidFill>
              </a:rPr>
              <a:t>电子书文献检索</a:t>
            </a:r>
            <a:endParaRPr lang="en-US" sz="4800" b="1" dirty="0">
              <a:solidFill>
                <a:schemeClr val="bg1"/>
              </a:solidFill>
            </a:endParaRPr>
          </a:p>
        </p:txBody>
      </p:sp>
      <p:sp>
        <p:nvSpPr>
          <p:cNvPr id="5" name="TextBox 4">
            <a:extLst>
              <a:ext uri="{FF2B5EF4-FFF2-40B4-BE49-F238E27FC236}">
                <a16:creationId xmlns:a16="http://schemas.microsoft.com/office/drawing/2014/main" id="{8C840911-5915-4001-BB62-C3E7CC16C68E}"/>
              </a:ext>
            </a:extLst>
          </p:cNvPr>
          <p:cNvSpPr txBox="1"/>
          <p:nvPr/>
        </p:nvSpPr>
        <p:spPr>
          <a:xfrm>
            <a:off x="7380070" y="-33852"/>
            <a:ext cx="5397345" cy="400110"/>
          </a:xfrm>
          <a:prstGeom prst="rect">
            <a:avLst/>
          </a:prstGeom>
          <a:noFill/>
        </p:spPr>
        <p:txBody>
          <a:bodyPr wrap="square" rtlCol="0">
            <a:spAutoFit/>
          </a:bodyPr>
          <a:lstStyle/>
          <a:p>
            <a:r>
              <a:rPr lang="zh-CN" altLang="en-US" sz="2000" b="1" dirty="0">
                <a:solidFill>
                  <a:schemeClr val="bg1"/>
                </a:solidFill>
              </a:rPr>
              <a:t>数据库首页： </a:t>
            </a:r>
            <a:r>
              <a:rPr lang="en-US" altLang="zh-CN" sz="2000" b="1" dirty="0">
                <a:solidFill>
                  <a:schemeClr val="bg1"/>
                </a:solidFill>
                <a:hlinkClick r:id="rId2">
                  <a:extLst>
                    <a:ext uri="{A12FA001-AC4F-418D-AE19-62706E023703}">
                      <ahyp:hlinkClr xmlns:ahyp="http://schemas.microsoft.com/office/drawing/2018/hyperlinkcolor" xmlns="" val="tx"/>
                    </a:ext>
                  </a:extLst>
                </a:hlinkClick>
              </a:rPr>
              <a:t>www.sciencedirect.com</a:t>
            </a:r>
            <a:endParaRPr lang="en-US" sz="2000" b="1" dirty="0">
              <a:solidFill>
                <a:schemeClr val="bg1"/>
              </a:solidFill>
            </a:endParaRPr>
          </a:p>
        </p:txBody>
      </p:sp>
    </p:spTree>
    <p:extLst>
      <p:ext uri="{BB962C8B-B14F-4D97-AF65-F5344CB8AC3E}">
        <p14:creationId xmlns:p14="http://schemas.microsoft.com/office/powerpoint/2010/main" val="480241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F235B9-51D5-4049-BD8D-2D6D38C9E71E}"/>
              </a:ext>
            </a:extLst>
          </p:cNvPr>
          <p:cNvPicPr>
            <a:picLocks noChangeAspect="1"/>
          </p:cNvPicPr>
          <p:nvPr/>
        </p:nvPicPr>
        <p:blipFill>
          <a:blip r:embed="rId3"/>
          <a:stretch>
            <a:fillRect/>
          </a:stretch>
        </p:blipFill>
        <p:spPr>
          <a:xfrm>
            <a:off x="0" y="1054904"/>
            <a:ext cx="12192000" cy="5541818"/>
          </a:xfrm>
          <a:prstGeom prst="rect">
            <a:avLst/>
          </a:prstGeom>
        </p:spPr>
      </p:pic>
      <p:sp>
        <p:nvSpPr>
          <p:cNvPr id="5" name="Rectangle 4"/>
          <p:cNvSpPr/>
          <p:nvPr/>
        </p:nvSpPr>
        <p:spPr>
          <a:xfrm>
            <a:off x="0" y="408411"/>
            <a:ext cx="1530454" cy="510955"/>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rPr>
              <a:t>快速检索</a:t>
            </a:r>
            <a:endParaRPr lang="en-US" sz="2000" b="1" dirty="0">
              <a:solidFill>
                <a:schemeClr val="bg1"/>
              </a:solidFill>
            </a:endParaRPr>
          </a:p>
        </p:txBody>
      </p:sp>
      <p:sp>
        <p:nvSpPr>
          <p:cNvPr id="45" name="Rectangle 44">
            <a:extLst>
              <a:ext uri="{FF2B5EF4-FFF2-40B4-BE49-F238E27FC236}">
                <a16:creationId xmlns:a16="http://schemas.microsoft.com/office/drawing/2014/main" id="{698E9107-0DFE-439D-9197-60520A9C5981}"/>
              </a:ext>
            </a:extLst>
          </p:cNvPr>
          <p:cNvSpPr/>
          <p:nvPr/>
        </p:nvSpPr>
        <p:spPr>
          <a:xfrm>
            <a:off x="1699638" y="2456612"/>
            <a:ext cx="1406135" cy="305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检索关键词</a:t>
            </a:r>
            <a:endParaRPr lang="en-US" sz="1600" b="1" dirty="0"/>
          </a:p>
        </p:txBody>
      </p:sp>
      <p:sp>
        <p:nvSpPr>
          <p:cNvPr id="49" name="Rectangle 48">
            <a:extLst>
              <a:ext uri="{FF2B5EF4-FFF2-40B4-BE49-F238E27FC236}">
                <a16:creationId xmlns:a16="http://schemas.microsoft.com/office/drawing/2014/main" id="{D01A26CB-1574-4E5F-BAD4-5727F5EC1494}"/>
              </a:ext>
            </a:extLst>
          </p:cNvPr>
          <p:cNvSpPr/>
          <p:nvPr/>
        </p:nvSpPr>
        <p:spPr>
          <a:xfrm>
            <a:off x="3163770" y="2456612"/>
            <a:ext cx="1406135" cy="305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检索作者</a:t>
            </a:r>
            <a:endParaRPr lang="en-US" sz="1600" b="1" dirty="0"/>
          </a:p>
        </p:txBody>
      </p:sp>
      <p:sp>
        <p:nvSpPr>
          <p:cNvPr id="50" name="Rectangle 49">
            <a:extLst>
              <a:ext uri="{FF2B5EF4-FFF2-40B4-BE49-F238E27FC236}">
                <a16:creationId xmlns:a16="http://schemas.microsoft.com/office/drawing/2014/main" id="{14CEE539-8DB8-4E3B-A219-0910CEFDCC0F}"/>
              </a:ext>
            </a:extLst>
          </p:cNvPr>
          <p:cNvSpPr/>
          <p:nvPr/>
        </p:nvSpPr>
        <p:spPr>
          <a:xfrm>
            <a:off x="4581746" y="2456612"/>
            <a:ext cx="1406135" cy="305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期刊</a:t>
            </a:r>
            <a:r>
              <a:rPr lang="en-US" altLang="zh-CN" sz="1600" b="1" dirty="0"/>
              <a:t>/</a:t>
            </a:r>
            <a:r>
              <a:rPr lang="zh-CN" altLang="en-US" sz="1600" b="1" dirty="0"/>
              <a:t>电子书</a:t>
            </a:r>
            <a:endParaRPr lang="en-US" sz="1600" b="1" dirty="0"/>
          </a:p>
        </p:txBody>
      </p:sp>
      <p:sp>
        <p:nvSpPr>
          <p:cNvPr id="51" name="Rectangle 50">
            <a:extLst>
              <a:ext uri="{FF2B5EF4-FFF2-40B4-BE49-F238E27FC236}">
                <a16:creationId xmlns:a16="http://schemas.microsoft.com/office/drawing/2014/main" id="{CBD93A45-D893-4962-9E7D-32E14785FCD9}"/>
              </a:ext>
            </a:extLst>
          </p:cNvPr>
          <p:cNvSpPr/>
          <p:nvPr/>
        </p:nvSpPr>
        <p:spPr>
          <a:xfrm>
            <a:off x="6049431" y="2470060"/>
            <a:ext cx="796261" cy="278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检索卷</a:t>
            </a:r>
            <a:endParaRPr lang="en-US" sz="1400" b="1" dirty="0"/>
          </a:p>
        </p:txBody>
      </p:sp>
      <p:sp>
        <p:nvSpPr>
          <p:cNvPr id="52" name="Rectangle 51">
            <a:extLst>
              <a:ext uri="{FF2B5EF4-FFF2-40B4-BE49-F238E27FC236}">
                <a16:creationId xmlns:a16="http://schemas.microsoft.com/office/drawing/2014/main" id="{3FA46E3C-1199-4EB4-BF53-D7AB96766E7B}"/>
              </a:ext>
            </a:extLst>
          </p:cNvPr>
          <p:cNvSpPr/>
          <p:nvPr/>
        </p:nvSpPr>
        <p:spPr>
          <a:xfrm>
            <a:off x="6900482" y="2449797"/>
            <a:ext cx="796261" cy="278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检索期</a:t>
            </a:r>
            <a:endParaRPr lang="en-US" sz="1400" b="1" dirty="0"/>
          </a:p>
        </p:txBody>
      </p:sp>
      <p:sp>
        <p:nvSpPr>
          <p:cNvPr id="53" name="Rectangle 52">
            <a:extLst>
              <a:ext uri="{FF2B5EF4-FFF2-40B4-BE49-F238E27FC236}">
                <a16:creationId xmlns:a16="http://schemas.microsoft.com/office/drawing/2014/main" id="{3FFCBB6F-F8A4-47DF-8998-469567533B92}"/>
              </a:ext>
            </a:extLst>
          </p:cNvPr>
          <p:cNvSpPr/>
          <p:nvPr/>
        </p:nvSpPr>
        <p:spPr>
          <a:xfrm>
            <a:off x="7758293" y="2449797"/>
            <a:ext cx="796261" cy="278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检索页</a:t>
            </a:r>
            <a:endParaRPr lang="en-US" sz="1400" b="1" dirty="0"/>
          </a:p>
        </p:txBody>
      </p:sp>
      <p:sp>
        <p:nvSpPr>
          <p:cNvPr id="3" name="TextBox 2">
            <a:extLst>
              <a:ext uri="{FF2B5EF4-FFF2-40B4-BE49-F238E27FC236}">
                <a16:creationId xmlns:a16="http://schemas.microsoft.com/office/drawing/2014/main" id="{AA173547-D053-4216-8411-CB74AF8F2D49}"/>
              </a:ext>
            </a:extLst>
          </p:cNvPr>
          <p:cNvSpPr txBox="1"/>
          <p:nvPr/>
        </p:nvSpPr>
        <p:spPr>
          <a:xfrm>
            <a:off x="1699638" y="2070340"/>
            <a:ext cx="1406135" cy="369332"/>
          </a:xfrm>
          <a:prstGeom prst="rect">
            <a:avLst/>
          </a:prstGeom>
          <a:solidFill>
            <a:schemeClr val="bg1"/>
          </a:solidFill>
          <a:ln w="57150">
            <a:solidFill>
              <a:schemeClr val="tx2"/>
            </a:solidFill>
          </a:ln>
        </p:spPr>
        <p:txBody>
          <a:bodyPr wrap="square" rtlCol="0">
            <a:spAutoFit/>
          </a:bodyPr>
          <a:lstStyle/>
          <a:p>
            <a:r>
              <a:rPr lang="en-US" altLang="zh-CN" dirty="0"/>
              <a:t>Energy</a:t>
            </a:r>
            <a:endParaRPr lang="zh-CN" altLang="en-US" dirty="0"/>
          </a:p>
        </p:txBody>
      </p:sp>
      <p:sp>
        <p:nvSpPr>
          <p:cNvPr id="11" name="TextBox 10">
            <a:extLst>
              <a:ext uri="{FF2B5EF4-FFF2-40B4-BE49-F238E27FC236}">
                <a16:creationId xmlns:a16="http://schemas.microsoft.com/office/drawing/2014/main" id="{679A1578-F1FC-4CCA-844E-39C86518092B}"/>
              </a:ext>
            </a:extLst>
          </p:cNvPr>
          <p:cNvSpPr txBox="1"/>
          <p:nvPr/>
        </p:nvSpPr>
        <p:spPr>
          <a:xfrm>
            <a:off x="7380070" y="-33852"/>
            <a:ext cx="5397345" cy="400110"/>
          </a:xfrm>
          <a:prstGeom prst="rect">
            <a:avLst/>
          </a:prstGeom>
          <a:noFill/>
        </p:spPr>
        <p:txBody>
          <a:bodyPr wrap="square" rtlCol="0">
            <a:spAutoFit/>
          </a:bodyPr>
          <a:lstStyle/>
          <a:p>
            <a:r>
              <a:rPr lang="zh-CN" altLang="en-US" sz="2000" b="1" dirty="0">
                <a:solidFill>
                  <a:schemeClr val="bg1"/>
                </a:solidFill>
              </a:rPr>
              <a:t>数据库首页： </a:t>
            </a:r>
            <a:r>
              <a:rPr lang="en-US" altLang="zh-CN" sz="2000" b="1" dirty="0">
                <a:solidFill>
                  <a:schemeClr val="bg1"/>
                </a:solidFill>
                <a:hlinkClick r:id="rId4">
                  <a:extLst>
                    <a:ext uri="{A12FA001-AC4F-418D-AE19-62706E023703}">
                      <ahyp:hlinkClr xmlns:ahyp="http://schemas.microsoft.com/office/drawing/2018/hyperlinkcolor" xmlns="" val="tx"/>
                    </a:ext>
                  </a:extLst>
                </a:hlinkClick>
              </a:rPr>
              <a:t>www.sciencedirect.com</a:t>
            </a:r>
            <a:endParaRPr lang="en-US" sz="2000" b="1" dirty="0">
              <a:solidFill>
                <a:schemeClr val="bg1"/>
              </a:solidFill>
            </a:endParaRPr>
          </a:p>
        </p:txBody>
      </p:sp>
    </p:spTree>
    <p:extLst>
      <p:ext uri="{BB962C8B-B14F-4D97-AF65-F5344CB8AC3E}">
        <p14:creationId xmlns:p14="http://schemas.microsoft.com/office/powerpoint/2010/main" val="3144611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1E247F-BA07-40C2-8527-C7A1428B2042}"/>
              </a:ext>
            </a:extLst>
          </p:cNvPr>
          <p:cNvPicPr>
            <a:picLocks noChangeAspect="1"/>
          </p:cNvPicPr>
          <p:nvPr/>
        </p:nvPicPr>
        <p:blipFill>
          <a:blip r:embed="rId3"/>
          <a:stretch>
            <a:fillRect/>
          </a:stretch>
        </p:blipFill>
        <p:spPr>
          <a:xfrm>
            <a:off x="2601230" y="513021"/>
            <a:ext cx="7970896" cy="6210084"/>
          </a:xfrm>
          <a:prstGeom prst="rect">
            <a:avLst/>
          </a:prstGeom>
        </p:spPr>
      </p:pic>
      <p:sp>
        <p:nvSpPr>
          <p:cNvPr id="29" name="Rectangle: Rounded Corners 28"/>
          <p:cNvSpPr/>
          <p:nvPr/>
        </p:nvSpPr>
        <p:spPr>
          <a:xfrm>
            <a:off x="2490411" y="924674"/>
            <a:ext cx="2013976" cy="5798431"/>
          </a:xfrm>
          <a:prstGeom prst="roundRect">
            <a:avLst>
              <a:gd name="adj" fmla="val 3707"/>
            </a:avLst>
          </a:prstGeom>
          <a:noFill/>
          <a:ln w="50800">
            <a:solidFill>
              <a:srgbClr val="FF82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ectangle 11"/>
          <p:cNvSpPr/>
          <p:nvPr/>
        </p:nvSpPr>
        <p:spPr>
          <a:xfrm>
            <a:off x="-1" y="513021"/>
            <a:ext cx="1619875" cy="510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快速检索</a:t>
            </a:r>
            <a:endParaRPr lang="en-US" sz="2000" b="1" dirty="0"/>
          </a:p>
        </p:txBody>
      </p:sp>
      <p:sp>
        <p:nvSpPr>
          <p:cNvPr id="13" name="Rectangle: Rounded Corners 12"/>
          <p:cNvSpPr/>
          <p:nvPr/>
        </p:nvSpPr>
        <p:spPr>
          <a:xfrm>
            <a:off x="9447363" y="1211422"/>
            <a:ext cx="1124763" cy="281226"/>
          </a:xfrm>
          <a:prstGeom prst="roundRect">
            <a:avLst/>
          </a:prstGeom>
          <a:noFill/>
          <a:ln w="50800">
            <a:solidFill>
              <a:srgbClr val="FF82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7B101E36-39C1-4943-A7D5-511DF031838F}"/>
              </a:ext>
            </a:extLst>
          </p:cNvPr>
          <p:cNvSpPr/>
          <p:nvPr/>
        </p:nvSpPr>
        <p:spPr>
          <a:xfrm>
            <a:off x="2490411" y="924674"/>
            <a:ext cx="1357832" cy="325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2">
                    <a:lumMod val="75000"/>
                  </a:schemeClr>
                </a:solidFill>
              </a:rPr>
              <a:t>结果筛选</a:t>
            </a:r>
            <a:endParaRPr lang="en-US" b="1" dirty="0">
              <a:solidFill>
                <a:schemeClr val="bg2">
                  <a:lumMod val="75000"/>
                </a:schemeClr>
              </a:solidFill>
            </a:endParaRPr>
          </a:p>
        </p:txBody>
      </p:sp>
      <p:sp>
        <p:nvSpPr>
          <p:cNvPr id="15" name="Rectangle 14">
            <a:extLst>
              <a:ext uri="{FF2B5EF4-FFF2-40B4-BE49-F238E27FC236}">
                <a16:creationId xmlns:a16="http://schemas.microsoft.com/office/drawing/2014/main" id="{C5C181F3-EF60-4645-8444-989689A09F80}"/>
              </a:ext>
            </a:extLst>
          </p:cNvPr>
          <p:cNvSpPr/>
          <p:nvPr/>
        </p:nvSpPr>
        <p:spPr>
          <a:xfrm>
            <a:off x="9336543" y="1527859"/>
            <a:ext cx="1346402" cy="34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2">
                    <a:lumMod val="75000"/>
                  </a:schemeClr>
                </a:solidFill>
              </a:rPr>
              <a:t>排序方式 </a:t>
            </a:r>
            <a:endParaRPr lang="en-US" sz="1600" b="1" dirty="0">
              <a:solidFill>
                <a:schemeClr val="bg2">
                  <a:lumMod val="75000"/>
                </a:schemeClr>
              </a:solidFill>
            </a:endParaRPr>
          </a:p>
        </p:txBody>
      </p:sp>
      <p:sp>
        <p:nvSpPr>
          <p:cNvPr id="19" name="Rectangle 18">
            <a:extLst>
              <a:ext uri="{FF2B5EF4-FFF2-40B4-BE49-F238E27FC236}">
                <a16:creationId xmlns:a16="http://schemas.microsoft.com/office/drawing/2014/main" id="{FCA8595A-A144-4CCE-99E3-EAADF2898A3B}"/>
              </a:ext>
            </a:extLst>
          </p:cNvPr>
          <p:cNvSpPr/>
          <p:nvPr/>
        </p:nvSpPr>
        <p:spPr>
          <a:xfrm>
            <a:off x="6371227" y="1516754"/>
            <a:ext cx="2670135" cy="35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2">
                    <a:lumMod val="75000"/>
                  </a:schemeClr>
                </a:solidFill>
              </a:rPr>
              <a:t>绿色可下载</a:t>
            </a:r>
            <a:r>
              <a:rPr lang="en-US" altLang="zh-CN" sz="1600" b="1" dirty="0">
                <a:solidFill>
                  <a:schemeClr val="bg2">
                    <a:lumMod val="75000"/>
                  </a:schemeClr>
                </a:solidFill>
              </a:rPr>
              <a:t>PDF</a:t>
            </a:r>
            <a:r>
              <a:rPr lang="zh-CN" altLang="en-US" sz="1600" b="1" dirty="0">
                <a:solidFill>
                  <a:schemeClr val="bg2">
                    <a:lumMod val="75000"/>
                  </a:schemeClr>
                </a:solidFill>
              </a:rPr>
              <a:t>全文</a:t>
            </a:r>
            <a:endParaRPr lang="en-US" sz="1600" b="1" dirty="0">
              <a:solidFill>
                <a:schemeClr val="bg2">
                  <a:lumMod val="75000"/>
                </a:schemeClr>
              </a:solidFill>
            </a:endParaRPr>
          </a:p>
        </p:txBody>
      </p:sp>
      <p:sp>
        <p:nvSpPr>
          <p:cNvPr id="20" name="Rectangle: Rounded Corners 19">
            <a:extLst>
              <a:ext uri="{FF2B5EF4-FFF2-40B4-BE49-F238E27FC236}">
                <a16:creationId xmlns:a16="http://schemas.microsoft.com/office/drawing/2014/main" id="{03C9AFBA-4F0A-4422-8414-5E40E2164D10}"/>
              </a:ext>
            </a:extLst>
          </p:cNvPr>
          <p:cNvSpPr/>
          <p:nvPr/>
        </p:nvSpPr>
        <p:spPr>
          <a:xfrm>
            <a:off x="5248321" y="1554503"/>
            <a:ext cx="825952" cy="257174"/>
          </a:xfrm>
          <a:prstGeom prst="roundRect">
            <a:avLst/>
          </a:prstGeom>
          <a:noFill/>
          <a:ln w="50800">
            <a:solidFill>
              <a:srgbClr val="FF82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Rectangle 21">
            <a:extLst>
              <a:ext uri="{FF2B5EF4-FFF2-40B4-BE49-F238E27FC236}">
                <a16:creationId xmlns:a16="http://schemas.microsoft.com/office/drawing/2014/main" id="{FCA5E60A-EA22-481A-B3CE-58B24FC3FD01}"/>
              </a:ext>
            </a:extLst>
          </p:cNvPr>
          <p:cNvSpPr/>
          <p:nvPr/>
        </p:nvSpPr>
        <p:spPr>
          <a:xfrm>
            <a:off x="1067561" y="2248328"/>
            <a:ext cx="1357832" cy="325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2">
                    <a:lumMod val="75000"/>
                  </a:schemeClr>
                </a:solidFill>
              </a:rPr>
              <a:t>出版年份</a:t>
            </a:r>
            <a:endParaRPr lang="en-US" b="1" dirty="0">
              <a:solidFill>
                <a:schemeClr val="bg2">
                  <a:lumMod val="75000"/>
                </a:schemeClr>
              </a:solidFill>
            </a:endParaRPr>
          </a:p>
        </p:txBody>
      </p:sp>
      <p:sp>
        <p:nvSpPr>
          <p:cNvPr id="24" name="Rectangle 23">
            <a:extLst>
              <a:ext uri="{FF2B5EF4-FFF2-40B4-BE49-F238E27FC236}">
                <a16:creationId xmlns:a16="http://schemas.microsoft.com/office/drawing/2014/main" id="{30A9DB29-1204-43EA-BE85-6B5DB2D1A1F7}"/>
              </a:ext>
            </a:extLst>
          </p:cNvPr>
          <p:cNvSpPr/>
          <p:nvPr/>
        </p:nvSpPr>
        <p:spPr>
          <a:xfrm>
            <a:off x="1053756" y="3181564"/>
            <a:ext cx="1357832" cy="325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2">
                    <a:lumMod val="75000"/>
                  </a:schemeClr>
                </a:solidFill>
              </a:rPr>
              <a:t>论文类型</a:t>
            </a:r>
            <a:endParaRPr lang="en-US" b="1" dirty="0">
              <a:solidFill>
                <a:schemeClr val="bg2">
                  <a:lumMod val="75000"/>
                </a:schemeClr>
              </a:solidFill>
            </a:endParaRPr>
          </a:p>
        </p:txBody>
      </p:sp>
      <p:sp>
        <p:nvSpPr>
          <p:cNvPr id="25" name="Rectangle: Rounded Corners 24">
            <a:extLst>
              <a:ext uri="{FF2B5EF4-FFF2-40B4-BE49-F238E27FC236}">
                <a16:creationId xmlns:a16="http://schemas.microsoft.com/office/drawing/2014/main" id="{FFB18D65-F20C-4EB6-AEDC-1709170370FA}"/>
              </a:ext>
            </a:extLst>
          </p:cNvPr>
          <p:cNvSpPr/>
          <p:nvPr/>
        </p:nvSpPr>
        <p:spPr>
          <a:xfrm>
            <a:off x="2521469" y="3729601"/>
            <a:ext cx="1357831" cy="400609"/>
          </a:xfrm>
          <a:prstGeom prst="roundRect">
            <a:avLst/>
          </a:prstGeom>
          <a:noFill/>
          <a:ln w="50800">
            <a:solidFill>
              <a:srgbClr val="FF82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Rectangle 25">
            <a:extLst>
              <a:ext uri="{FF2B5EF4-FFF2-40B4-BE49-F238E27FC236}">
                <a16:creationId xmlns:a16="http://schemas.microsoft.com/office/drawing/2014/main" id="{AF658446-2A8F-48B0-85E6-4451F8C4AF8F}"/>
              </a:ext>
            </a:extLst>
          </p:cNvPr>
          <p:cNvSpPr/>
          <p:nvPr/>
        </p:nvSpPr>
        <p:spPr>
          <a:xfrm>
            <a:off x="1067561" y="3674427"/>
            <a:ext cx="1357832" cy="510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筛选为</a:t>
            </a:r>
            <a:endParaRPr lang="en-US" altLang="zh-CN" b="1" dirty="0"/>
          </a:p>
          <a:p>
            <a:pPr algn="ctr"/>
            <a:r>
              <a:rPr lang="zh-CN" altLang="en-US" b="1" dirty="0"/>
              <a:t>电子书内容</a:t>
            </a:r>
            <a:endParaRPr lang="en-US" b="1" dirty="0"/>
          </a:p>
        </p:txBody>
      </p:sp>
      <p:sp>
        <p:nvSpPr>
          <p:cNvPr id="27" name="Rectangle 26">
            <a:extLst>
              <a:ext uri="{FF2B5EF4-FFF2-40B4-BE49-F238E27FC236}">
                <a16:creationId xmlns:a16="http://schemas.microsoft.com/office/drawing/2014/main" id="{733D04E4-32FA-4221-94DB-458FDA4A4BAB}"/>
              </a:ext>
            </a:extLst>
          </p:cNvPr>
          <p:cNvSpPr/>
          <p:nvPr/>
        </p:nvSpPr>
        <p:spPr>
          <a:xfrm>
            <a:off x="1067561" y="4334010"/>
            <a:ext cx="1357832" cy="510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电子书名称</a:t>
            </a:r>
            <a:endParaRPr lang="en-US" b="1" dirty="0"/>
          </a:p>
        </p:txBody>
      </p:sp>
      <p:sp>
        <p:nvSpPr>
          <p:cNvPr id="30" name="Rectangle 29">
            <a:extLst>
              <a:ext uri="{FF2B5EF4-FFF2-40B4-BE49-F238E27FC236}">
                <a16:creationId xmlns:a16="http://schemas.microsoft.com/office/drawing/2014/main" id="{0397C9E8-9C6D-4B5E-95E3-7DC069CE31FD}"/>
              </a:ext>
            </a:extLst>
          </p:cNvPr>
          <p:cNvSpPr/>
          <p:nvPr/>
        </p:nvSpPr>
        <p:spPr>
          <a:xfrm>
            <a:off x="1077170" y="5284814"/>
            <a:ext cx="1357832" cy="510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2">
                    <a:lumMod val="75000"/>
                  </a:schemeClr>
                </a:solidFill>
              </a:rPr>
              <a:t>学科领域</a:t>
            </a:r>
            <a:endParaRPr lang="en-US" b="1" dirty="0">
              <a:solidFill>
                <a:schemeClr val="bg2">
                  <a:lumMod val="75000"/>
                </a:schemeClr>
              </a:solidFill>
            </a:endParaRPr>
          </a:p>
        </p:txBody>
      </p:sp>
      <p:sp>
        <p:nvSpPr>
          <p:cNvPr id="31" name="Rectangle 30">
            <a:extLst>
              <a:ext uri="{FF2B5EF4-FFF2-40B4-BE49-F238E27FC236}">
                <a16:creationId xmlns:a16="http://schemas.microsoft.com/office/drawing/2014/main" id="{0D9F456A-D408-41A6-96A3-11C51C565B7C}"/>
              </a:ext>
            </a:extLst>
          </p:cNvPr>
          <p:cNvSpPr/>
          <p:nvPr/>
        </p:nvSpPr>
        <p:spPr>
          <a:xfrm>
            <a:off x="904126" y="6089501"/>
            <a:ext cx="1546405" cy="510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2">
                    <a:lumMod val="75000"/>
                  </a:schemeClr>
                </a:solidFill>
              </a:rPr>
              <a:t>访问权限类型</a:t>
            </a:r>
            <a:endParaRPr lang="en-US" sz="1600" b="1" dirty="0">
              <a:solidFill>
                <a:schemeClr val="bg2">
                  <a:lumMod val="75000"/>
                </a:schemeClr>
              </a:solidFill>
            </a:endParaRPr>
          </a:p>
        </p:txBody>
      </p:sp>
      <p:sp>
        <p:nvSpPr>
          <p:cNvPr id="21" name="TextBox 20">
            <a:extLst>
              <a:ext uri="{FF2B5EF4-FFF2-40B4-BE49-F238E27FC236}">
                <a16:creationId xmlns:a16="http://schemas.microsoft.com/office/drawing/2014/main" id="{6B972634-8AF9-406F-832F-D7C7DA639DA6}"/>
              </a:ext>
            </a:extLst>
          </p:cNvPr>
          <p:cNvSpPr txBox="1"/>
          <p:nvPr/>
        </p:nvSpPr>
        <p:spPr>
          <a:xfrm>
            <a:off x="7380070" y="-33852"/>
            <a:ext cx="5397345" cy="400110"/>
          </a:xfrm>
          <a:prstGeom prst="rect">
            <a:avLst/>
          </a:prstGeom>
          <a:noFill/>
        </p:spPr>
        <p:txBody>
          <a:bodyPr wrap="square" rtlCol="0">
            <a:spAutoFit/>
          </a:bodyPr>
          <a:lstStyle/>
          <a:p>
            <a:r>
              <a:rPr lang="zh-CN" altLang="en-US" sz="2000" b="1" dirty="0">
                <a:solidFill>
                  <a:schemeClr val="bg1"/>
                </a:solidFill>
              </a:rPr>
              <a:t>数据库首页： </a:t>
            </a:r>
            <a:r>
              <a:rPr lang="en-US" altLang="zh-CN" sz="2000" b="1" dirty="0">
                <a:solidFill>
                  <a:schemeClr val="bg1"/>
                </a:solidFill>
                <a:hlinkClick r:id="rId4">
                  <a:extLst>
                    <a:ext uri="{A12FA001-AC4F-418D-AE19-62706E023703}">
                      <ahyp:hlinkClr xmlns:ahyp="http://schemas.microsoft.com/office/drawing/2018/hyperlinkcolor" xmlns="" val="tx"/>
                    </a:ext>
                  </a:extLst>
                </a:hlinkClick>
              </a:rPr>
              <a:t>www.sciencedirect.com</a:t>
            </a:r>
            <a:endParaRPr lang="en-US" sz="2000" b="1" dirty="0">
              <a:solidFill>
                <a:schemeClr val="bg1"/>
              </a:solidFill>
            </a:endParaRPr>
          </a:p>
        </p:txBody>
      </p:sp>
      <p:sp>
        <p:nvSpPr>
          <p:cNvPr id="23" name="Rectangle: Rounded Corners 22">
            <a:extLst>
              <a:ext uri="{FF2B5EF4-FFF2-40B4-BE49-F238E27FC236}">
                <a16:creationId xmlns:a16="http://schemas.microsoft.com/office/drawing/2014/main" id="{0B2D9B27-3C09-4D36-9DB4-EEA52D2CBA9F}"/>
              </a:ext>
            </a:extLst>
          </p:cNvPr>
          <p:cNvSpPr/>
          <p:nvPr/>
        </p:nvSpPr>
        <p:spPr>
          <a:xfrm>
            <a:off x="2490410" y="1297329"/>
            <a:ext cx="1357831" cy="219425"/>
          </a:xfrm>
          <a:prstGeom prst="roundRect">
            <a:avLst/>
          </a:prstGeom>
          <a:noFill/>
          <a:ln w="50800">
            <a:solidFill>
              <a:srgbClr val="FF82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86485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F235B9-51D5-4049-BD8D-2D6D38C9E71E}"/>
              </a:ext>
            </a:extLst>
          </p:cNvPr>
          <p:cNvPicPr>
            <a:picLocks noChangeAspect="1"/>
          </p:cNvPicPr>
          <p:nvPr/>
        </p:nvPicPr>
        <p:blipFill>
          <a:blip r:embed="rId3"/>
          <a:stretch>
            <a:fillRect/>
          </a:stretch>
        </p:blipFill>
        <p:spPr>
          <a:xfrm>
            <a:off x="0" y="1054904"/>
            <a:ext cx="12192000" cy="5541818"/>
          </a:xfrm>
          <a:prstGeom prst="rect">
            <a:avLst/>
          </a:prstGeom>
        </p:spPr>
      </p:pic>
      <p:sp>
        <p:nvSpPr>
          <p:cNvPr id="5" name="Rectangle 4"/>
          <p:cNvSpPr/>
          <p:nvPr/>
        </p:nvSpPr>
        <p:spPr>
          <a:xfrm>
            <a:off x="0" y="408411"/>
            <a:ext cx="1530454" cy="510955"/>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rPr>
              <a:t>高级检索</a:t>
            </a:r>
            <a:endParaRPr lang="en-US" sz="2000" b="1" dirty="0">
              <a:solidFill>
                <a:schemeClr val="bg1"/>
              </a:solidFill>
            </a:endParaRPr>
          </a:p>
        </p:txBody>
      </p:sp>
      <p:sp>
        <p:nvSpPr>
          <p:cNvPr id="11" name="Rectangle: Rounded Corners 10">
            <a:extLst>
              <a:ext uri="{FF2B5EF4-FFF2-40B4-BE49-F238E27FC236}">
                <a16:creationId xmlns:a16="http://schemas.microsoft.com/office/drawing/2014/main" id="{A512941E-C6FF-4194-B8A5-EC471C73288F}"/>
              </a:ext>
            </a:extLst>
          </p:cNvPr>
          <p:cNvSpPr/>
          <p:nvPr/>
        </p:nvSpPr>
        <p:spPr>
          <a:xfrm>
            <a:off x="8301549" y="2184948"/>
            <a:ext cx="1330571" cy="344812"/>
          </a:xfrm>
          <a:prstGeom prst="roundRect">
            <a:avLst/>
          </a:prstGeom>
          <a:noFill/>
          <a:ln w="50800">
            <a:solidFill>
              <a:srgbClr val="FF82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a:extLst>
              <a:ext uri="{FF2B5EF4-FFF2-40B4-BE49-F238E27FC236}">
                <a16:creationId xmlns:a16="http://schemas.microsoft.com/office/drawing/2014/main" id="{DFABD3B7-F3D3-47EE-8316-88D55EC84685}"/>
              </a:ext>
            </a:extLst>
          </p:cNvPr>
          <p:cNvSpPr/>
          <p:nvPr/>
        </p:nvSpPr>
        <p:spPr>
          <a:xfrm>
            <a:off x="8287480" y="2515088"/>
            <a:ext cx="1361667" cy="510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高级检索</a:t>
            </a:r>
            <a:endParaRPr lang="en-US" sz="2000" b="1" dirty="0"/>
          </a:p>
        </p:txBody>
      </p:sp>
      <p:sp>
        <p:nvSpPr>
          <p:cNvPr id="6" name="TextBox 5">
            <a:extLst>
              <a:ext uri="{FF2B5EF4-FFF2-40B4-BE49-F238E27FC236}">
                <a16:creationId xmlns:a16="http://schemas.microsoft.com/office/drawing/2014/main" id="{BC611712-9454-40BA-B240-9336150E2484}"/>
              </a:ext>
            </a:extLst>
          </p:cNvPr>
          <p:cNvSpPr txBox="1"/>
          <p:nvPr/>
        </p:nvSpPr>
        <p:spPr>
          <a:xfrm>
            <a:off x="7380070" y="-33852"/>
            <a:ext cx="5397345" cy="400110"/>
          </a:xfrm>
          <a:prstGeom prst="rect">
            <a:avLst/>
          </a:prstGeom>
          <a:noFill/>
        </p:spPr>
        <p:txBody>
          <a:bodyPr wrap="square" rtlCol="0">
            <a:spAutoFit/>
          </a:bodyPr>
          <a:lstStyle/>
          <a:p>
            <a:r>
              <a:rPr lang="zh-CN" altLang="en-US" sz="2000" b="1" dirty="0">
                <a:solidFill>
                  <a:schemeClr val="bg1"/>
                </a:solidFill>
              </a:rPr>
              <a:t>数据库首页： </a:t>
            </a:r>
            <a:r>
              <a:rPr lang="en-US" altLang="zh-CN" sz="2000" b="1" dirty="0">
                <a:solidFill>
                  <a:schemeClr val="bg1"/>
                </a:solidFill>
                <a:hlinkClick r:id="rId4">
                  <a:extLst>
                    <a:ext uri="{A12FA001-AC4F-418D-AE19-62706E023703}">
                      <ahyp:hlinkClr xmlns:ahyp="http://schemas.microsoft.com/office/drawing/2018/hyperlinkcolor" xmlns="" val="tx"/>
                    </a:ext>
                  </a:extLst>
                </a:hlinkClick>
              </a:rPr>
              <a:t>www.sciencedirect.com</a:t>
            </a:r>
            <a:endParaRPr lang="en-US" sz="2000" b="1" dirty="0">
              <a:solidFill>
                <a:schemeClr val="bg1"/>
              </a:solidFill>
            </a:endParaRPr>
          </a:p>
        </p:txBody>
      </p:sp>
    </p:spTree>
    <p:extLst>
      <p:ext uri="{BB962C8B-B14F-4D97-AF65-F5344CB8AC3E}">
        <p14:creationId xmlns:p14="http://schemas.microsoft.com/office/powerpoint/2010/main" val="1651674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CA26FB2-1756-4E30-8148-0DE4CD8B30DE}"/>
              </a:ext>
            </a:extLst>
          </p:cNvPr>
          <p:cNvPicPr>
            <a:picLocks noChangeAspect="1"/>
          </p:cNvPicPr>
          <p:nvPr/>
        </p:nvPicPr>
        <p:blipFill>
          <a:blip r:embed="rId3"/>
          <a:stretch>
            <a:fillRect/>
          </a:stretch>
        </p:blipFill>
        <p:spPr>
          <a:xfrm>
            <a:off x="873" y="996068"/>
            <a:ext cx="5236564" cy="5865498"/>
          </a:xfrm>
          <a:prstGeom prst="rect">
            <a:avLst/>
          </a:prstGeom>
        </p:spPr>
      </p:pic>
      <p:pic>
        <p:nvPicPr>
          <p:cNvPr id="11" name="Picture 10">
            <a:extLst>
              <a:ext uri="{FF2B5EF4-FFF2-40B4-BE49-F238E27FC236}">
                <a16:creationId xmlns:a16="http://schemas.microsoft.com/office/drawing/2014/main" id="{E2B41948-15CD-4575-8C49-80ACA3049549}"/>
              </a:ext>
            </a:extLst>
          </p:cNvPr>
          <p:cNvPicPr>
            <a:picLocks noChangeAspect="1"/>
          </p:cNvPicPr>
          <p:nvPr/>
        </p:nvPicPr>
        <p:blipFill rotWithShape="1">
          <a:blip r:embed="rId3"/>
          <a:srcRect b="64972"/>
          <a:stretch/>
        </p:blipFill>
        <p:spPr>
          <a:xfrm>
            <a:off x="6792474" y="439598"/>
            <a:ext cx="5349109" cy="2233302"/>
          </a:xfrm>
          <a:prstGeom prst="rect">
            <a:avLst/>
          </a:prstGeom>
        </p:spPr>
      </p:pic>
      <p:sp>
        <p:nvSpPr>
          <p:cNvPr id="2" name="Rectangle 1">
            <a:extLst>
              <a:ext uri="{FF2B5EF4-FFF2-40B4-BE49-F238E27FC236}">
                <a16:creationId xmlns:a16="http://schemas.microsoft.com/office/drawing/2014/main" id="{A3A79872-669D-4B4B-9823-2CC116B45F0A}"/>
              </a:ext>
            </a:extLst>
          </p:cNvPr>
          <p:cNvSpPr/>
          <p:nvPr/>
        </p:nvSpPr>
        <p:spPr>
          <a:xfrm>
            <a:off x="5339634" y="439598"/>
            <a:ext cx="1618369" cy="1987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400" b="1" dirty="0">
                <a:solidFill>
                  <a:schemeClr val="tx1">
                    <a:lumMod val="75000"/>
                  </a:schemeClr>
                </a:solidFill>
                <a:latin typeface="Microsoft YaHei Light" panose="020B0502040204020203" pitchFamily="34" charset="-122"/>
                <a:ea typeface="Microsoft YaHei Light" panose="020B0502040204020203" pitchFamily="34" charset="-122"/>
              </a:rPr>
              <a:t>案例：</a:t>
            </a:r>
            <a:endParaRPr lang="en-US" altLang="zh-CN" sz="1400" b="1" dirty="0">
              <a:solidFill>
                <a:schemeClr val="tx1">
                  <a:lumMod val="75000"/>
                </a:schemeClr>
              </a:solidFill>
              <a:latin typeface="Microsoft YaHei Light" panose="020B0502040204020203" pitchFamily="34" charset="-122"/>
              <a:ea typeface="Microsoft YaHei Light" panose="020B0502040204020203" pitchFamily="34" charset="-122"/>
            </a:endParaRPr>
          </a:p>
          <a:p>
            <a:pPr>
              <a:lnSpc>
                <a:spcPct val="150000"/>
              </a:lnSpc>
            </a:pPr>
            <a:r>
              <a:rPr lang="zh-CN" altLang="en-US" sz="1400" b="1" dirty="0">
                <a:solidFill>
                  <a:schemeClr val="tx1">
                    <a:lumMod val="75000"/>
                  </a:schemeClr>
                </a:solidFill>
                <a:latin typeface="Microsoft YaHei Light" panose="020B0502040204020203" pitchFamily="34" charset="-122"/>
                <a:ea typeface="Microsoft YaHei Light" panose="020B0502040204020203" pitchFamily="34" charset="-122"/>
              </a:rPr>
              <a:t>搜索</a:t>
            </a:r>
            <a:r>
              <a:rPr lang="en-US" altLang="zh-CN" sz="1400" b="1" dirty="0">
                <a:solidFill>
                  <a:schemeClr val="tx1">
                    <a:lumMod val="75000"/>
                  </a:schemeClr>
                </a:solidFill>
                <a:latin typeface="Microsoft YaHei Light" panose="020B0502040204020203" pitchFamily="34" charset="-122"/>
                <a:ea typeface="Microsoft YaHei Light" panose="020B0502040204020203" pitchFamily="34" charset="-122"/>
              </a:rPr>
              <a:t>2016-2020</a:t>
            </a:r>
            <a:r>
              <a:rPr lang="zh-CN" altLang="en-US" sz="1400" b="1" dirty="0">
                <a:solidFill>
                  <a:schemeClr val="tx1">
                    <a:lumMod val="75000"/>
                  </a:schemeClr>
                </a:solidFill>
                <a:latin typeface="Microsoft YaHei Light" panose="020B0502040204020203" pitchFamily="34" charset="-122"/>
                <a:ea typeface="Microsoft YaHei Light" panose="020B0502040204020203" pitchFamily="34" charset="-122"/>
              </a:rPr>
              <a:t>年关于利用人工智能在可再生能源领域的研究的电子书</a:t>
            </a:r>
            <a:endParaRPr lang="en-US" sz="1400" b="1" dirty="0">
              <a:solidFill>
                <a:schemeClr val="tx1">
                  <a:lumMod val="75000"/>
                </a:schemeClr>
              </a:solidFill>
              <a:latin typeface="Microsoft YaHei Light" panose="020B0502040204020203" pitchFamily="34" charset="-122"/>
              <a:ea typeface="Microsoft YaHei Light" panose="020B0502040204020203" pitchFamily="34" charset="-122"/>
            </a:endParaRPr>
          </a:p>
        </p:txBody>
      </p:sp>
      <p:sp>
        <p:nvSpPr>
          <p:cNvPr id="7" name="TextBox 6">
            <a:extLst>
              <a:ext uri="{FF2B5EF4-FFF2-40B4-BE49-F238E27FC236}">
                <a16:creationId xmlns:a16="http://schemas.microsoft.com/office/drawing/2014/main" id="{1B4C578D-83E7-456D-9C49-68C1BE4170C7}"/>
              </a:ext>
            </a:extLst>
          </p:cNvPr>
          <p:cNvSpPr txBox="1"/>
          <p:nvPr/>
        </p:nvSpPr>
        <p:spPr>
          <a:xfrm>
            <a:off x="10646036" y="1363967"/>
            <a:ext cx="1495548" cy="369332"/>
          </a:xfrm>
          <a:prstGeom prst="rect">
            <a:avLst/>
          </a:prstGeom>
          <a:noFill/>
        </p:spPr>
        <p:txBody>
          <a:bodyPr wrap="square" rtlCol="0">
            <a:spAutoFit/>
          </a:bodyPr>
          <a:lstStyle/>
          <a:p>
            <a:r>
              <a:rPr lang="en-US" altLang="zh-CN" b="1" dirty="0">
                <a:solidFill>
                  <a:schemeClr val="tx1">
                    <a:lumMod val="75000"/>
                  </a:schemeClr>
                </a:solidFill>
                <a:latin typeface="Microsoft YaHei Light" panose="020B0502040204020203" pitchFamily="34" charset="-122"/>
                <a:ea typeface="Microsoft YaHei Light" panose="020B0502040204020203" pitchFamily="34" charset="-122"/>
              </a:rPr>
              <a:t>2016-2020</a:t>
            </a:r>
            <a:endParaRPr lang="en-US" b="1" dirty="0">
              <a:solidFill>
                <a:schemeClr val="tx1">
                  <a:lumMod val="75000"/>
                </a:schemeClr>
              </a:solidFill>
              <a:latin typeface="Microsoft YaHei Light" panose="020B0502040204020203" pitchFamily="34" charset="-122"/>
              <a:ea typeface="Microsoft YaHei Light" panose="020B0502040204020203" pitchFamily="34" charset="-122"/>
            </a:endParaRPr>
          </a:p>
        </p:txBody>
      </p:sp>
      <p:sp>
        <p:nvSpPr>
          <p:cNvPr id="12" name="TextBox 11">
            <a:extLst>
              <a:ext uri="{FF2B5EF4-FFF2-40B4-BE49-F238E27FC236}">
                <a16:creationId xmlns:a16="http://schemas.microsoft.com/office/drawing/2014/main" id="{C9891E87-726D-4FE2-9553-05A92B7C9A23}"/>
              </a:ext>
            </a:extLst>
          </p:cNvPr>
          <p:cNvSpPr txBox="1"/>
          <p:nvPr/>
        </p:nvSpPr>
        <p:spPr>
          <a:xfrm>
            <a:off x="6954680" y="668346"/>
            <a:ext cx="4987584" cy="369332"/>
          </a:xfrm>
          <a:prstGeom prst="rect">
            <a:avLst/>
          </a:prstGeom>
          <a:noFill/>
        </p:spPr>
        <p:txBody>
          <a:bodyPr wrap="square" rtlCol="0">
            <a:spAutoFit/>
          </a:bodyPr>
          <a:lstStyle/>
          <a:p>
            <a:r>
              <a:rPr lang="zh-CN" altLang="en-US" b="1" dirty="0">
                <a:solidFill>
                  <a:schemeClr val="tx1">
                    <a:lumMod val="75000"/>
                  </a:schemeClr>
                </a:solidFill>
                <a:latin typeface="Microsoft YaHei Light" panose="020B0502040204020203" pitchFamily="34" charset="-122"/>
                <a:ea typeface="Microsoft YaHei Light" panose="020B0502040204020203" pitchFamily="34" charset="-122"/>
              </a:rPr>
              <a:t>“</a:t>
            </a:r>
            <a:r>
              <a:rPr lang="en-US" altLang="zh-CN" b="1" dirty="0">
                <a:solidFill>
                  <a:schemeClr val="tx1">
                    <a:lumMod val="75000"/>
                  </a:schemeClr>
                </a:solidFill>
                <a:latin typeface="Microsoft YaHei Light" panose="020B0502040204020203" pitchFamily="34" charset="-122"/>
                <a:ea typeface="Microsoft YaHei Light" panose="020B0502040204020203" pitchFamily="34" charset="-122"/>
              </a:rPr>
              <a:t>Renewable energy</a:t>
            </a:r>
            <a:r>
              <a:rPr lang="zh-CN" altLang="en-US" b="1" dirty="0">
                <a:solidFill>
                  <a:schemeClr val="tx1">
                    <a:lumMod val="75000"/>
                  </a:schemeClr>
                </a:solidFill>
                <a:latin typeface="Microsoft YaHei Light" panose="020B0502040204020203" pitchFamily="34" charset="-122"/>
                <a:ea typeface="Microsoft YaHei Light" panose="020B0502040204020203" pitchFamily="34" charset="-122"/>
              </a:rPr>
              <a:t>” </a:t>
            </a:r>
            <a:r>
              <a:rPr lang="en-US" altLang="zh-CN" b="1" dirty="0">
                <a:solidFill>
                  <a:schemeClr val="tx2"/>
                </a:solidFill>
                <a:latin typeface="Microsoft YaHei Light" panose="020B0502040204020203" pitchFamily="34" charset="-122"/>
                <a:ea typeface="Microsoft YaHei Light" panose="020B0502040204020203" pitchFamily="34" charset="-122"/>
              </a:rPr>
              <a:t>AND </a:t>
            </a:r>
            <a:r>
              <a:rPr lang="en-US" altLang="zh-CN" b="1" dirty="0">
                <a:solidFill>
                  <a:schemeClr val="tx1">
                    <a:lumMod val="75000"/>
                  </a:schemeClr>
                </a:solidFill>
                <a:latin typeface="Microsoft YaHei Light" panose="020B0502040204020203" pitchFamily="34" charset="-122"/>
                <a:ea typeface="Microsoft YaHei Light" panose="020B0502040204020203" pitchFamily="34" charset="-122"/>
              </a:rPr>
              <a:t>“Artificial Intelligence”</a:t>
            </a:r>
            <a:endParaRPr lang="en-US" b="1" dirty="0">
              <a:solidFill>
                <a:schemeClr val="tx1">
                  <a:lumMod val="75000"/>
                </a:schemeClr>
              </a:solidFill>
              <a:latin typeface="Microsoft YaHei Light" panose="020B0502040204020203" pitchFamily="34" charset="-122"/>
              <a:ea typeface="Microsoft YaHei Light" panose="020B0502040204020203" pitchFamily="34" charset="-122"/>
            </a:endParaRPr>
          </a:p>
        </p:txBody>
      </p:sp>
      <p:pic>
        <p:nvPicPr>
          <p:cNvPr id="13" name="Picture 12">
            <a:extLst>
              <a:ext uri="{FF2B5EF4-FFF2-40B4-BE49-F238E27FC236}">
                <a16:creationId xmlns:a16="http://schemas.microsoft.com/office/drawing/2014/main" id="{95283150-5786-4507-A0A6-B9B3EAE7C0DD}"/>
              </a:ext>
            </a:extLst>
          </p:cNvPr>
          <p:cNvPicPr>
            <a:picLocks noChangeAspect="1"/>
          </p:cNvPicPr>
          <p:nvPr/>
        </p:nvPicPr>
        <p:blipFill rotWithShape="1">
          <a:blip r:embed="rId4"/>
          <a:srcRect t="42" b="27727"/>
          <a:stretch/>
        </p:blipFill>
        <p:spPr>
          <a:xfrm>
            <a:off x="5404207" y="2539278"/>
            <a:ext cx="6748810" cy="4169866"/>
          </a:xfrm>
          <a:prstGeom prst="rect">
            <a:avLst/>
          </a:prstGeom>
        </p:spPr>
      </p:pic>
      <p:sp>
        <p:nvSpPr>
          <p:cNvPr id="14" name="Rectangle: Rounded Corners 13">
            <a:extLst>
              <a:ext uri="{FF2B5EF4-FFF2-40B4-BE49-F238E27FC236}">
                <a16:creationId xmlns:a16="http://schemas.microsoft.com/office/drawing/2014/main" id="{AACD44FC-E896-433E-9599-A105FB04AB81}"/>
              </a:ext>
            </a:extLst>
          </p:cNvPr>
          <p:cNvSpPr/>
          <p:nvPr/>
        </p:nvSpPr>
        <p:spPr>
          <a:xfrm>
            <a:off x="5417085" y="6218097"/>
            <a:ext cx="1230636" cy="400609"/>
          </a:xfrm>
          <a:prstGeom prst="roundRect">
            <a:avLst/>
          </a:prstGeom>
          <a:noFill/>
          <a:ln w="50800">
            <a:solidFill>
              <a:srgbClr val="FF82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14">
            <a:extLst>
              <a:ext uri="{FF2B5EF4-FFF2-40B4-BE49-F238E27FC236}">
                <a16:creationId xmlns:a16="http://schemas.microsoft.com/office/drawing/2014/main" id="{8B2907DF-6D84-4B74-AC6D-E90B7E82AB75}"/>
              </a:ext>
            </a:extLst>
          </p:cNvPr>
          <p:cNvSpPr/>
          <p:nvPr/>
        </p:nvSpPr>
        <p:spPr>
          <a:xfrm>
            <a:off x="6275764" y="5664056"/>
            <a:ext cx="1357832" cy="510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lumMod val="75000"/>
                  </a:schemeClr>
                </a:solidFill>
                <a:latin typeface="Microsoft YaHei Light" panose="020B0502040204020203" pitchFamily="34" charset="-122"/>
                <a:ea typeface="Microsoft YaHei Light" panose="020B0502040204020203" pitchFamily="34" charset="-122"/>
              </a:rPr>
              <a:t>筛选</a:t>
            </a:r>
            <a:endParaRPr lang="en-US" altLang="zh-CN" sz="1600" dirty="0">
              <a:solidFill>
                <a:schemeClr val="tx1">
                  <a:lumMod val="75000"/>
                </a:schemeClr>
              </a:solidFill>
              <a:latin typeface="Microsoft YaHei Light" panose="020B0502040204020203" pitchFamily="34" charset="-122"/>
              <a:ea typeface="Microsoft YaHei Light" panose="020B0502040204020203" pitchFamily="34" charset="-122"/>
            </a:endParaRPr>
          </a:p>
          <a:p>
            <a:pPr algn="ctr"/>
            <a:r>
              <a:rPr lang="zh-CN" altLang="en-US" sz="1600" dirty="0">
                <a:solidFill>
                  <a:schemeClr val="tx1">
                    <a:lumMod val="75000"/>
                  </a:schemeClr>
                </a:solidFill>
                <a:latin typeface="Microsoft YaHei Light" panose="020B0502040204020203" pitchFamily="34" charset="-122"/>
                <a:ea typeface="Microsoft YaHei Light" panose="020B0502040204020203" pitchFamily="34" charset="-122"/>
              </a:rPr>
              <a:t>电子书内容</a:t>
            </a:r>
            <a:endParaRPr lang="en-US" sz="1600" dirty="0">
              <a:solidFill>
                <a:schemeClr val="tx1">
                  <a:lumMod val="75000"/>
                </a:schemeClr>
              </a:solidFill>
              <a:latin typeface="Microsoft YaHei Light" panose="020B0502040204020203" pitchFamily="34" charset="-122"/>
              <a:ea typeface="Microsoft YaHei Light" panose="020B0502040204020203" pitchFamily="34" charset="-122"/>
            </a:endParaRPr>
          </a:p>
        </p:txBody>
      </p:sp>
      <p:sp>
        <p:nvSpPr>
          <p:cNvPr id="16" name="Rectangle: Rounded Corners 15">
            <a:extLst>
              <a:ext uri="{FF2B5EF4-FFF2-40B4-BE49-F238E27FC236}">
                <a16:creationId xmlns:a16="http://schemas.microsoft.com/office/drawing/2014/main" id="{24C5F125-BFDE-4965-8CAC-5C1828D26E73}"/>
              </a:ext>
            </a:extLst>
          </p:cNvPr>
          <p:cNvSpPr/>
          <p:nvPr/>
        </p:nvSpPr>
        <p:spPr>
          <a:xfrm>
            <a:off x="5417085" y="3414806"/>
            <a:ext cx="1213186" cy="400609"/>
          </a:xfrm>
          <a:prstGeom prst="roundRect">
            <a:avLst/>
          </a:prstGeom>
          <a:noFill/>
          <a:ln w="50800">
            <a:solidFill>
              <a:srgbClr val="FF82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Rectangle 17">
            <a:extLst>
              <a:ext uri="{FF2B5EF4-FFF2-40B4-BE49-F238E27FC236}">
                <a16:creationId xmlns:a16="http://schemas.microsoft.com/office/drawing/2014/main" id="{91910F0C-16DD-47BF-8965-26EAD4FEB283}"/>
              </a:ext>
            </a:extLst>
          </p:cNvPr>
          <p:cNvSpPr/>
          <p:nvPr/>
        </p:nvSpPr>
        <p:spPr>
          <a:xfrm>
            <a:off x="3694626" y="2515094"/>
            <a:ext cx="1371602" cy="334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2">
                    <a:lumMod val="75000"/>
                  </a:schemeClr>
                </a:solidFill>
              </a:rPr>
              <a:t>限定机构</a:t>
            </a:r>
            <a:endParaRPr lang="en-US" sz="1600" b="1" dirty="0">
              <a:solidFill>
                <a:schemeClr val="bg2">
                  <a:lumMod val="75000"/>
                </a:schemeClr>
              </a:solidFill>
            </a:endParaRPr>
          </a:p>
        </p:txBody>
      </p:sp>
      <p:sp>
        <p:nvSpPr>
          <p:cNvPr id="19" name="Rectangle 18">
            <a:extLst>
              <a:ext uri="{FF2B5EF4-FFF2-40B4-BE49-F238E27FC236}">
                <a16:creationId xmlns:a16="http://schemas.microsoft.com/office/drawing/2014/main" id="{0CB4D8C8-0F83-4198-BFFD-337CEA915107}"/>
              </a:ext>
            </a:extLst>
          </p:cNvPr>
          <p:cNvSpPr/>
          <p:nvPr/>
        </p:nvSpPr>
        <p:spPr>
          <a:xfrm>
            <a:off x="2279751" y="5716884"/>
            <a:ext cx="2257784"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2">
                    <a:lumMod val="75000"/>
                  </a:schemeClr>
                </a:solidFill>
              </a:rPr>
              <a:t>指定期刊</a:t>
            </a:r>
            <a:r>
              <a:rPr lang="en-US" altLang="zh-CN" sz="1600" b="1" dirty="0">
                <a:solidFill>
                  <a:schemeClr val="bg2">
                    <a:lumMod val="75000"/>
                  </a:schemeClr>
                </a:solidFill>
              </a:rPr>
              <a:t>/</a:t>
            </a:r>
            <a:r>
              <a:rPr lang="zh-CN" altLang="en-US" sz="1600" b="1" dirty="0">
                <a:solidFill>
                  <a:schemeClr val="bg2">
                    <a:lumMod val="75000"/>
                  </a:schemeClr>
                </a:solidFill>
              </a:rPr>
              <a:t>电子书</a:t>
            </a:r>
            <a:endParaRPr lang="en-US" sz="1600" b="1" dirty="0">
              <a:solidFill>
                <a:schemeClr val="bg2">
                  <a:lumMod val="75000"/>
                </a:schemeClr>
              </a:solidFill>
            </a:endParaRPr>
          </a:p>
        </p:txBody>
      </p:sp>
      <p:sp>
        <p:nvSpPr>
          <p:cNvPr id="20" name="Rectangle 19">
            <a:extLst>
              <a:ext uri="{FF2B5EF4-FFF2-40B4-BE49-F238E27FC236}">
                <a16:creationId xmlns:a16="http://schemas.microsoft.com/office/drawing/2014/main" id="{6F820575-FB14-43AD-BE86-CC879377DE38}"/>
              </a:ext>
            </a:extLst>
          </p:cNvPr>
          <p:cNvSpPr/>
          <p:nvPr/>
        </p:nvSpPr>
        <p:spPr>
          <a:xfrm>
            <a:off x="2750599" y="876365"/>
            <a:ext cx="2168942" cy="450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chemeClr val="bg2">
                    <a:lumMod val="75000"/>
                  </a:schemeClr>
                </a:solidFill>
              </a:rPr>
              <a:t>1.  </a:t>
            </a:r>
            <a:r>
              <a:rPr lang="zh-CN" altLang="en-US" sz="1400" b="1" dirty="0">
                <a:solidFill>
                  <a:schemeClr val="bg2">
                    <a:lumMod val="75000"/>
                  </a:schemeClr>
                </a:solidFill>
              </a:rPr>
              <a:t>在全文中检索</a:t>
            </a:r>
            <a:endParaRPr lang="en-US" altLang="zh-CN" sz="1400" b="1" dirty="0">
              <a:solidFill>
                <a:schemeClr val="bg2">
                  <a:lumMod val="75000"/>
                </a:schemeClr>
              </a:solidFill>
            </a:endParaRPr>
          </a:p>
          <a:p>
            <a:r>
              <a:rPr lang="en-US" sz="1400" b="1" dirty="0">
                <a:solidFill>
                  <a:schemeClr val="bg2">
                    <a:lumMod val="75000"/>
                  </a:schemeClr>
                </a:solidFill>
              </a:rPr>
              <a:t>2. </a:t>
            </a:r>
            <a:r>
              <a:rPr lang="zh-CN" altLang="en-US" sz="1400" b="1" dirty="0">
                <a:solidFill>
                  <a:schemeClr val="bg2">
                    <a:lumMod val="75000"/>
                  </a:schemeClr>
                </a:solidFill>
              </a:rPr>
              <a:t>支持检索式和</a:t>
            </a:r>
            <a:r>
              <a:rPr lang="en-US" altLang="zh-CN" sz="1400" b="1" dirty="0">
                <a:solidFill>
                  <a:schemeClr val="bg2">
                    <a:lumMod val="75000"/>
                  </a:schemeClr>
                </a:solidFill>
              </a:rPr>
              <a:t>DOI</a:t>
            </a:r>
            <a:r>
              <a:rPr lang="zh-CN" altLang="en-US" sz="1400" b="1" dirty="0">
                <a:solidFill>
                  <a:schemeClr val="bg2">
                    <a:lumMod val="75000"/>
                  </a:schemeClr>
                </a:solidFill>
              </a:rPr>
              <a:t>检索</a:t>
            </a:r>
            <a:endParaRPr lang="en-US" sz="1400" b="1" dirty="0">
              <a:solidFill>
                <a:schemeClr val="bg2">
                  <a:lumMod val="75000"/>
                </a:schemeClr>
              </a:solidFill>
            </a:endParaRPr>
          </a:p>
        </p:txBody>
      </p:sp>
      <p:sp>
        <p:nvSpPr>
          <p:cNvPr id="21" name="Rectangle 20">
            <a:extLst>
              <a:ext uri="{FF2B5EF4-FFF2-40B4-BE49-F238E27FC236}">
                <a16:creationId xmlns:a16="http://schemas.microsoft.com/office/drawing/2014/main" id="{D8D43A17-43BA-472A-8DCD-4AE1A33D0D4C}"/>
              </a:ext>
            </a:extLst>
          </p:cNvPr>
          <p:cNvSpPr/>
          <p:nvPr/>
        </p:nvSpPr>
        <p:spPr>
          <a:xfrm>
            <a:off x="1076634" y="2484848"/>
            <a:ext cx="1371602" cy="334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2">
                    <a:lumMod val="75000"/>
                  </a:schemeClr>
                </a:solidFill>
              </a:rPr>
              <a:t>限定作者</a:t>
            </a:r>
            <a:endParaRPr lang="en-US" sz="1600" b="1" dirty="0">
              <a:solidFill>
                <a:schemeClr val="bg2">
                  <a:lumMod val="75000"/>
                </a:schemeClr>
              </a:solidFill>
            </a:endParaRPr>
          </a:p>
        </p:txBody>
      </p:sp>
      <p:sp>
        <p:nvSpPr>
          <p:cNvPr id="22" name="Rectangle 21">
            <a:extLst>
              <a:ext uri="{FF2B5EF4-FFF2-40B4-BE49-F238E27FC236}">
                <a16:creationId xmlns:a16="http://schemas.microsoft.com/office/drawing/2014/main" id="{43C7C000-0177-4ACC-8B9A-00B618ED4E55}"/>
              </a:ext>
            </a:extLst>
          </p:cNvPr>
          <p:cNvSpPr/>
          <p:nvPr/>
        </p:nvSpPr>
        <p:spPr>
          <a:xfrm>
            <a:off x="780836" y="1892173"/>
            <a:ext cx="2243600" cy="319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2">
                    <a:lumMod val="75000"/>
                  </a:schemeClr>
                </a:solidFill>
              </a:rPr>
              <a:t>在期刊</a:t>
            </a:r>
            <a:r>
              <a:rPr lang="en-US" altLang="zh-CN" sz="1600" b="1" dirty="0">
                <a:solidFill>
                  <a:schemeClr val="bg2">
                    <a:lumMod val="75000"/>
                  </a:schemeClr>
                </a:solidFill>
              </a:rPr>
              <a:t>/</a:t>
            </a:r>
            <a:r>
              <a:rPr lang="zh-CN" altLang="en-US" sz="1600" b="1" dirty="0">
                <a:solidFill>
                  <a:schemeClr val="bg2">
                    <a:lumMod val="75000"/>
                  </a:schemeClr>
                </a:solidFill>
              </a:rPr>
              <a:t>电子书中检索</a:t>
            </a:r>
            <a:endParaRPr lang="en-US" sz="1600" b="1" dirty="0">
              <a:solidFill>
                <a:schemeClr val="bg2">
                  <a:lumMod val="75000"/>
                </a:schemeClr>
              </a:solidFill>
            </a:endParaRPr>
          </a:p>
        </p:txBody>
      </p:sp>
      <p:sp>
        <p:nvSpPr>
          <p:cNvPr id="23" name="Rectangle 22">
            <a:extLst>
              <a:ext uri="{FF2B5EF4-FFF2-40B4-BE49-F238E27FC236}">
                <a16:creationId xmlns:a16="http://schemas.microsoft.com/office/drawing/2014/main" id="{A6174497-686B-4E0F-B637-36781B344075}"/>
              </a:ext>
            </a:extLst>
          </p:cNvPr>
          <p:cNvSpPr/>
          <p:nvPr/>
        </p:nvSpPr>
        <p:spPr>
          <a:xfrm>
            <a:off x="3694626" y="1846634"/>
            <a:ext cx="1371602" cy="334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2">
                    <a:lumMod val="75000"/>
                  </a:schemeClr>
                </a:solidFill>
              </a:rPr>
              <a:t>限定年份</a:t>
            </a:r>
            <a:endParaRPr lang="en-US" sz="1600" b="1" dirty="0">
              <a:solidFill>
                <a:schemeClr val="bg2">
                  <a:lumMod val="75000"/>
                </a:schemeClr>
              </a:solidFill>
            </a:endParaRPr>
          </a:p>
        </p:txBody>
      </p:sp>
      <p:sp>
        <p:nvSpPr>
          <p:cNvPr id="24" name="Rectangle 23">
            <a:extLst>
              <a:ext uri="{FF2B5EF4-FFF2-40B4-BE49-F238E27FC236}">
                <a16:creationId xmlns:a16="http://schemas.microsoft.com/office/drawing/2014/main" id="{43E3C20E-9EB8-49C8-A933-C4237B2CEFDF}"/>
              </a:ext>
            </a:extLst>
          </p:cNvPr>
          <p:cNvSpPr/>
          <p:nvPr/>
        </p:nvSpPr>
        <p:spPr>
          <a:xfrm>
            <a:off x="1845199" y="3630481"/>
            <a:ext cx="3096891" cy="334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2">
                    <a:lumMod val="75000"/>
                  </a:schemeClr>
                </a:solidFill>
              </a:rPr>
              <a:t>在标题、文摘、关键词中检索</a:t>
            </a:r>
            <a:endParaRPr lang="en-US" sz="1600" b="1" dirty="0">
              <a:solidFill>
                <a:schemeClr val="bg2">
                  <a:lumMod val="75000"/>
                </a:schemeClr>
              </a:solidFill>
            </a:endParaRPr>
          </a:p>
        </p:txBody>
      </p:sp>
      <p:sp>
        <p:nvSpPr>
          <p:cNvPr id="25" name="Rectangle 24">
            <a:extLst>
              <a:ext uri="{FF2B5EF4-FFF2-40B4-BE49-F238E27FC236}">
                <a16:creationId xmlns:a16="http://schemas.microsoft.com/office/drawing/2014/main" id="{958F3336-0A9A-419E-8CE2-22E559A78E9A}"/>
              </a:ext>
            </a:extLst>
          </p:cNvPr>
          <p:cNvSpPr/>
          <p:nvPr/>
        </p:nvSpPr>
        <p:spPr>
          <a:xfrm>
            <a:off x="2036997" y="4949018"/>
            <a:ext cx="2713294"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2">
                    <a:lumMod val="75000"/>
                  </a:schemeClr>
                </a:solidFill>
              </a:rPr>
              <a:t>在参考文献中检索</a:t>
            </a:r>
            <a:endParaRPr lang="en-US" sz="1600" b="1" dirty="0">
              <a:solidFill>
                <a:schemeClr val="bg2">
                  <a:lumMod val="75000"/>
                </a:schemeClr>
              </a:solidFill>
            </a:endParaRPr>
          </a:p>
        </p:txBody>
      </p:sp>
      <p:sp>
        <p:nvSpPr>
          <p:cNvPr id="26" name="Rectangle 25">
            <a:extLst>
              <a:ext uri="{FF2B5EF4-FFF2-40B4-BE49-F238E27FC236}">
                <a16:creationId xmlns:a16="http://schemas.microsoft.com/office/drawing/2014/main" id="{2543041D-6C7E-421F-A2E3-23458C466556}"/>
              </a:ext>
            </a:extLst>
          </p:cNvPr>
          <p:cNvSpPr/>
          <p:nvPr/>
        </p:nvSpPr>
        <p:spPr>
          <a:xfrm>
            <a:off x="1860198" y="4225154"/>
            <a:ext cx="3096891" cy="334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2">
                    <a:lumMod val="75000"/>
                  </a:schemeClr>
                </a:solidFill>
              </a:rPr>
              <a:t>在标题中检索</a:t>
            </a:r>
            <a:endParaRPr lang="en-US" sz="1600" b="1" dirty="0">
              <a:solidFill>
                <a:schemeClr val="bg2">
                  <a:lumMod val="75000"/>
                </a:schemeClr>
              </a:solidFill>
            </a:endParaRPr>
          </a:p>
        </p:txBody>
      </p:sp>
      <p:cxnSp>
        <p:nvCxnSpPr>
          <p:cNvPr id="28" name="Straight Connector 27">
            <a:extLst>
              <a:ext uri="{FF2B5EF4-FFF2-40B4-BE49-F238E27FC236}">
                <a16:creationId xmlns:a16="http://schemas.microsoft.com/office/drawing/2014/main" id="{486D5857-93CB-44AA-B35A-19765B10C66C}"/>
              </a:ext>
            </a:extLst>
          </p:cNvPr>
          <p:cNvCxnSpPr/>
          <p:nvPr/>
        </p:nvCxnSpPr>
        <p:spPr>
          <a:xfrm>
            <a:off x="5237437" y="412868"/>
            <a:ext cx="0" cy="6445132"/>
          </a:xfrm>
          <a:prstGeom prst="line">
            <a:avLst/>
          </a:prstGeom>
          <a:ln w="50800">
            <a:prstDash val="dash"/>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FEC4358B-2265-489C-9A62-870045BE9BCB}"/>
              </a:ext>
            </a:extLst>
          </p:cNvPr>
          <p:cNvSpPr/>
          <p:nvPr/>
        </p:nvSpPr>
        <p:spPr>
          <a:xfrm>
            <a:off x="0" y="408411"/>
            <a:ext cx="1530454" cy="510955"/>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rPr>
              <a:t>高级检索</a:t>
            </a:r>
            <a:endParaRPr lang="en-US" sz="2000" b="1" dirty="0">
              <a:solidFill>
                <a:schemeClr val="bg1"/>
              </a:solidFill>
            </a:endParaRPr>
          </a:p>
        </p:txBody>
      </p:sp>
      <p:sp>
        <p:nvSpPr>
          <p:cNvPr id="27" name="TextBox 26">
            <a:extLst>
              <a:ext uri="{FF2B5EF4-FFF2-40B4-BE49-F238E27FC236}">
                <a16:creationId xmlns:a16="http://schemas.microsoft.com/office/drawing/2014/main" id="{55D2E319-4BD3-4486-94E5-B999FB6DECDB}"/>
              </a:ext>
            </a:extLst>
          </p:cNvPr>
          <p:cNvSpPr txBox="1"/>
          <p:nvPr/>
        </p:nvSpPr>
        <p:spPr>
          <a:xfrm>
            <a:off x="7380070" y="-33852"/>
            <a:ext cx="5397345" cy="400110"/>
          </a:xfrm>
          <a:prstGeom prst="rect">
            <a:avLst/>
          </a:prstGeom>
          <a:noFill/>
        </p:spPr>
        <p:txBody>
          <a:bodyPr wrap="square" rtlCol="0">
            <a:spAutoFit/>
          </a:bodyPr>
          <a:lstStyle/>
          <a:p>
            <a:r>
              <a:rPr lang="zh-CN" altLang="en-US" sz="2000" b="1" dirty="0">
                <a:solidFill>
                  <a:schemeClr val="bg1"/>
                </a:solidFill>
              </a:rPr>
              <a:t>数据库首页： </a:t>
            </a:r>
            <a:r>
              <a:rPr lang="en-US" altLang="zh-CN" sz="2000" b="1" dirty="0">
                <a:solidFill>
                  <a:schemeClr val="bg1"/>
                </a:solidFill>
                <a:hlinkClick r:id="rId5">
                  <a:extLst>
                    <a:ext uri="{A12FA001-AC4F-418D-AE19-62706E023703}">
                      <ahyp:hlinkClr xmlns:ahyp="http://schemas.microsoft.com/office/drawing/2018/hyperlinkcolor" xmlns="" val="tx"/>
                    </a:ext>
                  </a:extLst>
                </a:hlinkClick>
              </a:rPr>
              <a:t>www.sciencedirect.com</a:t>
            </a:r>
            <a:endParaRPr lang="en-US" sz="2000" b="1" dirty="0">
              <a:solidFill>
                <a:schemeClr val="bg1"/>
              </a:solidFill>
            </a:endParaRPr>
          </a:p>
        </p:txBody>
      </p:sp>
    </p:spTree>
    <p:extLst>
      <p:ext uri="{BB962C8B-B14F-4D97-AF65-F5344CB8AC3E}">
        <p14:creationId xmlns:p14="http://schemas.microsoft.com/office/powerpoint/2010/main" val="74034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8" grpId="0"/>
      <p:bldP spid="19" grpId="0"/>
      <p:bldP spid="20" grpId="0"/>
      <p:bldP spid="21" grpId="0"/>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5669457-FFDE-4D66-8CD1-4EC3A230B843}"/>
              </a:ext>
            </a:extLst>
          </p:cNvPr>
          <p:cNvPicPr>
            <a:picLocks noChangeAspect="1"/>
          </p:cNvPicPr>
          <p:nvPr/>
        </p:nvPicPr>
        <p:blipFill>
          <a:blip r:embed="rId3"/>
          <a:stretch>
            <a:fillRect/>
          </a:stretch>
        </p:blipFill>
        <p:spPr>
          <a:xfrm>
            <a:off x="3267481" y="1061382"/>
            <a:ext cx="8781524" cy="5783622"/>
          </a:xfrm>
          <a:prstGeom prst="rect">
            <a:avLst/>
          </a:prstGeom>
        </p:spPr>
      </p:pic>
      <p:sp>
        <p:nvSpPr>
          <p:cNvPr id="4" name="Rectangle: Rounded Corners 3">
            <a:extLst>
              <a:ext uri="{FF2B5EF4-FFF2-40B4-BE49-F238E27FC236}">
                <a16:creationId xmlns:a16="http://schemas.microsoft.com/office/drawing/2014/main" id="{EC559DB5-39DD-47EA-8B60-8250F230FB02}"/>
              </a:ext>
            </a:extLst>
          </p:cNvPr>
          <p:cNvSpPr/>
          <p:nvPr/>
        </p:nvSpPr>
        <p:spPr>
          <a:xfrm>
            <a:off x="5326944" y="5374906"/>
            <a:ext cx="4040502" cy="1495274"/>
          </a:xfrm>
          <a:prstGeom prst="roundRect">
            <a:avLst>
              <a:gd name="adj" fmla="val 8890"/>
            </a:avLst>
          </a:prstGeom>
          <a:noFill/>
          <a:ln w="50800">
            <a:solidFill>
              <a:srgbClr val="FF82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Rectangle: Rounded Corners 4">
            <a:extLst>
              <a:ext uri="{FF2B5EF4-FFF2-40B4-BE49-F238E27FC236}">
                <a16:creationId xmlns:a16="http://schemas.microsoft.com/office/drawing/2014/main" id="{BED74521-EECF-4EB6-B012-0AFBB8623415}"/>
              </a:ext>
            </a:extLst>
          </p:cNvPr>
          <p:cNvSpPr/>
          <p:nvPr/>
        </p:nvSpPr>
        <p:spPr>
          <a:xfrm>
            <a:off x="5654451" y="2187759"/>
            <a:ext cx="3570120" cy="1942725"/>
          </a:xfrm>
          <a:prstGeom prst="roundRect">
            <a:avLst>
              <a:gd name="adj" fmla="val 8890"/>
            </a:avLst>
          </a:prstGeom>
          <a:noFill/>
          <a:ln w="50800">
            <a:solidFill>
              <a:srgbClr val="FF82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Rounded Corners 5">
            <a:extLst>
              <a:ext uri="{FF2B5EF4-FFF2-40B4-BE49-F238E27FC236}">
                <a16:creationId xmlns:a16="http://schemas.microsoft.com/office/drawing/2014/main" id="{1F0D7B48-82C7-441D-86CC-C275FBFA4F1D}"/>
              </a:ext>
            </a:extLst>
          </p:cNvPr>
          <p:cNvSpPr/>
          <p:nvPr/>
        </p:nvSpPr>
        <p:spPr>
          <a:xfrm>
            <a:off x="9486049" y="2508289"/>
            <a:ext cx="1734161" cy="641701"/>
          </a:xfrm>
          <a:prstGeom prst="roundRect">
            <a:avLst>
              <a:gd name="adj" fmla="val 8890"/>
            </a:avLst>
          </a:prstGeom>
          <a:noFill/>
          <a:ln w="50800">
            <a:solidFill>
              <a:srgbClr val="FF82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DCE15E14-BBF6-4037-8BAE-DE61D4C025B0}"/>
              </a:ext>
            </a:extLst>
          </p:cNvPr>
          <p:cNvSpPr/>
          <p:nvPr/>
        </p:nvSpPr>
        <p:spPr>
          <a:xfrm>
            <a:off x="0" y="466611"/>
            <a:ext cx="1703116" cy="397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电子书主页</a:t>
            </a:r>
            <a:endParaRPr lang="en-US" sz="2000" b="1" dirty="0"/>
          </a:p>
        </p:txBody>
      </p:sp>
      <p:sp>
        <p:nvSpPr>
          <p:cNvPr id="8" name="Rectangle 7">
            <a:extLst>
              <a:ext uri="{FF2B5EF4-FFF2-40B4-BE49-F238E27FC236}">
                <a16:creationId xmlns:a16="http://schemas.microsoft.com/office/drawing/2014/main" id="{D89B000A-8DDE-44E8-9B75-84148F3DF43A}"/>
              </a:ext>
            </a:extLst>
          </p:cNvPr>
          <p:cNvSpPr/>
          <p:nvPr/>
        </p:nvSpPr>
        <p:spPr>
          <a:xfrm>
            <a:off x="9578504" y="3149990"/>
            <a:ext cx="1560734" cy="397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2">
                    <a:lumMod val="75000"/>
                  </a:schemeClr>
                </a:solidFill>
              </a:rPr>
              <a:t>整书下载</a:t>
            </a:r>
            <a:endParaRPr lang="en-US" sz="2000" b="1" dirty="0">
              <a:solidFill>
                <a:schemeClr val="bg2">
                  <a:lumMod val="75000"/>
                </a:schemeClr>
              </a:solidFill>
            </a:endParaRPr>
          </a:p>
        </p:txBody>
      </p:sp>
      <p:sp>
        <p:nvSpPr>
          <p:cNvPr id="9" name="Rectangle 8">
            <a:extLst>
              <a:ext uri="{FF2B5EF4-FFF2-40B4-BE49-F238E27FC236}">
                <a16:creationId xmlns:a16="http://schemas.microsoft.com/office/drawing/2014/main" id="{16E61F18-9178-4BA5-811C-D344A48061A5}"/>
              </a:ext>
            </a:extLst>
          </p:cNvPr>
          <p:cNvSpPr/>
          <p:nvPr/>
        </p:nvSpPr>
        <p:spPr>
          <a:xfrm>
            <a:off x="6754069" y="3718158"/>
            <a:ext cx="1734161" cy="397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2">
                    <a:lumMod val="75000"/>
                  </a:schemeClr>
                </a:solidFill>
              </a:rPr>
              <a:t>查看图书简介</a:t>
            </a:r>
            <a:endParaRPr lang="en-US" sz="2000" b="1" dirty="0">
              <a:solidFill>
                <a:schemeClr val="bg2">
                  <a:lumMod val="75000"/>
                </a:schemeClr>
              </a:solidFill>
            </a:endParaRPr>
          </a:p>
        </p:txBody>
      </p:sp>
      <p:sp>
        <p:nvSpPr>
          <p:cNvPr id="10" name="Rectangle 9">
            <a:extLst>
              <a:ext uri="{FF2B5EF4-FFF2-40B4-BE49-F238E27FC236}">
                <a16:creationId xmlns:a16="http://schemas.microsoft.com/office/drawing/2014/main" id="{B5595F3D-F342-41DB-9676-7344A87E9610}"/>
              </a:ext>
            </a:extLst>
          </p:cNvPr>
          <p:cNvSpPr/>
          <p:nvPr/>
        </p:nvSpPr>
        <p:spPr>
          <a:xfrm>
            <a:off x="6471121" y="4945600"/>
            <a:ext cx="1734161" cy="454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bg2">
                    <a:lumMod val="75000"/>
                  </a:schemeClr>
                </a:solidFill>
              </a:rPr>
              <a:t>查看章节内容</a:t>
            </a:r>
            <a:endParaRPr lang="en-US" sz="2000" b="1" dirty="0">
              <a:solidFill>
                <a:schemeClr val="bg2">
                  <a:lumMod val="75000"/>
                </a:schemeClr>
              </a:solidFill>
            </a:endParaRPr>
          </a:p>
        </p:txBody>
      </p:sp>
      <p:pic>
        <p:nvPicPr>
          <p:cNvPr id="12" name="Picture 11">
            <a:extLst>
              <a:ext uri="{FF2B5EF4-FFF2-40B4-BE49-F238E27FC236}">
                <a16:creationId xmlns:a16="http://schemas.microsoft.com/office/drawing/2014/main" id="{E524ADA0-D211-4521-8965-6B77230BE61F}"/>
              </a:ext>
            </a:extLst>
          </p:cNvPr>
          <p:cNvPicPr>
            <a:picLocks noChangeAspect="1"/>
          </p:cNvPicPr>
          <p:nvPr/>
        </p:nvPicPr>
        <p:blipFill>
          <a:blip r:embed="rId4"/>
          <a:stretch>
            <a:fillRect/>
          </a:stretch>
        </p:blipFill>
        <p:spPr>
          <a:xfrm>
            <a:off x="314175" y="1447546"/>
            <a:ext cx="2414737" cy="4128768"/>
          </a:xfrm>
          <a:prstGeom prst="rect">
            <a:avLst/>
          </a:prstGeom>
        </p:spPr>
      </p:pic>
      <p:sp>
        <p:nvSpPr>
          <p:cNvPr id="13" name="Rectangle 12">
            <a:extLst>
              <a:ext uri="{FF2B5EF4-FFF2-40B4-BE49-F238E27FC236}">
                <a16:creationId xmlns:a16="http://schemas.microsoft.com/office/drawing/2014/main" id="{90FB9627-99BE-4BA2-816D-93B9D1CC009F}"/>
              </a:ext>
            </a:extLst>
          </p:cNvPr>
          <p:cNvSpPr/>
          <p:nvPr/>
        </p:nvSpPr>
        <p:spPr>
          <a:xfrm>
            <a:off x="314175" y="4000500"/>
            <a:ext cx="1300313" cy="1575814"/>
          </a:xfrm>
          <a:prstGeom prst="rect">
            <a:avLst/>
          </a:prstGeom>
          <a:no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5" name="Rectangle 14">
            <a:extLst>
              <a:ext uri="{FF2B5EF4-FFF2-40B4-BE49-F238E27FC236}">
                <a16:creationId xmlns:a16="http://schemas.microsoft.com/office/drawing/2014/main" id="{BB18370D-B8C2-4594-A29B-074FCBAD3682}"/>
              </a:ext>
            </a:extLst>
          </p:cNvPr>
          <p:cNvSpPr/>
          <p:nvPr/>
        </p:nvSpPr>
        <p:spPr>
          <a:xfrm>
            <a:off x="142995" y="5709972"/>
            <a:ext cx="1979103" cy="449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2">
                    <a:lumMod val="75000"/>
                  </a:schemeClr>
                </a:solidFill>
              </a:rPr>
              <a:t>筛选电子书类型</a:t>
            </a:r>
            <a:endParaRPr lang="en-US" sz="2000" b="1" dirty="0">
              <a:solidFill>
                <a:schemeClr val="bg2">
                  <a:lumMod val="75000"/>
                </a:schemeClr>
              </a:solidFill>
            </a:endParaRPr>
          </a:p>
        </p:txBody>
      </p:sp>
      <p:sp>
        <p:nvSpPr>
          <p:cNvPr id="16" name="TextBox 15">
            <a:extLst>
              <a:ext uri="{FF2B5EF4-FFF2-40B4-BE49-F238E27FC236}">
                <a16:creationId xmlns:a16="http://schemas.microsoft.com/office/drawing/2014/main" id="{6F9AE156-C224-4BDE-9C35-54B0CCDCD7F3}"/>
              </a:ext>
            </a:extLst>
          </p:cNvPr>
          <p:cNvSpPr txBox="1"/>
          <p:nvPr/>
        </p:nvSpPr>
        <p:spPr>
          <a:xfrm>
            <a:off x="7380070" y="-33852"/>
            <a:ext cx="5397345" cy="400110"/>
          </a:xfrm>
          <a:prstGeom prst="rect">
            <a:avLst/>
          </a:prstGeom>
          <a:noFill/>
        </p:spPr>
        <p:txBody>
          <a:bodyPr wrap="square" rtlCol="0">
            <a:spAutoFit/>
          </a:bodyPr>
          <a:lstStyle/>
          <a:p>
            <a:r>
              <a:rPr lang="zh-CN" altLang="en-US" sz="2000" b="1" dirty="0">
                <a:solidFill>
                  <a:schemeClr val="bg1"/>
                </a:solidFill>
              </a:rPr>
              <a:t>数据库首页： </a:t>
            </a:r>
            <a:r>
              <a:rPr lang="en-US" altLang="zh-CN" sz="2000" b="1" dirty="0">
                <a:solidFill>
                  <a:schemeClr val="bg1"/>
                </a:solidFill>
                <a:hlinkClick r:id="rId5">
                  <a:extLst>
                    <a:ext uri="{A12FA001-AC4F-418D-AE19-62706E023703}">
                      <ahyp:hlinkClr xmlns:ahyp="http://schemas.microsoft.com/office/drawing/2018/hyperlinkcolor" xmlns="" val="tx"/>
                    </a:ext>
                  </a:extLst>
                </a:hlinkClick>
              </a:rPr>
              <a:t>www.sciencedirect.com</a:t>
            </a:r>
            <a:endParaRPr lang="en-US" sz="2000" b="1" dirty="0">
              <a:solidFill>
                <a:schemeClr val="bg1"/>
              </a:solidFill>
            </a:endParaRPr>
          </a:p>
        </p:txBody>
      </p:sp>
    </p:spTree>
    <p:extLst>
      <p:ext uri="{BB962C8B-B14F-4D97-AF65-F5344CB8AC3E}">
        <p14:creationId xmlns:p14="http://schemas.microsoft.com/office/powerpoint/2010/main" val="386734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9" grpId="0"/>
      <p:bldP spid="10"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35E15A-3792-4B55-9875-9AD353E45305}"/>
              </a:ext>
            </a:extLst>
          </p:cNvPr>
          <p:cNvPicPr>
            <a:picLocks noChangeAspect="1"/>
          </p:cNvPicPr>
          <p:nvPr/>
        </p:nvPicPr>
        <p:blipFill>
          <a:blip r:embed="rId3"/>
          <a:stretch>
            <a:fillRect/>
          </a:stretch>
        </p:blipFill>
        <p:spPr>
          <a:xfrm>
            <a:off x="228600" y="1227862"/>
            <a:ext cx="9342430" cy="5534797"/>
          </a:xfrm>
          <a:prstGeom prst="rect">
            <a:avLst/>
          </a:prstGeom>
        </p:spPr>
      </p:pic>
      <p:sp>
        <p:nvSpPr>
          <p:cNvPr id="3" name="Rectangle: Rounded Corners 2"/>
          <p:cNvSpPr/>
          <p:nvPr/>
        </p:nvSpPr>
        <p:spPr>
          <a:xfrm>
            <a:off x="60676" y="1766602"/>
            <a:ext cx="2343477" cy="4923515"/>
          </a:xfrm>
          <a:prstGeom prst="roundRect">
            <a:avLst>
              <a:gd name="adj" fmla="val 3707"/>
            </a:avLst>
          </a:prstGeom>
          <a:noFill/>
          <a:ln w="50800">
            <a:solidFill>
              <a:srgbClr val="FF82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Rounded Corners 6"/>
          <p:cNvSpPr/>
          <p:nvPr/>
        </p:nvSpPr>
        <p:spPr>
          <a:xfrm>
            <a:off x="2544938" y="1715785"/>
            <a:ext cx="4595601" cy="4974332"/>
          </a:xfrm>
          <a:prstGeom prst="roundRect">
            <a:avLst>
              <a:gd name="adj" fmla="val 2277"/>
            </a:avLst>
          </a:prstGeom>
          <a:noFill/>
          <a:ln w="50800">
            <a:solidFill>
              <a:srgbClr val="FF82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ectangle 12"/>
          <p:cNvSpPr/>
          <p:nvPr/>
        </p:nvSpPr>
        <p:spPr>
          <a:xfrm>
            <a:off x="0" y="501660"/>
            <a:ext cx="2250831" cy="510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Book Chapter</a:t>
            </a:r>
            <a:r>
              <a:rPr lang="zh-CN" altLang="en-US" sz="2000" b="1" dirty="0"/>
              <a:t>页面</a:t>
            </a:r>
            <a:endParaRPr lang="en-US" sz="2000" b="1" dirty="0"/>
          </a:p>
        </p:txBody>
      </p:sp>
      <p:sp>
        <p:nvSpPr>
          <p:cNvPr id="10" name="Rectangle 9">
            <a:extLst>
              <a:ext uri="{FF2B5EF4-FFF2-40B4-BE49-F238E27FC236}">
                <a16:creationId xmlns:a16="http://schemas.microsoft.com/office/drawing/2014/main" id="{416E6371-7490-43FB-A1C2-5CA759D39D2D}"/>
              </a:ext>
            </a:extLst>
          </p:cNvPr>
          <p:cNvSpPr/>
          <p:nvPr/>
        </p:nvSpPr>
        <p:spPr>
          <a:xfrm>
            <a:off x="1152331" y="1255646"/>
            <a:ext cx="1192745" cy="438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文章概览</a:t>
            </a:r>
            <a:endParaRPr lang="en-US" sz="1600" b="1" dirty="0"/>
          </a:p>
        </p:txBody>
      </p:sp>
      <p:sp>
        <p:nvSpPr>
          <p:cNvPr id="11" name="Rectangle 10">
            <a:extLst>
              <a:ext uri="{FF2B5EF4-FFF2-40B4-BE49-F238E27FC236}">
                <a16:creationId xmlns:a16="http://schemas.microsoft.com/office/drawing/2014/main" id="{DC9E4E7D-E355-470A-B282-C6DC8C445F71}"/>
              </a:ext>
            </a:extLst>
          </p:cNvPr>
          <p:cNvSpPr/>
          <p:nvPr/>
        </p:nvSpPr>
        <p:spPr>
          <a:xfrm>
            <a:off x="5870033" y="1239057"/>
            <a:ext cx="1192745" cy="438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文章全文</a:t>
            </a:r>
            <a:endParaRPr lang="en-US" sz="1600" b="1" dirty="0"/>
          </a:p>
        </p:txBody>
      </p:sp>
      <p:pic>
        <p:nvPicPr>
          <p:cNvPr id="5" name="Picture 4">
            <a:extLst>
              <a:ext uri="{FF2B5EF4-FFF2-40B4-BE49-F238E27FC236}">
                <a16:creationId xmlns:a16="http://schemas.microsoft.com/office/drawing/2014/main" id="{5B89886C-4E08-40FD-8C9D-FB509210C128}"/>
              </a:ext>
            </a:extLst>
          </p:cNvPr>
          <p:cNvPicPr>
            <a:picLocks noChangeAspect="1"/>
          </p:cNvPicPr>
          <p:nvPr/>
        </p:nvPicPr>
        <p:blipFill>
          <a:blip r:embed="rId4"/>
          <a:stretch>
            <a:fillRect/>
          </a:stretch>
        </p:blipFill>
        <p:spPr>
          <a:xfrm>
            <a:off x="9470577" y="1227862"/>
            <a:ext cx="2660748" cy="3305636"/>
          </a:xfrm>
          <a:prstGeom prst="rect">
            <a:avLst/>
          </a:prstGeom>
        </p:spPr>
      </p:pic>
      <p:sp>
        <p:nvSpPr>
          <p:cNvPr id="12" name="Rectangle 11">
            <a:extLst>
              <a:ext uri="{FF2B5EF4-FFF2-40B4-BE49-F238E27FC236}">
                <a16:creationId xmlns:a16="http://schemas.microsoft.com/office/drawing/2014/main" id="{5636CA73-4066-4953-BF61-9D4407831055}"/>
              </a:ext>
            </a:extLst>
          </p:cNvPr>
          <p:cNvSpPr/>
          <p:nvPr/>
        </p:nvSpPr>
        <p:spPr>
          <a:xfrm>
            <a:off x="7278514" y="1227863"/>
            <a:ext cx="1027044" cy="438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推荐阅读</a:t>
            </a:r>
            <a:endParaRPr lang="en-US" sz="1600" b="1" dirty="0"/>
          </a:p>
        </p:txBody>
      </p:sp>
      <p:sp>
        <p:nvSpPr>
          <p:cNvPr id="14" name="Rectangle 13">
            <a:extLst>
              <a:ext uri="{FF2B5EF4-FFF2-40B4-BE49-F238E27FC236}">
                <a16:creationId xmlns:a16="http://schemas.microsoft.com/office/drawing/2014/main" id="{342F4B2F-6E7A-4FCA-AEEB-2605C62B2A69}"/>
              </a:ext>
            </a:extLst>
          </p:cNvPr>
          <p:cNvSpPr/>
          <p:nvPr/>
        </p:nvSpPr>
        <p:spPr>
          <a:xfrm>
            <a:off x="8333683" y="4038210"/>
            <a:ext cx="1136894" cy="381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施引文献</a:t>
            </a:r>
            <a:endParaRPr lang="en-US" sz="1600" b="1" dirty="0"/>
          </a:p>
        </p:txBody>
      </p:sp>
      <p:sp>
        <p:nvSpPr>
          <p:cNvPr id="15" name="Rectangle 14">
            <a:extLst>
              <a:ext uri="{FF2B5EF4-FFF2-40B4-BE49-F238E27FC236}">
                <a16:creationId xmlns:a16="http://schemas.microsoft.com/office/drawing/2014/main" id="{687D70E3-C492-41CC-9510-88BD6596D575}"/>
              </a:ext>
            </a:extLst>
          </p:cNvPr>
          <p:cNvSpPr/>
          <p:nvPr/>
        </p:nvSpPr>
        <p:spPr>
          <a:xfrm>
            <a:off x="10593237" y="4666851"/>
            <a:ext cx="1081407" cy="36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作者信息</a:t>
            </a:r>
            <a:endParaRPr lang="en-US" sz="1600" b="1" dirty="0"/>
          </a:p>
        </p:txBody>
      </p:sp>
      <p:cxnSp>
        <p:nvCxnSpPr>
          <p:cNvPr id="6" name="Straight Connector 5">
            <a:extLst>
              <a:ext uri="{FF2B5EF4-FFF2-40B4-BE49-F238E27FC236}">
                <a16:creationId xmlns:a16="http://schemas.microsoft.com/office/drawing/2014/main" id="{79053AA3-FE19-463E-AE52-DEE114402AF9}"/>
              </a:ext>
            </a:extLst>
          </p:cNvPr>
          <p:cNvCxnSpPr/>
          <p:nvPr/>
        </p:nvCxnSpPr>
        <p:spPr>
          <a:xfrm flipV="1">
            <a:off x="3536830" y="2156604"/>
            <a:ext cx="5933747" cy="101791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293A10A-BDD3-488D-B3F9-BEB97C2CAF95}"/>
              </a:ext>
            </a:extLst>
          </p:cNvPr>
          <p:cNvSpPr txBox="1"/>
          <p:nvPr/>
        </p:nvSpPr>
        <p:spPr>
          <a:xfrm>
            <a:off x="7380070" y="-33852"/>
            <a:ext cx="5397345" cy="400110"/>
          </a:xfrm>
          <a:prstGeom prst="rect">
            <a:avLst/>
          </a:prstGeom>
          <a:noFill/>
        </p:spPr>
        <p:txBody>
          <a:bodyPr wrap="square" rtlCol="0">
            <a:spAutoFit/>
          </a:bodyPr>
          <a:lstStyle/>
          <a:p>
            <a:r>
              <a:rPr lang="zh-CN" altLang="en-US" sz="2000" b="1" dirty="0">
                <a:solidFill>
                  <a:schemeClr val="bg1"/>
                </a:solidFill>
              </a:rPr>
              <a:t>数据库首页： </a:t>
            </a:r>
            <a:r>
              <a:rPr lang="en-US" altLang="zh-CN" sz="2000" b="1" dirty="0">
                <a:solidFill>
                  <a:schemeClr val="bg1"/>
                </a:solidFill>
                <a:hlinkClick r:id="rId5">
                  <a:extLst>
                    <a:ext uri="{A12FA001-AC4F-418D-AE19-62706E023703}">
                      <ahyp:hlinkClr xmlns:ahyp="http://schemas.microsoft.com/office/drawing/2018/hyperlinkcolor" xmlns="" val="tx"/>
                    </a:ext>
                  </a:extLst>
                </a:hlinkClick>
              </a:rPr>
              <a:t>www.sciencedirect.com</a:t>
            </a:r>
            <a:endParaRPr lang="en-US" sz="2000" b="1" dirty="0">
              <a:solidFill>
                <a:schemeClr val="bg1"/>
              </a:solidFill>
            </a:endParaRPr>
          </a:p>
        </p:txBody>
      </p:sp>
    </p:spTree>
    <p:extLst>
      <p:ext uri="{BB962C8B-B14F-4D97-AF65-F5344CB8AC3E}">
        <p14:creationId xmlns:p14="http://schemas.microsoft.com/office/powerpoint/2010/main" val="4079976894"/>
      </p:ext>
    </p:extLst>
  </p:cSld>
  <p:clrMapOvr>
    <a:masterClrMapping/>
  </p:clrMapOvr>
</p:sld>
</file>

<file path=ppt/theme/theme1.xml><?xml version="1.0" encoding="utf-8"?>
<a:theme xmlns:a="http://schemas.openxmlformats.org/drawingml/2006/main" name="Office Theme">
  <a:themeElements>
    <a:clrScheme name="Elsevier">
      <a:dk1>
        <a:srgbClr val="53565A"/>
      </a:dk1>
      <a:lt1>
        <a:srgbClr val="FFFFFF"/>
      </a:lt1>
      <a:dk2>
        <a:srgbClr val="FF8200"/>
      </a:dk2>
      <a:lt2>
        <a:srgbClr val="A7A8AA"/>
      </a:lt2>
      <a:accent1>
        <a:srgbClr val="FF8200"/>
      </a:accent1>
      <a:accent2>
        <a:srgbClr val="53565A"/>
      </a:accent2>
      <a:accent3>
        <a:srgbClr val="A7A8AA"/>
      </a:accent3>
      <a:accent4>
        <a:srgbClr val="007398"/>
      </a:accent4>
      <a:accent5>
        <a:srgbClr val="FFFFFF"/>
      </a:accent5>
      <a:accent6>
        <a:srgbClr val="EAAA00"/>
      </a:accent6>
      <a:hlink>
        <a:srgbClr val="FFFFFF"/>
      </a:hlink>
      <a:folHlink>
        <a:srgbClr val="FFFF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CBE9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4506</TotalTime>
  <Words>1008</Words>
  <Application>Microsoft Office PowerPoint</Application>
  <PresentationFormat>宽屏</PresentationFormat>
  <Paragraphs>232</Paragraphs>
  <Slides>17</Slides>
  <Notes>13</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17</vt:i4>
      </vt:variant>
    </vt:vector>
  </HeadingPairs>
  <TitlesOfParts>
    <vt:vector size="35" baseType="lpstr">
      <vt:lpstr>Microsoft YaHei Light</vt:lpstr>
      <vt:lpstr>Nexus</vt:lpstr>
      <vt:lpstr>system-ui</vt:lpstr>
      <vt:lpstr>等线</vt:lpstr>
      <vt:lpstr>等线</vt:lpstr>
      <vt:lpstr>DengXian Light</vt:lpstr>
      <vt:lpstr>宋体</vt:lpstr>
      <vt:lpstr>Microsoft YaHei</vt:lpstr>
      <vt:lpstr>Microsoft YaHei</vt:lpstr>
      <vt:lpstr>微软雅黑 Light</vt:lpstr>
      <vt:lpstr>Arial</vt:lpstr>
      <vt:lpstr>Calibri</vt:lpstr>
      <vt:lpstr>Calibri Light</vt:lpstr>
      <vt:lpstr>Lucida Sans Unicode</vt:lpstr>
      <vt:lpstr>Symbol</vt:lpstr>
      <vt:lpstr>Times New Roman</vt:lpstr>
      <vt:lpstr>Verdana</vt:lpstr>
      <vt:lpstr>Office Theme</vt:lpstr>
      <vt:lpstr>PowerPoint 演示文稿</vt:lpstr>
      <vt:lpstr>PowerPoint 演示文稿</vt:lpstr>
      <vt:lpstr>ScienceDirect 电子书文献检索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Beer</dc:creator>
  <cp:lastModifiedBy>钟雨祺</cp:lastModifiedBy>
  <cp:revision>435</cp:revision>
  <dcterms:created xsi:type="dcterms:W3CDTF">2018-03-23T14:29:48Z</dcterms:created>
  <dcterms:modified xsi:type="dcterms:W3CDTF">2023-06-26T02:04:28Z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2021-11-04T03:12:04Z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169ed3ab-410a-4fdf-88ab-a23146f98eff</vt:lpwstr>
  </property>
  <property fmtid="{D5CDD505-2E9C-101B-9397-08002B2CF9AE}" pid="8" name="MSIP_Label_549ac42a-3eb4-4074-b885-aea26bd6241e_ContentBits">
    <vt:lpwstr>0</vt:lpwstr>
  </property>
</Properties>
</file>