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14"/>
  </p:notesMasterIdLst>
  <p:handoutMasterIdLst>
    <p:handoutMasterId r:id="rId42"/>
  </p:handoutMasterIdLst>
  <p:sldIdLst>
    <p:sldId id="317" r:id="rId6"/>
    <p:sldId id="264" r:id="rId7"/>
    <p:sldId id="553" r:id="rId8"/>
    <p:sldId id="373" r:id="rId9"/>
    <p:sldId id="554" r:id="rId10"/>
    <p:sldId id="555" r:id="rId11"/>
    <p:sldId id="556" r:id="rId12"/>
    <p:sldId id="376" r:id="rId13"/>
    <p:sldId id="557" r:id="rId15"/>
    <p:sldId id="558" r:id="rId16"/>
    <p:sldId id="559" r:id="rId17"/>
    <p:sldId id="560" r:id="rId18"/>
    <p:sldId id="662" r:id="rId19"/>
    <p:sldId id="663" r:id="rId20"/>
    <p:sldId id="629" r:id="rId21"/>
    <p:sldId id="631" r:id="rId22"/>
    <p:sldId id="632" r:id="rId23"/>
    <p:sldId id="633" r:id="rId24"/>
    <p:sldId id="645" r:id="rId25"/>
    <p:sldId id="646" r:id="rId26"/>
    <p:sldId id="648" r:id="rId27"/>
    <p:sldId id="665" r:id="rId28"/>
    <p:sldId id="666" r:id="rId29"/>
    <p:sldId id="667" r:id="rId30"/>
    <p:sldId id="669" r:id="rId31"/>
    <p:sldId id="668" r:id="rId32"/>
    <p:sldId id="670" r:id="rId33"/>
    <p:sldId id="671" r:id="rId34"/>
    <p:sldId id="672" r:id="rId35"/>
    <p:sldId id="673" r:id="rId36"/>
    <p:sldId id="664" r:id="rId37"/>
    <p:sldId id="649" r:id="rId38"/>
    <p:sldId id="641" r:id="rId39"/>
    <p:sldId id="640" r:id="rId40"/>
    <p:sldId id="318" r:id="rId41"/>
  </p:sldIdLst>
  <p:sldSz cx="9144000" cy="5143500"/>
  <p:notesSz cx="6858000" cy="9144000"/>
  <p:custDataLst>
    <p:tags r:id="rId46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8" userDrawn="1">
          <p15:clr>
            <a:srgbClr val="A4A3A4"/>
          </p15:clr>
        </p15:guide>
        <p15:guide id="2" pos="30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404040"/>
    <a:srgbClr val="005DA2"/>
    <a:srgbClr val="3992DB"/>
    <a:srgbClr val="F79600"/>
    <a:srgbClr val="0F1836"/>
    <a:srgbClr val="FDFDFD"/>
    <a:srgbClr val="D9D9D9"/>
    <a:srgbClr val="DC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758"/>
        <p:guide pos="3045"/>
      </p:guideLst>
    </p:cSldViewPr>
  </p:slide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6" Type="http://schemas.openxmlformats.org/officeDocument/2006/relationships/tags" Target="tags/tag87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slide" Target="slides/slide35.xml"/><Relationship Id="rId40" Type="http://schemas.openxmlformats.org/officeDocument/2006/relationships/slide" Target="slides/slide34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dirty="0"/>
          </a:p>
        </p:txBody>
      </p:sp>
      <p:sp>
        <p:nvSpPr>
          <p:cNvPr id="4099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fld id="{BB962C8B-B14F-4D97-AF65-F5344CB8AC3E}" type="datetimeFigureOut">
              <a:rPr lang="zh-CN" altLang="en-US" sz="1200" dirty="0"/>
            </a:fld>
            <a:endParaRPr lang="zh-CN" altLang="en-US" sz="1200" dirty="0"/>
          </a:p>
        </p:txBody>
      </p:sp>
      <p:sp>
        <p:nvSpPr>
          <p:cNvPr id="4100" name="幻灯片图像占位符 3"/>
          <p:cNvSpPr>
            <a:spLocks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2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altLang="en-US" sz="1200" dirty="0"/>
          </a:p>
        </p:txBody>
      </p:sp>
      <p:sp>
        <p:nvSpPr>
          <p:cNvPr id="4103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  <p:transition spd="slow" advTm="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  <p:transition spd="slow" advTm="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5293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  <p:transition spd="slow" advTm="0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 advTm="0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 advTm="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  <p:transition spd="slow" advTm="0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 advTm="0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5293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 advTm="0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  <p:transition spd="slow" advTm="0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 advTm="0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 advTm="0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5293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 advTm="0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  <p:transition spd="slow" advTm="0">
    <p:cov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 advTm="0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 advTm="0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5293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  <p:transition spd="slow" advTm="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  <p:transition spd="slow" advTm="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  <p:transition spd="slow" advTm="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  <p:transition spd="slow" advTm="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  <p:transition spd="slow" advTm="0">
    <p:cover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BB962C8B-B14F-4D97-AF65-F5344CB8AC3E}" type="datetime1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>
    <p:cover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0">
    <p:cover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0">
    <p:cover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0">
    <p:cover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7" Type="http://schemas.openxmlformats.org/officeDocument/2006/relationships/image" Target="../media/image14.png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8" Type="http://schemas.openxmlformats.org/officeDocument/2006/relationships/tags" Target="../tags/tag30.xml"/><Relationship Id="rId7" Type="http://schemas.openxmlformats.org/officeDocument/2006/relationships/image" Target="../media/image15.png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7.png"/><Relationship Id="rId3" Type="http://schemas.openxmlformats.org/officeDocument/2006/relationships/tags" Target="../tags/tag32.xml"/><Relationship Id="rId2" Type="http://schemas.openxmlformats.org/officeDocument/2006/relationships/image" Target="../media/image16.png"/><Relationship Id="rId1" Type="http://schemas.openxmlformats.org/officeDocument/2006/relationships/tags" Target="../tags/tag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tags" Target="../tags/tag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tags" Target="../tags/tag35.xml"/><Relationship Id="rId3" Type="http://schemas.openxmlformats.org/officeDocument/2006/relationships/image" Target="../media/image20.png"/><Relationship Id="rId2" Type="http://schemas.openxmlformats.org/officeDocument/2006/relationships/tags" Target="../tags/tag34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25.jpeg"/><Relationship Id="rId6" Type="http://schemas.openxmlformats.org/officeDocument/2006/relationships/image" Target="../media/image24.jpeg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image" Target="../media/image26.jpeg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54.xml"/><Relationship Id="rId10" Type="http://schemas.openxmlformats.org/officeDocument/2006/relationships/image" Target="../media/image27.jpeg"/><Relationship Id="rId1" Type="http://schemas.openxmlformats.org/officeDocument/2006/relationships/tags" Target="../tags/tag46.xm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28.jpeg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29.png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30.jpeg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31.jpeg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33.jpeg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3.png"/><Relationship Id="rId2" Type="http://schemas.openxmlformats.org/officeDocument/2006/relationships/tags" Target="../tags/tag6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6.png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7.png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8.png"/><Relationship Id="rId1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10.pn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矩形 2"/>
          <p:cNvSpPr/>
          <p:nvPr/>
        </p:nvSpPr>
        <p:spPr>
          <a:xfrm>
            <a:off x="-1270" y="1304925"/>
            <a:ext cx="9142095" cy="1938020"/>
          </a:xfrm>
          <a:prstGeom prst="rect">
            <a:avLst/>
          </a:prstGeom>
          <a:solidFill>
            <a:schemeClr val="accent1"/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2" charset="0"/>
            </a:endParaRPr>
          </a:p>
        </p:txBody>
      </p:sp>
      <p:sp>
        <p:nvSpPr>
          <p:cNvPr id="5123" name="矩形 47"/>
          <p:cNvSpPr/>
          <p:nvPr/>
        </p:nvSpPr>
        <p:spPr>
          <a:xfrm>
            <a:off x="1707515" y="1947228"/>
            <a:ext cx="5723890" cy="682625"/>
          </a:xfrm>
          <a:prstGeom prst="rect">
            <a:avLst/>
          </a:prstGeom>
          <a:noFill/>
          <a:ln w="9525">
            <a:noFill/>
          </a:ln>
        </p:spPr>
        <p:txBody>
          <a:bodyPr wrap="none" lIns="68571" tIns="34285" rIns="68571" bIns="34285">
            <a:spAutoFit/>
          </a:bodyPr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皮书数据库用户操作手册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5124" name="矩形 1"/>
          <p:cNvSpPr/>
          <p:nvPr/>
        </p:nvSpPr>
        <p:spPr>
          <a:xfrm>
            <a:off x="2281238" y="3811905"/>
            <a:ext cx="4572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社会科学文献出版社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·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数字出版分社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algn="ctr"/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2026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年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月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pic>
        <p:nvPicPr>
          <p:cNvPr id="2" name="图片 1" descr="社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785" y="688975"/>
            <a:ext cx="2511425" cy="452755"/>
          </a:xfrm>
          <a:prstGeom prst="rect">
            <a:avLst/>
          </a:prstGeom>
        </p:spPr>
      </p:pic>
    </p:spTree>
  </p:cSld>
  <p:clrMapOvr>
    <a:masterClrMapping/>
  </p:clrMapOvr>
  <p:transition spd="med" advTm="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en-GB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资源检索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· 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高级检索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75030" y="1186180"/>
            <a:ext cx="6355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皮书数据库高级检索提供</a:t>
            </a:r>
            <a:r>
              <a:rPr lang="zh-CN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高级检索</a:t>
            </a:r>
            <a:r>
              <a:rPr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与</a:t>
            </a:r>
            <a:r>
              <a:rPr lang="zh-CN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专业检索</a:t>
            </a:r>
            <a:r>
              <a:rPr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两种检索方式</a:t>
            </a:r>
            <a:r>
              <a:rPr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6840" y="1863090"/>
            <a:ext cx="6370320" cy="1817370"/>
          </a:xfrm>
          <a:prstGeom prst="rect">
            <a:avLst/>
          </a:prstGeom>
          <a:ln>
            <a:solidFill>
              <a:srgbClr val="404040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en-GB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资源检索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· 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高级检索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74040" y="885825"/>
            <a:ext cx="812165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高级检索支持多条件组合检索，支持：（1）自由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选择检索资源类型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，包括：报告、图书、图表、视频；（2）自由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增减条件项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；（3）自由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定义条件项的内容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，包括：全文、标题、作者、摘要、关键词、中图分类号；（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4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）自由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定义组合条件的关系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，包括：与、或、非；（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5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）自由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选择查找的时间范围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pic>
        <p:nvPicPr>
          <p:cNvPr id="4" name="图片 3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1780" y="2341245"/>
            <a:ext cx="6055360" cy="2456180"/>
          </a:xfrm>
          <a:prstGeom prst="rect">
            <a:avLst/>
          </a:prstGeom>
          <a:ln>
            <a:solidFill>
              <a:srgbClr val="404040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en-GB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资源检索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· 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高级检索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4040" y="885825"/>
            <a:ext cx="81216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专业检索提供更准确的信息定位服务，您可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根据检索说明填写检索内容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。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60" y="1570990"/>
            <a:ext cx="5618480" cy="3168015"/>
          </a:xfrm>
          <a:prstGeom prst="rect">
            <a:avLst/>
          </a:prstGeom>
          <a:ln>
            <a:solidFill>
              <a:srgbClr val="404040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>
            <p:custDataLst>
              <p:tags r:id="rId1"/>
            </p:custDataLst>
          </p:nvPr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en-GB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资源检索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· 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皮书分类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>
            <p:custDataLst>
              <p:tags r:id="rId2"/>
            </p:custDataLst>
          </p:nvPr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>
            <p:custDataLst>
              <p:tags r:id="rId3"/>
            </p:custDataLst>
          </p:nvPr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>
            <p:custDataLst>
              <p:tags r:id="rId4"/>
            </p:custDataLst>
          </p:nvPr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>
            <p:custDataLst>
              <p:tags r:id="rId5"/>
            </p:custDataLst>
          </p:nvPr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37920" y="2004695"/>
            <a:ext cx="6867525" cy="11334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1116330" y="1419860"/>
            <a:ext cx="76123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如您只关注皮书资源，您可点击</a:t>
            </a:r>
            <a:r>
              <a:rPr lang="zh-CN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皮书分类按钮</a:t>
            </a:r>
            <a:r>
              <a:rPr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，进入皮书检索专页。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+mn-ea"/>
            </a:endParaRPr>
          </a:p>
        </p:txBody>
      </p:sp>
    </p:spTree>
  </p:cSld>
  <p:clrMapOvr>
    <a:masterClrMapping/>
  </p:clrMapOvr>
  <p:transition spd="slow" advTm="0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>
            <p:custDataLst>
              <p:tags r:id="rId1"/>
            </p:custDataLst>
          </p:nvPr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en-GB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资源检索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· 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皮书分类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>
            <p:custDataLst>
              <p:tags r:id="rId2"/>
            </p:custDataLst>
          </p:nvPr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>
            <p:custDataLst>
              <p:tags r:id="rId3"/>
            </p:custDataLst>
          </p:nvPr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>
            <p:custDataLst>
              <p:tags r:id="rId4"/>
            </p:custDataLst>
          </p:nvPr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>
            <p:custDataLst>
              <p:tags r:id="rId5"/>
            </p:custDataLst>
          </p:nvPr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b="14456"/>
          <a:stretch>
            <a:fillRect/>
          </a:stretch>
        </p:blipFill>
        <p:spPr>
          <a:xfrm>
            <a:off x="1758315" y="1333500"/>
            <a:ext cx="5460365" cy="33134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789305" y="814070"/>
            <a:ext cx="8121650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支持：（1）按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丛书名首字母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查找、浏览皮书；（2）直接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输入丛书名或书名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查找皮书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</p:spTree>
  </p:cSld>
  <p:clrMapOvr>
    <a:masterClrMapping/>
  </p:clrMapOvr>
  <p:transition spd="slow" advTm="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矩形 1"/>
          <p:cNvSpPr/>
          <p:nvPr/>
        </p:nvSpPr>
        <p:spPr>
          <a:xfrm>
            <a:off x="0" y="1708150"/>
            <a:ext cx="2447925" cy="20161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2" charset="0"/>
            </a:endParaRPr>
          </a:p>
        </p:txBody>
      </p:sp>
      <p:sp>
        <p:nvSpPr>
          <p:cNvPr id="7171" name="文本框 3"/>
          <p:cNvSpPr txBox="1"/>
          <p:nvPr/>
        </p:nvSpPr>
        <p:spPr>
          <a:xfrm>
            <a:off x="411163" y="1930400"/>
            <a:ext cx="1612900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9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0</a:t>
            </a:r>
            <a:r>
              <a:rPr lang="en-US" sz="9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2</a:t>
            </a:r>
            <a:endParaRPr lang="en-US" sz="9600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7172" name="文本框 4"/>
          <p:cNvSpPr txBox="1"/>
          <p:nvPr/>
        </p:nvSpPr>
        <p:spPr>
          <a:xfrm>
            <a:off x="2915920" y="2464435"/>
            <a:ext cx="50082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GB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如何阅读与下载报告</a:t>
            </a:r>
            <a:endParaRPr lang="en-GB" altLang="en-US" sz="3200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pSp>
        <p:nvGrpSpPr>
          <p:cNvPr id="7173" name="组合 7172"/>
          <p:cNvGrpSpPr/>
          <p:nvPr/>
        </p:nvGrpSpPr>
        <p:grpSpPr>
          <a:xfrm>
            <a:off x="5697538" y="1851025"/>
            <a:ext cx="431800" cy="433388"/>
            <a:chOff x="0" y="0"/>
            <a:chExt cx="432048" cy="432834"/>
          </a:xfrm>
        </p:grpSpPr>
        <p:sp>
          <p:nvSpPr>
            <p:cNvPr id="7174" name="椭圆 22"/>
            <p:cNvSpPr/>
            <p:nvPr/>
          </p:nvSpPr>
          <p:spPr>
            <a:xfrm>
              <a:off x="0" y="0"/>
              <a:ext cx="432048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75" name="Freeform 59"/>
            <p:cNvSpPr/>
            <p:nvPr/>
          </p:nvSpPr>
          <p:spPr>
            <a:xfrm>
              <a:off x="96134" y="91078"/>
              <a:ext cx="239780" cy="250679"/>
            </a:xfrm>
            <a:custGeom>
              <a:avLst/>
              <a:gdLst>
                <a:gd name="txL" fmla="*/ 0 w 581"/>
                <a:gd name="txT" fmla="*/ 0 h 609"/>
                <a:gd name="txR" fmla="*/ 581 w 581"/>
                <a:gd name="txB" fmla="*/ 609 h 609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56819901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76" name="组合 7175"/>
          <p:cNvGrpSpPr/>
          <p:nvPr/>
        </p:nvGrpSpPr>
        <p:grpSpPr>
          <a:xfrm>
            <a:off x="4400550" y="1852613"/>
            <a:ext cx="433388" cy="431800"/>
            <a:chOff x="0" y="0"/>
            <a:chExt cx="432048" cy="432048"/>
          </a:xfrm>
        </p:grpSpPr>
        <p:sp>
          <p:nvSpPr>
            <p:cNvPr id="7177" name="椭圆 65"/>
            <p:cNvSpPr/>
            <p:nvPr/>
          </p:nvSpPr>
          <p:spPr>
            <a:xfrm>
              <a:off x="0" y="0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78" name="Freeform 110"/>
            <p:cNvSpPr/>
            <p:nvPr/>
          </p:nvSpPr>
          <p:spPr>
            <a:xfrm>
              <a:off x="103078" y="91593"/>
              <a:ext cx="250679" cy="248862"/>
            </a:xfrm>
            <a:custGeom>
              <a:avLst/>
              <a:gdLst>
                <a:gd name="txL" fmla="*/ 0 w 609"/>
                <a:gd name="txT" fmla="*/ 0 h 602"/>
                <a:gd name="txR" fmla="*/ 609 w 609"/>
                <a:gd name="txB" fmla="*/ 602 h 60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79" name="组合 7178"/>
          <p:cNvGrpSpPr/>
          <p:nvPr/>
        </p:nvGrpSpPr>
        <p:grpSpPr>
          <a:xfrm>
            <a:off x="5049838" y="1851025"/>
            <a:ext cx="431800" cy="433388"/>
            <a:chOff x="0" y="0"/>
            <a:chExt cx="432833" cy="432834"/>
          </a:xfrm>
        </p:grpSpPr>
        <p:sp>
          <p:nvSpPr>
            <p:cNvPr id="7180" name="椭圆 3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rgbClr val="7F7F7F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1" name="Freeform 16"/>
            <p:cNvSpPr/>
            <p:nvPr/>
          </p:nvSpPr>
          <p:spPr>
            <a:xfrm>
              <a:off x="118324" y="102885"/>
              <a:ext cx="196183" cy="227065"/>
            </a:xfrm>
            <a:custGeom>
              <a:avLst/>
              <a:gdLst>
                <a:gd name="txL" fmla="*/ 0 w 475"/>
                <a:gd name="txT" fmla="*/ 0 h 552"/>
                <a:gd name="txR" fmla="*/ 475 w 475"/>
                <a:gd name="txB" fmla="*/ 552 h 55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1488516956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488516956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</a:cxnLst>
              <a:rect l="txL" t="txT" r="txR" b="tx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82" name="组合 7181"/>
          <p:cNvGrpSpPr/>
          <p:nvPr/>
        </p:nvGrpSpPr>
        <p:grpSpPr>
          <a:xfrm>
            <a:off x="3105150" y="1851025"/>
            <a:ext cx="433388" cy="433388"/>
            <a:chOff x="0" y="0"/>
            <a:chExt cx="432833" cy="432834"/>
          </a:xfrm>
        </p:grpSpPr>
        <p:sp>
          <p:nvSpPr>
            <p:cNvPr id="7183" name="椭圆 1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4" name="Freeform 75"/>
            <p:cNvSpPr/>
            <p:nvPr/>
          </p:nvSpPr>
          <p:spPr>
            <a:xfrm>
              <a:off x="91984" y="111059"/>
              <a:ext cx="248863" cy="210716"/>
            </a:xfrm>
            <a:custGeom>
              <a:avLst/>
              <a:gdLst>
                <a:gd name="txL" fmla="*/ 0 w 602"/>
                <a:gd name="txT" fmla="*/ 0 h 510"/>
                <a:gd name="txR" fmla="*/ 602 w 602"/>
                <a:gd name="txB" fmla="*/ 510 h 51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10814829" y="2147483647"/>
                </a:cxn>
                <a:cxn ang="0">
                  <a:pos x="0" y="2147483647"/>
                </a:cxn>
                <a:cxn ang="0">
                  <a:pos x="0" y="1508272953"/>
                </a:cxn>
                <a:cxn ang="0">
                  <a:pos x="1510814829" y="0"/>
                </a:cxn>
                <a:cxn ang="0">
                  <a:pos x="2147483647" y="1508272953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85" name="组合 7184"/>
          <p:cNvGrpSpPr/>
          <p:nvPr/>
        </p:nvGrpSpPr>
        <p:grpSpPr>
          <a:xfrm>
            <a:off x="3752850" y="1851025"/>
            <a:ext cx="433388" cy="433388"/>
            <a:chOff x="0" y="0"/>
            <a:chExt cx="432833" cy="432834"/>
          </a:xfrm>
        </p:grpSpPr>
        <p:sp>
          <p:nvSpPr>
            <p:cNvPr id="7186" name="椭圆 1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7" name="Freeform 84"/>
            <p:cNvSpPr/>
            <p:nvPr/>
          </p:nvSpPr>
          <p:spPr>
            <a:xfrm>
              <a:off x="101594" y="91986"/>
              <a:ext cx="248863" cy="248863"/>
            </a:xfrm>
            <a:custGeom>
              <a:avLst/>
              <a:gdLst>
                <a:gd name="txL" fmla="*/ 0 w 602"/>
                <a:gd name="txT" fmla="*/ 0 h 602"/>
                <a:gd name="txR" fmla="*/ 602 w 602"/>
                <a:gd name="txB" fmla="*/ 602 h 60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p:transition spd="med" advTm="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阅读与下载 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62000" y="855345"/>
            <a:ext cx="50800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304800"/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皮书数据库支持您阅读及下载库内报告与图表。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48130" y="1400810"/>
            <a:ext cx="2357120" cy="31553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83710" y="1398905"/>
            <a:ext cx="3416935" cy="31540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阅读与下载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· 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报告阅读与下载</a:t>
            </a:r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04825" y="715645"/>
            <a:ext cx="78625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 algn="ctr">
              <a:lnSpc>
                <a:spcPct val="150000"/>
              </a:lnSpc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点击任一报告标题，可进入报告信息页。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92275" y="1204595"/>
            <a:ext cx="5502910" cy="37230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阅读与下载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· 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报告阅读与下载</a:t>
            </a:r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62000" y="1192530"/>
            <a:ext cx="765048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报告提供下载阅读、在线阅读、原版阅读共3种阅读方式：</a:t>
            </a:r>
            <a:endParaRPr lang="zh-CN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1.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点击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下载阅读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按钮，将下载报告PDF文件（需使用可打开PDF文件的阅读器打开），可离线使用；</a:t>
            </a:r>
            <a:endParaRPr lang="zh-CN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2.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点击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在线阅读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按钮，报告内容将以网页文本模式呈现，仅支持联网状态下使用，该方式可复制需引用的文字（限500字），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复制文字自带文献信息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，包括作者、文章名称、图书名称、出版时间、页数、网址等字段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；</a:t>
            </a:r>
            <a:endParaRPr lang="zh-CN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3.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点击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原版阅读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按钮，报告内容将以原版纸书排版形式呈现，方便惯于浏览纸书用户，该方式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支持在线打印、缩放、跳页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等功能。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</p:spTree>
  </p:cSld>
  <p:clrMapOvr>
    <a:masterClrMapping/>
  </p:clrMapOvr>
  <p:transition spd="slow" advTm="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阅读与下载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· 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图表阅读与下载</a:t>
            </a:r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163195" y="1770380"/>
            <a:ext cx="215582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您可在</a:t>
            </a:r>
            <a:endParaRPr lang="zh-CN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（1）访问图表库；</a:t>
            </a:r>
            <a:endParaRPr lang="zh-CN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（2）访问指数库；</a:t>
            </a:r>
            <a:endParaRPr lang="zh-CN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（3）阅读报告；</a:t>
            </a:r>
            <a:endParaRPr lang="zh-CN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（4）检索图表资源时阅读或下载图表。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pic>
        <p:nvPicPr>
          <p:cNvPr id="53" name="图片 49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2515" y="2619375"/>
            <a:ext cx="2936240" cy="228282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58415" y="771525"/>
            <a:ext cx="5536565" cy="17278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653405" y="2619375"/>
            <a:ext cx="2902585" cy="22879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ext Placeholder 4"/>
          <p:cNvSpPr txBox="1"/>
          <p:nvPr/>
        </p:nvSpPr>
        <p:spPr>
          <a:xfrm>
            <a:off x="611188" y="430213"/>
            <a:ext cx="2257425" cy="4953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目录</a:t>
            </a:r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/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Contents</a:t>
            </a:r>
            <a:endParaRPr lang="en-GB" altLang="en-US" b="1" dirty="0">
              <a:solidFill>
                <a:schemeClr val="accent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6147" name="直接连接符 42"/>
          <p:cNvCxnSpPr/>
          <p:nvPr/>
        </p:nvCxnSpPr>
        <p:spPr>
          <a:xfrm>
            <a:off x="738188" y="1058863"/>
            <a:ext cx="7650162" cy="0"/>
          </a:xfrm>
          <a:prstGeom prst="line">
            <a:avLst/>
          </a:prstGeom>
          <a:ln w="9525" cap="flat" cmpd="sng">
            <a:solidFill>
              <a:srgbClr val="005BA2"/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6154" name="组合 6153"/>
          <p:cNvGrpSpPr/>
          <p:nvPr/>
        </p:nvGrpSpPr>
        <p:grpSpPr>
          <a:xfrm>
            <a:off x="7956550" y="490538"/>
            <a:ext cx="431800" cy="433387"/>
            <a:chOff x="0" y="0"/>
            <a:chExt cx="432048" cy="432834"/>
          </a:xfrm>
        </p:grpSpPr>
        <p:sp>
          <p:nvSpPr>
            <p:cNvPr id="6155" name="椭圆 22"/>
            <p:cNvSpPr/>
            <p:nvPr/>
          </p:nvSpPr>
          <p:spPr>
            <a:xfrm>
              <a:off x="0" y="0"/>
              <a:ext cx="432048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6156" name="Freeform 59"/>
            <p:cNvSpPr/>
            <p:nvPr/>
          </p:nvSpPr>
          <p:spPr>
            <a:xfrm>
              <a:off x="96134" y="91078"/>
              <a:ext cx="239780" cy="250679"/>
            </a:xfrm>
            <a:custGeom>
              <a:avLst/>
              <a:gdLst>
                <a:gd name="txL" fmla="*/ 0 w 581"/>
                <a:gd name="txT" fmla="*/ 0 h 609"/>
                <a:gd name="txR" fmla="*/ 581 w 581"/>
                <a:gd name="txB" fmla="*/ 609 h 609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56819901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157" name="组合 6156"/>
          <p:cNvGrpSpPr/>
          <p:nvPr/>
        </p:nvGrpSpPr>
        <p:grpSpPr>
          <a:xfrm>
            <a:off x="6659563" y="490538"/>
            <a:ext cx="433387" cy="433387"/>
            <a:chOff x="0" y="0"/>
            <a:chExt cx="432048" cy="432048"/>
          </a:xfrm>
        </p:grpSpPr>
        <p:sp>
          <p:nvSpPr>
            <p:cNvPr id="6158" name="椭圆 65"/>
            <p:cNvSpPr/>
            <p:nvPr/>
          </p:nvSpPr>
          <p:spPr>
            <a:xfrm>
              <a:off x="0" y="0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6159" name="Freeform 110"/>
            <p:cNvSpPr/>
            <p:nvPr/>
          </p:nvSpPr>
          <p:spPr>
            <a:xfrm>
              <a:off x="103078" y="91593"/>
              <a:ext cx="250679" cy="248862"/>
            </a:xfrm>
            <a:custGeom>
              <a:avLst/>
              <a:gdLst>
                <a:gd name="txL" fmla="*/ 0 w 609"/>
                <a:gd name="txT" fmla="*/ 0 h 602"/>
                <a:gd name="txR" fmla="*/ 609 w 609"/>
                <a:gd name="txB" fmla="*/ 602 h 60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160" name="组合 6159"/>
          <p:cNvGrpSpPr/>
          <p:nvPr/>
        </p:nvGrpSpPr>
        <p:grpSpPr>
          <a:xfrm>
            <a:off x="7308850" y="490538"/>
            <a:ext cx="431800" cy="433387"/>
            <a:chOff x="0" y="0"/>
            <a:chExt cx="432833" cy="432834"/>
          </a:xfrm>
        </p:grpSpPr>
        <p:sp>
          <p:nvSpPr>
            <p:cNvPr id="6161" name="椭圆 1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rgbClr val="7F7F7F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6162" name="Freeform 16"/>
            <p:cNvSpPr/>
            <p:nvPr/>
          </p:nvSpPr>
          <p:spPr>
            <a:xfrm>
              <a:off x="118324" y="102885"/>
              <a:ext cx="196183" cy="227065"/>
            </a:xfrm>
            <a:custGeom>
              <a:avLst/>
              <a:gdLst>
                <a:gd name="txL" fmla="*/ 0 w 475"/>
                <a:gd name="txT" fmla="*/ 0 h 552"/>
                <a:gd name="txR" fmla="*/ 475 w 475"/>
                <a:gd name="txB" fmla="*/ 552 h 55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1488516956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488516956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</a:cxnLst>
              <a:rect l="txL" t="txT" r="txR" b="tx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163" name="组合 6162"/>
          <p:cNvGrpSpPr/>
          <p:nvPr/>
        </p:nvGrpSpPr>
        <p:grpSpPr>
          <a:xfrm>
            <a:off x="5364163" y="490538"/>
            <a:ext cx="433387" cy="433387"/>
            <a:chOff x="0" y="0"/>
            <a:chExt cx="432833" cy="432834"/>
          </a:xfrm>
        </p:grpSpPr>
        <p:sp>
          <p:nvSpPr>
            <p:cNvPr id="6164" name="椭圆 1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6165" name="Freeform 75"/>
            <p:cNvSpPr/>
            <p:nvPr/>
          </p:nvSpPr>
          <p:spPr>
            <a:xfrm>
              <a:off x="91984" y="111059"/>
              <a:ext cx="248863" cy="210716"/>
            </a:xfrm>
            <a:custGeom>
              <a:avLst/>
              <a:gdLst>
                <a:gd name="txL" fmla="*/ 0 w 602"/>
                <a:gd name="txT" fmla="*/ 0 h 510"/>
                <a:gd name="txR" fmla="*/ 602 w 602"/>
                <a:gd name="txB" fmla="*/ 510 h 51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10814829" y="2147483647"/>
                </a:cxn>
                <a:cxn ang="0">
                  <a:pos x="0" y="2147483647"/>
                </a:cxn>
                <a:cxn ang="0">
                  <a:pos x="0" y="1508272953"/>
                </a:cxn>
                <a:cxn ang="0">
                  <a:pos x="1510814829" y="0"/>
                </a:cxn>
                <a:cxn ang="0">
                  <a:pos x="2147483647" y="1508272953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166" name="组合 6165"/>
          <p:cNvGrpSpPr/>
          <p:nvPr/>
        </p:nvGrpSpPr>
        <p:grpSpPr>
          <a:xfrm>
            <a:off x="6011863" y="490538"/>
            <a:ext cx="433387" cy="433387"/>
            <a:chOff x="0" y="0"/>
            <a:chExt cx="432833" cy="432834"/>
          </a:xfrm>
        </p:grpSpPr>
        <p:sp>
          <p:nvSpPr>
            <p:cNvPr id="6167" name="椭圆 1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6168" name="Freeform 84"/>
            <p:cNvSpPr/>
            <p:nvPr/>
          </p:nvSpPr>
          <p:spPr>
            <a:xfrm>
              <a:off x="101594" y="91986"/>
              <a:ext cx="248863" cy="248863"/>
            </a:xfrm>
            <a:custGeom>
              <a:avLst/>
              <a:gdLst>
                <a:gd name="txL" fmla="*/ 0 w 602"/>
                <a:gd name="txT" fmla="*/ 0 h 602"/>
                <a:gd name="txR" fmla="*/ 602 w 602"/>
                <a:gd name="txB" fmla="*/ 602 h 60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908175" y="1600200"/>
            <a:ext cx="5184775" cy="521970"/>
            <a:chOff x="3685" y="4054"/>
            <a:chExt cx="8165" cy="822"/>
          </a:xfrm>
        </p:grpSpPr>
        <p:grpSp>
          <p:nvGrpSpPr>
            <p:cNvPr id="6169" name="组合 6168"/>
            <p:cNvGrpSpPr/>
            <p:nvPr/>
          </p:nvGrpSpPr>
          <p:grpSpPr>
            <a:xfrm>
              <a:off x="3685" y="4054"/>
              <a:ext cx="1408" cy="822"/>
              <a:chOff x="0" y="0"/>
              <a:chExt cx="1244730" cy="958085"/>
            </a:xfrm>
          </p:grpSpPr>
          <p:sp>
            <p:nvSpPr>
              <p:cNvPr id="6170" name="平行四边形 80"/>
              <p:cNvSpPr/>
              <p:nvPr/>
            </p:nvSpPr>
            <p:spPr>
              <a:xfrm>
                <a:off x="0" y="54893"/>
                <a:ext cx="1120898" cy="842780"/>
              </a:xfrm>
              <a:prstGeom prst="parallelogram">
                <a:avLst>
                  <a:gd name="adj" fmla="val 48205"/>
                </a:avLst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anchor="ctr"/>
              <a:p>
                <a:pPr algn="ctr"/>
                <a:endParaRPr lang="zh-CN" altLang="en-US" sz="1400" dirty="0">
                  <a:solidFill>
                    <a:srgbClr val="FFFFFF"/>
                  </a:solidFill>
                  <a:latin typeface="Impact" panose="020B0806030902050204" pitchFamily="2" charset="0"/>
                </a:endParaRPr>
              </a:p>
            </p:txBody>
          </p:sp>
          <p:sp>
            <p:nvSpPr>
              <p:cNvPr id="6171" name="文本框 9"/>
              <p:cNvSpPr txBox="1"/>
              <p:nvPr/>
            </p:nvSpPr>
            <p:spPr>
              <a:xfrm>
                <a:off x="176871" y="0"/>
                <a:ext cx="1067859" cy="9580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800" dirty="0">
                    <a:solidFill>
                      <a:schemeClr val="bg1"/>
                    </a:solidFill>
                    <a:latin typeface="Impact" panose="020B0806030902050204" pitchFamily="2" charset="0"/>
                  </a:rPr>
                  <a:t>0</a:t>
                </a:r>
                <a:r>
                  <a:rPr lang="en-US" sz="2800" dirty="0">
                    <a:solidFill>
                      <a:schemeClr val="bg1"/>
                    </a:solidFill>
                    <a:latin typeface="Impact" panose="020B0806030902050204" pitchFamily="2" charset="0"/>
                  </a:rPr>
                  <a:t>1</a:t>
                </a:r>
                <a:endParaRPr lang="en-US" sz="2800" dirty="0">
                  <a:solidFill>
                    <a:schemeClr val="bg1"/>
                  </a:solidFill>
                  <a:latin typeface="Impact" panose="020B0806030902050204" pitchFamily="2" charset="0"/>
                </a:endParaRPr>
              </a:p>
            </p:txBody>
          </p:sp>
        </p:grpSp>
        <p:grpSp>
          <p:nvGrpSpPr>
            <p:cNvPr id="6172" name="组合 6171"/>
            <p:cNvGrpSpPr/>
            <p:nvPr/>
          </p:nvGrpSpPr>
          <p:grpSpPr>
            <a:xfrm>
              <a:off x="4753" y="4074"/>
              <a:ext cx="7097" cy="723"/>
              <a:chOff x="0" y="0"/>
              <a:chExt cx="3857250" cy="540057"/>
            </a:xfrm>
          </p:grpSpPr>
          <p:sp>
            <p:nvSpPr>
              <p:cNvPr id="6173" name="矩形 83"/>
              <p:cNvSpPr/>
              <p:nvPr/>
            </p:nvSpPr>
            <p:spPr>
              <a:xfrm>
                <a:off x="256803" y="82664"/>
                <a:ext cx="3415177" cy="4066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8580" tIns="34290" rIns="68580" bIns="34290">
                <a:spAutoFit/>
              </a:bodyPr>
              <a:p>
                <a:pPr algn="l"/>
                <a:r>
                  <a:rPr lang="zh-CN" altLang="en-GB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2" charset="-122"/>
                    <a:ea typeface="微软雅黑" panose="020B0503020204020204" pitchFamily="2" charset="-122"/>
                  </a:rPr>
                  <a:t>如何检索数据库内资源</a:t>
                </a:r>
                <a:endParaRPr lang="zh-CN" alt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endParaRPr>
              </a:p>
            </p:txBody>
          </p:sp>
          <p:sp>
            <p:nvSpPr>
              <p:cNvPr id="6174" name="平行四边形 84"/>
              <p:cNvSpPr/>
              <p:nvPr/>
            </p:nvSpPr>
            <p:spPr>
              <a:xfrm>
                <a:off x="0" y="0"/>
                <a:ext cx="3857250" cy="540057"/>
              </a:xfrm>
              <a:prstGeom prst="parallelogram">
                <a:avLst>
                  <a:gd name="adj" fmla="val 48210"/>
                </a:avLst>
              </a:prstGeom>
              <a:noFill/>
              <a:ln w="15875" cap="flat" cmpd="sng">
                <a:solidFill>
                  <a:schemeClr val="accent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68580" tIns="34290" rIns="68580" bIns="34290" anchor="ctr"/>
              <a:p>
                <a:endParaRPr lang="zh-CN" altLang="en-US" sz="1600" b="1" dirty="0">
                  <a:solidFill>
                    <a:srgbClr val="404040"/>
                  </a:solidFill>
                  <a:latin typeface="Calibri" panose="020F0502020204030204" pitchFamily="2" charset="0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1908175" y="2225040"/>
            <a:ext cx="5184140" cy="521970"/>
            <a:chOff x="3450" y="6709"/>
            <a:chExt cx="8164" cy="822"/>
          </a:xfrm>
        </p:grpSpPr>
        <p:grpSp>
          <p:nvGrpSpPr>
            <p:cNvPr id="8" name="组合 7"/>
            <p:cNvGrpSpPr/>
            <p:nvPr/>
          </p:nvGrpSpPr>
          <p:grpSpPr>
            <a:xfrm>
              <a:off x="3450" y="6709"/>
              <a:ext cx="1408" cy="822"/>
              <a:chOff x="0" y="0"/>
              <a:chExt cx="1244730" cy="958670"/>
            </a:xfrm>
          </p:grpSpPr>
          <p:sp>
            <p:nvSpPr>
              <p:cNvPr id="9" name="平行四边形 80"/>
              <p:cNvSpPr/>
              <p:nvPr/>
            </p:nvSpPr>
            <p:spPr>
              <a:xfrm>
                <a:off x="0" y="54893"/>
                <a:ext cx="1120898" cy="842780"/>
              </a:xfrm>
              <a:prstGeom prst="parallelogram">
                <a:avLst>
                  <a:gd name="adj" fmla="val 48205"/>
                </a:avLst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anchor="ctr"/>
              <a:p>
                <a:pPr algn="ctr"/>
                <a:endParaRPr lang="zh-CN" altLang="en-US" sz="1400" dirty="0">
                  <a:solidFill>
                    <a:srgbClr val="FFFFFF"/>
                  </a:solidFill>
                  <a:latin typeface="Impact" panose="020B0806030902050204" pitchFamily="2" charset="0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76871" y="0"/>
                <a:ext cx="1067859" cy="95867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800" dirty="0">
                    <a:solidFill>
                      <a:schemeClr val="bg1"/>
                    </a:solidFill>
                    <a:latin typeface="Impact" panose="020B0806030902050204" pitchFamily="2" charset="0"/>
                  </a:rPr>
                  <a:t>02</a:t>
                </a:r>
                <a:endParaRPr lang="zh-CN" altLang="en-US" sz="2800" dirty="0">
                  <a:solidFill>
                    <a:schemeClr val="bg1"/>
                  </a:solidFill>
                  <a:latin typeface="Impact" panose="020B0806030902050204" pitchFamily="2" charset="0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518" y="6729"/>
              <a:ext cx="7097" cy="723"/>
              <a:chOff x="0" y="0"/>
              <a:chExt cx="3857250" cy="540057"/>
            </a:xfrm>
          </p:grpSpPr>
          <p:sp>
            <p:nvSpPr>
              <p:cNvPr id="12" name="矩形 83"/>
              <p:cNvSpPr/>
              <p:nvPr/>
            </p:nvSpPr>
            <p:spPr>
              <a:xfrm>
                <a:off x="256803" y="82664"/>
                <a:ext cx="3415177" cy="4066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8580" tIns="34290" rIns="68580" bIns="34290">
                <a:spAutoFit/>
              </a:bodyPr>
              <a:p>
                <a:pPr algn="l"/>
                <a:r>
                  <a:rPr lang="zh-CN" altLang="en-GB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2" charset="-122"/>
                    <a:ea typeface="微软雅黑" panose="020B0503020204020204" pitchFamily="2" charset="-122"/>
                  </a:rPr>
                  <a:t>如何阅读与下载报告</a:t>
                </a:r>
                <a:endParaRPr lang="zh-CN" alt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endParaRPr>
              </a:p>
            </p:txBody>
          </p:sp>
          <p:sp>
            <p:nvSpPr>
              <p:cNvPr id="13" name="平行四边形 84"/>
              <p:cNvSpPr/>
              <p:nvPr/>
            </p:nvSpPr>
            <p:spPr>
              <a:xfrm>
                <a:off x="0" y="0"/>
                <a:ext cx="3857250" cy="540057"/>
              </a:xfrm>
              <a:prstGeom prst="parallelogram">
                <a:avLst>
                  <a:gd name="adj" fmla="val 48210"/>
                </a:avLst>
              </a:prstGeom>
              <a:noFill/>
              <a:ln w="15875" cap="flat" cmpd="sng">
                <a:solidFill>
                  <a:schemeClr val="accent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68580" tIns="34290" rIns="68580" bIns="34290" anchor="ctr"/>
              <a:p>
                <a:endParaRPr lang="zh-CN" altLang="en-US" sz="1600" b="1" dirty="0">
                  <a:solidFill>
                    <a:srgbClr val="404040"/>
                  </a:solidFill>
                  <a:latin typeface="Calibri" panose="020F0502020204030204" pitchFamily="2" charset="0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1908175" y="3474720"/>
            <a:ext cx="5184140" cy="521970"/>
            <a:chOff x="3450" y="6709"/>
            <a:chExt cx="8164" cy="822"/>
          </a:xfrm>
        </p:grpSpPr>
        <p:grpSp>
          <p:nvGrpSpPr>
            <p:cNvPr id="26" name="组合 25"/>
            <p:cNvGrpSpPr/>
            <p:nvPr/>
          </p:nvGrpSpPr>
          <p:grpSpPr>
            <a:xfrm>
              <a:off x="3450" y="6709"/>
              <a:ext cx="1408" cy="822"/>
              <a:chOff x="0" y="0"/>
              <a:chExt cx="1244730" cy="958670"/>
            </a:xfrm>
          </p:grpSpPr>
          <p:sp>
            <p:nvSpPr>
              <p:cNvPr id="27" name="平行四边形 80"/>
              <p:cNvSpPr/>
              <p:nvPr/>
            </p:nvSpPr>
            <p:spPr>
              <a:xfrm>
                <a:off x="0" y="54893"/>
                <a:ext cx="1120898" cy="842780"/>
              </a:xfrm>
              <a:prstGeom prst="parallelogram">
                <a:avLst>
                  <a:gd name="adj" fmla="val 48205"/>
                </a:avLst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anchor="ctr"/>
              <a:p>
                <a:pPr algn="ctr"/>
                <a:endParaRPr lang="zh-CN" altLang="en-US" sz="1400" dirty="0">
                  <a:solidFill>
                    <a:srgbClr val="FFFFFF"/>
                  </a:solidFill>
                  <a:latin typeface="Impact" panose="020B0806030902050204" pitchFamily="2" charset="0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76871" y="0"/>
                <a:ext cx="1067859" cy="95867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800" dirty="0">
                    <a:solidFill>
                      <a:schemeClr val="bg1"/>
                    </a:solidFill>
                    <a:latin typeface="Impact" panose="020B0806030902050204" pitchFamily="2" charset="0"/>
                  </a:rPr>
                  <a:t>04</a:t>
                </a:r>
                <a:endParaRPr lang="zh-CN" altLang="en-US" sz="2800" dirty="0">
                  <a:solidFill>
                    <a:schemeClr val="bg1"/>
                  </a:solidFill>
                  <a:latin typeface="Impact" panose="020B0806030902050204" pitchFamily="2" charset="0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4518" y="6729"/>
              <a:ext cx="7097" cy="723"/>
              <a:chOff x="0" y="0"/>
              <a:chExt cx="3857250" cy="540057"/>
            </a:xfrm>
          </p:grpSpPr>
          <p:sp>
            <p:nvSpPr>
              <p:cNvPr id="30" name="矩形 83"/>
              <p:cNvSpPr/>
              <p:nvPr/>
            </p:nvSpPr>
            <p:spPr>
              <a:xfrm>
                <a:off x="256803" y="82664"/>
                <a:ext cx="3415177" cy="4063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8580" tIns="34290" rIns="68580" bIns="34290">
                <a:spAutoFit/>
              </a:bodyPr>
              <a:p>
                <a:pPr algn="l"/>
                <a:r>
                  <a:rPr lang="zh-CN" altLang="en-GB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2" charset="-122"/>
                    <a:ea typeface="微软雅黑" panose="020B0503020204020204" pitchFamily="2" charset="-122"/>
                    <a:sym typeface="+mn-ea"/>
                  </a:rPr>
                  <a:t>如何使用移动端服务</a:t>
                </a:r>
                <a:endParaRPr lang="zh-CN" alt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endParaRPr>
              </a:p>
            </p:txBody>
          </p:sp>
          <p:sp>
            <p:nvSpPr>
              <p:cNvPr id="31" name="平行四边形 84"/>
              <p:cNvSpPr/>
              <p:nvPr/>
            </p:nvSpPr>
            <p:spPr>
              <a:xfrm>
                <a:off x="0" y="0"/>
                <a:ext cx="3857250" cy="540057"/>
              </a:xfrm>
              <a:prstGeom prst="parallelogram">
                <a:avLst>
                  <a:gd name="adj" fmla="val 48210"/>
                </a:avLst>
              </a:prstGeom>
              <a:noFill/>
              <a:ln w="15875" cap="flat" cmpd="sng">
                <a:solidFill>
                  <a:schemeClr val="accent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68580" tIns="34290" rIns="68580" bIns="34290" anchor="ctr"/>
              <a:p>
                <a:endParaRPr lang="zh-CN" altLang="en-US" sz="1600" b="1" dirty="0">
                  <a:solidFill>
                    <a:srgbClr val="404040"/>
                  </a:solidFill>
                  <a:latin typeface="Calibri" panose="020F0502020204030204" pitchFamily="2" charset="0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1908175" y="2849880"/>
            <a:ext cx="5184775" cy="521970"/>
            <a:chOff x="3659" y="5384"/>
            <a:chExt cx="8165" cy="822"/>
          </a:xfrm>
        </p:grpSpPr>
        <p:grpSp>
          <p:nvGrpSpPr>
            <p:cNvPr id="19" name="组合 18"/>
            <p:cNvGrpSpPr/>
            <p:nvPr/>
          </p:nvGrpSpPr>
          <p:grpSpPr>
            <a:xfrm>
              <a:off x="3659" y="5384"/>
              <a:ext cx="1408" cy="822"/>
              <a:chOff x="0" y="0"/>
              <a:chExt cx="1244730" cy="958670"/>
            </a:xfrm>
          </p:grpSpPr>
          <p:sp>
            <p:nvSpPr>
              <p:cNvPr id="20" name="平行四边形 80"/>
              <p:cNvSpPr/>
              <p:nvPr/>
            </p:nvSpPr>
            <p:spPr>
              <a:xfrm>
                <a:off x="0" y="54893"/>
                <a:ext cx="1120898" cy="842780"/>
              </a:xfrm>
              <a:prstGeom prst="parallelogram">
                <a:avLst>
                  <a:gd name="adj" fmla="val 48205"/>
                </a:avLst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anchor="ctr"/>
              <a:p>
                <a:pPr algn="ctr"/>
                <a:endParaRPr lang="zh-CN" altLang="en-US" sz="1400" dirty="0">
                  <a:solidFill>
                    <a:srgbClr val="FFFFFF"/>
                  </a:solidFill>
                  <a:latin typeface="Impact" panose="020B0806030902050204" pitchFamily="2" charset="0"/>
                </a:endParaRPr>
              </a:p>
            </p:txBody>
          </p:sp>
          <p:sp>
            <p:nvSpPr>
              <p:cNvPr id="21" name="文本框 9"/>
              <p:cNvSpPr txBox="1"/>
              <p:nvPr/>
            </p:nvSpPr>
            <p:spPr>
              <a:xfrm>
                <a:off x="176871" y="0"/>
                <a:ext cx="1067859" cy="95867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800" dirty="0">
                    <a:solidFill>
                      <a:schemeClr val="bg1"/>
                    </a:solidFill>
                    <a:latin typeface="Impact" panose="020B0806030902050204" pitchFamily="2" charset="0"/>
                  </a:rPr>
                  <a:t>0</a:t>
                </a:r>
                <a:r>
                  <a:rPr lang="en-US" sz="2800" dirty="0">
                    <a:solidFill>
                      <a:schemeClr val="bg1"/>
                    </a:solidFill>
                    <a:latin typeface="Impact" panose="020B0806030902050204" pitchFamily="2" charset="0"/>
                  </a:rPr>
                  <a:t>3</a:t>
                </a:r>
                <a:endParaRPr lang="en-US" sz="2800" dirty="0">
                  <a:solidFill>
                    <a:schemeClr val="bg1"/>
                  </a:solidFill>
                  <a:latin typeface="Impact" panose="020B0806030902050204" pitchFamily="2" charset="0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4727" y="5404"/>
              <a:ext cx="7097" cy="723"/>
              <a:chOff x="0" y="0"/>
              <a:chExt cx="3857250" cy="540057"/>
            </a:xfrm>
          </p:grpSpPr>
          <p:sp>
            <p:nvSpPr>
              <p:cNvPr id="23" name="矩形 83"/>
              <p:cNvSpPr/>
              <p:nvPr/>
            </p:nvSpPr>
            <p:spPr>
              <a:xfrm>
                <a:off x="256803" y="82664"/>
                <a:ext cx="3415177" cy="4063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8580" tIns="34290" rIns="68580" bIns="34290">
                <a:spAutoFit/>
              </a:bodyPr>
              <a:p>
                <a:pPr algn="l"/>
                <a:endParaRPr lang="zh-CN" alt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endParaRPr>
              </a:p>
            </p:txBody>
          </p:sp>
          <p:sp>
            <p:nvSpPr>
              <p:cNvPr id="24" name="平行四边形 84"/>
              <p:cNvSpPr/>
              <p:nvPr/>
            </p:nvSpPr>
            <p:spPr>
              <a:xfrm>
                <a:off x="0" y="0"/>
                <a:ext cx="3857250" cy="540057"/>
              </a:xfrm>
              <a:prstGeom prst="parallelogram">
                <a:avLst>
                  <a:gd name="adj" fmla="val 48210"/>
                </a:avLst>
              </a:prstGeom>
              <a:noFill/>
              <a:ln w="15875" cap="flat" cmpd="sng">
                <a:solidFill>
                  <a:schemeClr val="accent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68580" tIns="34290" rIns="68580" bIns="34290" anchor="ctr"/>
              <a:p>
                <a:endParaRPr lang="zh-CN" altLang="en-US" sz="1600" b="1" dirty="0">
                  <a:solidFill>
                    <a:srgbClr val="404040"/>
                  </a:solidFill>
                  <a:latin typeface="Calibri" panose="020F0502020204030204" pitchFamily="2" charset="0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908175" y="4071620"/>
            <a:ext cx="5184140" cy="521970"/>
            <a:chOff x="3450" y="6709"/>
            <a:chExt cx="8164" cy="822"/>
          </a:xfrm>
        </p:grpSpPr>
        <p:grpSp>
          <p:nvGrpSpPr>
            <p:cNvPr id="3" name="组合 2"/>
            <p:cNvGrpSpPr/>
            <p:nvPr/>
          </p:nvGrpSpPr>
          <p:grpSpPr>
            <a:xfrm>
              <a:off x="3450" y="6709"/>
              <a:ext cx="1408" cy="822"/>
              <a:chOff x="0" y="0"/>
              <a:chExt cx="1244730" cy="958670"/>
            </a:xfrm>
          </p:grpSpPr>
          <p:sp>
            <p:nvSpPr>
              <p:cNvPr id="4" name="平行四边形 80"/>
              <p:cNvSpPr/>
              <p:nvPr>
                <p:custDataLst>
                  <p:tags r:id="rId1"/>
                </p:custDataLst>
              </p:nvPr>
            </p:nvSpPr>
            <p:spPr>
              <a:xfrm>
                <a:off x="0" y="54893"/>
                <a:ext cx="1120898" cy="842780"/>
              </a:xfrm>
              <a:prstGeom prst="parallelogram">
                <a:avLst>
                  <a:gd name="adj" fmla="val 48205"/>
                </a:avLst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anchor="ctr"/>
              <a:p>
                <a:pPr algn="ctr"/>
                <a:endParaRPr lang="zh-CN" altLang="en-US" sz="1400" dirty="0">
                  <a:solidFill>
                    <a:srgbClr val="FFFFFF"/>
                  </a:solidFill>
                  <a:latin typeface="Impact" panose="020B0806030902050204" pitchFamily="2" charset="0"/>
                </a:endParaRPr>
              </a:p>
            </p:txBody>
          </p:sp>
          <p:sp>
            <p:nvSpPr>
              <p:cNvPr id="5" name="文本框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76871" y="0"/>
                <a:ext cx="1067859" cy="95867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800" dirty="0">
                    <a:solidFill>
                      <a:schemeClr val="bg1"/>
                    </a:solidFill>
                    <a:latin typeface="Impact" panose="020B0806030902050204" pitchFamily="2" charset="0"/>
                  </a:rPr>
                  <a:t>05</a:t>
                </a:r>
                <a:endParaRPr lang="zh-CN" altLang="en-US" sz="2800" dirty="0">
                  <a:solidFill>
                    <a:schemeClr val="bg1"/>
                  </a:solidFill>
                  <a:latin typeface="Impact" panose="020B0806030902050204" pitchFamily="2" charset="0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4518" y="6729"/>
              <a:ext cx="7097" cy="723"/>
              <a:chOff x="0" y="0"/>
              <a:chExt cx="3857250" cy="540057"/>
            </a:xfrm>
          </p:grpSpPr>
          <p:sp>
            <p:nvSpPr>
              <p:cNvPr id="7" name="矩形 83"/>
              <p:cNvSpPr/>
              <p:nvPr>
                <p:custDataLst>
                  <p:tags r:id="rId3"/>
                </p:custDataLst>
              </p:nvPr>
            </p:nvSpPr>
            <p:spPr>
              <a:xfrm>
                <a:off x="256803" y="82664"/>
                <a:ext cx="3415177" cy="4063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8580" tIns="34290" rIns="68580" bIns="34290">
                <a:spAutoFit/>
              </a:bodyPr>
              <a:p>
                <a:pPr algn="l"/>
                <a:r>
                  <a:rPr lang="zh-CN" altLang="en-GB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2" charset="-122"/>
                    <a:ea typeface="微软雅黑" panose="020B0503020204020204" pitchFamily="2" charset="-122"/>
                  </a:rPr>
                  <a:t>如何咨询使用问题</a:t>
                </a:r>
                <a:endParaRPr lang="zh-CN" alt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endParaRPr>
              </a:p>
            </p:txBody>
          </p:sp>
          <p:sp>
            <p:nvSpPr>
              <p:cNvPr id="14" name="平行四边形 84"/>
              <p:cNvSpPr/>
              <p:nvPr>
                <p:custDataLst>
                  <p:tags r:id="rId4"/>
                </p:custDataLst>
              </p:nvPr>
            </p:nvSpPr>
            <p:spPr>
              <a:xfrm>
                <a:off x="0" y="0"/>
                <a:ext cx="3857250" cy="540057"/>
              </a:xfrm>
              <a:prstGeom prst="parallelogram">
                <a:avLst>
                  <a:gd name="adj" fmla="val 48210"/>
                </a:avLst>
              </a:prstGeom>
              <a:noFill/>
              <a:ln w="15875" cap="flat" cmpd="sng">
                <a:solidFill>
                  <a:schemeClr val="accent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68580" tIns="34290" rIns="68580" bIns="34290" anchor="ctr"/>
              <a:p>
                <a:endParaRPr lang="zh-CN" altLang="en-US" sz="1600" b="1" dirty="0">
                  <a:solidFill>
                    <a:srgbClr val="404040"/>
                  </a:solidFill>
                  <a:latin typeface="Calibri" panose="020F0502020204030204" pitchFamily="2" charset="0"/>
                </a:endParaRPr>
              </a:p>
            </p:txBody>
          </p:sp>
        </p:grpSp>
      </p:grpSp>
      <p:sp>
        <p:nvSpPr>
          <p:cNvPr id="32" name="文本框 31"/>
          <p:cNvSpPr txBox="1"/>
          <p:nvPr/>
        </p:nvSpPr>
        <p:spPr>
          <a:xfrm>
            <a:off x="2844165" y="289433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如何使用订阅服务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masterClrMapping/>
  </p:clrMapOvr>
  <p:transition spd="med" advTm="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阅读与下载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· 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图表阅读与下载</a:t>
            </a:r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504825" y="1854835"/>
            <a:ext cx="2665095" cy="2353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皮书数据库所有图表均支持在线阅读、图片格式下载（右键复制或截图）。</a:t>
            </a:r>
            <a:endParaRPr lang="zh-CN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2018年及之后出版图书的图表同时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支持excel格式文件下载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，可供用户直接使用原始数据。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169920" y="1024890"/>
            <a:ext cx="5543550" cy="364807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矩形 1"/>
          <p:cNvSpPr/>
          <p:nvPr/>
        </p:nvSpPr>
        <p:spPr>
          <a:xfrm>
            <a:off x="0" y="1708150"/>
            <a:ext cx="2447925" cy="20161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2" charset="0"/>
            </a:endParaRPr>
          </a:p>
        </p:txBody>
      </p:sp>
      <p:sp>
        <p:nvSpPr>
          <p:cNvPr id="7171" name="文本框 3"/>
          <p:cNvSpPr txBox="1"/>
          <p:nvPr/>
        </p:nvSpPr>
        <p:spPr>
          <a:xfrm>
            <a:off x="411163" y="1930400"/>
            <a:ext cx="1612900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9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0</a:t>
            </a:r>
            <a:r>
              <a:rPr lang="en-US" sz="9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3</a:t>
            </a:r>
            <a:endParaRPr lang="en-US" sz="9600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7172" name="文本框 4"/>
          <p:cNvSpPr txBox="1"/>
          <p:nvPr/>
        </p:nvSpPr>
        <p:spPr>
          <a:xfrm>
            <a:off x="2915920" y="2464435"/>
            <a:ext cx="50082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GB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如何使用订阅服务</a:t>
            </a:r>
            <a:endParaRPr lang="zh-CN" altLang="en-GB" sz="3200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pSp>
        <p:nvGrpSpPr>
          <p:cNvPr id="7173" name="组合 7172"/>
          <p:cNvGrpSpPr/>
          <p:nvPr/>
        </p:nvGrpSpPr>
        <p:grpSpPr>
          <a:xfrm>
            <a:off x="5697538" y="1851025"/>
            <a:ext cx="431800" cy="433388"/>
            <a:chOff x="0" y="0"/>
            <a:chExt cx="432048" cy="432834"/>
          </a:xfrm>
        </p:grpSpPr>
        <p:sp>
          <p:nvSpPr>
            <p:cNvPr id="7174" name="椭圆 22"/>
            <p:cNvSpPr/>
            <p:nvPr/>
          </p:nvSpPr>
          <p:spPr>
            <a:xfrm>
              <a:off x="0" y="0"/>
              <a:ext cx="432048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75" name="Freeform 59"/>
            <p:cNvSpPr/>
            <p:nvPr/>
          </p:nvSpPr>
          <p:spPr>
            <a:xfrm>
              <a:off x="96134" y="91078"/>
              <a:ext cx="239780" cy="250679"/>
            </a:xfrm>
            <a:custGeom>
              <a:avLst/>
              <a:gdLst>
                <a:gd name="txL" fmla="*/ 0 w 581"/>
                <a:gd name="txT" fmla="*/ 0 h 609"/>
                <a:gd name="txR" fmla="*/ 581 w 581"/>
                <a:gd name="txB" fmla="*/ 609 h 609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56819901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76" name="组合 7175"/>
          <p:cNvGrpSpPr/>
          <p:nvPr/>
        </p:nvGrpSpPr>
        <p:grpSpPr>
          <a:xfrm>
            <a:off x="4400550" y="1852613"/>
            <a:ext cx="433388" cy="431800"/>
            <a:chOff x="0" y="0"/>
            <a:chExt cx="432048" cy="432048"/>
          </a:xfrm>
        </p:grpSpPr>
        <p:sp>
          <p:nvSpPr>
            <p:cNvPr id="7177" name="椭圆 65"/>
            <p:cNvSpPr/>
            <p:nvPr/>
          </p:nvSpPr>
          <p:spPr>
            <a:xfrm>
              <a:off x="0" y="0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78" name="Freeform 110"/>
            <p:cNvSpPr/>
            <p:nvPr/>
          </p:nvSpPr>
          <p:spPr>
            <a:xfrm>
              <a:off x="103078" y="91593"/>
              <a:ext cx="250679" cy="248862"/>
            </a:xfrm>
            <a:custGeom>
              <a:avLst/>
              <a:gdLst>
                <a:gd name="txL" fmla="*/ 0 w 609"/>
                <a:gd name="txT" fmla="*/ 0 h 602"/>
                <a:gd name="txR" fmla="*/ 609 w 609"/>
                <a:gd name="txB" fmla="*/ 602 h 60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79" name="组合 7178"/>
          <p:cNvGrpSpPr/>
          <p:nvPr/>
        </p:nvGrpSpPr>
        <p:grpSpPr>
          <a:xfrm>
            <a:off x="5049838" y="1851025"/>
            <a:ext cx="431800" cy="433388"/>
            <a:chOff x="0" y="0"/>
            <a:chExt cx="432833" cy="432834"/>
          </a:xfrm>
        </p:grpSpPr>
        <p:sp>
          <p:nvSpPr>
            <p:cNvPr id="7180" name="椭圆 3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rgbClr val="7F7F7F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1" name="Freeform 16"/>
            <p:cNvSpPr/>
            <p:nvPr/>
          </p:nvSpPr>
          <p:spPr>
            <a:xfrm>
              <a:off x="118324" y="102885"/>
              <a:ext cx="196183" cy="227065"/>
            </a:xfrm>
            <a:custGeom>
              <a:avLst/>
              <a:gdLst>
                <a:gd name="txL" fmla="*/ 0 w 475"/>
                <a:gd name="txT" fmla="*/ 0 h 552"/>
                <a:gd name="txR" fmla="*/ 475 w 475"/>
                <a:gd name="txB" fmla="*/ 552 h 55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1488516956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488516956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</a:cxnLst>
              <a:rect l="txL" t="txT" r="txR" b="tx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82" name="组合 7181"/>
          <p:cNvGrpSpPr/>
          <p:nvPr/>
        </p:nvGrpSpPr>
        <p:grpSpPr>
          <a:xfrm>
            <a:off x="3105150" y="1851025"/>
            <a:ext cx="433388" cy="433388"/>
            <a:chOff x="0" y="0"/>
            <a:chExt cx="432833" cy="432834"/>
          </a:xfrm>
        </p:grpSpPr>
        <p:sp>
          <p:nvSpPr>
            <p:cNvPr id="7183" name="椭圆 1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4" name="Freeform 75"/>
            <p:cNvSpPr/>
            <p:nvPr/>
          </p:nvSpPr>
          <p:spPr>
            <a:xfrm>
              <a:off x="91984" y="111059"/>
              <a:ext cx="248863" cy="210716"/>
            </a:xfrm>
            <a:custGeom>
              <a:avLst/>
              <a:gdLst>
                <a:gd name="txL" fmla="*/ 0 w 602"/>
                <a:gd name="txT" fmla="*/ 0 h 510"/>
                <a:gd name="txR" fmla="*/ 602 w 602"/>
                <a:gd name="txB" fmla="*/ 510 h 51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10814829" y="2147483647"/>
                </a:cxn>
                <a:cxn ang="0">
                  <a:pos x="0" y="2147483647"/>
                </a:cxn>
                <a:cxn ang="0">
                  <a:pos x="0" y="1508272953"/>
                </a:cxn>
                <a:cxn ang="0">
                  <a:pos x="1510814829" y="0"/>
                </a:cxn>
                <a:cxn ang="0">
                  <a:pos x="2147483647" y="1508272953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85" name="组合 7184"/>
          <p:cNvGrpSpPr/>
          <p:nvPr/>
        </p:nvGrpSpPr>
        <p:grpSpPr>
          <a:xfrm>
            <a:off x="3752850" y="1851025"/>
            <a:ext cx="433388" cy="433388"/>
            <a:chOff x="0" y="0"/>
            <a:chExt cx="432833" cy="432834"/>
          </a:xfrm>
        </p:grpSpPr>
        <p:sp>
          <p:nvSpPr>
            <p:cNvPr id="7186" name="椭圆 1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7" name="Freeform 84"/>
            <p:cNvSpPr/>
            <p:nvPr/>
          </p:nvSpPr>
          <p:spPr>
            <a:xfrm>
              <a:off x="101594" y="91986"/>
              <a:ext cx="248863" cy="248863"/>
            </a:xfrm>
            <a:custGeom>
              <a:avLst/>
              <a:gdLst>
                <a:gd name="txL" fmla="*/ 0 w 602"/>
                <a:gd name="txT" fmla="*/ 0 h 602"/>
                <a:gd name="txR" fmla="*/ 602 w 602"/>
                <a:gd name="txB" fmla="*/ 602 h 60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p:transition spd="med" advTm="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8195" name="直接连接符 2"/>
          <p:cNvCxnSpPr/>
          <p:nvPr>
            <p:custDataLst>
              <p:tags r:id="rId1"/>
            </p:custDataLst>
          </p:nvPr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>
            <p:custDataLst>
              <p:tags r:id="rId2"/>
            </p:custDataLst>
          </p:nvPr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>
            <p:custDataLst>
              <p:tags r:id="rId3"/>
            </p:custDataLst>
          </p:nvPr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>
            <p:custDataLst>
              <p:tags r:id="rId4"/>
            </p:custDataLst>
          </p:nvPr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" name="Title 1"/>
          <p:cNvSpPr txBox="1"/>
          <p:nvPr>
            <p:custDataLst>
              <p:tags r:id="rId5"/>
            </p:custDataLst>
          </p:nvPr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订阅服务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· 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注册登录个人用户账号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56285" y="844550"/>
            <a:ext cx="784669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因订阅需求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高度个性化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，“订阅”功能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仅面向个人用户账号开放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，使用“订阅”功能请先至数据库右上角“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登陆｜注册”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处按提示注册并登陆成为皮书数据库个人用户。</a:t>
            </a:r>
            <a:endParaRPr lang="zh-CN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注：注册并登陆个人用户账号并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不会影响已采购皮书数据库的机构用户免费使用库内资源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，请机构用户放心注册使用</a:t>
            </a:r>
            <a:r>
              <a:rPr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6"/>
          <a:stretch>
            <a:fillRect/>
          </a:stretch>
        </p:blipFill>
        <p:spPr>
          <a:xfrm>
            <a:off x="1960245" y="2586990"/>
            <a:ext cx="5276850" cy="214312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8195" name="直接连接符 2"/>
          <p:cNvCxnSpPr/>
          <p:nvPr>
            <p:custDataLst>
              <p:tags r:id="rId1"/>
            </p:custDataLst>
          </p:nvPr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>
            <p:custDataLst>
              <p:tags r:id="rId2"/>
            </p:custDataLst>
          </p:nvPr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>
            <p:custDataLst>
              <p:tags r:id="rId3"/>
            </p:custDataLst>
          </p:nvPr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>
            <p:custDataLst>
              <p:tags r:id="rId4"/>
            </p:custDataLst>
          </p:nvPr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" name="Title 1"/>
          <p:cNvSpPr txBox="1"/>
          <p:nvPr>
            <p:custDataLst>
              <p:tags r:id="rId5"/>
            </p:custDataLst>
          </p:nvPr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订阅服务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· 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订阅功能位置</a:t>
            </a:r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762000" y="843915"/>
            <a:ext cx="76104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皮书数据库在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图书信息页、报告信息页、皮书分类页、丛书信息页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等页面均设置有订阅按钮，方便您在浏览时随时订阅感兴趣的皮书。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6"/>
          <a:stretch>
            <a:fillRect/>
          </a:stretch>
        </p:blipFill>
        <p:spPr>
          <a:xfrm>
            <a:off x="829310" y="1851660"/>
            <a:ext cx="3276600" cy="239014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102" name="文本框 101"/>
          <p:cNvSpPr txBox="1"/>
          <p:nvPr/>
        </p:nvSpPr>
        <p:spPr>
          <a:xfrm>
            <a:off x="1939925" y="3795713"/>
            <a:ext cx="5080000" cy="798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en-US" sz="1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图书信息页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7"/>
          <a:stretch>
            <a:fillRect/>
          </a:stretch>
        </p:blipFill>
        <p:spPr>
          <a:xfrm>
            <a:off x="4645025" y="1845310"/>
            <a:ext cx="3548380" cy="238950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103" name="文本框 102"/>
          <p:cNvSpPr txBox="1"/>
          <p:nvPr/>
        </p:nvSpPr>
        <p:spPr>
          <a:xfrm>
            <a:off x="5868035" y="3723640"/>
            <a:ext cx="1337945" cy="860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1800">
                <a:latin typeface="宋体" panose="02010600030101010101" pitchFamily="2" charset="-122"/>
                <a:ea typeface="宋体" panose="02010600030101010101" pitchFamily="2" charset="-122"/>
              </a:rPr>
              <a:t> </a:t>
            </a:r>
            <a:endParaRPr lang="zh-CN" sz="1800">
              <a:ea typeface="宋体" panose="02010600030101010101" pitchFamily="2" charset="-122"/>
            </a:endParaRPr>
          </a:p>
          <a:p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报告信息页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masterClrMapping/>
  </p:clrMapOvr>
  <p:transition spd="slow" advTm="0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8195" name="直接连接符 2"/>
          <p:cNvCxnSpPr/>
          <p:nvPr>
            <p:custDataLst>
              <p:tags r:id="rId1"/>
            </p:custDataLst>
          </p:nvPr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>
            <p:custDataLst>
              <p:tags r:id="rId2"/>
            </p:custDataLst>
          </p:nvPr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>
            <p:custDataLst>
              <p:tags r:id="rId3"/>
            </p:custDataLst>
          </p:nvPr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>
            <p:custDataLst>
              <p:tags r:id="rId4"/>
            </p:custDataLst>
          </p:nvPr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" name="Title 1"/>
          <p:cNvSpPr txBox="1"/>
          <p:nvPr>
            <p:custDataLst>
              <p:tags r:id="rId5"/>
            </p:custDataLst>
          </p:nvPr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订阅服务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· 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订阅功能位置</a:t>
            </a:r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6" name="图片 5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43940" y="1347470"/>
            <a:ext cx="3326130" cy="232981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104" name="文本框 103"/>
          <p:cNvSpPr txBox="1"/>
          <p:nvPr>
            <p:custDataLst>
              <p:tags r:id="rId8"/>
            </p:custDataLst>
          </p:nvPr>
        </p:nvSpPr>
        <p:spPr>
          <a:xfrm>
            <a:off x="1852930" y="3723640"/>
            <a:ext cx="1708785" cy="38354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algn="ctr"/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皮书分类页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7" name="图片 6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15510" y="1347470"/>
            <a:ext cx="3286125" cy="232918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105" name="文本框 104"/>
          <p:cNvSpPr txBox="1"/>
          <p:nvPr>
            <p:custDataLst>
              <p:tags r:id="rId11"/>
            </p:custDataLst>
          </p:nvPr>
        </p:nvSpPr>
        <p:spPr>
          <a:xfrm>
            <a:off x="5507990" y="3723640"/>
            <a:ext cx="1717040" cy="43053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algn="ctr"/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丛书信息页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masterClrMapping/>
  </p:clrMapOvr>
  <p:transition spd="slow" advTm="0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8195" name="直接连接符 2"/>
          <p:cNvCxnSpPr/>
          <p:nvPr>
            <p:custDataLst>
              <p:tags r:id="rId1"/>
            </p:custDataLst>
          </p:nvPr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>
            <p:custDataLst>
              <p:tags r:id="rId2"/>
            </p:custDataLst>
          </p:nvPr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>
            <p:custDataLst>
              <p:tags r:id="rId3"/>
            </p:custDataLst>
          </p:nvPr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>
            <p:custDataLst>
              <p:tags r:id="rId4"/>
            </p:custDataLst>
          </p:nvPr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" name="Title 1"/>
          <p:cNvSpPr txBox="1"/>
          <p:nvPr>
            <p:custDataLst>
              <p:tags r:id="rId5"/>
            </p:custDataLst>
          </p:nvPr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订阅服务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· 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使用方法</a:t>
            </a:r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494030" y="1419860"/>
            <a:ext cx="2971165" cy="33039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304800"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点击“订阅”按钮即可订阅该系列皮书，当该系列皮书最新一本更新入库时，您会获得对应信息推送。</a:t>
            </a:r>
            <a:endParaRPr lang="zh-CN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为方便您接收订阅信息，请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根据弹窗提示前往会员中心（会员中心-推送管理），填写接收订阅信息的手机号码或邮箱地址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6"/>
          <a:stretch>
            <a:fillRect/>
          </a:stretch>
        </p:blipFill>
        <p:spPr>
          <a:xfrm>
            <a:off x="3708400" y="988060"/>
            <a:ext cx="4839335" cy="352806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8195" name="直接连接符 2"/>
          <p:cNvCxnSpPr/>
          <p:nvPr>
            <p:custDataLst>
              <p:tags r:id="rId1"/>
            </p:custDataLst>
          </p:nvPr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>
            <p:custDataLst>
              <p:tags r:id="rId2"/>
            </p:custDataLst>
          </p:nvPr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>
            <p:custDataLst>
              <p:tags r:id="rId3"/>
            </p:custDataLst>
          </p:nvPr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>
            <p:custDataLst>
              <p:tags r:id="rId4"/>
            </p:custDataLst>
          </p:nvPr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" name="Title 1"/>
          <p:cNvSpPr txBox="1"/>
          <p:nvPr>
            <p:custDataLst>
              <p:tags r:id="rId5"/>
            </p:custDataLst>
          </p:nvPr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订阅服务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· 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使用方法</a:t>
            </a:r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8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08175" y="987743"/>
            <a:ext cx="5270500" cy="36264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8195" name="直接连接符 2"/>
          <p:cNvCxnSpPr/>
          <p:nvPr>
            <p:custDataLst>
              <p:tags r:id="rId1"/>
            </p:custDataLst>
          </p:nvPr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>
            <p:custDataLst>
              <p:tags r:id="rId2"/>
            </p:custDataLst>
          </p:nvPr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>
            <p:custDataLst>
              <p:tags r:id="rId3"/>
            </p:custDataLst>
          </p:nvPr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>
            <p:custDataLst>
              <p:tags r:id="rId4"/>
            </p:custDataLst>
          </p:nvPr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" name="Title 1"/>
          <p:cNvSpPr txBox="1"/>
          <p:nvPr>
            <p:custDataLst>
              <p:tags r:id="rId5"/>
            </p:custDataLst>
          </p:nvPr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订阅服务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· 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使用方法</a:t>
            </a:r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540385" y="1492250"/>
            <a:ext cx="350266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您可选择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“立即”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或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“集中”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任一推送时间接收订阅信息。当您订阅的皮书更新时，推送时间设置为“立即”的将第一时间收到订阅信息，设置为“集中”的会在每月最后一日集中接收订阅信息。</a:t>
            </a:r>
            <a:endParaRPr lang="zh-CN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您可随时进入推送管理修改推送方式和推送时间，请注意修改后需点击“提交”按钮保存修改信息。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6"/>
          <a:stretch>
            <a:fillRect/>
          </a:stretch>
        </p:blipFill>
        <p:spPr>
          <a:xfrm>
            <a:off x="4192905" y="1492250"/>
            <a:ext cx="4427855" cy="254952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8195" name="直接连接符 2"/>
          <p:cNvCxnSpPr/>
          <p:nvPr>
            <p:custDataLst>
              <p:tags r:id="rId1"/>
            </p:custDataLst>
          </p:nvPr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>
            <p:custDataLst>
              <p:tags r:id="rId2"/>
            </p:custDataLst>
          </p:nvPr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>
            <p:custDataLst>
              <p:tags r:id="rId3"/>
            </p:custDataLst>
          </p:nvPr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>
            <p:custDataLst>
              <p:tags r:id="rId4"/>
            </p:custDataLst>
          </p:nvPr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" name="Title 1"/>
          <p:cNvSpPr txBox="1"/>
          <p:nvPr>
            <p:custDataLst>
              <p:tags r:id="rId5"/>
            </p:custDataLst>
          </p:nvPr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订阅服务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· 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使用方法</a:t>
            </a:r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540385" y="1995805"/>
            <a:ext cx="282067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您可在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会员中心-订阅管理-订阅记录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中管理订阅的皮书，支持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按订阅时间、丛书名称查询检索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，支持单一或批量取消订阅。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6"/>
          <a:stretch>
            <a:fillRect/>
          </a:stretch>
        </p:blipFill>
        <p:spPr>
          <a:xfrm>
            <a:off x="3708400" y="1131570"/>
            <a:ext cx="4767580" cy="345757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8195" name="直接连接符 2"/>
          <p:cNvCxnSpPr/>
          <p:nvPr>
            <p:custDataLst>
              <p:tags r:id="rId1"/>
            </p:custDataLst>
          </p:nvPr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>
            <p:custDataLst>
              <p:tags r:id="rId2"/>
            </p:custDataLst>
          </p:nvPr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>
            <p:custDataLst>
              <p:tags r:id="rId3"/>
            </p:custDataLst>
          </p:nvPr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>
            <p:custDataLst>
              <p:tags r:id="rId4"/>
            </p:custDataLst>
          </p:nvPr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" name="Title 1"/>
          <p:cNvSpPr txBox="1"/>
          <p:nvPr>
            <p:custDataLst>
              <p:tags r:id="rId5"/>
            </p:custDataLst>
          </p:nvPr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订阅服务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· 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使用方法</a:t>
            </a:r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439420" y="1132205"/>
            <a:ext cx="3424555" cy="176276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304800"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您也可在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图书信息页、报告信息页、皮书分类页、丛书信息页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等页面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取消已订阅皮书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。</a:t>
            </a:r>
            <a:endParaRPr lang="zh-CN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您可在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会员中心-订阅管理-入库记录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中查看订阅皮书的更新情况，支持按更新时间、图书名称查询检索，支持导出选中/全部更新结果，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点击图书名称可直接访问订阅皮书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。</a:t>
            </a:r>
            <a:endParaRPr lang="zh-CN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您也可通过邮箱/手机接收到的订阅信息，直接访问订阅皮书。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6"/>
          <a:stretch>
            <a:fillRect/>
          </a:stretch>
        </p:blipFill>
        <p:spPr>
          <a:xfrm>
            <a:off x="4067810" y="962660"/>
            <a:ext cx="4568190" cy="371094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矩形 1"/>
          <p:cNvSpPr/>
          <p:nvPr/>
        </p:nvSpPr>
        <p:spPr>
          <a:xfrm>
            <a:off x="0" y="1708150"/>
            <a:ext cx="2447925" cy="20161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2" charset="0"/>
            </a:endParaRPr>
          </a:p>
        </p:txBody>
      </p:sp>
      <p:sp>
        <p:nvSpPr>
          <p:cNvPr id="7171" name="文本框 3"/>
          <p:cNvSpPr txBox="1"/>
          <p:nvPr/>
        </p:nvSpPr>
        <p:spPr>
          <a:xfrm>
            <a:off x="411163" y="1930400"/>
            <a:ext cx="1612900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9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0</a:t>
            </a:r>
            <a:r>
              <a:rPr lang="en-US" sz="9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1</a:t>
            </a:r>
            <a:endParaRPr lang="en-US" sz="9600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7172" name="文本框 4"/>
          <p:cNvSpPr txBox="1"/>
          <p:nvPr/>
        </p:nvSpPr>
        <p:spPr>
          <a:xfrm>
            <a:off x="2915920" y="2464435"/>
            <a:ext cx="50082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GB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如何检索数据库内资源</a:t>
            </a:r>
            <a:endParaRPr lang="en-GB" altLang="en-US" sz="3200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pSp>
        <p:nvGrpSpPr>
          <p:cNvPr id="7173" name="组合 7172"/>
          <p:cNvGrpSpPr/>
          <p:nvPr/>
        </p:nvGrpSpPr>
        <p:grpSpPr>
          <a:xfrm>
            <a:off x="5697538" y="1851025"/>
            <a:ext cx="431800" cy="433388"/>
            <a:chOff x="0" y="0"/>
            <a:chExt cx="432048" cy="432834"/>
          </a:xfrm>
        </p:grpSpPr>
        <p:sp>
          <p:nvSpPr>
            <p:cNvPr id="7174" name="椭圆 22"/>
            <p:cNvSpPr/>
            <p:nvPr/>
          </p:nvSpPr>
          <p:spPr>
            <a:xfrm>
              <a:off x="0" y="0"/>
              <a:ext cx="432048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75" name="Freeform 59"/>
            <p:cNvSpPr/>
            <p:nvPr/>
          </p:nvSpPr>
          <p:spPr>
            <a:xfrm>
              <a:off x="96134" y="91078"/>
              <a:ext cx="239780" cy="250679"/>
            </a:xfrm>
            <a:custGeom>
              <a:avLst/>
              <a:gdLst>
                <a:gd name="txL" fmla="*/ 0 w 581"/>
                <a:gd name="txT" fmla="*/ 0 h 609"/>
                <a:gd name="txR" fmla="*/ 581 w 581"/>
                <a:gd name="txB" fmla="*/ 609 h 609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56819901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76" name="组合 7175"/>
          <p:cNvGrpSpPr/>
          <p:nvPr/>
        </p:nvGrpSpPr>
        <p:grpSpPr>
          <a:xfrm>
            <a:off x="4400550" y="1852613"/>
            <a:ext cx="433388" cy="431800"/>
            <a:chOff x="0" y="0"/>
            <a:chExt cx="432048" cy="432048"/>
          </a:xfrm>
        </p:grpSpPr>
        <p:sp>
          <p:nvSpPr>
            <p:cNvPr id="7177" name="椭圆 65"/>
            <p:cNvSpPr/>
            <p:nvPr/>
          </p:nvSpPr>
          <p:spPr>
            <a:xfrm>
              <a:off x="0" y="0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78" name="Freeform 110"/>
            <p:cNvSpPr/>
            <p:nvPr/>
          </p:nvSpPr>
          <p:spPr>
            <a:xfrm>
              <a:off x="103078" y="91593"/>
              <a:ext cx="250679" cy="248862"/>
            </a:xfrm>
            <a:custGeom>
              <a:avLst/>
              <a:gdLst>
                <a:gd name="txL" fmla="*/ 0 w 609"/>
                <a:gd name="txT" fmla="*/ 0 h 602"/>
                <a:gd name="txR" fmla="*/ 609 w 609"/>
                <a:gd name="txB" fmla="*/ 602 h 60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79" name="组合 7178"/>
          <p:cNvGrpSpPr/>
          <p:nvPr/>
        </p:nvGrpSpPr>
        <p:grpSpPr>
          <a:xfrm>
            <a:off x="5049838" y="1851025"/>
            <a:ext cx="431800" cy="433388"/>
            <a:chOff x="0" y="0"/>
            <a:chExt cx="432833" cy="432834"/>
          </a:xfrm>
        </p:grpSpPr>
        <p:sp>
          <p:nvSpPr>
            <p:cNvPr id="7180" name="椭圆 3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rgbClr val="7F7F7F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1" name="Freeform 16"/>
            <p:cNvSpPr/>
            <p:nvPr/>
          </p:nvSpPr>
          <p:spPr>
            <a:xfrm>
              <a:off x="118324" y="102885"/>
              <a:ext cx="196183" cy="227065"/>
            </a:xfrm>
            <a:custGeom>
              <a:avLst/>
              <a:gdLst>
                <a:gd name="txL" fmla="*/ 0 w 475"/>
                <a:gd name="txT" fmla="*/ 0 h 552"/>
                <a:gd name="txR" fmla="*/ 475 w 475"/>
                <a:gd name="txB" fmla="*/ 552 h 55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1488516956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488516956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</a:cxnLst>
              <a:rect l="txL" t="txT" r="txR" b="tx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82" name="组合 7181"/>
          <p:cNvGrpSpPr/>
          <p:nvPr/>
        </p:nvGrpSpPr>
        <p:grpSpPr>
          <a:xfrm>
            <a:off x="3105150" y="1851025"/>
            <a:ext cx="433388" cy="433388"/>
            <a:chOff x="0" y="0"/>
            <a:chExt cx="432833" cy="432834"/>
          </a:xfrm>
        </p:grpSpPr>
        <p:sp>
          <p:nvSpPr>
            <p:cNvPr id="7183" name="椭圆 1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4" name="Freeform 75"/>
            <p:cNvSpPr/>
            <p:nvPr/>
          </p:nvSpPr>
          <p:spPr>
            <a:xfrm>
              <a:off x="91984" y="111059"/>
              <a:ext cx="248863" cy="210716"/>
            </a:xfrm>
            <a:custGeom>
              <a:avLst/>
              <a:gdLst>
                <a:gd name="txL" fmla="*/ 0 w 602"/>
                <a:gd name="txT" fmla="*/ 0 h 510"/>
                <a:gd name="txR" fmla="*/ 602 w 602"/>
                <a:gd name="txB" fmla="*/ 510 h 51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10814829" y="2147483647"/>
                </a:cxn>
                <a:cxn ang="0">
                  <a:pos x="0" y="2147483647"/>
                </a:cxn>
                <a:cxn ang="0">
                  <a:pos x="0" y="1508272953"/>
                </a:cxn>
                <a:cxn ang="0">
                  <a:pos x="1510814829" y="0"/>
                </a:cxn>
                <a:cxn ang="0">
                  <a:pos x="2147483647" y="1508272953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85" name="组合 7184"/>
          <p:cNvGrpSpPr/>
          <p:nvPr/>
        </p:nvGrpSpPr>
        <p:grpSpPr>
          <a:xfrm>
            <a:off x="3752850" y="1851025"/>
            <a:ext cx="433388" cy="433388"/>
            <a:chOff x="0" y="0"/>
            <a:chExt cx="432833" cy="432834"/>
          </a:xfrm>
        </p:grpSpPr>
        <p:sp>
          <p:nvSpPr>
            <p:cNvPr id="7186" name="椭圆 1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7" name="Freeform 84"/>
            <p:cNvSpPr/>
            <p:nvPr/>
          </p:nvSpPr>
          <p:spPr>
            <a:xfrm>
              <a:off x="101594" y="91986"/>
              <a:ext cx="248863" cy="248863"/>
            </a:xfrm>
            <a:custGeom>
              <a:avLst/>
              <a:gdLst>
                <a:gd name="txL" fmla="*/ 0 w 602"/>
                <a:gd name="txT" fmla="*/ 0 h 602"/>
                <a:gd name="txR" fmla="*/ 602 w 602"/>
                <a:gd name="txB" fmla="*/ 602 h 60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p:transition spd="med" advTm="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8195" name="直接连接符 2"/>
          <p:cNvCxnSpPr/>
          <p:nvPr>
            <p:custDataLst>
              <p:tags r:id="rId1"/>
            </p:custDataLst>
          </p:nvPr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>
            <p:custDataLst>
              <p:tags r:id="rId2"/>
            </p:custDataLst>
          </p:nvPr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>
            <p:custDataLst>
              <p:tags r:id="rId3"/>
            </p:custDataLst>
          </p:nvPr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>
            <p:custDataLst>
              <p:tags r:id="rId4"/>
            </p:custDataLst>
          </p:nvPr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" name="Title 1"/>
          <p:cNvSpPr txBox="1"/>
          <p:nvPr>
            <p:custDataLst>
              <p:tags r:id="rId5"/>
            </p:custDataLst>
          </p:nvPr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订阅服务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· 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使用方法</a:t>
            </a:r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504825" y="2068195"/>
            <a:ext cx="291274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如您想订阅皮书数据库中的所有皮书，请进入皮书分类页选择全部订阅，用户也可在同一页面点击“全部取消”取消该操作。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6"/>
          <a:stretch>
            <a:fillRect/>
          </a:stretch>
        </p:blipFill>
        <p:spPr>
          <a:xfrm>
            <a:off x="3636010" y="916305"/>
            <a:ext cx="4999355" cy="369125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矩形 1"/>
          <p:cNvSpPr/>
          <p:nvPr/>
        </p:nvSpPr>
        <p:spPr>
          <a:xfrm>
            <a:off x="0" y="1708150"/>
            <a:ext cx="2447925" cy="20161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2" charset="0"/>
            </a:endParaRPr>
          </a:p>
        </p:txBody>
      </p:sp>
      <p:sp>
        <p:nvSpPr>
          <p:cNvPr id="7171" name="文本框 3"/>
          <p:cNvSpPr txBox="1"/>
          <p:nvPr/>
        </p:nvSpPr>
        <p:spPr>
          <a:xfrm>
            <a:off x="411163" y="1930400"/>
            <a:ext cx="1612900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9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0</a:t>
            </a:r>
            <a:r>
              <a:rPr lang="en-US" sz="9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4</a:t>
            </a:r>
            <a:endParaRPr lang="en-US" sz="9600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7172" name="文本框 4"/>
          <p:cNvSpPr txBox="1"/>
          <p:nvPr/>
        </p:nvSpPr>
        <p:spPr>
          <a:xfrm>
            <a:off x="2915920" y="2464435"/>
            <a:ext cx="50082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GB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如何使用移动端服务</a:t>
            </a:r>
            <a:endParaRPr lang="zh-CN" altLang="en-GB" sz="3200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pSp>
        <p:nvGrpSpPr>
          <p:cNvPr id="7173" name="组合 7172"/>
          <p:cNvGrpSpPr/>
          <p:nvPr/>
        </p:nvGrpSpPr>
        <p:grpSpPr>
          <a:xfrm>
            <a:off x="5697538" y="1851025"/>
            <a:ext cx="431800" cy="433388"/>
            <a:chOff x="0" y="0"/>
            <a:chExt cx="432048" cy="432834"/>
          </a:xfrm>
        </p:grpSpPr>
        <p:sp>
          <p:nvSpPr>
            <p:cNvPr id="7174" name="椭圆 22"/>
            <p:cNvSpPr/>
            <p:nvPr/>
          </p:nvSpPr>
          <p:spPr>
            <a:xfrm>
              <a:off x="0" y="0"/>
              <a:ext cx="432048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75" name="Freeform 59"/>
            <p:cNvSpPr/>
            <p:nvPr/>
          </p:nvSpPr>
          <p:spPr>
            <a:xfrm>
              <a:off x="96134" y="91078"/>
              <a:ext cx="239780" cy="250679"/>
            </a:xfrm>
            <a:custGeom>
              <a:avLst/>
              <a:gdLst>
                <a:gd name="txL" fmla="*/ 0 w 581"/>
                <a:gd name="txT" fmla="*/ 0 h 609"/>
                <a:gd name="txR" fmla="*/ 581 w 581"/>
                <a:gd name="txB" fmla="*/ 609 h 609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56819901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76" name="组合 7175"/>
          <p:cNvGrpSpPr/>
          <p:nvPr/>
        </p:nvGrpSpPr>
        <p:grpSpPr>
          <a:xfrm>
            <a:off x="4400550" y="1852613"/>
            <a:ext cx="433388" cy="431800"/>
            <a:chOff x="0" y="0"/>
            <a:chExt cx="432048" cy="432048"/>
          </a:xfrm>
        </p:grpSpPr>
        <p:sp>
          <p:nvSpPr>
            <p:cNvPr id="7177" name="椭圆 65"/>
            <p:cNvSpPr/>
            <p:nvPr/>
          </p:nvSpPr>
          <p:spPr>
            <a:xfrm>
              <a:off x="0" y="0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78" name="Freeform 110"/>
            <p:cNvSpPr/>
            <p:nvPr/>
          </p:nvSpPr>
          <p:spPr>
            <a:xfrm>
              <a:off x="103078" y="91593"/>
              <a:ext cx="250679" cy="248862"/>
            </a:xfrm>
            <a:custGeom>
              <a:avLst/>
              <a:gdLst>
                <a:gd name="txL" fmla="*/ 0 w 609"/>
                <a:gd name="txT" fmla="*/ 0 h 602"/>
                <a:gd name="txR" fmla="*/ 609 w 609"/>
                <a:gd name="txB" fmla="*/ 602 h 60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79" name="组合 7178"/>
          <p:cNvGrpSpPr/>
          <p:nvPr/>
        </p:nvGrpSpPr>
        <p:grpSpPr>
          <a:xfrm>
            <a:off x="5049838" y="1851025"/>
            <a:ext cx="431800" cy="433388"/>
            <a:chOff x="0" y="0"/>
            <a:chExt cx="432833" cy="432834"/>
          </a:xfrm>
        </p:grpSpPr>
        <p:sp>
          <p:nvSpPr>
            <p:cNvPr id="7180" name="椭圆 3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rgbClr val="7F7F7F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1" name="Freeform 16"/>
            <p:cNvSpPr/>
            <p:nvPr/>
          </p:nvSpPr>
          <p:spPr>
            <a:xfrm>
              <a:off x="118324" y="102885"/>
              <a:ext cx="196183" cy="227065"/>
            </a:xfrm>
            <a:custGeom>
              <a:avLst/>
              <a:gdLst>
                <a:gd name="txL" fmla="*/ 0 w 475"/>
                <a:gd name="txT" fmla="*/ 0 h 552"/>
                <a:gd name="txR" fmla="*/ 475 w 475"/>
                <a:gd name="txB" fmla="*/ 552 h 55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1488516956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488516956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</a:cxnLst>
              <a:rect l="txL" t="txT" r="txR" b="tx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82" name="组合 7181"/>
          <p:cNvGrpSpPr/>
          <p:nvPr/>
        </p:nvGrpSpPr>
        <p:grpSpPr>
          <a:xfrm>
            <a:off x="3105150" y="1851025"/>
            <a:ext cx="433388" cy="433388"/>
            <a:chOff x="0" y="0"/>
            <a:chExt cx="432833" cy="432834"/>
          </a:xfrm>
        </p:grpSpPr>
        <p:sp>
          <p:nvSpPr>
            <p:cNvPr id="7183" name="椭圆 1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4" name="Freeform 75"/>
            <p:cNvSpPr/>
            <p:nvPr/>
          </p:nvSpPr>
          <p:spPr>
            <a:xfrm>
              <a:off x="91984" y="111059"/>
              <a:ext cx="248863" cy="210716"/>
            </a:xfrm>
            <a:custGeom>
              <a:avLst/>
              <a:gdLst>
                <a:gd name="txL" fmla="*/ 0 w 602"/>
                <a:gd name="txT" fmla="*/ 0 h 510"/>
                <a:gd name="txR" fmla="*/ 602 w 602"/>
                <a:gd name="txB" fmla="*/ 510 h 51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10814829" y="2147483647"/>
                </a:cxn>
                <a:cxn ang="0">
                  <a:pos x="0" y="2147483647"/>
                </a:cxn>
                <a:cxn ang="0">
                  <a:pos x="0" y="1508272953"/>
                </a:cxn>
                <a:cxn ang="0">
                  <a:pos x="1510814829" y="0"/>
                </a:cxn>
                <a:cxn ang="0">
                  <a:pos x="2147483647" y="1508272953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85" name="组合 7184"/>
          <p:cNvGrpSpPr/>
          <p:nvPr/>
        </p:nvGrpSpPr>
        <p:grpSpPr>
          <a:xfrm>
            <a:off x="3752850" y="1851025"/>
            <a:ext cx="433388" cy="433388"/>
            <a:chOff x="0" y="0"/>
            <a:chExt cx="432833" cy="432834"/>
          </a:xfrm>
        </p:grpSpPr>
        <p:sp>
          <p:nvSpPr>
            <p:cNvPr id="7186" name="椭圆 1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7" name="Freeform 84"/>
            <p:cNvSpPr/>
            <p:nvPr/>
          </p:nvSpPr>
          <p:spPr>
            <a:xfrm>
              <a:off x="101594" y="91986"/>
              <a:ext cx="248863" cy="248863"/>
            </a:xfrm>
            <a:custGeom>
              <a:avLst/>
              <a:gdLst>
                <a:gd name="txL" fmla="*/ 0 w 602"/>
                <a:gd name="txT" fmla="*/ 0 h 602"/>
                <a:gd name="txR" fmla="*/ 602 w 602"/>
                <a:gd name="txB" fmla="*/ 602 h 60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p:transition spd="med" advTm="0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移动端服务 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3" name="文本框 102"/>
          <p:cNvSpPr txBox="1"/>
          <p:nvPr/>
        </p:nvSpPr>
        <p:spPr>
          <a:xfrm>
            <a:off x="951865" y="977900"/>
            <a:ext cx="726948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您可直接手机访问皮书数据库网站（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www.pishu.com.cn)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，全库支持各移动端设备自适应访问。</a:t>
            </a:r>
            <a:endParaRPr lang="zh-CN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您也可扫码下载皮书数据库APP（同时支持Android、iOS系统），随时随地阅读学术资源。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3313430" y="2569845"/>
            <a:ext cx="2266950" cy="22669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矩形 1"/>
          <p:cNvSpPr/>
          <p:nvPr/>
        </p:nvSpPr>
        <p:spPr>
          <a:xfrm>
            <a:off x="0" y="1708150"/>
            <a:ext cx="2447925" cy="20161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2" charset="0"/>
            </a:endParaRPr>
          </a:p>
        </p:txBody>
      </p:sp>
      <p:sp>
        <p:nvSpPr>
          <p:cNvPr id="7171" name="文本框 3"/>
          <p:cNvSpPr txBox="1"/>
          <p:nvPr/>
        </p:nvSpPr>
        <p:spPr>
          <a:xfrm>
            <a:off x="411163" y="1930400"/>
            <a:ext cx="1612900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9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0</a:t>
            </a:r>
            <a:r>
              <a:rPr lang="en-US" sz="9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5</a:t>
            </a:r>
            <a:endParaRPr lang="en-US" sz="9600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7172" name="文本框 4"/>
          <p:cNvSpPr txBox="1"/>
          <p:nvPr/>
        </p:nvSpPr>
        <p:spPr>
          <a:xfrm>
            <a:off x="2915920" y="2464435"/>
            <a:ext cx="50082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GB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如何咨询使用问题</a:t>
            </a:r>
            <a:endParaRPr lang="zh-CN" altLang="en-GB" sz="3200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pSp>
        <p:nvGrpSpPr>
          <p:cNvPr id="7173" name="组合 7172"/>
          <p:cNvGrpSpPr/>
          <p:nvPr/>
        </p:nvGrpSpPr>
        <p:grpSpPr>
          <a:xfrm>
            <a:off x="5697538" y="1851025"/>
            <a:ext cx="431800" cy="433388"/>
            <a:chOff x="0" y="0"/>
            <a:chExt cx="432048" cy="432834"/>
          </a:xfrm>
        </p:grpSpPr>
        <p:sp>
          <p:nvSpPr>
            <p:cNvPr id="7174" name="椭圆 22"/>
            <p:cNvSpPr/>
            <p:nvPr/>
          </p:nvSpPr>
          <p:spPr>
            <a:xfrm>
              <a:off x="0" y="0"/>
              <a:ext cx="432048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75" name="Freeform 59"/>
            <p:cNvSpPr/>
            <p:nvPr/>
          </p:nvSpPr>
          <p:spPr>
            <a:xfrm>
              <a:off x="96134" y="91078"/>
              <a:ext cx="239780" cy="250679"/>
            </a:xfrm>
            <a:custGeom>
              <a:avLst/>
              <a:gdLst>
                <a:gd name="txL" fmla="*/ 0 w 581"/>
                <a:gd name="txT" fmla="*/ 0 h 609"/>
                <a:gd name="txR" fmla="*/ 581 w 581"/>
                <a:gd name="txB" fmla="*/ 609 h 609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56819901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76" name="组合 7175"/>
          <p:cNvGrpSpPr/>
          <p:nvPr/>
        </p:nvGrpSpPr>
        <p:grpSpPr>
          <a:xfrm>
            <a:off x="4400550" y="1852613"/>
            <a:ext cx="433388" cy="431800"/>
            <a:chOff x="0" y="0"/>
            <a:chExt cx="432048" cy="432048"/>
          </a:xfrm>
        </p:grpSpPr>
        <p:sp>
          <p:nvSpPr>
            <p:cNvPr id="7177" name="椭圆 65"/>
            <p:cNvSpPr/>
            <p:nvPr/>
          </p:nvSpPr>
          <p:spPr>
            <a:xfrm>
              <a:off x="0" y="0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78" name="Freeform 110"/>
            <p:cNvSpPr/>
            <p:nvPr/>
          </p:nvSpPr>
          <p:spPr>
            <a:xfrm>
              <a:off x="103078" y="91593"/>
              <a:ext cx="250679" cy="248862"/>
            </a:xfrm>
            <a:custGeom>
              <a:avLst/>
              <a:gdLst>
                <a:gd name="txL" fmla="*/ 0 w 609"/>
                <a:gd name="txT" fmla="*/ 0 h 602"/>
                <a:gd name="txR" fmla="*/ 609 w 609"/>
                <a:gd name="txB" fmla="*/ 602 h 60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79" name="组合 7178"/>
          <p:cNvGrpSpPr/>
          <p:nvPr/>
        </p:nvGrpSpPr>
        <p:grpSpPr>
          <a:xfrm>
            <a:off x="5049838" y="1851025"/>
            <a:ext cx="431800" cy="433388"/>
            <a:chOff x="0" y="0"/>
            <a:chExt cx="432833" cy="432834"/>
          </a:xfrm>
        </p:grpSpPr>
        <p:sp>
          <p:nvSpPr>
            <p:cNvPr id="7180" name="椭圆 3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rgbClr val="7F7F7F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1" name="Freeform 16"/>
            <p:cNvSpPr/>
            <p:nvPr/>
          </p:nvSpPr>
          <p:spPr>
            <a:xfrm>
              <a:off x="118324" y="102885"/>
              <a:ext cx="196183" cy="227065"/>
            </a:xfrm>
            <a:custGeom>
              <a:avLst/>
              <a:gdLst>
                <a:gd name="txL" fmla="*/ 0 w 475"/>
                <a:gd name="txT" fmla="*/ 0 h 552"/>
                <a:gd name="txR" fmla="*/ 475 w 475"/>
                <a:gd name="txB" fmla="*/ 552 h 55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1488516956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488516956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</a:cxnLst>
              <a:rect l="txL" t="txT" r="txR" b="tx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82" name="组合 7181"/>
          <p:cNvGrpSpPr/>
          <p:nvPr/>
        </p:nvGrpSpPr>
        <p:grpSpPr>
          <a:xfrm>
            <a:off x="3105150" y="1851025"/>
            <a:ext cx="433388" cy="433388"/>
            <a:chOff x="0" y="0"/>
            <a:chExt cx="432833" cy="432834"/>
          </a:xfrm>
        </p:grpSpPr>
        <p:sp>
          <p:nvSpPr>
            <p:cNvPr id="7183" name="椭圆 1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4" name="Freeform 75"/>
            <p:cNvSpPr/>
            <p:nvPr/>
          </p:nvSpPr>
          <p:spPr>
            <a:xfrm>
              <a:off x="91984" y="111059"/>
              <a:ext cx="248863" cy="210716"/>
            </a:xfrm>
            <a:custGeom>
              <a:avLst/>
              <a:gdLst>
                <a:gd name="txL" fmla="*/ 0 w 602"/>
                <a:gd name="txT" fmla="*/ 0 h 510"/>
                <a:gd name="txR" fmla="*/ 602 w 602"/>
                <a:gd name="txB" fmla="*/ 510 h 51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10814829" y="2147483647"/>
                </a:cxn>
                <a:cxn ang="0">
                  <a:pos x="0" y="2147483647"/>
                </a:cxn>
                <a:cxn ang="0">
                  <a:pos x="0" y="1508272953"/>
                </a:cxn>
                <a:cxn ang="0">
                  <a:pos x="1510814829" y="0"/>
                </a:cxn>
                <a:cxn ang="0">
                  <a:pos x="2147483647" y="1508272953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85" name="组合 7184"/>
          <p:cNvGrpSpPr/>
          <p:nvPr/>
        </p:nvGrpSpPr>
        <p:grpSpPr>
          <a:xfrm>
            <a:off x="3752850" y="1851025"/>
            <a:ext cx="433388" cy="433388"/>
            <a:chOff x="0" y="0"/>
            <a:chExt cx="432833" cy="432834"/>
          </a:xfrm>
        </p:grpSpPr>
        <p:sp>
          <p:nvSpPr>
            <p:cNvPr id="7186" name="椭圆 1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7" name="Freeform 84"/>
            <p:cNvSpPr/>
            <p:nvPr/>
          </p:nvSpPr>
          <p:spPr>
            <a:xfrm>
              <a:off x="101594" y="91986"/>
              <a:ext cx="248863" cy="248863"/>
            </a:xfrm>
            <a:custGeom>
              <a:avLst/>
              <a:gdLst>
                <a:gd name="txL" fmla="*/ 0 w 602"/>
                <a:gd name="txT" fmla="*/ 0 h 602"/>
                <a:gd name="txR" fmla="*/ 602 w 602"/>
                <a:gd name="txB" fmla="*/ 602 h 60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p:transition spd="med" advTm="0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问题咨询 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09295" y="785495"/>
            <a:ext cx="78943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如您在使用皮书数据库时遇到问题，您可通过以下两种方式获得帮助。</a:t>
            </a:r>
            <a:endParaRPr lang="zh-CN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indent="304800">
              <a:lnSpc>
                <a:spcPct val="150000"/>
              </a:lnSpc>
            </a:pP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sp>
        <p:nvSpPr>
          <p:cNvPr id="105" name="文本框 104"/>
          <p:cNvSpPr txBox="1"/>
          <p:nvPr>
            <p:custDataLst>
              <p:tags r:id="rId1"/>
            </p:custDataLst>
          </p:nvPr>
        </p:nvSpPr>
        <p:spPr>
          <a:xfrm>
            <a:off x="1116330" y="1491298"/>
            <a:ext cx="508000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1.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拨打客服电话或通过客服QQ咨询客服电话：</a:t>
            </a: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400-0086-695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客服QQ：2475522410</a:t>
            </a:r>
            <a:endParaRPr lang="zh-CN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endParaRPr lang="zh-CN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2.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发送问题邮件至客服邮箱客服邮箱：</a:t>
            </a: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database@ssap.cn</a:t>
            </a:r>
            <a:endParaRPr lang="en-US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</p:spTree>
  </p:cSld>
  <p:clrMapOvr>
    <a:masterClrMapping/>
  </p:clrMapOvr>
  <p:transition spd="slow" advTm="0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矩形 2"/>
          <p:cNvSpPr/>
          <p:nvPr/>
        </p:nvSpPr>
        <p:spPr>
          <a:xfrm>
            <a:off x="-17462" y="7938"/>
            <a:ext cx="9142412" cy="3175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427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2" charset="0"/>
            </a:endParaRPr>
          </a:p>
        </p:txBody>
      </p:sp>
      <p:sp>
        <p:nvSpPr>
          <p:cNvPr id="72707" name="Rectangle 3"/>
          <p:cNvSpPr txBox="1"/>
          <p:nvPr/>
        </p:nvSpPr>
        <p:spPr>
          <a:xfrm>
            <a:off x="2022475" y="1852613"/>
            <a:ext cx="5141913" cy="5032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谢       谢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2" name="图片 1" descr="社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8195" y="3503295"/>
            <a:ext cx="2511425" cy="452755"/>
          </a:xfrm>
          <a:prstGeom prst="rect">
            <a:avLst/>
          </a:prstGeom>
        </p:spPr>
      </p:pic>
    </p:spTree>
  </p:cSld>
  <p:clrMapOvr>
    <a:masterClrMapping/>
  </p:clrMapOvr>
  <p:transition spd="med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itle 1"/>
          <p:cNvSpPr txBox="1"/>
          <p:nvPr/>
        </p:nvSpPr>
        <p:spPr>
          <a:xfrm>
            <a:off x="857250" y="200025"/>
            <a:ext cx="2571750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资源检索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9219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9220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21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22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252855" y="845820"/>
            <a:ext cx="68776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皮书数据库提供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一般检索、高级检索、专业检索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三种检索方式。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9465" name="Freeform 9"/>
          <p:cNvSpPr/>
          <p:nvPr>
            <p:custDataLst>
              <p:tags r:id="rId1"/>
            </p:custDataLst>
          </p:nvPr>
        </p:nvSpPr>
        <p:spPr bwMode="auto">
          <a:xfrm rot="19800000">
            <a:off x="3331801" y="1679334"/>
            <a:ext cx="1012722" cy="1165586"/>
          </a:xfrm>
          <a:custGeom>
            <a:avLst/>
            <a:gdLst>
              <a:gd name="T0" fmla="*/ 638 w 638"/>
              <a:gd name="T1" fmla="*/ 551 h 734"/>
              <a:gd name="T2" fmla="*/ 638 w 638"/>
              <a:gd name="T3" fmla="*/ 182 h 734"/>
              <a:gd name="T4" fmla="*/ 319 w 638"/>
              <a:gd name="T5" fmla="*/ 0 h 734"/>
              <a:gd name="T6" fmla="*/ 0 w 638"/>
              <a:gd name="T7" fmla="*/ 182 h 734"/>
              <a:gd name="T8" fmla="*/ 0 w 638"/>
              <a:gd name="T9" fmla="*/ 551 h 734"/>
              <a:gd name="T10" fmla="*/ 319 w 638"/>
              <a:gd name="T11" fmla="*/ 734 h 734"/>
              <a:gd name="T12" fmla="*/ 638 w 638"/>
              <a:gd name="T13" fmla="*/ 55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1"/>
                </a:moveTo>
                <a:lnTo>
                  <a:pt x="638" y="182"/>
                </a:lnTo>
                <a:lnTo>
                  <a:pt x="319" y="0"/>
                </a:ln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8" y="551"/>
                </a:lnTo>
                <a:close/>
              </a:path>
            </a:pathLst>
          </a:custGeom>
          <a:solidFill>
            <a:srgbClr val="005DA2"/>
          </a:solidFill>
          <a:ln w="6350">
            <a:solidFill>
              <a:srgbClr val="FFFFFF"/>
            </a:solidFill>
          </a:ln>
        </p:spPr>
        <p:txBody>
          <a:bodyPr lIns="91434" tIns="45717" rIns="91434" bIns="45717"/>
          <a:p>
            <a:endParaRPr lang="zh-CN" altLang="en-US" sz="1270"/>
          </a:p>
        </p:txBody>
      </p:sp>
      <p:sp>
        <p:nvSpPr>
          <p:cNvPr id="19482" name="Freeform 26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3664928" y="2085067"/>
            <a:ext cx="349214" cy="352534"/>
          </a:xfrm>
          <a:custGeom>
            <a:avLst/>
            <a:gdLst>
              <a:gd name="T0" fmla="*/ 52 w 105"/>
              <a:gd name="T1" fmla="*/ 0 h 106"/>
              <a:gd name="T2" fmla="*/ 89 w 105"/>
              <a:gd name="T3" fmla="*/ 16 h 106"/>
              <a:gd name="T4" fmla="*/ 90 w 105"/>
              <a:gd name="T5" fmla="*/ 16 h 106"/>
              <a:gd name="T6" fmla="*/ 105 w 105"/>
              <a:gd name="T7" fmla="*/ 53 h 106"/>
              <a:gd name="T8" fmla="*/ 89 w 105"/>
              <a:gd name="T9" fmla="*/ 90 h 106"/>
              <a:gd name="T10" fmla="*/ 89 w 105"/>
              <a:gd name="T11" fmla="*/ 90 h 106"/>
              <a:gd name="T12" fmla="*/ 52 w 105"/>
              <a:gd name="T13" fmla="*/ 106 h 106"/>
              <a:gd name="T14" fmla="*/ 15 w 105"/>
              <a:gd name="T15" fmla="*/ 90 h 106"/>
              <a:gd name="T16" fmla="*/ 0 w 105"/>
              <a:gd name="T17" fmla="*/ 53 h 106"/>
              <a:gd name="T18" fmla="*/ 15 w 105"/>
              <a:gd name="T19" fmla="*/ 16 h 106"/>
              <a:gd name="T20" fmla="*/ 15 w 105"/>
              <a:gd name="T21" fmla="*/ 16 h 106"/>
              <a:gd name="T22" fmla="*/ 15 w 105"/>
              <a:gd name="T23" fmla="*/ 16 h 106"/>
              <a:gd name="T24" fmla="*/ 52 w 105"/>
              <a:gd name="T25" fmla="*/ 0 h 106"/>
              <a:gd name="T26" fmla="*/ 75 w 105"/>
              <a:gd name="T27" fmla="*/ 49 h 106"/>
              <a:gd name="T28" fmla="*/ 75 w 105"/>
              <a:gd name="T29" fmla="*/ 49 h 106"/>
              <a:gd name="T30" fmla="*/ 56 w 105"/>
              <a:gd name="T31" fmla="*/ 49 h 106"/>
              <a:gd name="T32" fmla="*/ 56 w 105"/>
              <a:gd name="T33" fmla="*/ 17 h 106"/>
              <a:gd name="T34" fmla="*/ 52 w 105"/>
              <a:gd name="T35" fmla="*/ 13 h 106"/>
              <a:gd name="T36" fmla="*/ 48 w 105"/>
              <a:gd name="T37" fmla="*/ 17 h 106"/>
              <a:gd name="T38" fmla="*/ 48 w 105"/>
              <a:gd name="T39" fmla="*/ 53 h 106"/>
              <a:gd name="T40" fmla="*/ 48 w 105"/>
              <a:gd name="T41" fmla="*/ 53 h 106"/>
              <a:gd name="T42" fmla="*/ 52 w 105"/>
              <a:gd name="T43" fmla="*/ 57 h 106"/>
              <a:gd name="T44" fmla="*/ 75 w 105"/>
              <a:gd name="T45" fmla="*/ 57 h 106"/>
              <a:gd name="T46" fmla="*/ 79 w 105"/>
              <a:gd name="T47" fmla="*/ 53 h 106"/>
              <a:gd name="T48" fmla="*/ 75 w 105"/>
              <a:gd name="T49" fmla="*/ 49 h 106"/>
              <a:gd name="T50" fmla="*/ 84 w 105"/>
              <a:gd name="T51" fmla="*/ 22 h 106"/>
              <a:gd name="T52" fmla="*/ 84 w 105"/>
              <a:gd name="T53" fmla="*/ 22 h 106"/>
              <a:gd name="T54" fmla="*/ 52 w 105"/>
              <a:gd name="T55" fmla="*/ 8 h 106"/>
              <a:gd name="T56" fmla="*/ 21 w 105"/>
              <a:gd name="T57" fmla="*/ 21 h 106"/>
              <a:gd name="T58" fmla="*/ 21 w 105"/>
              <a:gd name="T59" fmla="*/ 22 h 106"/>
              <a:gd name="T60" fmla="*/ 8 w 105"/>
              <a:gd name="T61" fmla="*/ 53 h 106"/>
              <a:gd name="T62" fmla="*/ 21 w 105"/>
              <a:gd name="T63" fmla="*/ 84 h 106"/>
              <a:gd name="T64" fmla="*/ 52 w 105"/>
              <a:gd name="T65" fmla="*/ 98 h 106"/>
              <a:gd name="T66" fmla="*/ 83 w 105"/>
              <a:gd name="T67" fmla="*/ 85 h 106"/>
              <a:gd name="T68" fmla="*/ 84 w 105"/>
              <a:gd name="T69" fmla="*/ 84 h 106"/>
              <a:gd name="T70" fmla="*/ 97 w 105"/>
              <a:gd name="T71" fmla="*/ 53 h 106"/>
              <a:gd name="T72" fmla="*/ 84 w 105"/>
              <a:gd name="T73" fmla="*/ 22 h 106"/>
              <a:gd name="T74" fmla="*/ 84 w 105"/>
              <a:gd name="T75" fmla="*/ 2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5" h="106">
                <a:moveTo>
                  <a:pt x="52" y="0"/>
                </a:moveTo>
                <a:cubicBezTo>
                  <a:pt x="67" y="0"/>
                  <a:pt x="80" y="6"/>
                  <a:pt x="89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9" y="26"/>
                  <a:pt x="105" y="39"/>
                  <a:pt x="105" y="53"/>
                </a:cubicBezTo>
                <a:cubicBezTo>
                  <a:pt x="105" y="68"/>
                  <a:pt x="99" y="81"/>
                  <a:pt x="89" y="90"/>
                </a:cubicBezTo>
                <a:cubicBezTo>
                  <a:pt x="89" y="90"/>
                  <a:pt x="89" y="90"/>
                  <a:pt x="89" y="90"/>
                </a:cubicBezTo>
                <a:cubicBezTo>
                  <a:pt x="80" y="100"/>
                  <a:pt x="67" y="106"/>
                  <a:pt x="52" y="106"/>
                </a:cubicBezTo>
                <a:cubicBezTo>
                  <a:pt x="38" y="106"/>
                  <a:pt x="24" y="100"/>
                  <a:pt x="15" y="90"/>
                </a:cubicBezTo>
                <a:cubicBezTo>
                  <a:pt x="5" y="81"/>
                  <a:pt x="0" y="68"/>
                  <a:pt x="0" y="53"/>
                </a:cubicBezTo>
                <a:cubicBezTo>
                  <a:pt x="0" y="39"/>
                  <a:pt x="5" y="25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24" y="6"/>
                  <a:pt x="38" y="0"/>
                  <a:pt x="52" y="0"/>
                </a:cubicBezTo>
                <a:close/>
                <a:moveTo>
                  <a:pt x="75" y="49"/>
                </a:moveTo>
                <a:cubicBezTo>
                  <a:pt x="75" y="49"/>
                  <a:pt x="75" y="49"/>
                  <a:pt x="75" y="49"/>
                </a:cubicBezTo>
                <a:cubicBezTo>
                  <a:pt x="56" y="49"/>
                  <a:pt x="56" y="49"/>
                  <a:pt x="56" y="49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5"/>
                  <a:pt x="54" y="13"/>
                  <a:pt x="52" y="13"/>
                </a:cubicBezTo>
                <a:cubicBezTo>
                  <a:pt x="50" y="13"/>
                  <a:pt x="48" y="15"/>
                  <a:pt x="48" y="17"/>
                </a:cubicBezTo>
                <a:cubicBezTo>
                  <a:pt x="48" y="53"/>
                  <a:pt x="48" y="53"/>
                  <a:pt x="48" y="53"/>
                </a:cubicBezTo>
                <a:cubicBezTo>
                  <a:pt x="48" y="53"/>
                  <a:pt x="48" y="53"/>
                  <a:pt x="48" y="53"/>
                </a:cubicBezTo>
                <a:cubicBezTo>
                  <a:pt x="48" y="55"/>
                  <a:pt x="50" y="57"/>
                  <a:pt x="52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7" y="57"/>
                  <a:pt x="79" y="55"/>
                  <a:pt x="79" y="53"/>
                </a:cubicBezTo>
                <a:cubicBezTo>
                  <a:pt x="79" y="51"/>
                  <a:pt x="77" y="49"/>
                  <a:pt x="75" y="49"/>
                </a:cubicBezTo>
                <a:close/>
                <a:moveTo>
                  <a:pt x="84" y="22"/>
                </a:moveTo>
                <a:cubicBezTo>
                  <a:pt x="84" y="22"/>
                  <a:pt x="84" y="22"/>
                  <a:pt x="84" y="22"/>
                </a:cubicBezTo>
                <a:cubicBezTo>
                  <a:pt x="76" y="13"/>
                  <a:pt x="64" y="8"/>
                  <a:pt x="52" y="8"/>
                </a:cubicBezTo>
                <a:cubicBezTo>
                  <a:pt x="40" y="8"/>
                  <a:pt x="29" y="13"/>
                  <a:pt x="21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13" y="30"/>
                  <a:pt x="8" y="41"/>
                  <a:pt x="8" y="53"/>
                </a:cubicBezTo>
                <a:cubicBezTo>
                  <a:pt x="8" y="65"/>
                  <a:pt x="13" y="76"/>
                  <a:pt x="21" y="84"/>
                </a:cubicBezTo>
                <a:cubicBezTo>
                  <a:pt x="29" y="93"/>
                  <a:pt x="40" y="98"/>
                  <a:pt x="52" y="98"/>
                </a:cubicBezTo>
                <a:cubicBezTo>
                  <a:pt x="64" y="98"/>
                  <a:pt x="75" y="93"/>
                  <a:pt x="83" y="85"/>
                </a:cubicBezTo>
                <a:cubicBezTo>
                  <a:pt x="84" y="84"/>
                  <a:pt x="84" y="84"/>
                  <a:pt x="84" y="84"/>
                </a:cubicBezTo>
                <a:cubicBezTo>
                  <a:pt x="92" y="76"/>
                  <a:pt x="97" y="65"/>
                  <a:pt x="97" y="53"/>
                </a:cubicBezTo>
                <a:cubicBezTo>
                  <a:pt x="97" y="41"/>
                  <a:pt x="92" y="30"/>
                  <a:pt x="84" y="22"/>
                </a:cubicBezTo>
                <a:cubicBezTo>
                  <a:pt x="84" y="22"/>
                  <a:pt x="84" y="22"/>
                  <a:pt x="84" y="22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solidFill>
              <a:srgbClr val="FFFFFF"/>
            </a:solidFill>
          </a:ln>
        </p:spPr>
        <p:txBody>
          <a:bodyPr vert="horz" wrap="square" lIns="91434" tIns="45717" rIns="91434" bIns="45717" numCol="1" anchor="t" anchorCtr="0" compatLnSpc="1"/>
          <a:p>
            <a:endParaRPr lang="zh-CN" altLang="en-US" sz="1270"/>
          </a:p>
        </p:txBody>
      </p:sp>
      <p:sp>
        <p:nvSpPr>
          <p:cNvPr id="19468" name="Freeform 12"/>
          <p:cNvSpPr/>
          <p:nvPr>
            <p:custDataLst>
              <p:tags r:id="rId4"/>
            </p:custDataLst>
          </p:nvPr>
        </p:nvSpPr>
        <p:spPr bwMode="auto">
          <a:xfrm rot="1800000">
            <a:off x="3922923" y="2699890"/>
            <a:ext cx="1011135" cy="1165586"/>
          </a:xfrm>
          <a:custGeom>
            <a:avLst/>
            <a:gdLst>
              <a:gd name="T0" fmla="*/ 319 w 637"/>
              <a:gd name="T1" fmla="*/ 0 h 734"/>
              <a:gd name="T2" fmla="*/ 0 w 637"/>
              <a:gd name="T3" fmla="*/ 182 h 734"/>
              <a:gd name="T4" fmla="*/ 0 w 637"/>
              <a:gd name="T5" fmla="*/ 551 h 734"/>
              <a:gd name="T6" fmla="*/ 319 w 637"/>
              <a:gd name="T7" fmla="*/ 734 h 734"/>
              <a:gd name="T8" fmla="*/ 637 w 637"/>
              <a:gd name="T9" fmla="*/ 551 h 734"/>
              <a:gd name="T10" fmla="*/ 637 w 637"/>
              <a:gd name="T11" fmla="*/ 182 h 734"/>
              <a:gd name="T12" fmla="*/ 319 w 637"/>
              <a:gd name="T13" fmla="*/ 0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7" h="734">
                <a:moveTo>
                  <a:pt x="319" y="0"/>
                </a:move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7" y="551"/>
                </a:lnTo>
                <a:lnTo>
                  <a:pt x="637" y="182"/>
                </a:lnTo>
                <a:lnTo>
                  <a:pt x="319" y="0"/>
                </a:lnTo>
                <a:close/>
              </a:path>
            </a:pathLst>
          </a:custGeom>
          <a:solidFill>
            <a:srgbClr val="005DA2"/>
          </a:solidFill>
          <a:ln w="6350">
            <a:solidFill>
              <a:srgbClr val="FFFFFF"/>
            </a:solidFill>
          </a:ln>
        </p:spPr>
        <p:txBody>
          <a:bodyPr lIns="91434" tIns="45717" rIns="91434" bIns="45717"/>
          <a:p>
            <a:endParaRPr lang="zh-CN" altLang="en-US" sz="1270"/>
          </a:p>
        </p:txBody>
      </p:sp>
      <p:sp>
        <p:nvSpPr>
          <p:cNvPr id="19483" name="Freeform 27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4288899" y="3110418"/>
            <a:ext cx="276197" cy="352534"/>
          </a:xfrm>
          <a:custGeom>
            <a:avLst/>
            <a:gdLst>
              <a:gd name="T0" fmla="*/ 59 w 83"/>
              <a:gd name="T1" fmla="*/ 70 h 106"/>
              <a:gd name="T2" fmla="*/ 59 w 83"/>
              <a:gd name="T3" fmla="*/ 70 h 106"/>
              <a:gd name="T4" fmla="*/ 75 w 83"/>
              <a:gd name="T5" fmla="*/ 42 h 106"/>
              <a:gd name="T6" fmla="*/ 41 w 83"/>
              <a:gd name="T7" fmla="*/ 8 h 106"/>
              <a:gd name="T8" fmla="*/ 8 w 83"/>
              <a:gd name="T9" fmla="*/ 42 h 106"/>
              <a:gd name="T10" fmla="*/ 24 w 83"/>
              <a:gd name="T11" fmla="*/ 70 h 106"/>
              <a:gd name="T12" fmla="*/ 24 w 83"/>
              <a:gd name="T13" fmla="*/ 70 h 106"/>
              <a:gd name="T14" fmla="*/ 41 w 83"/>
              <a:gd name="T15" fmla="*/ 75 h 106"/>
              <a:gd name="T16" fmla="*/ 43 w 83"/>
              <a:gd name="T17" fmla="*/ 46 h 106"/>
              <a:gd name="T18" fmla="*/ 40 w 83"/>
              <a:gd name="T19" fmla="*/ 46 h 106"/>
              <a:gd name="T20" fmla="*/ 30 w 83"/>
              <a:gd name="T21" fmla="*/ 42 h 106"/>
              <a:gd name="T22" fmla="*/ 20 w 83"/>
              <a:gd name="T23" fmla="*/ 46 h 106"/>
              <a:gd name="T24" fmla="*/ 17 w 83"/>
              <a:gd name="T25" fmla="*/ 42 h 106"/>
              <a:gd name="T26" fmla="*/ 30 w 83"/>
              <a:gd name="T27" fmla="*/ 37 h 106"/>
              <a:gd name="T28" fmla="*/ 41 w 83"/>
              <a:gd name="T29" fmla="*/ 41 h 106"/>
              <a:gd name="T30" fmla="*/ 52 w 83"/>
              <a:gd name="T31" fmla="*/ 37 h 106"/>
              <a:gd name="T32" fmla="*/ 65 w 83"/>
              <a:gd name="T33" fmla="*/ 42 h 106"/>
              <a:gd name="T34" fmla="*/ 62 w 83"/>
              <a:gd name="T35" fmla="*/ 46 h 106"/>
              <a:gd name="T36" fmla="*/ 52 w 83"/>
              <a:gd name="T37" fmla="*/ 42 h 106"/>
              <a:gd name="T38" fmla="*/ 43 w 83"/>
              <a:gd name="T39" fmla="*/ 46 h 106"/>
              <a:gd name="T40" fmla="*/ 65 w 83"/>
              <a:gd name="T41" fmla="*/ 76 h 106"/>
              <a:gd name="T42" fmla="*/ 61 w 83"/>
              <a:gd name="T43" fmla="*/ 97 h 106"/>
              <a:gd name="T44" fmla="*/ 53 w 83"/>
              <a:gd name="T45" fmla="*/ 97 h 106"/>
              <a:gd name="T46" fmla="*/ 41 w 83"/>
              <a:gd name="T47" fmla="*/ 106 h 106"/>
              <a:gd name="T48" fmla="*/ 29 w 83"/>
              <a:gd name="T49" fmla="*/ 97 h 106"/>
              <a:gd name="T50" fmla="*/ 18 w 83"/>
              <a:gd name="T51" fmla="*/ 93 h 106"/>
              <a:gd name="T52" fmla="*/ 18 w 83"/>
              <a:gd name="T53" fmla="*/ 76 h 106"/>
              <a:gd name="T54" fmla="*/ 0 w 83"/>
              <a:gd name="T55" fmla="*/ 42 h 106"/>
              <a:gd name="T56" fmla="*/ 41 w 83"/>
              <a:gd name="T57" fmla="*/ 0 h 106"/>
              <a:gd name="T58" fmla="*/ 83 w 83"/>
              <a:gd name="T59" fmla="*/ 42 h 106"/>
              <a:gd name="T60" fmla="*/ 65 w 83"/>
              <a:gd name="T61" fmla="*/ 76 h 106"/>
              <a:gd name="T62" fmla="*/ 26 w 83"/>
              <a:gd name="T63" fmla="*/ 80 h 106"/>
              <a:gd name="T64" fmla="*/ 32 w 83"/>
              <a:gd name="T65" fmla="*/ 89 h 106"/>
              <a:gd name="T66" fmla="*/ 37 w 83"/>
              <a:gd name="T67" fmla="*/ 93 h 106"/>
              <a:gd name="T68" fmla="*/ 38 w 83"/>
              <a:gd name="T69" fmla="*/ 96 h 106"/>
              <a:gd name="T70" fmla="*/ 41 w 83"/>
              <a:gd name="T71" fmla="*/ 98 h 106"/>
              <a:gd name="T72" fmla="*/ 45 w 83"/>
              <a:gd name="T73" fmla="*/ 96 h 106"/>
              <a:gd name="T74" fmla="*/ 46 w 83"/>
              <a:gd name="T75" fmla="*/ 93 h 106"/>
              <a:gd name="T76" fmla="*/ 57 w 83"/>
              <a:gd name="T77" fmla="*/ 89 h 106"/>
              <a:gd name="T78" fmla="*/ 41 w 83"/>
              <a:gd name="T79" fmla="*/ 8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3" h="106">
                <a:moveTo>
                  <a:pt x="59" y="70"/>
                </a:moveTo>
                <a:cubicBezTo>
                  <a:pt x="59" y="70"/>
                  <a:pt x="59" y="70"/>
                  <a:pt x="59" y="70"/>
                </a:cubicBezTo>
                <a:cubicBezTo>
                  <a:pt x="59" y="70"/>
                  <a:pt x="59" y="70"/>
                  <a:pt x="59" y="70"/>
                </a:cubicBezTo>
                <a:cubicBezTo>
                  <a:pt x="59" y="70"/>
                  <a:pt x="59" y="70"/>
                  <a:pt x="59" y="70"/>
                </a:cubicBezTo>
                <a:cubicBezTo>
                  <a:pt x="61" y="69"/>
                  <a:pt x="63" y="67"/>
                  <a:pt x="65" y="66"/>
                </a:cubicBezTo>
                <a:cubicBezTo>
                  <a:pt x="71" y="59"/>
                  <a:pt x="75" y="51"/>
                  <a:pt x="75" y="42"/>
                </a:cubicBezTo>
                <a:cubicBezTo>
                  <a:pt x="75" y="33"/>
                  <a:pt x="71" y="24"/>
                  <a:pt x="65" y="18"/>
                </a:cubicBezTo>
                <a:cubicBezTo>
                  <a:pt x="59" y="12"/>
                  <a:pt x="50" y="8"/>
                  <a:pt x="41" y="8"/>
                </a:cubicBezTo>
                <a:cubicBezTo>
                  <a:pt x="32" y="8"/>
                  <a:pt x="24" y="12"/>
                  <a:pt x="18" y="18"/>
                </a:cubicBezTo>
                <a:cubicBezTo>
                  <a:pt x="12" y="24"/>
                  <a:pt x="8" y="33"/>
                  <a:pt x="8" y="42"/>
                </a:cubicBezTo>
                <a:cubicBezTo>
                  <a:pt x="8" y="51"/>
                  <a:pt x="12" y="59"/>
                  <a:pt x="18" y="66"/>
                </a:cubicBezTo>
                <a:cubicBezTo>
                  <a:pt x="19" y="67"/>
                  <a:pt x="22" y="69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9" y="73"/>
                  <a:pt x="35" y="75"/>
                  <a:pt x="41" y="75"/>
                </a:cubicBezTo>
                <a:cubicBezTo>
                  <a:pt x="48" y="75"/>
                  <a:pt x="53" y="73"/>
                  <a:pt x="59" y="70"/>
                </a:cubicBezTo>
                <a:close/>
                <a:moveTo>
                  <a:pt x="43" y="46"/>
                </a:moveTo>
                <a:cubicBezTo>
                  <a:pt x="43" y="46"/>
                  <a:pt x="43" y="46"/>
                  <a:pt x="43" y="46"/>
                </a:cubicBezTo>
                <a:cubicBezTo>
                  <a:pt x="42" y="47"/>
                  <a:pt x="40" y="47"/>
                  <a:pt x="40" y="46"/>
                </a:cubicBezTo>
                <a:cubicBezTo>
                  <a:pt x="38" y="45"/>
                  <a:pt x="37" y="44"/>
                  <a:pt x="35" y="43"/>
                </a:cubicBezTo>
                <a:cubicBezTo>
                  <a:pt x="34" y="42"/>
                  <a:pt x="32" y="42"/>
                  <a:pt x="30" y="42"/>
                </a:cubicBezTo>
                <a:cubicBezTo>
                  <a:pt x="28" y="42"/>
                  <a:pt x="26" y="42"/>
                  <a:pt x="25" y="43"/>
                </a:cubicBezTo>
                <a:cubicBezTo>
                  <a:pt x="23" y="44"/>
                  <a:pt x="22" y="45"/>
                  <a:pt x="20" y="46"/>
                </a:cubicBezTo>
                <a:cubicBezTo>
                  <a:pt x="19" y="47"/>
                  <a:pt x="18" y="47"/>
                  <a:pt x="17" y="46"/>
                </a:cubicBezTo>
                <a:cubicBezTo>
                  <a:pt x="16" y="45"/>
                  <a:pt x="16" y="43"/>
                  <a:pt x="17" y="42"/>
                </a:cubicBezTo>
                <a:cubicBezTo>
                  <a:pt x="19" y="41"/>
                  <a:pt x="21" y="39"/>
                  <a:pt x="23" y="39"/>
                </a:cubicBezTo>
                <a:cubicBezTo>
                  <a:pt x="25" y="38"/>
                  <a:pt x="28" y="37"/>
                  <a:pt x="30" y="37"/>
                </a:cubicBezTo>
                <a:cubicBezTo>
                  <a:pt x="32" y="37"/>
                  <a:pt x="35" y="38"/>
                  <a:pt x="37" y="39"/>
                </a:cubicBezTo>
                <a:cubicBezTo>
                  <a:pt x="39" y="39"/>
                  <a:pt x="40" y="40"/>
                  <a:pt x="41" y="41"/>
                </a:cubicBezTo>
                <a:cubicBezTo>
                  <a:pt x="43" y="40"/>
                  <a:pt x="44" y="39"/>
                  <a:pt x="45" y="39"/>
                </a:cubicBezTo>
                <a:cubicBezTo>
                  <a:pt x="48" y="38"/>
                  <a:pt x="50" y="37"/>
                  <a:pt x="52" y="37"/>
                </a:cubicBezTo>
                <a:cubicBezTo>
                  <a:pt x="55" y="37"/>
                  <a:pt x="57" y="38"/>
                  <a:pt x="59" y="39"/>
                </a:cubicBezTo>
                <a:cubicBezTo>
                  <a:pt x="62" y="39"/>
                  <a:pt x="64" y="41"/>
                  <a:pt x="65" y="42"/>
                </a:cubicBezTo>
                <a:cubicBezTo>
                  <a:pt x="66" y="43"/>
                  <a:pt x="66" y="45"/>
                  <a:pt x="65" y="46"/>
                </a:cubicBezTo>
                <a:cubicBezTo>
                  <a:pt x="65" y="47"/>
                  <a:pt x="63" y="47"/>
                  <a:pt x="62" y="46"/>
                </a:cubicBezTo>
                <a:cubicBezTo>
                  <a:pt x="61" y="45"/>
                  <a:pt x="59" y="44"/>
                  <a:pt x="58" y="43"/>
                </a:cubicBezTo>
                <a:cubicBezTo>
                  <a:pt x="56" y="42"/>
                  <a:pt x="54" y="42"/>
                  <a:pt x="52" y="42"/>
                </a:cubicBezTo>
                <a:cubicBezTo>
                  <a:pt x="51" y="42"/>
                  <a:pt x="49" y="42"/>
                  <a:pt x="47" y="43"/>
                </a:cubicBezTo>
                <a:cubicBezTo>
                  <a:pt x="46" y="44"/>
                  <a:pt x="44" y="45"/>
                  <a:pt x="43" y="46"/>
                </a:cubicBezTo>
                <a:close/>
                <a:moveTo>
                  <a:pt x="65" y="76"/>
                </a:moveTo>
                <a:cubicBezTo>
                  <a:pt x="65" y="76"/>
                  <a:pt x="65" y="76"/>
                  <a:pt x="65" y="76"/>
                </a:cubicBezTo>
                <a:cubicBezTo>
                  <a:pt x="65" y="93"/>
                  <a:pt x="65" y="93"/>
                  <a:pt x="65" y="93"/>
                </a:cubicBezTo>
                <a:cubicBezTo>
                  <a:pt x="65" y="95"/>
                  <a:pt x="63" y="97"/>
                  <a:pt x="61" y="97"/>
                </a:cubicBezTo>
                <a:cubicBezTo>
                  <a:pt x="61" y="97"/>
                  <a:pt x="61" y="97"/>
                  <a:pt x="61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9"/>
                  <a:pt x="52" y="100"/>
                  <a:pt x="50" y="102"/>
                </a:cubicBezTo>
                <a:cubicBezTo>
                  <a:pt x="48" y="104"/>
                  <a:pt x="45" y="106"/>
                  <a:pt x="41" y="106"/>
                </a:cubicBezTo>
                <a:cubicBezTo>
                  <a:pt x="38" y="106"/>
                  <a:pt x="35" y="104"/>
                  <a:pt x="32" y="102"/>
                </a:cubicBezTo>
                <a:cubicBezTo>
                  <a:pt x="31" y="100"/>
                  <a:pt x="30" y="99"/>
                  <a:pt x="29" y="97"/>
                </a:cubicBezTo>
                <a:cubicBezTo>
                  <a:pt x="22" y="97"/>
                  <a:pt x="22" y="97"/>
                  <a:pt x="22" y="97"/>
                </a:cubicBezTo>
                <a:cubicBezTo>
                  <a:pt x="20" y="97"/>
                  <a:pt x="18" y="95"/>
                  <a:pt x="18" y="93"/>
                </a:cubicBezTo>
                <a:cubicBezTo>
                  <a:pt x="18" y="93"/>
                  <a:pt x="18" y="93"/>
                  <a:pt x="18" y="93"/>
                </a:cubicBezTo>
                <a:cubicBezTo>
                  <a:pt x="18" y="76"/>
                  <a:pt x="18" y="76"/>
                  <a:pt x="18" y="76"/>
                </a:cubicBezTo>
                <a:cubicBezTo>
                  <a:pt x="16" y="75"/>
                  <a:pt x="14" y="73"/>
                  <a:pt x="12" y="71"/>
                </a:cubicBezTo>
                <a:cubicBezTo>
                  <a:pt x="4" y="64"/>
                  <a:pt x="0" y="53"/>
                  <a:pt x="0" y="42"/>
                </a:cubicBezTo>
                <a:cubicBezTo>
                  <a:pt x="0" y="30"/>
                  <a:pt x="4" y="20"/>
                  <a:pt x="12" y="13"/>
                </a:cubicBezTo>
                <a:cubicBezTo>
                  <a:pt x="19" y="5"/>
                  <a:pt x="30" y="0"/>
                  <a:pt x="41" y="0"/>
                </a:cubicBezTo>
                <a:cubicBezTo>
                  <a:pt x="53" y="0"/>
                  <a:pt x="63" y="5"/>
                  <a:pt x="71" y="13"/>
                </a:cubicBezTo>
                <a:cubicBezTo>
                  <a:pt x="78" y="20"/>
                  <a:pt x="83" y="30"/>
                  <a:pt x="83" y="42"/>
                </a:cubicBezTo>
                <a:cubicBezTo>
                  <a:pt x="83" y="53"/>
                  <a:pt x="78" y="64"/>
                  <a:pt x="71" y="71"/>
                </a:cubicBezTo>
                <a:cubicBezTo>
                  <a:pt x="69" y="73"/>
                  <a:pt x="67" y="75"/>
                  <a:pt x="65" y="76"/>
                </a:cubicBezTo>
                <a:close/>
                <a:moveTo>
                  <a:pt x="26" y="80"/>
                </a:moveTo>
                <a:cubicBezTo>
                  <a:pt x="26" y="80"/>
                  <a:pt x="26" y="80"/>
                  <a:pt x="26" y="80"/>
                </a:cubicBezTo>
                <a:cubicBezTo>
                  <a:pt x="26" y="89"/>
                  <a:pt x="26" y="89"/>
                  <a:pt x="26" y="89"/>
                </a:cubicBezTo>
                <a:cubicBezTo>
                  <a:pt x="32" y="89"/>
                  <a:pt x="32" y="89"/>
                  <a:pt x="32" y="89"/>
                </a:cubicBezTo>
                <a:cubicBezTo>
                  <a:pt x="32" y="89"/>
                  <a:pt x="32" y="89"/>
                  <a:pt x="32" y="89"/>
                </a:cubicBezTo>
                <a:cubicBezTo>
                  <a:pt x="35" y="89"/>
                  <a:pt x="37" y="90"/>
                  <a:pt x="37" y="93"/>
                </a:cubicBezTo>
                <a:cubicBezTo>
                  <a:pt x="37" y="93"/>
                  <a:pt x="37" y="93"/>
                  <a:pt x="37" y="93"/>
                </a:cubicBezTo>
                <a:cubicBezTo>
                  <a:pt x="37" y="94"/>
                  <a:pt x="37" y="95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9" y="97"/>
                  <a:pt x="40" y="98"/>
                  <a:pt x="41" y="98"/>
                </a:cubicBezTo>
                <a:cubicBezTo>
                  <a:pt x="43" y="98"/>
                  <a:pt x="44" y="97"/>
                  <a:pt x="45" y="96"/>
                </a:cubicBezTo>
                <a:cubicBezTo>
                  <a:pt x="45" y="96"/>
                  <a:pt x="45" y="96"/>
                  <a:pt x="45" y="96"/>
                </a:cubicBezTo>
                <a:cubicBezTo>
                  <a:pt x="45" y="95"/>
                  <a:pt x="46" y="94"/>
                  <a:pt x="46" y="93"/>
                </a:cubicBezTo>
                <a:cubicBezTo>
                  <a:pt x="46" y="93"/>
                  <a:pt x="46" y="93"/>
                  <a:pt x="46" y="93"/>
                </a:cubicBezTo>
                <a:cubicBezTo>
                  <a:pt x="46" y="90"/>
                  <a:pt x="48" y="89"/>
                  <a:pt x="50" y="89"/>
                </a:cubicBezTo>
                <a:cubicBezTo>
                  <a:pt x="57" y="89"/>
                  <a:pt x="57" y="89"/>
                  <a:pt x="57" y="89"/>
                </a:cubicBezTo>
                <a:cubicBezTo>
                  <a:pt x="57" y="80"/>
                  <a:pt x="57" y="80"/>
                  <a:pt x="57" y="80"/>
                </a:cubicBezTo>
                <a:cubicBezTo>
                  <a:pt x="52" y="82"/>
                  <a:pt x="47" y="83"/>
                  <a:pt x="41" y="83"/>
                </a:cubicBezTo>
                <a:cubicBezTo>
                  <a:pt x="36" y="83"/>
                  <a:pt x="31" y="82"/>
                  <a:pt x="26" y="8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solidFill>
              <a:srgbClr val="FFFFFF"/>
            </a:solidFill>
          </a:ln>
        </p:spPr>
        <p:txBody>
          <a:bodyPr vert="horz" wrap="square" lIns="91434" tIns="45717" rIns="91434" bIns="45717" numCol="1" anchor="t" anchorCtr="0" compatLnSpc="1"/>
          <a:p>
            <a:endParaRPr lang="zh-CN" altLang="en-US" sz="1270"/>
          </a:p>
        </p:txBody>
      </p:sp>
      <p:sp>
        <p:nvSpPr>
          <p:cNvPr id="19464" name="Freeform 8"/>
          <p:cNvSpPr/>
          <p:nvPr>
            <p:custDataLst>
              <p:tags r:id="rId7"/>
            </p:custDataLst>
          </p:nvPr>
        </p:nvSpPr>
        <p:spPr bwMode="auto">
          <a:xfrm rot="1800000">
            <a:off x="4512456" y="1679334"/>
            <a:ext cx="1012722" cy="1165586"/>
          </a:xfrm>
          <a:custGeom>
            <a:avLst/>
            <a:gdLst>
              <a:gd name="T0" fmla="*/ 638 w 638"/>
              <a:gd name="T1" fmla="*/ 551 h 734"/>
              <a:gd name="T2" fmla="*/ 638 w 638"/>
              <a:gd name="T3" fmla="*/ 182 h 734"/>
              <a:gd name="T4" fmla="*/ 319 w 638"/>
              <a:gd name="T5" fmla="*/ 0 h 734"/>
              <a:gd name="T6" fmla="*/ 0 w 638"/>
              <a:gd name="T7" fmla="*/ 182 h 734"/>
              <a:gd name="T8" fmla="*/ 0 w 638"/>
              <a:gd name="T9" fmla="*/ 551 h 734"/>
              <a:gd name="T10" fmla="*/ 319 w 638"/>
              <a:gd name="T11" fmla="*/ 734 h 734"/>
              <a:gd name="T12" fmla="*/ 638 w 638"/>
              <a:gd name="T13" fmla="*/ 55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1"/>
                </a:moveTo>
                <a:lnTo>
                  <a:pt x="638" y="182"/>
                </a:lnTo>
                <a:lnTo>
                  <a:pt x="319" y="0"/>
                </a:ln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8" y="551"/>
                </a:lnTo>
                <a:close/>
              </a:path>
            </a:pathLst>
          </a:custGeom>
          <a:solidFill>
            <a:srgbClr val="005DA2"/>
          </a:solidFill>
          <a:ln w="6350">
            <a:solidFill>
              <a:srgbClr val="FFFFFF"/>
            </a:solidFill>
          </a:ln>
        </p:spPr>
        <p:txBody>
          <a:bodyPr lIns="91434" tIns="45717" rIns="91434" bIns="45717"/>
          <a:p>
            <a:endParaRPr lang="zh-CN" altLang="en-US" sz="1270"/>
          </a:p>
        </p:txBody>
      </p:sp>
      <p:sp>
        <p:nvSpPr>
          <p:cNvPr id="19485" name="Freeform 29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4886847" y="2098958"/>
            <a:ext cx="287309" cy="339830"/>
          </a:xfrm>
          <a:custGeom>
            <a:avLst/>
            <a:gdLst>
              <a:gd name="T0" fmla="*/ 76 w 86"/>
              <a:gd name="T1" fmla="*/ 1 h 102"/>
              <a:gd name="T2" fmla="*/ 74 w 86"/>
              <a:gd name="T3" fmla="*/ 7 h 102"/>
              <a:gd name="T4" fmla="*/ 86 w 86"/>
              <a:gd name="T5" fmla="*/ 39 h 102"/>
              <a:gd name="T6" fmla="*/ 72 w 86"/>
              <a:gd name="T7" fmla="*/ 72 h 102"/>
              <a:gd name="T8" fmla="*/ 56 w 86"/>
              <a:gd name="T9" fmla="*/ 83 h 102"/>
              <a:gd name="T10" fmla="*/ 42 w 86"/>
              <a:gd name="T11" fmla="*/ 87 h 102"/>
              <a:gd name="T12" fmla="*/ 58 w 86"/>
              <a:gd name="T13" fmla="*/ 94 h 102"/>
              <a:gd name="T14" fmla="*/ 58 w 86"/>
              <a:gd name="T15" fmla="*/ 102 h 102"/>
              <a:gd name="T16" fmla="*/ 38 w 86"/>
              <a:gd name="T17" fmla="*/ 102 h 102"/>
              <a:gd name="T18" fmla="*/ 19 w 86"/>
              <a:gd name="T19" fmla="*/ 102 h 102"/>
              <a:gd name="T20" fmla="*/ 19 w 86"/>
              <a:gd name="T21" fmla="*/ 94 h 102"/>
              <a:gd name="T22" fmla="*/ 34 w 86"/>
              <a:gd name="T23" fmla="*/ 87 h 102"/>
              <a:gd name="T24" fmla="*/ 20 w 86"/>
              <a:gd name="T25" fmla="*/ 82 h 102"/>
              <a:gd name="T26" fmla="*/ 7 w 86"/>
              <a:gd name="T27" fmla="*/ 74 h 102"/>
              <a:gd name="T28" fmla="*/ 1 w 86"/>
              <a:gd name="T29" fmla="*/ 76 h 102"/>
              <a:gd name="T30" fmla="*/ 9 w 86"/>
              <a:gd name="T31" fmla="*/ 64 h 102"/>
              <a:gd name="T32" fmla="*/ 11 w 86"/>
              <a:gd name="T33" fmla="*/ 11 h 102"/>
              <a:gd name="T34" fmla="*/ 38 w 86"/>
              <a:gd name="T35" fmla="*/ 0 h 102"/>
              <a:gd name="T36" fmla="*/ 69 w 86"/>
              <a:gd name="T37" fmla="*/ 5 h 102"/>
              <a:gd name="T38" fmla="*/ 69 w 86"/>
              <a:gd name="T39" fmla="*/ 5 h 102"/>
              <a:gd name="T40" fmla="*/ 73 w 86"/>
              <a:gd name="T41" fmla="*/ 1 h 102"/>
              <a:gd name="T42" fmla="*/ 70 w 86"/>
              <a:gd name="T43" fmla="*/ 10 h 102"/>
              <a:gd name="T44" fmla="*/ 77 w 86"/>
              <a:gd name="T45" fmla="*/ 39 h 102"/>
              <a:gd name="T46" fmla="*/ 65 w 86"/>
              <a:gd name="T47" fmla="*/ 66 h 102"/>
              <a:gd name="T48" fmla="*/ 13 w 86"/>
              <a:gd name="T49" fmla="*/ 67 h 102"/>
              <a:gd name="T50" fmla="*/ 22 w 86"/>
              <a:gd name="T51" fmla="*/ 78 h 102"/>
              <a:gd name="T52" fmla="*/ 55 w 86"/>
              <a:gd name="T53" fmla="*/ 78 h 102"/>
              <a:gd name="T54" fmla="*/ 69 w 86"/>
              <a:gd name="T55" fmla="*/ 69 h 102"/>
              <a:gd name="T56" fmla="*/ 69 w 86"/>
              <a:gd name="T57" fmla="*/ 69 h 102"/>
              <a:gd name="T58" fmla="*/ 81 w 86"/>
              <a:gd name="T59" fmla="*/ 39 h 102"/>
              <a:gd name="T60" fmla="*/ 70 w 86"/>
              <a:gd name="T61" fmla="*/ 10 h 102"/>
              <a:gd name="T62" fmla="*/ 60 w 86"/>
              <a:gd name="T63" fmla="*/ 17 h 102"/>
              <a:gd name="T64" fmla="*/ 17 w 86"/>
              <a:gd name="T65" fmla="*/ 17 h 102"/>
              <a:gd name="T66" fmla="*/ 17 w 86"/>
              <a:gd name="T67" fmla="*/ 60 h 102"/>
              <a:gd name="T68" fmla="*/ 60 w 86"/>
              <a:gd name="T69" fmla="*/ 60 h 102"/>
              <a:gd name="T70" fmla="*/ 69 w 86"/>
              <a:gd name="T71" fmla="*/ 39 h 102"/>
              <a:gd name="T72" fmla="*/ 60 w 86"/>
              <a:gd name="T73" fmla="*/ 17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6" h="102">
                <a:moveTo>
                  <a:pt x="73" y="1"/>
                </a:moveTo>
                <a:cubicBezTo>
                  <a:pt x="74" y="0"/>
                  <a:pt x="75" y="0"/>
                  <a:pt x="76" y="1"/>
                </a:cubicBezTo>
                <a:cubicBezTo>
                  <a:pt x="77" y="2"/>
                  <a:pt x="77" y="3"/>
                  <a:pt x="76" y="4"/>
                </a:cubicBezTo>
                <a:cubicBezTo>
                  <a:pt x="74" y="7"/>
                  <a:pt x="74" y="7"/>
                  <a:pt x="74" y="7"/>
                </a:cubicBezTo>
                <a:cubicBezTo>
                  <a:pt x="77" y="11"/>
                  <a:pt x="80" y="15"/>
                  <a:pt x="82" y="20"/>
                </a:cubicBezTo>
                <a:cubicBezTo>
                  <a:pt x="85" y="26"/>
                  <a:pt x="86" y="32"/>
                  <a:pt x="86" y="39"/>
                </a:cubicBezTo>
                <a:cubicBezTo>
                  <a:pt x="86" y="45"/>
                  <a:pt x="85" y="51"/>
                  <a:pt x="82" y="57"/>
                </a:cubicBezTo>
                <a:cubicBezTo>
                  <a:pt x="80" y="63"/>
                  <a:pt x="76" y="68"/>
                  <a:pt x="72" y="72"/>
                </a:cubicBezTo>
                <a:cubicBezTo>
                  <a:pt x="68" y="77"/>
                  <a:pt x="62" y="80"/>
                  <a:pt x="57" y="82"/>
                </a:cubicBezTo>
                <a:cubicBezTo>
                  <a:pt x="56" y="83"/>
                  <a:pt x="56" y="83"/>
                  <a:pt x="56" y="83"/>
                </a:cubicBezTo>
                <a:cubicBezTo>
                  <a:pt x="52" y="84"/>
                  <a:pt x="47" y="85"/>
                  <a:pt x="42" y="86"/>
                </a:cubicBezTo>
                <a:cubicBezTo>
                  <a:pt x="42" y="86"/>
                  <a:pt x="42" y="86"/>
                  <a:pt x="42" y="87"/>
                </a:cubicBezTo>
                <a:cubicBezTo>
                  <a:pt x="42" y="94"/>
                  <a:pt x="42" y="94"/>
                  <a:pt x="42" y="94"/>
                </a:cubicBezTo>
                <a:cubicBezTo>
                  <a:pt x="58" y="94"/>
                  <a:pt x="58" y="94"/>
                  <a:pt x="58" y="94"/>
                </a:cubicBezTo>
                <a:cubicBezTo>
                  <a:pt x="60" y="94"/>
                  <a:pt x="62" y="96"/>
                  <a:pt x="62" y="98"/>
                </a:cubicBezTo>
                <a:cubicBezTo>
                  <a:pt x="62" y="100"/>
                  <a:pt x="60" y="102"/>
                  <a:pt x="58" y="102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19" y="102"/>
                  <a:pt x="19" y="102"/>
                  <a:pt x="19" y="102"/>
                </a:cubicBezTo>
                <a:cubicBezTo>
                  <a:pt x="17" y="102"/>
                  <a:pt x="15" y="100"/>
                  <a:pt x="15" y="98"/>
                </a:cubicBezTo>
                <a:cubicBezTo>
                  <a:pt x="15" y="96"/>
                  <a:pt x="17" y="94"/>
                  <a:pt x="19" y="94"/>
                </a:cubicBezTo>
                <a:cubicBezTo>
                  <a:pt x="34" y="94"/>
                  <a:pt x="34" y="94"/>
                  <a:pt x="34" y="94"/>
                </a:cubicBezTo>
                <a:cubicBezTo>
                  <a:pt x="34" y="87"/>
                  <a:pt x="34" y="87"/>
                  <a:pt x="34" y="87"/>
                </a:cubicBezTo>
                <a:cubicBezTo>
                  <a:pt x="34" y="86"/>
                  <a:pt x="34" y="86"/>
                  <a:pt x="34" y="86"/>
                </a:cubicBezTo>
                <a:cubicBezTo>
                  <a:pt x="29" y="85"/>
                  <a:pt x="25" y="84"/>
                  <a:pt x="20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15" y="80"/>
                  <a:pt x="11" y="77"/>
                  <a:pt x="7" y="74"/>
                </a:cubicBezTo>
                <a:cubicBezTo>
                  <a:pt x="4" y="76"/>
                  <a:pt x="4" y="76"/>
                  <a:pt x="4" y="76"/>
                </a:cubicBezTo>
                <a:cubicBezTo>
                  <a:pt x="3" y="77"/>
                  <a:pt x="2" y="77"/>
                  <a:pt x="1" y="76"/>
                </a:cubicBezTo>
                <a:cubicBezTo>
                  <a:pt x="0" y="75"/>
                  <a:pt x="0" y="74"/>
                  <a:pt x="1" y="73"/>
                </a:cubicBezTo>
                <a:cubicBezTo>
                  <a:pt x="9" y="64"/>
                  <a:pt x="9" y="64"/>
                  <a:pt x="9" y="64"/>
                </a:cubicBezTo>
                <a:cubicBezTo>
                  <a:pt x="3" y="57"/>
                  <a:pt x="0" y="48"/>
                  <a:pt x="0" y="39"/>
                </a:cubicBezTo>
                <a:cubicBezTo>
                  <a:pt x="0" y="28"/>
                  <a:pt x="4" y="18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8" y="4"/>
                  <a:pt x="28" y="0"/>
                  <a:pt x="38" y="0"/>
                </a:cubicBezTo>
                <a:cubicBezTo>
                  <a:pt x="48" y="0"/>
                  <a:pt x="57" y="4"/>
                  <a:pt x="64" y="10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73" y="1"/>
                  <a:pt x="73" y="1"/>
                  <a:pt x="73" y="1"/>
                </a:cubicBezTo>
                <a:close/>
                <a:moveTo>
                  <a:pt x="70" y="10"/>
                </a:moveTo>
                <a:cubicBezTo>
                  <a:pt x="70" y="10"/>
                  <a:pt x="70" y="10"/>
                  <a:pt x="70" y="10"/>
                </a:cubicBezTo>
                <a:cubicBezTo>
                  <a:pt x="67" y="13"/>
                  <a:pt x="67" y="13"/>
                  <a:pt x="67" y="13"/>
                </a:cubicBezTo>
                <a:cubicBezTo>
                  <a:pt x="73" y="20"/>
                  <a:pt x="77" y="29"/>
                  <a:pt x="77" y="39"/>
                </a:cubicBezTo>
                <a:cubicBezTo>
                  <a:pt x="77" y="49"/>
                  <a:pt x="73" y="59"/>
                  <a:pt x="66" y="66"/>
                </a:cubicBezTo>
                <a:cubicBezTo>
                  <a:pt x="65" y="66"/>
                  <a:pt x="65" y="66"/>
                  <a:pt x="65" y="66"/>
                </a:cubicBezTo>
                <a:cubicBezTo>
                  <a:pt x="59" y="73"/>
                  <a:pt x="49" y="77"/>
                  <a:pt x="38" y="77"/>
                </a:cubicBezTo>
                <a:cubicBezTo>
                  <a:pt x="29" y="77"/>
                  <a:pt x="20" y="73"/>
                  <a:pt x="13" y="67"/>
                </a:cubicBezTo>
                <a:cubicBezTo>
                  <a:pt x="10" y="70"/>
                  <a:pt x="10" y="70"/>
                  <a:pt x="10" y="70"/>
                </a:cubicBezTo>
                <a:cubicBezTo>
                  <a:pt x="13" y="74"/>
                  <a:pt x="18" y="76"/>
                  <a:pt x="22" y="78"/>
                </a:cubicBezTo>
                <a:cubicBezTo>
                  <a:pt x="27" y="80"/>
                  <a:pt x="33" y="81"/>
                  <a:pt x="38" y="81"/>
                </a:cubicBezTo>
                <a:cubicBezTo>
                  <a:pt x="44" y="81"/>
                  <a:pt x="50" y="80"/>
                  <a:pt x="55" y="78"/>
                </a:cubicBezTo>
                <a:cubicBezTo>
                  <a:pt x="55" y="78"/>
                  <a:pt x="55" y="78"/>
                  <a:pt x="55" y="78"/>
                </a:cubicBezTo>
                <a:cubicBezTo>
                  <a:pt x="60" y="76"/>
                  <a:pt x="65" y="73"/>
                  <a:pt x="6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73" y="65"/>
                  <a:pt x="76" y="60"/>
                  <a:pt x="78" y="55"/>
                </a:cubicBezTo>
                <a:cubicBezTo>
                  <a:pt x="80" y="50"/>
                  <a:pt x="81" y="44"/>
                  <a:pt x="81" y="39"/>
                </a:cubicBezTo>
                <a:cubicBezTo>
                  <a:pt x="81" y="33"/>
                  <a:pt x="80" y="27"/>
                  <a:pt x="78" y="22"/>
                </a:cubicBezTo>
                <a:cubicBezTo>
                  <a:pt x="76" y="18"/>
                  <a:pt x="73" y="14"/>
                  <a:pt x="70" y="10"/>
                </a:cubicBezTo>
                <a:close/>
                <a:moveTo>
                  <a:pt x="60" y="17"/>
                </a:moveTo>
                <a:cubicBezTo>
                  <a:pt x="60" y="17"/>
                  <a:pt x="60" y="17"/>
                  <a:pt x="60" y="17"/>
                </a:cubicBezTo>
                <a:cubicBezTo>
                  <a:pt x="54" y="11"/>
                  <a:pt x="47" y="8"/>
                  <a:pt x="38" y="8"/>
                </a:cubicBezTo>
                <a:cubicBezTo>
                  <a:pt x="30" y="8"/>
                  <a:pt x="22" y="11"/>
                  <a:pt x="17" y="17"/>
                </a:cubicBezTo>
                <a:cubicBezTo>
                  <a:pt x="11" y="22"/>
                  <a:pt x="8" y="30"/>
                  <a:pt x="8" y="39"/>
                </a:cubicBezTo>
                <a:cubicBezTo>
                  <a:pt x="8" y="47"/>
                  <a:pt x="11" y="55"/>
                  <a:pt x="17" y="60"/>
                </a:cubicBezTo>
                <a:cubicBezTo>
                  <a:pt x="22" y="66"/>
                  <a:pt x="30" y="69"/>
                  <a:pt x="38" y="69"/>
                </a:cubicBezTo>
                <a:cubicBezTo>
                  <a:pt x="47" y="69"/>
                  <a:pt x="54" y="66"/>
                  <a:pt x="60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6" y="55"/>
                  <a:pt x="69" y="47"/>
                  <a:pt x="69" y="39"/>
                </a:cubicBezTo>
                <a:cubicBezTo>
                  <a:pt x="69" y="30"/>
                  <a:pt x="66" y="22"/>
                  <a:pt x="60" y="17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17"/>
                  <a:pt x="60" y="17"/>
                  <a:pt x="60" y="17"/>
                </a:cubicBezTo>
                <a:close/>
              </a:path>
            </a:pathLst>
          </a:cu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solidFill>
              <a:srgbClr val="FFFFFF"/>
            </a:solidFill>
          </a:ln>
        </p:spPr>
        <p:txBody>
          <a:bodyPr vert="horz" wrap="square" lIns="91434" tIns="45717" rIns="91434" bIns="45717" numCol="1" anchor="t" anchorCtr="0" compatLnSpc="1"/>
          <a:p>
            <a:endParaRPr lang="zh-CN" altLang="en-US" sz="1270"/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5787864" y="2127030"/>
            <a:ext cx="2484407" cy="346249"/>
          </a:xfrm>
          <a:prstGeom prst="rect">
            <a:avLst/>
          </a:prstGeom>
          <a:noFill/>
        </p:spPr>
        <p:txBody>
          <a:bodyPr wrap="square" lIns="70200" tIns="35100" rIns="67500" bIns="35100" rtlCol="0">
            <a:normAutofit fontScale="90000"/>
          </a:bodyPr>
          <a:p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高级检索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11"/>
            </p:custDataLst>
          </p:nvPr>
        </p:nvSpPr>
        <p:spPr>
          <a:xfrm>
            <a:off x="3186287" y="4079454"/>
            <a:ext cx="2484407" cy="346249"/>
          </a:xfrm>
          <a:prstGeom prst="rect">
            <a:avLst/>
          </a:prstGeom>
          <a:noFill/>
        </p:spPr>
        <p:txBody>
          <a:bodyPr wrap="square" lIns="70200" tIns="35100" rIns="67500" bIns="35100" rtlCol="0">
            <a:normAutofit fontScale="90000"/>
          </a:bodyPr>
          <a:p>
            <a:pPr algn="ctr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专业检索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2"/>
            </p:custDataLst>
          </p:nvPr>
        </p:nvSpPr>
        <p:spPr>
          <a:xfrm>
            <a:off x="1908014" y="2091470"/>
            <a:ext cx="2484407" cy="346249"/>
          </a:xfrm>
          <a:prstGeom prst="rect">
            <a:avLst/>
          </a:prstGeom>
          <a:noFill/>
        </p:spPr>
        <p:txBody>
          <a:bodyPr wrap="square" lIns="70200" tIns="35100" rIns="67500" bIns="35100" rtlCol="0">
            <a:normAutofit fontScale="90000"/>
          </a:bodyPr>
          <a:p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一般检索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masterClrMapping/>
  </p:clrMapOvr>
  <p:transition spd="med"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en-GB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资源检索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· 一般检索</a:t>
            </a:r>
            <a:endParaRPr lang="en-US" altLang="zh-CN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57250" y="839470"/>
            <a:ext cx="754570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首先，请您选择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检索资源类型和范围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。一般检索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默认检索条件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为：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检索全部</a:t>
            </a:r>
            <a:r>
              <a:rPr lang="en-US" alt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+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检索全文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32000" y="339090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 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74675" y="1779905"/>
            <a:ext cx="8043545" cy="29635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en-GB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资源检索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· 一般检索</a:t>
            </a:r>
            <a:endParaRPr lang="en-US" altLang="zh-CN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032000" y="339090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 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48690" y="897890"/>
            <a:ext cx="72828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   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随后，您可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输入检索词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，点击检索。一般检索提供联想推送服务。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7526"/>
          <a:stretch>
            <a:fillRect/>
          </a:stretch>
        </p:blipFill>
        <p:spPr>
          <a:xfrm>
            <a:off x="1475740" y="1492250"/>
            <a:ext cx="6171565" cy="33000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en-GB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资源检索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· 一般检索</a:t>
            </a:r>
            <a:endParaRPr lang="en-US" altLang="zh-CN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032000" y="339090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 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85470" y="2433320"/>
            <a:ext cx="72828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   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最后，请您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查看检索结果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36010" y="267970"/>
            <a:ext cx="5033645" cy="46088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en-GB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资源检索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· 一般检索</a:t>
            </a:r>
            <a:endParaRPr lang="en-GB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10243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0244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5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6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642110" y="1575435"/>
            <a:ext cx="7211060" cy="2353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如您需要，可基于一次检索结果，完成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二次检索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。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皮书数据库支持：（1）按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标题、作者或关键词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对检索结果进行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二次检索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；（2）根据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中图分类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进行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二次检索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；（3）按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行业、地区、年代、作者、学科分组浏览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检索结果；（4）按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资源相关度、出版时间、更新时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间对检索结果进行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排序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；（5）按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列表或表格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方式展示检索结果。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840105"/>
            <a:ext cx="6962140" cy="38741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en-GB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资源检索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· 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高级检索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57250" y="1688465"/>
            <a:ext cx="4983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首先，请您点击</a:t>
            </a:r>
            <a:r>
              <a:rPr lang="zh-CN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高级检索按钮</a:t>
            </a:r>
            <a:r>
              <a:rPr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，进入高级检索。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43940" y="2284095"/>
            <a:ext cx="6905625" cy="13144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slow" advTm="0">
    <p:cover/>
  </p:transition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953"/>
  <p:tag name="KSO_WM_UNIT_TYPE" val="l_h_i"/>
  <p:tag name="KSO_WM_UNIT_INDEX" val="1_2_1"/>
  <p:tag name="KSO_WM_UNIT_ID" val="diagram20169953_2*l_h_i*1_2_1"/>
  <p:tag name="KSO_WM_UNIT_LAYERLEVEL" val="1_1_1"/>
  <p:tag name="KSO_WM_DIAGRAM_GROUP_CODE" val="l1-1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953"/>
  <p:tag name="KSO_WM_UNIT_TYPE" val="l_h_f"/>
  <p:tag name="KSO_WM_UNIT_INDEX" val="1_2_1"/>
  <p:tag name="KSO_WM_UNIT_LAYERLEVEL" val="1_1_1"/>
  <p:tag name="KSO_WM_UNIT_VALUE" val="10"/>
  <p:tag name="KSO_WM_UNIT_HIGHLIGHT" val="0"/>
  <p:tag name="KSO_WM_UNIT_COMPATIBLE" val="0"/>
  <p:tag name="KSO_WM_UNIT_CLEAR" val="0"/>
  <p:tag name="KSO_WM_UNIT_PRESET_TEXT_INDEX" val="4"/>
  <p:tag name="KSO_WM_UNIT_PRESET_TEXT_LEN" val="17"/>
  <p:tag name="KSO_WM_DIAGRAM_GROUP_CODE" val="l1-1"/>
  <p:tag name="KSO_WM_UNIT_ID" val="diagram20169953_2*l_h_f*1_2_1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953"/>
  <p:tag name="KSO_WM_UNIT_TYPE" val="l_h_f"/>
  <p:tag name="KSO_WM_UNIT_INDEX" val="1_3_1"/>
  <p:tag name="KSO_WM_UNIT_LAYERLEVEL" val="1_1_1"/>
  <p:tag name="KSO_WM_UNIT_VALUE" val="10"/>
  <p:tag name="KSO_WM_UNIT_HIGHLIGHT" val="0"/>
  <p:tag name="KSO_WM_UNIT_COMPATIBLE" val="0"/>
  <p:tag name="KSO_WM_UNIT_CLEAR" val="0"/>
  <p:tag name="KSO_WM_UNIT_PRESET_TEXT_INDEX" val="4"/>
  <p:tag name="KSO_WM_UNIT_PRESET_TEXT_LEN" val="17"/>
  <p:tag name="KSO_WM_DIAGRAM_GROUP_CODE" val="l1-1"/>
  <p:tag name="KSO_WM_UNIT_ID" val="diagram20169953_2*l_h_f*1_3_1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20169953"/>
  <p:tag name="KSO_WM_UNIT_TYPE" val="l_h_f"/>
  <p:tag name="KSO_WM_UNIT_INDEX" val="1_2_1"/>
  <p:tag name="KSO_WM_UNIT_LAYERLEVEL" val="1_1_1"/>
  <p:tag name="KSO_WM_UNIT_VALUE" val="10"/>
  <p:tag name="KSO_WM_UNIT_HIGHLIGHT" val="0"/>
  <p:tag name="KSO_WM_UNIT_COMPATIBLE" val="0"/>
  <p:tag name="KSO_WM_UNIT_CLEAR" val="0"/>
  <p:tag name="KSO_WM_UNIT_PRESET_TEXT_INDEX" val="4"/>
  <p:tag name="KSO_WM_UNIT_PRESET_TEXT_LEN" val="17"/>
  <p:tag name="KSO_WM_DIAGRAM_GROUP_CODE" val="l1-1"/>
  <p:tag name="KSO_WM_UNIT_ID" val="diagram20169953_2*l_h_f*1_2_1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  <p:tag name="KSO_WM_UNIT_PLACING_PICTURE_USER_VIEWPORT" val="{&quot;height&quot;:12885,&quot;width&quot;:9630}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953"/>
  <p:tag name="KSO_WM_UNIT_TYPE" val="l_h_i"/>
  <p:tag name="KSO_WM_UNIT_INDEX" val="1_1_1"/>
  <p:tag name="KSO_WM_UNIT_ID" val="diagram20169953_2*l_h_i*1_1_1"/>
  <p:tag name="KSO_WM_UNIT_LAYERLEVEL" val="1_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953"/>
  <p:tag name="KSO_WM_UNIT_TYPE" val="l_h_i"/>
  <p:tag name="KSO_WM_UNIT_INDEX" val="1_1_2"/>
  <p:tag name="KSO_WM_UNIT_ID" val="diagram20169953_2*l_h_i*1_1_2"/>
  <p:tag name="KSO_WM_UNIT_LAYERLEVEL" val="1_1_1"/>
  <p:tag name="KSO_WM_DIAGRAM_GROUP_CODE" val="l1-1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953"/>
  <p:tag name="KSO_WM_UNIT_TYPE" val="l_h_i"/>
  <p:tag name="KSO_WM_UNIT_INDEX" val="1_3_1"/>
  <p:tag name="KSO_WM_UNIT_ID" val="diagram20169953_2*l_h_i*1_3_1"/>
  <p:tag name="KSO_WM_UNIT_LAYERLEVEL" val="1_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953"/>
  <p:tag name="KSO_WM_UNIT_TYPE" val="l_h_i"/>
  <p:tag name="KSO_WM_UNIT_INDEX" val="1_3_2"/>
  <p:tag name="KSO_WM_UNIT_ID" val="diagram20169953_2*l_h_i*1_3_2"/>
  <p:tag name="KSO_WM_UNIT_LAYERLEVEL" val="1_1_1"/>
  <p:tag name="KSO_WM_DIAGRAM_GROUP_CODE" val="l1-1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PP_MARK_KEY" val="0dfdbf2b-3f99-4e0d-9fcb-1d74a931db6f"/>
  <p:tag name="COMMONDATA" val="eyJoZGlkIjoiOTI0NDE2OTFiZWZjOWEyOTczMjMwYzc2OTA2MzkzOGYifQ==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953"/>
  <p:tag name="KSO_WM_UNIT_TYPE" val="l_h_i"/>
  <p:tag name="KSO_WM_UNIT_INDEX" val="1_2_3"/>
  <p:tag name="KSO_WM_UNIT_ID" val="diagram20169953_2*l_h_i*1_2_3"/>
  <p:tag name="KSO_WM_UNIT_LAYERLEVEL" val="1_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FFFFFF"/>
      </a:accent3>
      <a:accent4>
        <a:srgbClr val="000000"/>
      </a:accent4>
      <a:accent5>
        <a:srgbClr val="AAB6CE"/>
      </a:accent5>
      <a:accent6>
        <a:srgbClr val="AFB2B6"/>
      </a:accent6>
      <a:hlink>
        <a:srgbClr val="17365D"/>
      </a:hlink>
      <a:folHlink>
        <a:srgbClr val="548DD4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005DA2"/>
        </a:accent1>
        <a:accent2>
          <a:srgbClr val="C4C7CB"/>
        </a:accent2>
        <a:accent3>
          <a:srgbClr val="FFFFFF"/>
        </a:accent3>
        <a:accent4>
          <a:srgbClr val="000000"/>
        </a:accent4>
        <a:accent5>
          <a:srgbClr val="AAB6CE"/>
        </a:accent5>
        <a:accent6>
          <a:srgbClr val="AFB2B6"/>
        </a:accent6>
        <a:hlink>
          <a:srgbClr val="17365D"/>
        </a:hlink>
        <a:folHlink>
          <a:srgbClr val="548D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FFFFFF"/>
      </a:accent3>
      <a:accent4>
        <a:srgbClr val="000000"/>
      </a:accent4>
      <a:accent5>
        <a:srgbClr val="AAB6CE"/>
      </a:accent5>
      <a:accent6>
        <a:srgbClr val="AFB2B6"/>
      </a:accent6>
      <a:hlink>
        <a:srgbClr val="17365D"/>
      </a:hlink>
      <a:folHlink>
        <a:srgbClr val="548DD4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005DA2"/>
        </a:accent1>
        <a:accent2>
          <a:srgbClr val="C4C7CB"/>
        </a:accent2>
        <a:accent3>
          <a:srgbClr val="FFFFFF"/>
        </a:accent3>
        <a:accent4>
          <a:srgbClr val="000000"/>
        </a:accent4>
        <a:accent5>
          <a:srgbClr val="AAB6CE"/>
        </a:accent5>
        <a:accent6>
          <a:srgbClr val="AFB2B6"/>
        </a:accent6>
        <a:hlink>
          <a:srgbClr val="17365D"/>
        </a:hlink>
        <a:folHlink>
          <a:srgbClr val="548D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FFFFFF"/>
      </a:accent3>
      <a:accent4>
        <a:srgbClr val="000000"/>
      </a:accent4>
      <a:accent5>
        <a:srgbClr val="AAB6CE"/>
      </a:accent5>
      <a:accent6>
        <a:srgbClr val="AFB2B6"/>
      </a:accent6>
      <a:hlink>
        <a:srgbClr val="17365D"/>
      </a:hlink>
      <a:folHlink>
        <a:srgbClr val="548DD4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005DA2"/>
        </a:accent1>
        <a:accent2>
          <a:srgbClr val="C4C7CB"/>
        </a:accent2>
        <a:accent3>
          <a:srgbClr val="FFFFFF"/>
        </a:accent3>
        <a:accent4>
          <a:srgbClr val="000000"/>
        </a:accent4>
        <a:accent5>
          <a:srgbClr val="AAB6CE"/>
        </a:accent5>
        <a:accent6>
          <a:srgbClr val="AFB2B6"/>
        </a:accent6>
        <a:hlink>
          <a:srgbClr val="17365D"/>
        </a:hlink>
        <a:folHlink>
          <a:srgbClr val="548D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FFFFFF"/>
      </a:accent3>
      <a:accent4>
        <a:srgbClr val="000000"/>
      </a:accent4>
      <a:accent5>
        <a:srgbClr val="AAB6CE"/>
      </a:accent5>
      <a:accent6>
        <a:srgbClr val="AFB2B6"/>
      </a:accent6>
      <a:hlink>
        <a:srgbClr val="17365D"/>
      </a:hlink>
      <a:folHlink>
        <a:srgbClr val="548DD4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005DA2"/>
        </a:accent1>
        <a:accent2>
          <a:srgbClr val="C4C7CB"/>
        </a:accent2>
        <a:accent3>
          <a:srgbClr val="FFFFFF"/>
        </a:accent3>
        <a:accent4>
          <a:srgbClr val="000000"/>
        </a:accent4>
        <a:accent5>
          <a:srgbClr val="AAB6CE"/>
        </a:accent5>
        <a:accent6>
          <a:srgbClr val="AFB2B6"/>
        </a:accent6>
        <a:hlink>
          <a:srgbClr val="17365D"/>
        </a:hlink>
        <a:folHlink>
          <a:srgbClr val="548D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2331</Words>
  <Application>WPS 演示</Application>
  <PresentationFormat>自定义</PresentationFormat>
  <Paragraphs>204</Paragraphs>
  <Slides>35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35</vt:i4>
      </vt:variant>
    </vt:vector>
  </HeadingPairs>
  <TitlesOfParts>
    <vt:vector size="46" baseType="lpstr">
      <vt:lpstr>Arial</vt:lpstr>
      <vt:lpstr>宋体</vt:lpstr>
      <vt:lpstr>Wingdings</vt:lpstr>
      <vt:lpstr>Calibri</vt:lpstr>
      <vt:lpstr>微软雅黑</vt:lpstr>
      <vt:lpstr>Impact</vt:lpstr>
      <vt:lpstr>Arial Unicode MS</vt:lpstr>
      <vt:lpstr>Office 主题</vt:lpstr>
      <vt:lpstr>Office 主题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单星漫</cp:lastModifiedBy>
  <cp:revision>270</cp:revision>
  <dcterms:created xsi:type="dcterms:W3CDTF">2015-12-11T17:46:00Z</dcterms:created>
  <dcterms:modified xsi:type="dcterms:W3CDTF">2026-01-04T07:15:50Z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338AF2041B0F4C279688875F89538865</vt:lpwstr>
  </property>
</Properties>
</file>