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wdp" ContentType="image/vnd.ms-photo"/>
  <Default Extension="gif" ContentType="image/gif"/>
  <Default Extension="rels" ContentType="application/vnd.openxmlformats-package.relationshi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colors4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charts/style4.xml" ContentType="application/vnd.ms-office.chartstyle+xml"/>
  <Override PartName="/ppt/commentAuthors.xml" ContentType="application/vnd.openxmlformats-officedocument.presentationml.commentAuthor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drawings/drawing1.xml" ContentType="application/vnd.openxmlformats-officedocument.drawingml.chartshapes+xml"/>
  <Override PartName="/ppt/media/image131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2">
  <p:sldMasterIdLst>
    <p:sldMasterId id="2147483648" r:id="rId1"/>
    <p:sldMasterId id="2147483653" r:id="rId3"/>
    <p:sldMasterId id="2147483665" r:id="rId4"/>
  </p:sldMasterIdLst>
  <p:notesMasterIdLst>
    <p:notesMasterId r:id="rId6"/>
  </p:notesMasterIdLst>
  <p:sldIdLst>
    <p:sldId id="257" r:id="rId5"/>
    <p:sldId id="441" r:id="rId7"/>
    <p:sldId id="552" r:id="rId8"/>
    <p:sldId id="684" r:id="rId9"/>
    <p:sldId id="440" r:id="rId10"/>
    <p:sldId id="442" r:id="rId11"/>
    <p:sldId id="543" r:id="rId12"/>
    <p:sldId id="770" r:id="rId13"/>
    <p:sldId id="771" r:id="rId14"/>
    <p:sldId id="772" r:id="rId15"/>
    <p:sldId id="773" r:id="rId16"/>
    <p:sldId id="774" r:id="rId17"/>
    <p:sldId id="721" r:id="rId18"/>
    <p:sldId id="559" r:id="rId19"/>
    <p:sldId id="748" r:id="rId20"/>
    <p:sldId id="479" r:id="rId21"/>
    <p:sldId id="447" r:id="rId22"/>
    <p:sldId id="775" r:id="rId23"/>
    <p:sldId id="776" r:id="rId24"/>
    <p:sldId id="777" r:id="rId25"/>
    <p:sldId id="695" r:id="rId26"/>
    <p:sldId id="785" r:id="rId27"/>
    <p:sldId id="786" r:id="rId28"/>
    <p:sldId id="787" r:id="rId29"/>
    <p:sldId id="788" r:id="rId30"/>
    <p:sldId id="789" r:id="rId31"/>
    <p:sldId id="790" r:id="rId32"/>
    <p:sldId id="791" r:id="rId33"/>
    <p:sldId id="792" r:id="rId34"/>
    <p:sldId id="793" r:id="rId35"/>
    <p:sldId id="794" r:id="rId36"/>
    <p:sldId id="795" r:id="rId37"/>
    <p:sldId id="796" r:id="rId38"/>
    <p:sldId id="797" r:id="rId39"/>
    <p:sldId id="798" r:id="rId40"/>
    <p:sldId id="799" r:id="rId41"/>
    <p:sldId id="800" r:id="rId42"/>
    <p:sldId id="801" r:id="rId43"/>
    <p:sldId id="802" r:id="rId44"/>
    <p:sldId id="803" r:id="rId45"/>
    <p:sldId id="804" r:id="rId46"/>
    <p:sldId id="805" r:id="rId47"/>
    <p:sldId id="806" r:id="rId48"/>
    <p:sldId id="807" r:id="rId49"/>
    <p:sldId id="808" r:id="rId50"/>
    <p:sldId id="809" r:id="rId51"/>
    <p:sldId id="810" r:id="rId52"/>
    <p:sldId id="811" r:id="rId53"/>
    <p:sldId id="812" r:id="rId54"/>
    <p:sldId id="813" r:id="rId55"/>
    <p:sldId id="475" r:id="rId56"/>
  </p:sldIdLst>
  <p:sldSz cx="12192000" cy="6858000"/>
  <p:notesSz cx="6858000" cy="9144000"/>
  <p:custDataLst>
    <p:tags r:id="rId6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目录" id="{E12176C0-72F1-42A3-B417-1966C9B4B346}">
          <p14:sldIdLst>
            <p14:sldId id="257"/>
            <p14:sldId id="441"/>
            <p14:sldId id="552"/>
            <p14:sldId id="684"/>
          </p14:sldIdLst>
        </p14:section>
        <p14:section name="Emerald资源介绍" id="{388BEABA-18BF-49A6-9D8B-8867A6EFB383}">
          <p14:sldIdLst>
            <p14:sldId id="440"/>
            <p14:sldId id="442"/>
            <p14:sldId id="543"/>
            <p14:sldId id="770"/>
            <p14:sldId id="771"/>
            <p14:sldId id="772"/>
            <p14:sldId id="773"/>
            <p14:sldId id="774"/>
            <p14:sldId id="721"/>
            <p14:sldId id="559"/>
            <p14:sldId id="748"/>
            <p14:sldId id="479"/>
            <p14:sldId id="447"/>
            <p14:sldId id="775"/>
            <p14:sldId id="776"/>
            <p14:sldId id="777"/>
          </p14:sldIdLst>
        </p14:section>
        <p14:section name="数据库平台使用" id="{0116F3D0-67BB-42D2-BEED-C2586D1AE629}">
          <p14:sldIdLst>
            <p14:sldId id="695"/>
            <p14:sldId id="785"/>
            <p14:sldId id="786"/>
            <p14:sldId id="787"/>
            <p14:sldId id="788"/>
            <p14:sldId id="789"/>
            <p14:sldId id="790"/>
            <p14:sldId id="791"/>
            <p14:sldId id="792"/>
            <p14:sldId id="793"/>
            <p14:sldId id="794"/>
            <p14:sldId id="795"/>
            <p14:sldId id="796"/>
            <p14:sldId id="797"/>
            <p14:sldId id="798"/>
            <p14:sldId id="799"/>
          </p14:sldIdLst>
        </p14:section>
        <p14:section name="国际期刊投稿指南" id="{6b1b642e-1c80-446e-8b5c-2a2fdd013109}">
          <p14:sldIdLst>
            <p14:sldId id="800"/>
            <p14:sldId id="801"/>
            <p14:sldId id="802"/>
            <p14:sldId id="803"/>
            <p14:sldId id="804"/>
            <p14:sldId id="805"/>
            <p14:sldId id="806"/>
            <p14:sldId id="807"/>
            <p14:sldId id="808"/>
            <p14:sldId id="809"/>
            <p14:sldId id="810"/>
            <p14:sldId id="811"/>
            <p14:sldId id="812"/>
            <p14:sldId id="813"/>
          </p14:sldIdLst>
        </p14:section>
        <p14:section name="结语" id="{5E85FE08-AC81-4E95-B88F-21395093FCE0}">
          <p14:sldIdLst>
            <p14:sldId id="47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no Xu" initials="JX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580F"/>
    <a:srgbClr val="066E75"/>
    <a:srgbClr val="45A196"/>
    <a:srgbClr val="32B8C7"/>
    <a:srgbClr val="2EABB8"/>
    <a:srgbClr val="FFF2CC"/>
    <a:srgbClr val="DB527C"/>
    <a:srgbClr val="ED460F"/>
    <a:srgbClr val="67BDB2"/>
    <a:srgbClr val="60BC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浅色样式 1 - 强调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57" autoAdjust="0"/>
    <p:restoredTop sz="74557" autoAdjust="0"/>
  </p:normalViewPr>
  <p:slideViewPr>
    <p:cSldViewPr snapToGrid="0" showGuides="1">
      <p:cViewPr varScale="1">
        <p:scale>
          <a:sx n="63" d="100"/>
          <a:sy n="63" d="100"/>
        </p:scale>
        <p:origin x="1260" y="39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4" Type="http://schemas.openxmlformats.org/officeDocument/2006/relationships/tags" Target="tags/tag4.xml"/><Relationship Id="rId63" Type="http://schemas.openxmlformats.org/officeDocument/2006/relationships/customXml" Target="../customXml/item3.xml"/><Relationship Id="rId62" Type="http://schemas.openxmlformats.org/officeDocument/2006/relationships/customXml" Target="../customXml/item2.xml"/><Relationship Id="rId61" Type="http://schemas.openxmlformats.org/officeDocument/2006/relationships/customXml" Target="../customXml/item1.xml"/><Relationship Id="rId60" Type="http://schemas.openxmlformats.org/officeDocument/2006/relationships/commentAuthors" Target="commentAuthors.xml"/><Relationship Id="rId6" Type="http://schemas.openxmlformats.org/officeDocument/2006/relationships/notesMaster" Target="notesMasters/notesMaster1.xml"/><Relationship Id="rId59" Type="http://schemas.openxmlformats.org/officeDocument/2006/relationships/tableStyles" Target="tableStyles.xml"/><Relationship Id="rId58" Type="http://schemas.openxmlformats.org/officeDocument/2006/relationships/viewProps" Target="viewProps.xml"/><Relationship Id="rId57" Type="http://schemas.openxmlformats.org/officeDocument/2006/relationships/presProps" Target="presProps.xml"/><Relationship Id="rId56" Type="http://schemas.openxmlformats.org/officeDocument/2006/relationships/slide" Target="slides/slide51.xml"/><Relationship Id="rId55" Type="http://schemas.openxmlformats.org/officeDocument/2006/relationships/slide" Target="slides/slide50.xml"/><Relationship Id="rId54" Type="http://schemas.openxmlformats.org/officeDocument/2006/relationships/slide" Target="slides/slide49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" Type="http://schemas.openxmlformats.org/officeDocument/2006/relationships/slide" Target="slides/slide1.xml"/><Relationship Id="rId49" Type="http://schemas.openxmlformats.org/officeDocument/2006/relationships/slide" Target="slides/slide4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0" Type="http://schemas.openxmlformats.org/officeDocument/2006/relationships/slide" Target="slides/slide35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J:\Emerald\Publishing\7.%20Product\Journal\&#24635;&#34920;\Emerald%202019%20&#26399;&#21002;&#24635;&#20917;20190104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Workbook1.xlsx"/></Relationships>
</file>

<file path=ppt/charts/_rels/chart3.xml.rels><?xml version="1.0" encoding="UTF-8" standalone="yes"?>
<Relationships xmlns="http://schemas.openxmlformats.org/package/2006/relationships"><Relationship Id="rId4" Type="http://schemas.microsoft.com/office/2011/relationships/chartColorStyle" Target="colors3.xml"/><Relationship Id="rId3" Type="http://schemas.microsoft.com/office/2011/relationships/chartStyle" Target="style3.xml"/><Relationship Id="rId2" Type="http://schemas.openxmlformats.org/officeDocument/2006/relationships/chartUserShapes" Target="../drawings/drawing1.xml"/><Relationship Id="rId1" Type="http://schemas.openxmlformats.org/officeDocument/2006/relationships/oleObject" Target="https://emeraldpublishing-my.sharepoint.com/personal/jjiao_emerald_com/Documents/SSCI&#22270;&#24773;&#24635;&#20917;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microsoft.com/office/2011/relationships/chartStyle" Target="style4.xml"/><Relationship Id="rId1" Type="http://schemas.openxmlformats.org/officeDocument/2006/relationships/oleObject" Target="https://emeraldpublishing-my.sharepoint.com/personal/jjiao_emerald_com/Documents/SSCI&#22270;&#24773;&#24635;&#20917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4632874015748"/>
          <c:y val="0.0272192627625942"/>
          <c:w val="0.523115704286964"/>
          <c:h val="0.949409536501544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67BDB2"/>
            </a:solidFill>
            <a:ln>
              <a:noFill/>
            </a:ln>
            <a:effectLst/>
          </c:spPr>
          <c:invertIfNegative val="0"/>
          <c:dLbls>
            <c:dLbl>
              <c:idx val="2"/>
              <c:layout/>
              <c:tx>
                <c:rich>
                  <a:bodyPr rot="0" spcFirstLastPara="1" vertOverflow="ellipsis" vert="horz" wrap="square" lIns="38100" tIns="19050" rIns="38100" bIns="19050" anchor="ctr" anchorCtr="0"/>
                  <a:lstStyle/>
                  <a:p>
                    <a:pPr>
                      <a:defRPr lang="zh-CN" sz="1200" b="1" i="0" u="none" strike="noStrike" kern="1200" baseline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defRPr>
                    </a:pPr>
                    <a:r>
                      <a:rPr lang="en-US" altLang="zh-CN" dirty="0"/>
                      <a:t>12</a:t>
                    </a:r>
                    <a:endParaRPr lang="en-US" altLang="zh-CN" dirty="0"/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/>
              <c:tx>
                <c:rich>
                  <a:bodyPr rot="0" spcFirstLastPara="1" vertOverflow="ellipsis" vert="horz" wrap="square" lIns="38100" tIns="19050" rIns="38100" bIns="19050" anchor="ctr" anchorCtr="0"/>
                  <a:lstStyle/>
                  <a:p>
                    <a:pPr>
                      <a:defRPr lang="zh-CN" sz="1200" b="1" i="0" u="none" strike="noStrike" kern="1200" baseline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defRPr>
                    </a:pPr>
                    <a:r>
                      <a:rPr lang="en-US" altLang="zh-CN"/>
                      <a:t>15</a:t>
                    </a:r>
                    <a:endParaRPr lang="en-US" altLang="zh-CN" dirty="0"/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/>
              <c:tx>
                <c:rich>
                  <a:bodyPr rot="0" spcFirstLastPara="1" vertOverflow="ellipsis" vert="horz" wrap="square" lIns="38100" tIns="19050" rIns="38100" bIns="19050" anchor="ctr" anchorCtr="0"/>
                  <a:lstStyle/>
                  <a:p>
                    <a:pPr>
                      <a:defRPr lang="zh-CN" sz="1200" b="1" i="0" u="none" strike="noStrike" kern="1200" baseline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defRPr>
                    </a:pPr>
                    <a:r>
                      <a:rPr lang="en-US" altLang="zh-CN" dirty="0"/>
                      <a:t>20</a:t>
                    </a:r>
                    <a:endParaRPr lang="en-US" altLang="zh-CN" dirty="0"/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/>
              <c:tx>
                <c:rich>
                  <a:bodyPr rot="0" spcFirstLastPara="1" vertOverflow="ellipsis" vert="horz" wrap="square" lIns="38100" tIns="19050" rIns="38100" bIns="19050" anchor="ctr" anchorCtr="0"/>
                  <a:lstStyle/>
                  <a:p>
                    <a:pPr>
                      <a:defRPr lang="zh-CN" sz="1200" b="1" i="0" u="none" strike="noStrike" kern="1200" baseline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defRPr>
                    </a:pPr>
                    <a:r>
                      <a:rPr lang="en-US" altLang="zh-CN"/>
                      <a:t>23</a:t>
                    </a:r>
                    <a:endParaRPr lang="en-US" altLang="zh-CN" dirty="0"/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0.238179790026247"/>
                  <c:y val="0.0022995665226570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/>
                  <a:lstStyle/>
                  <a:p>
                    <a:pPr>
                      <a:defRPr lang="zh-CN" sz="1200" b="1" i="0" u="none" strike="noStrike" kern="1200" baseline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defRPr>
                    </a:pPr>
                    <a:r>
                      <a:rPr lang="en-US" altLang="zh-CN" dirty="0"/>
                      <a:t>25</a:t>
                    </a:r>
                    <a:endParaRPr lang="en-US" altLang="zh-CN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/>
              <c:tx>
                <c:rich>
                  <a:bodyPr rot="0" spcFirstLastPara="1" vertOverflow="ellipsis" vert="horz" wrap="square" lIns="38100" tIns="19050" rIns="38100" bIns="19050" anchor="ctr" anchorCtr="0"/>
                  <a:lstStyle/>
                  <a:p>
                    <a:pPr>
                      <a:defRPr lang="zh-CN" sz="1200" b="1" i="0" u="none" strike="noStrike" kern="1200" baseline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defRPr>
                    </a:pPr>
                    <a:r>
                      <a:rPr lang="en-US" altLang="zh-CN"/>
                      <a:t>41</a:t>
                    </a:r>
                    <a:endParaRPr lang="en-US" altLang="zh-CN" dirty="0"/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/>
              <c:tx>
                <c:rich>
                  <a:bodyPr rot="0" spcFirstLastPara="1" vertOverflow="ellipsis" vert="horz" wrap="square" lIns="38100" tIns="19050" rIns="38100" bIns="19050" anchor="ctr" anchorCtr="0"/>
                  <a:lstStyle/>
                  <a:p>
                    <a:pPr>
                      <a:defRPr lang="zh-CN" sz="1200" b="1" i="0" u="none" strike="noStrike" kern="1200" baseline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defRPr>
                    </a:pPr>
                    <a:r>
                      <a:rPr lang="en-US" altLang="zh-CN" dirty="0"/>
                      <a:t>57</a:t>
                    </a:r>
                    <a:endParaRPr lang="en-US" altLang="zh-CN" dirty="0"/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l">
                  <a:defRPr lang="zh-CN" sz="1200" b="1" i="0" u="none" strike="noStrike" kern="1200" baseline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pPr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旅游管理</c:v>
                </c:pt>
                <c:pt idx="1">
                  <c:v>信息与知识管理</c:v>
                </c:pt>
                <c:pt idx="2">
                  <c:v>公共政策与环境管理</c:v>
                </c:pt>
                <c:pt idx="3">
                  <c:v>图书馆研究</c:v>
                </c:pt>
                <c:pt idx="4">
                  <c:v>运营物流与质量管理</c:v>
                </c:pt>
                <c:pt idx="5">
                  <c:v>房地产管理与建筑环境</c:v>
                </c:pt>
                <c:pt idx="6">
                  <c:v>教育管理</c:v>
                </c:pt>
                <c:pt idx="7">
                  <c:v>市场营销</c:v>
                </c:pt>
                <c:pt idx="8">
                  <c:v>人力资源与组织研究</c:v>
                </c:pt>
                <c:pt idx="9">
                  <c:v>健康与社会关怀</c:v>
                </c:pt>
                <c:pt idx="10">
                  <c:v>会计金融与经济学</c:v>
                </c:pt>
                <c:pt idx="11">
                  <c:v>商业管理与战略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8</c:v>
                </c:pt>
                <c:pt idx="1">
                  <c:v>12</c:v>
                </c:pt>
                <c:pt idx="2">
                  <c:v>14</c:v>
                </c:pt>
                <c:pt idx="3">
                  <c:v>16</c:v>
                </c:pt>
                <c:pt idx="4">
                  <c:v>16</c:v>
                </c:pt>
                <c:pt idx="5">
                  <c:v>18</c:v>
                </c:pt>
                <c:pt idx="6">
                  <c:v>22</c:v>
                </c:pt>
                <c:pt idx="7">
                  <c:v>23</c:v>
                </c:pt>
                <c:pt idx="8">
                  <c:v>27</c:v>
                </c:pt>
                <c:pt idx="9">
                  <c:v>32</c:v>
                </c:pt>
                <c:pt idx="10">
                  <c:v>40</c:v>
                </c:pt>
                <c:pt idx="11">
                  <c:v>55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200132207"/>
        <c:axId val="1195004959"/>
      </c:barChart>
      <c:catAx>
        <c:axId val="120013220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</a:p>
        </c:txPr>
        <c:crossAx val="1195004959"/>
        <c:crosses val="autoZero"/>
        <c:auto val="1"/>
        <c:lblAlgn val="ctr"/>
        <c:lblOffset val="100"/>
        <c:noMultiLvlLbl val="0"/>
      </c:catAx>
      <c:valAx>
        <c:axId val="1195004959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2001322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17822536-97d6-42e8-bee2-1b9650693c17}"/>
      </c:ext>
    </c:extLst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ba5bab50-5eeb-4114-a584-eb40d54e2821}"/>
      </c:ext>
    </c:extLst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en-US" altLang="zh-CN" sz="1400" b="0" i="0" u="none" strike="noStrike" kern="1200" spc="0" baseline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r>
              <a:rPr lang="en-US" altLang="zh-CN" sz="1400" b="0" i="0" u="none" strike="noStrike" kern="1200" spc="0" baseline="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SSCI收录</a:t>
            </a:r>
            <a:endParaRPr lang="en-US" altLang="zh-CN" sz="1400" b="0" i="0" u="none" strike="noStrike" kern="1200" spc="0" baseline="0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c:rich>
      </c:tx>
      <c:layout>
        <c:manualLayout>
          <c:xMode val="edge"/>
          <c:yMode val="edge"/>
          <c:x val="0.476605953692683"/>
          <c:y val="0.0307628732329818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88008647814913"/>
          <c:y val="0.13313105734902"/>
          <c:w val="0.496297482236688"/>
          <c:h val="0.735058429846955"/>
        </c:manualLayout>
      </c:layout>
      <c:doughnutChart>
        <c:varyColors val="1"/>
        <c:ser>
          <c:idx val="0"/>
          <c:order val="0"/>
          <c:spPr/>
          <c:explosion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0.102777777777778"/>
                  <c:y val="-0.064814814814814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/>
                  <a:lstStyle/>
                  <a:p>
                    <a:fld id="{07dcd210-8c49-4d2c-acdf-35e45a744f24}" type="CATEGORYNAME">
                      <a:t>[CATEGORY NAME]</a:t>
                    </a:fld>
                    <a:r>
                      <a:t>,</a:t>
                    </a:r>
                    <a:fld id="{3013e867-9c1d-4fc8-b175-97d9efe395ed}" type="VALUE">
                      <a:t>[VALUE]</a:t>
                    </a:fld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83333333333333"/>
                  <c:y val="-0.0648148148148148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77777777777778"/>
                  <c:y val="0.023148148148148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0695005779680501"/>
                  <c:y val="0.072949928317264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.0277777777777777"/>
                  <c:y val="0.11111111111111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0.05"/>
                  <c:y val="0.10185185185185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0.0906058578102536"/>
                  <c:y val="0.092546133756237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0.168187421750171"/>
                  <c:y val="0.088862167592953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0.130555555555556"/>
                  <c:y val="0.041666666666666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0.116666666666667"/>
                  <c:y val="-0.046296296296296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900" b="0" i="0" u="none" strike="noStrike" kern="1200" baseline="0">
                    <a:ln>
                      <a:solidFill>
                        <a:schemeClr val="accent1"/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Sheet5!$A$2:$A$11</c:f>
              <c:strCache>
                <c:ptCount val="10"/>
                <c:pt idx="0">
                  <c:v>Elsevier </c:v>
                </c:pt>
                <c:pt idx="1">
                  <c:v>Emerald </c:v>
                </c:pt>
                <c:pt idx="2">
                  <c:v>TAYLOR &amp; FRANCIS INC</c:v>
                </c:pt>
                <c:pt idx="3">
                  <c:v>SAGE</c:v>
                </c:pt>
                <c:pt idx="4">
                  <c:v>AMER ASSOC</c:v>
                </c:pt>
                <c:pt idx="5">
                  <c:v>SPRINGER</c:v>
                </c:pt>
                <c:pt idx="6">
                  <c:v>WILEY</c:v>
                </c:pt>
                <c:pt idx="7">
                  <c:v>OXFORD UNIV PRESS</c:v>
                </c:pt>
                <c:pt idx="8">
                  <c:v>DE GRUYTER </c:v>
                </c:pt>
                <c:pt idx="9">
                  <c:v>others</c:v>
                </c:pt>
              </c:strCache>
            </c:strRef>
          </c:cat>
          <c:val>
            <c:numRef>
              <c:f>Sheet5!$B$2:$B$11</c:f>
              <c:numCache>
                <c:formatCode>General</c:formatCode>
                <c:ptCount val="10"/>
                <c:pt idx="0">
                  <c:v>12</c:v>
                </c:pt>
                <c:pt idx="1">
                  <c:v>10</c:v>
                </c:pt>
                <c:pt idx="2">
                  <c:v>10</c:v>
                </c:pt>
                <c:pt idx="3">
                  <c:v>7</c:v>
                </c:pt>
                <c:pt idx="4">
                  <c:v>4</c:v>
                </c:pt>
                <c:pt idx="5">
                  <c:v>4</c:v>
                </c:pt>
                <c:pt idx="6">
                  <c:v>4</c:v>
                </c:pt>
                <c:pt idx="7">
                  <c:v>3</c:v>
                </c:pt>
                <c:pt idx="8">
                  <c:v>2</c:v>
                </c:pt>
                <c:pt idx="9">
                  <c:v>28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16da1e61-26a1-4b76-b79d-8513fbc711c5}"/>
      </c:ext>
    </c:extLst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zh-CN"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WOS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收录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zh-CN"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endParaRPr lang="zh-CN" altLang="en-US" dirty="0"/>
          </a:p>
        </c:rich>
      </c:tx>
      <c:layout>
        <c:manualLayout>
          <c:xMode val="edge"/>
          <c:yMode val="edge"/>
          <c:x val="0.397622372137615"/>
          <c:y val="0.020298294357234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10396690990938"/>
          <c:y val="0.139416783652681"/>
          <c:w val="0.498383713918224"/>
          <c:h val="0.771861556042738"/>
        </c:manualLayout>
      </c:layout>
      <c:doughnutChart>
        <c:varyColors val="1"/>
        <c:ser>
          <c:idx val="0"/>
          <c:order val="0"/>
          <c:spPr/>
          <c:explosion val="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0.0898245574328141"/>
                  <c:y val="-0.095554074298657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0920701713686344"/>
                  <c:y val="-0.038929437677230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/>
                  <a:lstStyle/>
                  <a:p>
                    <a:fld id="{51f49575-a208-4b32-b320-8a8d14811f6c}" type="CATEGORYNAME">
                      <a:t>[CATEGORY NAME]</a:t>
                    </a:fld>
                    <a:r>
                      <a:t>,</a:t>
                    </a:r>
                    <a:fld id="{e0ab718a-d927-4e48-896b-2d9e9fcad6b4}" type="VALUE">
                      <a:t>[VALUE]</a:t>
                    </a:fld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23508766470119"/>
                  <c:y val="-1.29763293220799e-1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/>
                  <a:lstStyle/>
                  <a:p>
                    <a:fld id="{72698056-be09-4b33-a9e5-13ea5f118a70}" type="CATEGORYNAME">
                      <a:t>[CATEGORY NAME]</a:t>
                    </a:fld>
                    <a:r>
                      <a:t>,</a:t>
                    </a:r>
                    <a:fld id="{4b28c0c6-51b7-4755-9765-d28569c107fd}" type="VALUE">
                      <a:t>[VALUE]</a:t>
                    </a:fld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152701747635784"/>
                  <c:y val="0.0566246366214264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.163929817314886"/>
                  <c:y val="0.099093114087496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0404210508447664"/>
                  <c:y val="0.106171193665175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0.0494035065880478"/>
                  <c:y val="0.088475994720978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0.136982450085042"/>
                  <c:y val="0.0035390397888390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900" b="0" i="0" u="none" strike="noStrike" kern="1200" baseline="0">
                    <a:ln w="9525">
                      <a:solidFill>
                        <a:schemeClr val="accent1"/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Sheet5!$A$15:$A$22</c:f>
              <c:strCache>
                <c:ptCount val="8"/>
                <c:pt idx="0">
                  <c:v>Emerald</c:v>
                </c:pt>
                <c:pt idx="1">
                  <c:v>T&amp;F</c:v>
                </c:pt>
                <c:pt idx="2">
                  <c:v>Elsevier</c:v>
                </c:pt>
                <c:pt idx="3">
                  <c:v>SAGE</c:v>
                </c:pt>
                <c:pt idx="4">
                  <c:v>Springer</c:v>
                </c:pt>
                <c:pt idx="5">
                  <c:v>IGI global</c:v>
                </c:pt>
                <c:pt idx="6">
                  <c:v>Willey</c:v>
                </c:pt>
                <c:pt idx="7">
                  <c:v>others</c:v>
                </c:pt>
              </c:strCache>
            </c:strRef>
          </c:cat>
          <c:val>
            <c:numRef>
              <c:f>Sheet5!$B$15:$B$22</c:f>
              <c:numCache>
                <c:formatCode>General</c:formatCode>
                <c:ptCount val="8"/>
                <c:pt idx="0">
                  <c:v>22</c:v>
                </c:pt>
                <c:pt idx="1">
                  <c:v>19</c:v>
                </c:pt>
                <c:pt idx="2">
                  <c:v>13</c:v>
                </c:pt>
                <c:pt idx="3">
                  <c:v>8</c:v>
                </c:pt>
                <c:pt idx="4">
                  <c:v>7</c:v>
                </c:pt>
                <c:pt idx="5">
                  <c:v>7</c:v>
                </c:pt>
                <c:pt idx="6">
                  <c:v>4</c:v>
                </c:pt>
                <c:pt idx="7">
                  <c:v>83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ec1e1a38-5199-402b-ae1b-ae3ebf864faa}"/>
      </c:ext>
    </c:extLst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6D82D5-A02A-4AFF-BAB4-7B3037D214D1}" type="doc">
      <dgm:prSet loTypeId="urn:microsoft.com/office/officeart/2005/8/layout/lProcess3#1" loCatId="process" qsTypeId="urn:microsoft.com/office/officeart/2005/8/quickstyle/simple2#1" qsCatId="simple" csTypeId="urn:microsoft.com/office/officeart/2005/8/colors/accent1_2#2" csCatId="accent1" phldr="1"/>
      <dgm:spPr/>
      <dgm:t>
        <a:bodyPr/>
        <a:lstStyle/>
        <a:p>
          <a:endParaRPr lang="zh-CN" altLang="en-US"/>
        </a:p>
      </dgm:t>
    </dgm:pt>
    <dgm:pt modelId="{0CFDF460-7A9D-40B6-B773-9C857C04F5FC}">
      <dgm:prSet phldrT="[文本]" custT="1"/>
      <dgm:spPr>
        <a:solidFill>
          <a:srgbClr val="49AFA0"/>
        </a:solidFill>
      </dgm:spPr>
      <dgm:t>
        <a:bodyPr/>
        <a:lstStyle/>
        <a:p>
          <a:r>
            <a:rPr lang="en-US" altLang="zh-CN" sz="24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rPr>
            <a:t>Step 1</a:t>
          </a:r>
          <a:endParaRPr lang="zh-CN" altLang="en-US" sz="2400" dirty="0">
            <a:latin typeface="Arial" panose="020B0604020202020204" pitchFamily="34" charset="0"/>
            <a:ea typeface="微软雅黑" panose="020B0503020204020204" pitchFamily="34" charset="-122"/>
            <a:cs typeface="Arial" panose="020B0604020202020204" pitchFamily="34" charset="0"/>
          </a:endParaRPr>
        </a:p>
      </dgm:t>
    </dgm:pt>
    <dgm:pt modelId="{BECC4ECA-77E9-45B6-B713-16B7EDEC4DF0}" cxnId="{381C926F-EC4F-4487-8E82-785DF8319DEE}" type="parTrans">
      <dgm:prSet/>
      <dgm:spPr/>
      <dgm:t>
        <a:bodyPr/>
        <a:lstStyle/>
        <a:p>
          <a:endParaRPr lang="zh-CN" altLang="en-US"/>
        </a:p>
      </dgm:t>
    </dgm:pt>
    <dgm:pt modelId="{BE0EAD3B-C55B-400E-815D-242BFEE57DD2}" cxnId="{381C926F-EC4F-4487-8E82-785DF8319DEE}" type="sibTrans">
      <dgm:prSet/>
      <dgm:spPr/>
      <dgm:t>
        <a:bodyPr/>
        <a:lstStyle/>
        <a:p>
          <a:endParaRPr lang="zh-CN" altLang="en-US"/>
        </a:p>
      </dgm:t>
    </dgm:pt>
    <dgm:pt modelId="{18AB24B6-CC8E-4A41-9B7C-1D61CDCE3FE4}">
      <dgm:prSet phldrT="[文本]" custT="1"/>
      <dgm:spPr>
        <a:solidFill>
          <a:srgbClr val="C7E6E0">
            <a:alpha val="90000"/>
          </a:srgbClr>
        </a:solidFill>
        <a:ln>
          <a:noFill/>
        </a:ln>
      </dgm:spPr>
      <dgm:t>
        <a:bodyPr/>
        <a:lstStyle/>
        <a:p>
          <a:r>
            <a: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rPr>
            <a:t>关键词检索</a:t>
          </a:r>
        </a:p>
      </dgm:t>
    </dgm:pt>
    <dgm:pt modelId="{F59CB96F-8787-443A-8ED8-4EAD024C0E66}" cxnId="{D4BCD8DE-062B-4DCD-9C1C-A7DECBA93D55}" type="parTrans">
      <dgm:prSet/>
      <dgm:spPr/>
      <dgm:t>
        <a:bodyPr/>
        <a:lstStyle/>
        <a:p>
          <a:endParaRPr lang="zh-CN" altLang="en-US"/>
        </a:p>
      </dgm:t>
    </dgm:pt>
    <dgm:pt modelId="{A46FBE3D-2540-432B-825A-9F9BE45620E1}" cxnId="{D4BCD8DE-062B-4DCD-9C1C-A7DECBA93D55}" type="sibTrans">
      <dgm:prSet/>
      <dgm:spPr/>
      <dgm:t>
        <a:bodyPr/>
        <a:lstStyle/>
        <a:p>
          <a:endParaRPr lang="zh-CN" altLang="en-US"/>
        </a:p>
      </dgm:t>
    </dgm:pt>
    <dgm:pt modelId="{D194E2E9-59EB-4336-A4FA-A1E31C033702}">
      <dgm:prSet phldrT="[文本]" custT="1"/>
      <dgm:spPr>
        <a:solidFill>
          <a:srgbClr val="C7E6E0">
            <a:alpha val="90000"/>
          </a:srgbClr>
        </a:solidFill>
        <a:ln>
          <a:noFill/>
        </a:ln>
      </dgm:spPr>
      <dgm:t>
        <a:bodyPr/>
        <a:lstStyle/>
        <a:p>
          <a:r>
            <a: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rPr>
            <a:t>同行推荐</a:t>
          </a:r>
        </a:p>
      </dgm:t>
    </dgm:pt>
    <dgm:pt modelId="{986DBA49-C424-4184-A0DF-38CC31B510D7}" cxnId="{42560518-AB43-4E7D-8182-B743D7D1F9CC}" type="parTrans">
      <dgm:prSet/>
      <dgm:spPr/>
      <dgm:t>
        <a:bodyPr/>
        <a:lstStyle/>
        <a:p>
          <a:endParaRPr lang="zh-CN" altLang="en-US"/>
        </a:p>
      </dgm:t>
    </dgm:pt>
    <dgm:pt modelId="{8EE1750F-5481-44D0-A5C7-3E0BA2A1066D}" cxnId="{42560518-AB43-4E7D-8182-B743D7D1F9CC}" type="sibTrans">
      <dgm:prSet/>
      <dgm:spPr/>
      <dgm:t>
        <a:bodyPr/>
        <a:lstStyle/>
        <a:p>
          <a:endParaRPr lang="zh-CN" altLang="en-US"/>
        </a:p>
      </dgm:t>
    </dgm:pt>
    <dgm:pt modelId="{56CA7369-2E47-4F2D-9088-A72829D71827}">
      <dgm:prSet phldrT="[文本]" custT="1"/>
      <dgm:spPr>
        <a:solidFill>
          <a:srgbClr val="C7E6E0">
            <a:alpha val="90000"/>
          </a:srgbClr>
        </a:solidFill>
        <a:ln>
          <a:noFill/>
        </a:ln>
      </dgm:spPr>
      <dgm:t>
        <a:bodyPr/>
        <a:lstStyle/>
        <a:p>
          <a:r>
            <a: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rPr>
            <a:t>按学科检索</a:t>
          </a:r>
        </a:p>
      </dgm:t>
    </dgm:pt>
    <dgm:pt modelId="{23AD7601-BDE0-4DB3-84DF-0D6B656A73B8}" cxnId="{0AC2D72D-8656-46E5-9287-A119F95B6218}" type="parTrans">
      <dgm:prSet/>
      <dgm:spPr/>
      <dgm:t>
        <a:bodyPr/>
        <a:lstStyle/>
        <a:p>
          <a:endParaRPr lang="zh-CN" altLang="en-US"/>
        </a:p>
      </dgm:t>
    </dgm:pt>
    <dgm:pt modelId="{3FD58B9E-79F2-4A1D-88EB-ADC534AEA90F}" cxnId="{0AC2D72D-8656-46E5-9287-A119F95B6218}" type="sibTrans">
      <dgm:prSet/>
      <dgm:spPr/>
      <dgm:t>
        <a:bodyPr/>
        <a:lstStyle/>
        <a:p>
          <a:endParaRPr lang="zh-CN" altLang="en-US"/>
        </a:p>
      </dgm:t>
    </dgm:pt>
    <dgm:pt modelId="{F88C4A49-FAB7-4711-8064-5479F53C8E1A}">
      <dgm:prSet phldrT="[文本]" custT="1"/>
      <dgm:spPr>
        <a:solidFill>
          <a:srgbClr val="C7E6E0">
            <a:alpha val="90000"/>
          </a:srgbClr>
        </a:solidFill>
        <a:ln>
          <a:noFill/>
        </a:ln>
      </dgm:spPr>
      <dgm:t>
        <a:bodyPr/>
        <a:lstStyle/>
        <a:p>
          <a:r>
            <a: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rPr>
            <a:t>常阅读</a:t>
          </a:r>
          <a:r>
            <a: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rPr>
            <a:t>/</a:t>
          </a:r>
          <a:r>
            <a: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rPr>
            <a:t>引用</a:t>
          </a:r>
        </a:p>
      </dgm:t>
    </dgm:pt>
    <dgm:pt modelId="{A7B17E38-CA58-4411-9900-51EDE6332EAB}" cxnId="{C68A263D-E21B-4F95-B666-9823275A1AAD}" type="parTrans">
      <dgm:prSet/>
      <dgm:spPr/>
      <dgm:t>
        <a:bodyPr/>
        <a:lstStyle/>
        <a:p>
          <a:endParaRPr lang="zh-CN" altLang="en-US"/>
        </a:p>
      </dgm:t>
    </dgm:pt>
    <dgm:pt modelId="{77D0593E-2725-405C-97B6-FB34DC00E39C}" cxnId="{C68A263D-E21B-4F95-B666-9823275A1AAD}" type="sibTrans">
      <dgm:prSet/>
      <dgm:spPr/>
      <dgm:t>
        <a:bodyPr/>
        <a:lstStyle/>
        <a:p>
          <a:endParaRPr lang="zh-CN" altLang="en-US"/>
        </a:p>
      </dgm:t>
    </dgm:pt>
    <dgm:pt modelId="{880C366C-FC21-44D6-AFA3-89966403BBC4}" type="pres">
      <dgm:prSet presAssocID="{EA6D82D5-A02A-4AFF-BAB4-7B3037D214D1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C2F919DD-639F-4045-9E1D-F77CB4FB10FF}" type="pres">
      <dgm:prSet presAssocID="{0CFDF460-7A9D-40B6-B773-9C857C04F5FC}" presName="horFlow" presStyleCnt="0"/>
      <dgm:spPr/>
    </dgm:pt>
    <dgm:pt modelId="{C2056EB6-DD69-4B7D-8840-20B4990225C4}" type="pres">
      <dgm:prSet presAssocID="{0CFDF460-7A9D-40B6-B773-9C857C04F5FC}" presName="bigChev" presStyleLbl="node1" presStyleIdx="0" presStyleCnt="1" custLinFactNeighborX="-6007"/>
      <dgm:spPr/>
    </dgm:pt>
    <dgm:pt modelId="{EAC4F5B4-641A-43BB-8520-7DEC02121E48}" type="pres">
      <dgm:prSet presAssocID="{A7B17E38-CA58-4411-9900-51EDE6332EAB}" presName="parTrans" presStyleCnt="0"/>
      <dgm:spPr/>
    </dgm:pt>
    <dgm:pt modelId="{934D0D40-CBCA-42C6-8069-BB3214DD0CE2}" type="pres">
      <dgm:prSet presAssocID="{F88C4A49-FAB7-4711-8064-5479F53C8E1A}" presName="node" presStyleLbl="alignAccFollowNode1" presStyleIdx="0" presStyleCnt="4" custScaleX="164227">
        <dgm:presLayoutVars>
          <dgm:bulletEnabled val="1"/>
        </dgm:presLayoutVars>
      </dgm:prSet>
      <dgm:spPr/>
    </dgm:pt>
    <dgm:pt modelId="{A76D6AAF-BD2B-46B9-8BAB-3BFCB1A5AE78}" type="pres">
      <dgm:prSet presAssocID="{77D0593E-2725-405C-97B6-FB34DC00E39C}" presName="sibTrans" presStyleCnt="0"/>
      <dgm:spPr/>
    </dgm:pt>
    <dgm:pt modelId="{2C606DEA-1452-4A08-8D9E-5259ED9A62BF}" type="pres">
      <dgm:prSet presAssocID="{18AB24B6-CC8E-4A41-9B7C-1D61CDCE3FE4}" presName="node" presStyleLbl="alignAccFollowNode1" presStyleIdx="1" presStyleCnt="4" custScaleX="128020">
        <dgm:presLayoutVars>
          <dgm:bulletEnabled val="1"/>
        </dgm:presLayoutVars>
      </dgm:prSet>
      <dgm:spPr/>
    </dgm:pt>
    <dgm:pt modelId="{8A578D2A-19F7-47BE-8477-7AF286AB214F}" type="pres">
      <dgm:prSet presAssocID="{A46FBE3D-2540-432B-825A-9F9BE45620E1}" presName="sibTrans" presStyleCnt="0"/>
      <dgm:spPr/>
    </dgm:pt>
    <dgm:pt modelId="{4B88516D-EAED-40A8-8B2B-28AB11BDED6B}" type="pres">
      <dgm:prSet presAssocID="{D194E2E9-59EB-4336-A4FA-A1E31C033702}" presName="node" presStyleLbl="alignAccFollowNode1" presStyleIdx="2" presStyleCnt="4" custScaleX="128020">
        <dgm:presLayoutVars>
          <dgm:bulletEnabled val="1"/>
        </dgm:presLayoutVars>
      </dgm:prSet>
      <dgm:spPr/>
    </dgm:pt>
    <dgm:pt modelId="{619170C7-1C2E-4E91-8305-51F19E844AC6}" type="pres">
      <dgm:prSet presAssocID="{8EE1750F-5481-44D0-A5C7-3E0BA2A1066D}" presName="sibTrans" presStyleCnt="0"/>
      <dgm:spPr/>
    </dgm:pt>
    <dgm:pt modelId="{C68E26D9-F8DF-44EE-9020-9CC9AE55CBC9}" type="pres">
      <dgm:prSet presAssocID="{56CA7369-2E47-4F2D-9088-A72829D71827}" presName="node" presStyleLbl="alignAccFollowNode1" presStyleIdx="3" presStyleCnt="4" custScaleX="128020">
        <dgm:presLayoutVars>
          <dgm:bulletEnabled val="1"/>
        </dgm:presLayoutVars>
      </dgm:prSet>
      <dgm:spPr/>
    </dgm:pt>
  </dgm:ptLst>
  <dgm:cxnLst>
    <dgm:cxn modelId="{42560518-AB43-4E7D-8182-B743D7D1F9CC}" srcId="{0CFDF460-7A9D-40B6-B773-9C857C04F5FC}" destId="{D194E2E9-59EB-4336-A4FA-A1E31C033702}" srcOrd="2" destOrd="0" parTransId="{986DBA49-C424-4184-A0DF-38CC31B510D7}" sibTransId="{8EE1750F-5481-44D0-A5C7-3E0BA2A1066D}"/>
    <dgm:cxn modelId="{7D92FD1B-CFF6-4282-9727-C7695B683862}" type="presOf" srcId="{18AB24B6-CC8E-4A41-9B7C-1D61CDCE3FE4}" destId="{2C606DEA-1452-4A08-8D9E-5259ED9A62BF}" srcOrd="0" destOrd="0" presId="urn:microsoft.com/office/officeart/2005/8/layout/lProcess3#1"/>
    <dgm:cxn modelId="{0AC2D72D-8656-46E5-9287-A119F95B6218}" srcId="{0CFDF460-7A9D-40B6-B773-9C857C04F5FC}" destId="{56CA7369-2E47-4F2D-9088-A72829D71827}" srcOrd="3" destOrd="0" parTransId="{23AD7601-BDE0-4DB3-84DF-0D6B656A73B8}" sibTransId="{3FD58B9E-79F2-4A1D-88EB-ADC534AEA90F}"/>
    <dgm:cxn modelId="{C68A263D-E21B-4F95-B666-9823275A1AAD}" srcId="{0CFDF460-7A9D-40B6-B773-9C857C04F5FC}" destId="{F88C4A49-FAB7-4711-8064-5479F53C8E1A}" srcOrd="0" destOrd="0" parTransId="{A7B17E38-CA58-4411-9900-51EDE6332EAB}" sibTransId="{77D0593E-2725-405C-97B6-FB34DC00E39C}"/>
    <dgm:cxn modelId="{4A63335F-A061-412C-92BA-1295E4100D46}" type="presOf" srcId="{56CA7369-2E47-4F2D-9088-A72829D71827}" destId="{C68E26D9-F8DF-44EE-9020-9CC9AE55CBC9}" srcOrd="0" destOrd="0" presId="urn:microsoft.com/office/officeart/2005/8/layout/lProcess3#1"/>
    <dgm:cxn modelId="{C9A04243-9633-4947-8D8F-CC214AF956F1}" type="presOf" srcId="{D194E2E9-59EB-4336-A4FA-A1E31C033702}" destId="{4B88516D-EAED-40A8-8B2B-28AB11BDED6B}" srcOrd="0" destOrd="0" presId="urn:microsoft.com/office/officeart/2005/8/layout/lProcess3#1"/>
    <dgm:cxn modelId="{381C926F-EC4F-4487-8E82-785DF8319DEE}" srcId="{EA6D82D5-A02A-4AFF-BAB4-7B3037D214D1}" destId="{0CFDF460-7A9D-40B6-B773-9C857C04F5FC}" srcOrd="0" destOrd="0" parTransId="{BECC4ECA-77E9-45B6-B713-16B7EDEC4DF0}" sibTransId="{BE0EAD3B-C55B-400E-815D-242BFEE57DD2}"/>
    <dgm:cxn modelId="{1800DE73-18F5-4726-A06D-F459442D917B}" type="presOf" srcId="{0CFDF460-7A9D-40B6-B773-9C857C04F5FC}" destId="{C2056EB6-DD69-4B7D-8840-20B4990225C4}" srcOrd="0" destOrd="0" presId="urn:microsoft.com/office/officeart/2005/8/layout/lProcess3#1"/>
    <dgm:cxn modelId="{48A0D2AD-250D-4FC6-AD8E-0F8354F4945A}" type="presOf" srcId="{F88C4A49-FAB7-4711-8064-5479F53C8E1A}" destId="{934D0D40-CBCA-42C6-8069-BB3214DD0CE2}" srcOrd="0" destOrd="0" presId="urn:microsoft.com/office/officeart/2005/8/layout/lProcess3#1"/>
    <dgm:cxn modelId="{D4BCD8DE-062B-4DCD-9C1C-A7DECBA93D55}" srcId="{0CFDF460-7A9D-40B6-B773-9C857C04F5FC}" destId="{18AB24B6-CC8E-4A41-9B7C-1D61CDCE3FE4}" srcOrd="1" destOrd="0" parTransId="{F59CB96F-8787-443A-8ED8-4EAD024C0E66}" sibTransId="{A46FBE3D-2540-432B-825A-9F9BE45620E1}"/>
    <dgm:cxn modelId="{064E0CE9-D9E4-47AF-A862-FE94B617FE3A}" type="presOf" srcId="{EA6D82D5-A02A-4AFF-BAB4-7B3037D214D1}" destId="{880C366C-FC21-44D6-AFA3-89966403BBC4}" srcOrd="0" destOrd="0" presId="urn:microsoft.com/office/officeart/2005/8/layout/lProcess3#1"/>
    <dgm:cxn modelId="{E16E9B95-8BB7-4E67-B41F-0C11D2D5D8B9}" type="presParOf" srcId="{880C366C-FC21-44D6-AFA3-89966403BBC4}" destId="{C2F919DD-639F-4045-9E1D-F77CB4FB10FF}" srcOrd="0" destOrd="0" presId="urn:microsoft.com/office/officeart/2005/8/layout/lProcess3#1"/>
    <dgm:cxn modelId="{852DBF64-5088-40D1-A659-45AE9EB78C79}" type="presParOf" srcId="{C2F919DD-639F-4045-9E1D-F77CB4FB10FF}" destId="{C2056EB6-DD69-4B7D-8840-20B4990225C4}" srcOrd="0" destOrd="0" presId="urn:microsoft.com/office/officeart/2005/8/layout/lProcess3#1"/>
    <dgm:cxn modelId="{0E2DDF22-09A7-4041-B84A-41A11AB752D0}" type="presParOf" srcId="{C2F919DD-639F-4045-9E1D-F77CB4FB10FF}" destId="{EAC4F5B4-641A-43BB-8520-7DEC02121E48}" srcOrd="1" destOrd="0" presId="urn:microsoft.com/office/officeart/2005/8/layout/lProcess3#1"/>
    <dgm:cxn modelId="{82E287FA-4630-4AEC-BE5E-D500B2F11851}" type="presParOf" srcId="{C2F919DD-639F-4045-9E1D-F77CB4FB10FF}" destId="{934D0D40-CBCA-42C6-8069-BB3214DD0CE2}" srcOrd="2" destOrd="0" presId="urn:microsoft.com/office/officeart/2005/8/layout/lProcess3#1"/>
    <dgm:cxn modelId="{D1F9388A-015A-4CC4-B7F1-5485FA8AA7FD}" type="presParOf" srcId="{C2F919DD-639F-4045-9E1D-F77CB4FB10FF}" destId="{A76D6AAF-BD2B-46B9-8BAB-3BFCB1A5AE78}" srcOrd="3" destOrd="0" presId="urn:microsoft.com/office/officeart/2005/8/layout/lProcess3#1"/>
    <dgm:cxn modelId="{855A2135-38E0-4272-AB45-28690C5CF389}" type="presParOf" srcId="{C2F919DD-639F-4045-9E1D-F77CB4FB10FF}" destId="{2C606DEA-1452-4A08-8D9E-5259ED9A62BF}" srcOrd="4" destOrd="0" presId="urn:microsoft.com/office/officeart/2005/8/layout/lProcess3#1"/>
    <dgm:cxn modelId="{9DCD31AC-7918-44CB-83D7-3BB71670444B}" type="presParOf" srcId="{C2F919DD-639F-4045-9E1D-F77CB4FB10FF}" destId="{8A578D2A-19F7-47BE-8477-7AF286AB214F}" srcOrd="5" destOrd="0" presId="urn:microsoft.com/office/officeart/2005/8/layout/lProcess3#1"/>
    <dgm:cxn modelId="{71C3E298-8016-4853-A91A-E300A2C27DC1}" type="presParOf" srcId="{C2F919DD-639F-4045-9E1D-F77CB4FB10FF}" destId="{4B88516D-EAED-40A8-8B2B-28AB11BDED6B}" srcOrd="6" destOrd="0" presId="urn:microsoft.com/office/officeart/2005/8/layout/lProcess3#1"/>
    <dgm:cxn modelId="{EFC125E9-9063-40AC-B511-F1878E95F004}" type="presParOf" srcId="{C2F919DD-639F-4045-9E1D-F77CB4FB10FF}" destId="{619170C7-1C2E-4E91-8305-51F19E844AC6}" srcOrd="7" destOrd="0" presId="urn:microsoft.com/office/officeart/2005/8/layout/lProcess3#1"/>
    <dgm:cxn modelId="{ACB772A1-1A97-45F5-9B83-FCBE7E142072}" type="presParOf" srcId="{C2F919DD-639F-4045-9E1D-F77CB4FB10FF}" destId="{C68E26D9-F8DF-44EE-9020-9CC9AE55CBC9}" srcOrd="8" destOrd="0" presId="urn:microsoft.com/office/officeart/2005/8/layout/lProcess3#1"/>
  </dgm:cxnLst>
  <dgm:bg>
    <a:noFill/>
  </dgm:bg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A6D82D5-A02A-4AFF-BAB4-7B3037D214D1}" type="doc">
      <dgm:prSet loTypeId="urn:microsoft.com/office/officeart/2005/8/layout/lProcess3#2" loCatId="process" qsTypeId="urn:microsoft.com/office/officeart/2005/8/quickstyle/simple2#2" qsCatId="simple" csTypeId="urn:microsoft.com/office/officeart/2005/8/colors/accent1_2#3" csCatId="accent1" phldr="1"/>
      <dgm:spPr/>
      <dgm:t>
        <a:bodyPr/>
        <a:lstStyle/>
        <a:p>
          <a:endParaRPr lang="zh-CN" altLang="en-US"/>
        </a:p>
      </dgm:t>
    </dgm:pt>
    <dgm:pt modelId="{0CFDF460-7A9D-40B6-B773-9C857C04F5FC}">
      <dgm:prSet phldrT="[文本]" custT="1"/>
      <dgm:spPr>
        <a:solidFill>
          <a:srgbClr val="49AFA0"/>
        </a:solidFill>
      </dgm:spPr>
      <dgm:t>
        <a:bodyPr/>
        <a:lstStyle/>
        <a:p>
          <a:r>
            <a:rPr lang="en-US" altLang="zh-CN" sz="2400" dirty="0">
              <a:latin typeface="Arial" panose="020B0604020202020204" pitchFamily="34" charset="0"/>
              <a:cs typeface="Arial" panose="020B0604020202020204" pitchFamily="34" charset="0"/>
            </a:rPr>
            <a:t>Step 2</a:t>
          </a:r>
          <a:endParaRPr lang="zh-CN" alt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ECC4ECA-77E9-45B6-B713-16B7EDEC4DF0}" cxnId="{381C926F-EC4F-4487-8E82-785DF8319DEE}" type="parTrans">
      <dgm:prSet/>
      <dgm:spPr/>
      <dgm:t>
        <a:bodyPr/>
        <a:lstStyle/>
        <a:p>
          <a:endParaRPr lang="zh-CN" altLang="en-US"/>
        </a:p>
      </dgm:t>
    </dgm:pt>
    <dgm:pt modelId="{BE0EAD3B-C55B-400E-815D-242BFEE57DD2}" cxnId="{381C926F-EC4F-4487-8E82-785DF8319DEE}" type="sibTrans">
      <dgm:prSet/>
      <dgm:spPr/>
      <dgm:t>
        <a:bodyPr/>
        <a:lstStyle/>
        <a:p>
          <a:endParaRPr lang="zh-CN" altLang="en-US"/>
        </a:p>
      </dgm:t>
    </dgm:pt>
    <dgm:pt modelId="{F88C4A49-FAB7-4711-8064-5479F53C8E1A}">
      <dgm:prSet phldrT="[文本]" custT="1"/>
      <dgm:spPr>
        <a:solidFill>
          <a:srgbClr val="C7E6E0">
            <a:alpha val="90000"/>
          </a:srgbClr>
        </a:solidFill>
        <a:ln>
          <a:noFill/>
        </a:ln>
      </dgm:spPr>
      <dgm:t>
        <a:bodyPr/>
        <a:lstStyle/>
        <a:p>
          <a:r>
            <a: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rPr>
            <a:t>Aims &amp; Scope</a:t>
          </a:r>
          <a:endParaRPr lang="zh-CN" altLang="en-US" sz="18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ea typeface="微软雅黑" panose="020B0503020204020204" pitchFamily="34" charset="-122"/>
            <a:cs typeface="Arial" panose="020B0604020202020204" pitchFamily="34" charset="0"/>
          </a:endParaRPr>
        </a:p>
      </dgm:t>
    </dgm:pt>
    <dgm:pt modelId="{A7B17E38-CA58-4411-9900-51EDE6332EAB}" cxnId="{C68A263D-E21B-4F95-B666-9823275A1AAD}" type="parTrans">
      <dgm:prSet/>
      <dgm:spPr/>
      <dgm:t>
        <a:bodyPr/>
        <a:lstStyle/>
        <a:p>
          <a:endParaRPr lang="zh-CN" altLang="en-US"/>
        </a:p>
      </dgm:t>
    </dgm:pt>
    <dgm:pt modelId="{77D0593E-2725-405C-97B6-FB34DC00E39C}" cxnId="{C68A263D-E21B-4F95-B666-9823275A1AAD}" type="sibTrans">
      <dgm:prSet/>
      <dgm:spPr/>
      <dgm:t>
        <a:bodyPr/>
        <a:lstStyle/>
        <a:p>
          <a:endParaRPr lang="zh-CN" altLang="en-US"/>
        </a:p>
      </dgm:t>
    </dgm:pt>
    <dgm:pt modelId="{154C842D-BD7D-4B7D-AFE0-98E6509F112D}">
      <dgm:prSet phldrT="[文本]" custT="1"/>
      <dgm:spPr>
        <a:solidFill>
          <a:srgbClr val="C7E6E0">
            <a:alpha val="90000"/>
          </a:srgbClr>
        </a:solidFill>
        <a:ln>
          <a:noFill/>
        </a:ln>
      </dgm:spPr>
      <dgm:t>
        <a:bodyPr/>
        <a:lstStyle/>
        <a:p>
          <a:r>
            <a: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rPr>
            <a:t>Author Guideline</a:t>
          </a:r>
          <a:endParaRPr lang="zh-CN" altLang="en-US" sz="18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ea typeface="微软雅黑" panose="020B0503020204020204" pitchFamily="34" charset="-122"/>
            <a:cs typeface="Arial" panose="020B0604020202020204" pitchFamily="34" charset="0"/>
          </a:endParaRPr>
        </a:p>
      </dgm:t>
    </dgm:pt>
    <dgm:pt modelId="{A2014E9A-52EA-4516-A0B7-A775276E39E8}" cxnId="{4E7971A8-7557-4171-ABD7-E8F4B6AC1361}" type="parTrans">
      <dgm:prSet/>
      <dgm:spPr/>
      <dgm:t>
        <a:bodyPr/>
        <a:lstStyle/>
        <a:p>
          <a:endParaRPr lang="zh-CN" altLang="en-US"/>
        </a:p>
      </dgm:t>
    </dgm:pt>
    <dgm:pt modelId="{4B61071E-230C-4B3B-9232-98EE8BF538C5}" cxnId="{4E7971A8-7557-4171-ABD7-E8F4B6AC1361}" type="sibTrans">
      <dgm:prSet/>
      <dgm:spPr/>
      <dgm:t>
        <a:bodyPr/>
        <a:lstStyle/>
        <a:p>
          <a:endParaRPr lang="zh-CN" altLang="en-US"/>
        </a:p>
      </dgm:t>
    </dgm:pt>
    <dgm:pt modelId="{B3B4A7F7-D376-49E5-8A7E-A9A6B6C236B6}">
      <dgm:prSet phldrT="[文本]" custT="1"/>
      <dgm:spPr>
        <a:solidFill>
          <a:srgbClr val="C7E6E0">
            <a:alpha val="90000"/>
          </a:srgbClr>
        </a:solidFill>
        <a:ln>
          <a:noFill/>
        </a:ln>
      </dgm:spPr>
      <dgm:t>
        <a:bodyPr/>
        <a:lstStyle/>
        <a:p>
          <a:r>
            <a: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rPr>
            <a:t>已发表文章</a:t>
          </a:r>
        </a:p>
      </dgm:t>
    </dgm:pt>
    <dgm:pt modelId="{FC96A687-9D6B-43F2-984C-9D264E432F2B}" cxnId="{B9E04C26-1AEE-496B-8542-3EF48D1A721B}" type="parTrans">
      <dgm:prSet/>
      <dgm:spPr/>
      <dgm:t>
        <a:bodyPr/>
        <a:lstStyle/>
        <a:p>
          <a:endParaRPr lang="zh-CN" altLang="en-US"/>
        </a:p>
      </dgm:t>
    </dgm:pt>
    <dgm:pt modelId="{C5459B11-380A-4A74-A376-E0F702721931}" cxnId="{B9E04C26-1AEE-496B-8542-3EF48D1A721B}" type="sibTrans">
      <dgm:prSet/>
      <dgm:spPr/>
      <dgm:t>
        <a:bodyPr/>
        <a:lstStyle/>
        <a:p>
          <a:endParaRPr lang="zh-CN" altLang="en-US"/>
        </a:p>
      </dgm:t>
    </dgm:pt>
    <dgm:pt modelId="{880C366C-FC21-44D6-AFA3-89966403BBC4}" type="pres">
      <dgm:prSet presAssocID="{EA6D82D5-A02A-4AFF-BAB4-7B3037D214D1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C2F919DD-639F-4045-9E1D-F77CB4FB10FF}" type="pres">
      <dgm:prSet presAssocID="{0CFDF460-7A9D-40B6-B773-9C857C04F5FC}" presName="horFlow" presStyleCnt="0"/>
      <dgm:spPr/>
    </dgm:pt>
    <dgm:pt modelId="{C2056EB6-DD69-4B7D-8840-20B4990225C4}" type="pres">
      <dgm:prSet presAssocID="{0CFDF460-7A9D-40B6-B773-9C857C04F5FC}" presName="bigChev" presStyleLbl="node1" presStyleIdx="0" presStyleCnt="1"/>
      <dgm:spPr/>
    </dgm:pt>
    <dgm:pt modelId="{EAC4F5B4-641A-43BB-8520-7DEC02121E48}" type="pres">
      <dgm:prSet presAssocID="{A7B17E38-CA58-4411-9900-51EDE6332EAB}" presName="parTrans" presStyleCnt="0"/>
      <dgm:spPr/>
    </dgm:pt>
    <dgm:pt modelId="{934D0D40-CBCA-42C6-8069-BB3214DD0CE2}" type="pres">
      <dgm:prSet presAssocID="{F88C4A49-FAB7-4711-8064-5479F53C8E1A}" presName="node" presStyleLbl="alignAccFollowNode1" presStyleIdx="0" presStyleCnt="3" custScaleX="160237">
        <dgm:presLayoutVars>
          <dgm:bulletEnabled val="1"/>
        </dgm:presLayoutVars>
      </dgm:prSet>
      <dgm:spPr/>
    </dgm:pt>
    <dgm:pt modelId="{A76D6AAF-BD2B-46B9-8BAB-3BFCB1A5AE78}" type="pres">
      <dgm:prSet presAssocID="{77D0593E-2725-405C-97B6-FB34DC00E39C}" presName="sibTrans" presStyleCnt="0"/>
      <dgm:spPr/>
    </dgm:pt>
    <dgm:pt modelId="{A9609BC0-9622-4BA4-87CA-A21EF41059EC}" type="pres">
      <dgm:prSet presAssocID="{154C842D-BD7D-4B7D-AFE0-98E6509F112D}" presName="node" presStyleLbl="alignAccFollowNode1" presStyleIdx="1" presStyleCnt="3" custScaleX="166501">
        <dgm:presLayoutVars>
          <dgm:bulletEnabled val="1"/>
        </dgm:presLayoutVars>
      </dgm:prSet>
      <dgm:spPr/>
    </dgm:pt>
    <dgm:pt modelId="{255872DE-57A6-4E06-B30F-F76516A0B8F0}" type="pres">
      <dgm:prSet presAssocID="{4B61071E-230C-4B3B-9232-98EE8BF538C5}" presName="sibTrans" presStyleCnt="0"/>
      <dgm:spPr/>
    </dgm:pt>
    <dgm:pt modelId="{503E206B-EF3D-4E31-9B60-08F915042AB9}" type="pres">
      <dgm:prSet presAssocID="{B3B4A7F7-D376-49E5-8A7E-A9A6B6C236B6}" presName="node" presStyleLbl="alignAccFollowNode1" presStyleIdx="2" presStyleCnt="3" custScaleX="128020">
        <dgm:presLayoutVars>
          <dgm:bulletEnabled val="1"/>
        </dgm:presLayoutVars>
      </dgm:prSet>
      <dgm:spPr/>
    </dgm:pt>
  </dgm:ptLst>
  <dgm:cxnLst>
    <dgm:cxn modelId="{7D547A0F-6CA6-430C-894D-A34AB8447043}" type="presOf" srcId="{B3B4A7F7-D376-49E5-8A7E-A9A6B6C236B6}" destId="{503E206B-EF3D-4E31-9B60-08F915042AB9}" srcOrd="0" destOrd="0" presId="urn:microsoft.com/office/officeart/2005/8/layout/lProcess3#2"/>
    <dgm:cxn modelId="{B9E04C26-1AEE-496B-8542-3EF48D1A721B}" srcId="{0CFDF460-7A9D-40B6-B773-9C857C04F5FC}" destId="{B3B4A7F7-D376-49E5-8A7E-A9A6B6C236B6}" srcOrd="2" destOrd="0" parTransId="{FC96A687-9D6B-43F2-984C-9D264E432F2B}" sibTransId="{C5459B11-380A-4A74-A376-E0F702721931}"/>
    <dgm:cxn modelId="{C68A263D-E21B-4F95-B666-9823275A1AAD}" srcId="{0CFDF460-7A9D-40B6-B773-9C857C04F5FC}" destId="{F88C4A49-FAB7-4711-8064-5479F53C8E1A}" srcOrd="0" destOrd="0" parTransId="{A7B17E38-CA58-4411-9900-51EDE6332EAB}" sibTransId="{77D0593E-2725-405C-97B6-FB34DC00E39C}"/>
    <dgm:cxn modelId="{381C926F-EC4F-4487-8E82-785DF8319DEE}" srcId="{EA6D82D5-A02A-4AFF-BAB4-7B3037D214D1}" destId="{0CFDF460-7A9D-40B6-B773-9C857C04F5FC}" srcOrd="0" destOrd="0" parTransId="{BECC4ECA-77E9-45B6-B713-16B7EDEC4DF0}" sibTransId="{BE0EAD3B-C55B-400E-815D-242BFEE57DD2}"/>
    <dgm:cxn modelId="{1800DE73-18F5-4726-A06D-F459442D917B}" type="presOf" srcId="{0CFDF460-7A9D-40B6-B773-9C857C04F5FC}" destId="{C2056EB6-DD69-4B7D-8840-20B4990225C4}" srcOrd="0" destOrd="0" presId="urn:microsoft.com/office/officeart/2005/8/layout/lProcess3#2"/>
    <dgm:cxn modelId="{DA6B01A3-151A-4CAC-AC43-1B3FE9D36C39}" type="presOf" srcId="{154C842D-BD7D-4B7D-AFE0-98E6509F112D}" destId="{A9609BC0-9622-4BA4-87CA-A21EF41059EC}" srcOrd="0" destOrd="0" presId="urn:microsoft.com/office/officeart/2005/8/layout/lProcess3#2"/>
    <dgm:cxn modelId="{4E7971A8-7557-4171-ABD7-E8F4B6AC1361}" srcId="{0CFDF460-7A9D-40B6-B773-9C857C04F5FC}" destId="{154C842D-BD7D-4B7D-AFE0-98E6509F112D}" srcOrd="1" destOrd="0" parTransId="{A2014E9A-52EA-4516-A0B7-A775276E39E8}" sibTransId="{4B61071E-230C-4B3B-9232-98EE8BF538C5}"/>
    <dgm:cxn modelId="{48A0D2AD-250D-4FC6-AD8E-0F8354F4945A}" type="presOf" srcId="{F88C4A49-FAB7-4711-8064-5479F53C8E1A}" destId="{934D0D40-CBCA-42C6-8069-BB3214DD0CE2}" srcOrd="0" destOrd="0" presId="urn:microsoft.com/office/officeart/2005/8/layout/lProcess3#2"/>
    <dgm:cxn modelId="{064E0CE9-D9E4-47AF-A862-FE94B617FE3A}" type="presOf" srcId="{EA6D82D5-A02A-4AFF-BAB4-7B3037D214D1}" destId="{880C366C-FC21-44D6-AFA3-89966403BBC4}" srcOrd="0" destOrd="0" presId="urn:microsoft.com/office/officeart/2005/8/layout/lProcess3#2"/>
    <dgm:cxn modelId="{E16E9B95-8BB7-4E67-B41F-0C11D2D5D8B9}" type="presParOf" srcId="{880C366C-FC21-44D6-AFA3-89966403BBC4}" destId="{C2F919DD-639F-4045-9E1D-F77CB4FB10FF}" srcOrd="0" destOrd="0" presId="urn:microsoft.com/office/officeart/2005/8/layout/lProcess3#2"/>
    <dgm:cxn modelId="{852DBF64-5088-40D1-A659-45AE9EB78C79}" type="presParOf" srcId="{C2F919DD-639F-4045-9E1D-F77CB4FB10FF}" destId="{C2056EB6-DD69-4B7D-8840-20B4990225C4}" srcOrd="0" destOrd="0" presId="urn:microsoft.com/office/officeart/2005/8/layout/lProcess3#2"/>
    <dgm:cxn modelId="{0E2DDF22-09A7-4041-B84A-41A11AB752D0}" type="presParOf" srcId="{C2F919DD-639F-4045-9E1D-F77CB4FB10FF}" destId="{EAC4F5B4-641A-43BB-8520-7DEC02121E48}" srcOrd="1" destOrd="0" presId="urn:microsoft.com/office/officeart/2005/8/layout/lProcess3#2"/>
    <dgm:cxn modelId="{82E287FA-4630-4AEC-BE5E-D500B2F11851}" type="presParOf" srcId="{C2F919DD-639F-4045-9E1D-F77CB4FB10FF}" destId="{934D0D40-CBCA-42C6-8069-BB3214DD0CE2}" srcOrd="2" destOrd="0" presId="urn:microsoft.com/office/officeart/2005/8/layout/lProcess3#2"/>
    <dgm:cxn modelId="{D1F9388A-015A-4CC4-B7F1-5485FA8AA7FD}" type="presParOf" srcId="{C2F919DD-639F-4045-9E1D-F77CB4FB10FF}" destId="{A76D6AAF-BD2B-46B9-8BAB-3BFCB1A5AE78}" srcOrd="3" destOrd="0" presId="urn:microsoft.com/office/officeart/2005/8/layout/lProcess3#2"/>
    <dgm:cxn modelId="{77FB6ECE-1B46-4B75-AADF-3851EE91839A}" type="presParOf" srcId="{C2F919DD-639F-4045-9E1D-F77CB4FB10FF}" destId="{A9609BC0-9622-4BA4-87CA-A21EF41059EC}" srcOrd="4" destOrd="0" presId="urn:microsoft.com/office/officeart/2005/8/layout/lProcess3#2"/>
    <dgm:cxn modelId="{9996EC92-190B-4A7A-B70E-4E71B219B834}" type="presParOf" srcId="{C2F919DD-639F-4045-9E1D-F77CB4FB10FF}" destId="{255872DE-57A6-4E06-B30F-F76516A0B8F0}" srcOrd="5" destOrd="0" presId="urn:microsoft.com/office/officeart/2005/8/layout/lProcess3#2"/>
    <dgm:cxn modelId="{3CF02516-5528-4C25-B7AE-E9418D1E7F68}" type="presParOf" srcId="{C2F919DD-639F-4045-9E1D-F77CB4FB10FF}" destId="{503E206B-EF3D-4E31-9B60-08F915042AB9}" srcOrd="6" destOrd="0" presId="urn:microsoft.com/office/officeart/2005/8/layout/lProcess3#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9269896" cy="733946"/>
        <a:chOff x="0" y="0"/>
        <a:chExt cx="9269896" cy="733946"/>
      </a:xfrm>
    </dsp:grpSpPr>
    <dsp:sp modelId="{C2056EB6-DD69-4B7D-8840-20B4990225C4}">
      <dsp:nvSpPr>
        <dsp:cNvPr id="3" name="燕尾形 2"/>
        <dsp:cNvSpPr/>
      </dsp:nvSpPr>
      <dsp:spPr bwMode="white">
        <a:xfrm>
          <a:off x="1125051" y="0"/>
          <a:ext cx="1834865" cy="733946"/>
        </a:xfrm>
        <a:prstGeom prst="chevron">
          <a:avLst/>
        </a:prstGeom>
        <a:solidFill>
          <a:srgbClr val="49AFA0"/>
        </a:solidFill>
      </dsp:spPr>
      <dsp:style>
        <a:lnRef idx="3">
          <a:schemeClr val="lt1"/>
        </a:lnRef>
        <a:fillRef idx="1">
          <a:schemeClr val="accent1"/>
        </a:fillRef>
        <a:effectRef idx="1">
          <a:scrgbClr r="0" g="0" b="0"/>
        </a:effectRef>
        <a:fontRef idx="minor">
          <a:schemeClr val="lt1"/>
        </a:fontRef>
      </dsp:style>
      <dsp:txBody>
        <a:bodyPr lIns="30480" tIns="15240" rIns="0" bIns="1524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rPr>
            <a:t>Step 1</a:t>
          </a:r>
          <a:endParaRPr lang="zh-CN" altLang="en-US" sz="2400" dirty="0">
            <a:latin typeface="Arial" panose="020B0604020202020204" pitchFamily="34" charset="0"/>
            <a:ea typeface="微软雅黑" panose="020B0503020204020204" pitchFamily="34" charset="-122"/>
            <a:cs typeface="Arial" panose="020B0604020202020204" pitchFamily="34" charset="0"/>
          </a:endParaRPr>
        </a:p>
      </dsp:txBody>
      <dsp:txXfrm>
        <a:off x="1125051" y="0"/>
        <a:ext cx="1834865" cy="733946"/>
      </dsp:txXfrm>
    </dsp:sp>
    <dsp:sp modelId="{934D0D40-CBCA-42C6-8069-BB3214DD0CE2}">
      <dsp:nvSpPr>
        <dsp:cNvPr id="4" name="燕尾形 3"/>
        <dsp:cNvSpPr/>
      </dsp:nvSpPr>
      <dsp:spPr bwMode="white">
        <a:xfrm>
          <a:off x="2707055" y="62385"/>
          <a:ext cx="1522938" cy="609175"/>
        </a:xfrm>
        <a:prstGeom prst="chevron">
          <a:avLst/>
        </a:prstGeom>
        <a:solidFill>
          <a:srgbClr val="C7E6E0">
            <a:alpha val="90000"/>
          </a:srgbClr>
        </a:solidFill>
        <a:ln>
          <a:noFill/>
        </a:ln>
      </dsp:spPr>
      <dsp:style>
        <a:lnRef idx="2">
          <a:schemeClr val="accent1">
            <a:alpha val="90000"/>
            <a:tint val="40000"/>
          </a:schemeClr>
        </a:lnRef>
        <a:fillRef idx="1">
          <a:schemeClr val="accent1">
            <a:alpha val="90000"/>
            <a:tint val="40000"/>
          </a:schemeClr>
        </a:fillRef>
        <a:effectRef idx="0">
          <a:scrgbClr r="0" g="0" b="0"/>
        </a:effectRef>
        <a:fontRef idx="minor"/>
      </dsp:style>
      <dsp:txBody>
        <a:bodyPr lIns="22860" tIns="11430" rIns="0" bIns="1143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rPr>
            <a:t>常阅读</a:t>
          </a:r>
          <a:r>
            <a: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rPr>
            <a:t>/</a:t>
          </a:r>
          <a:r>
            <a: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rPr>
            <a:t>引用</a:t>
          </a:r>
          <a:endParaRPr>
            <a:solidFill>
              <a:schemeClr val="dk1"/>
            </a:solidFill>
          </a:endParaRPr>
        </a:p>
      </dsp:txBody>
      <dsp:txXfrm>
        <a:off x="2707055" y="62385"/>
        <a:ext cx="1522938" cy="609175"/>
      </dsp:txXfrm>
    </dsp:sp>
    <dsp:sp modelId="{2C606DEA-1452-4A08-8D9E-5259ED9A62BF}">
      <dsp:nvSpPr>
        <dsp:cNvPr id="5" name="燕尾形 4"/>
        <dsp:cNvSpPr/>
      </dsp:nvSpPr>
      <dsp:spPr bwMode="white">
        <a:xfrm>
          <a:off x="4016782" y="62385"/>
          <a:ext cx="1522938" cy="609175"/>
        </a:xfrm>
        <a:prstGeom prst="chevron">
          <a:avLst/>
        </a:prstGeom>
        <a:solidFill>
          <a:srgbClr val="C7E6E0">
            <a:alpha val="90000"/>
          </a:srgbClr>
        </a:solidFill>
        <a:ln>
          <a:noFill/>
        </a:ln>
      </dsp:spPr>
      <dsp:style>
        <a:lnRef idx="2">
          <a:schemeClr val="accent1">
            <a:alpha val="90000"/>
            <a:tint val="40000"/>
          </a:schemeClr>
        </a:lnRef>
        <a:fillRef idx="1">
          <a:schemeClr val="accent1">
            <a:alpha val="90000"/>
            <a:tint val="40000"/>
          </a:schemeClr>
        </a:fillRef>
        <a:effectRef idx="0">
          <a:scrgbClr r="0" g="0" b="0"/>
        </a:effectRef>
        <a:fontRef idx="minor"/>
      </dsp:style>
      <dsp:txBody>
        <a:bodyPr lIns="22860" tIns="11430" rIns="0" bIns="1143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rPr>
            <a:t>关键词检索</a:t>
          </a:r>
          <a:endParaRPr>
            <a:solidFill>
              <a:schemeClr val="dk1"/>
            </a:solidFill>
          </a:endParaRPr>
        </a:p>
      </dsp:txBody>
      <dsp:txXfrm>
        <a:off x="4016782" y="62385"/>
        <a:ext cx="1522938" cy="609175"/>
      </dsp:txXfrm>
    </dsp:sp>
    <dsp:sp modelId="{4B88516D-EAED-40A8-8B2B-28AB11BDED6B}">
      <dsp:nvSpPr>
        <dsp:cNvPr id="6" name="燕尾形 5"/>
        <dsp:cNvSpPr/>
      </dsp:nvSpPr>
      <dsp:spPr bwMode="white">
        <a:xfrm>
          <a:off x="5326509" y="62385"/>
          <a:ext cx="1522938" cy="609175"/>
        </a:xfrm>
        <a:prstGeom prst="chevron">
          <a:avLst/>
        </a:prstGeom>
        <a:solidFill>
          <a:srgbClr val="C7E6E0">
            <a:alpha val="90000"/>
          </a:srgbClr>
        </a:solidFill>
        <a:ln>
          <a:noFill/>
        </a:ln>
      </dsp:spPr>
      <dsp:style>
        <a:lnRef idx="2">
          <a:schemeClr val="accent1">
            <a:alpha val="90000"/>
            <a:tint val="40000"/>
          </a:schemeClr>
        </a:lnRef>
        <a:fillRef idx="1">
          <a:schemeClr val="accent1">
            <a:alpha val="90000"/>
            <a:tint val="40000"/>
          </a:schemeClr>
        </a:fillRef>
        <a:effectRef idx="0">
          <a:scrgbClr r="0" g="0" b="0"/>
        </a:effectRef>
        <a:fontRef idx="minor"/>
      </dsp:style>
      <dsp:txBody>
        <a:bodyPr lIns="22860" tIns="11430" rIns="0" bIns="1143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rPr>
            <a:t>同行推荐</a:t>
          </a:r>
          <a:endParaRPr>
            <a:solidFill>
              <a:schemeClr val="dk1"/>
            </a:solidFill>
          </a:endParaRPr>
        </a:p>
      </dsp:txBody>
      <dsp:txXfrm>
        <a:off x="5326509" y="62385"/>
        <a:ext cx="1522938" cy="609175"/>
      </dsp:txXfrm>
    </dsp:sp>
    <dsp:sp modelId="{C68E26D9-F8DF-44EE-9020-9CC9AE55CBC9}">
      <dsp:nvSpPr>
        <dsp:cNvPr id="7" name="燕尾形 6"/>
        <dsp:cNvSpPr/>
      </dsp:nvSpPr>
      <dsp:spPr bwMode="white">
        <a:xfrm>
          <a:off x="6636235" y="62385"/>
          <a:ext cx="1522938" cy="609175"/>
        </a:xfrm>
        <a:prstGeom prst="chevron">
          <a:avLst/>
        </a:prstGeom>
        <a:solidFill>
          <a:srgbClr val="C7E6E0">
            <a:alpha val="90000"/>
          </a:srgbClr>
        </a:solidFill>
        <a:ln>
          <a:noFill/>
        </a:ln>
      </dsp:spPr>
      <dsp:style>
        <a:lnRef idx="2">
          <a:schemeClr val="accent1">
            <a:alpha val="90000"/>
            <a:tint val="40000"/>
          </a:schemeClr>
        </a:lnRef>
        <a:fillRef idx="1">
          <a:schemeClr val="accent1">
            <a:alpha val="90000"/>
            <a:tint val="40000"/>
          </a:schemeClr>
        </a:fillRef>
        <a:effectRef idx="0">
          <a:scrgbClr r="0" g="0" b="0"/>
        </a:effectRef>
        <a:fontRef idx="minor"/>
      </dsp:style>
      <dsp:txBody>
        <a:bodyPr lIns="22860" tIns="11430" rIns="0" bIns="1143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rPr>
            <a:t>按学科检索</a:t>
          </a:r>
          <a:endParaRPr>
            <a:solidFill>
              <a:schemeClr val="dk1"/>
            </a:solidFill>
          </a:endParaRPr>
        </a:p>
      </dsp:txBody>
      <dsp:txXfrm>
        <a:off x="6636235" y="62385"/>
        <a:ext cx="1522938" cy="6091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9269896" cy="733946"/>
        <a:chOff x="0" y="0"/>
        <a:chExt cx="9269896" cy="733946"/>
      </a:xfrm>
    </dsp:grpSpPr>
    <dsp:sp modelId="{C2056EB6-DD69-4B7D-8840-20B4990225C4}">
      <dsp:nvSpPr>
        <dsp:cNvPr id="3" name="燕尾形 2"/>
        <dsp:cNvSpPr/>
      </dsp:nvSpPr>
      <dsp:spPr bwMode="white">
        <a:xfrm>
          <a:off x="1765586" y="0"/>
          <a:ext cx="1834865" cy="733946"/>
        </a:xfrm>
        <a:prstGeom prst="chevron">
          <a:avLst/>
        </a:prstGeom>
        <a:solidFill>
          <a:srgbClr val="49AFA0"/>
        </a:solidFill>
      </dsp:spPr>
      <dsp:style>
        <a:lnRef idx="3">
          <a:schemeClr val="lt1"/>
        </a:lnRef>
        <a:fillRef idx="1">
          <a:schemeClr val="accent1"/>
        </a:fillRef>
        <a:effectRef idx="1">
          <a:scrgbClr r="0" g="0" b="0"/>
        </a:effectRef>
        <a:fontRef idx="minor">
          <a:schemeClr val="lt1"/>
        </a:fontRef>
      </dsp:style>
      <dsp:txBody>
        <a:bodyPr lIns="30480" tIns="15240" rIns="0" bIns="1524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dirty="0">
              <a:latin typeface="Arial" panose="020B0604020202020204" pitchFamily="34" charset="0"/>
              <a:cs typeface="Arial" panose="020B0604020202020204" pitchFamily="34" charset="0"/>
            </a:rPr>
            <a:t>Step 2</a:t>
          </a:r>
          <a:endParaRPr lang="zh-CN" altLang="en-US" sz="24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65586" y="0"/>
        <a:ext cx="1834865" cy="733946"/>
      </dsp:txXfrm>
    </dsp:sp>
    <dsp:sp modelId="{934D0D40-CBCA-42C6-8069-BB3214DD0CE2}">
      <dsp:nvSpPr>
        <dsp:cNvPr id="4" name="燕尾形 3"/>
        <dsp:cNvSpPr/>
      </dsp:nvSpPr>
      <dsp:spPr bwMode="white">
        <a:xfrm>
          <a:off x="3361919" y="62385"/>
          <a:ext cx="1522938" cy="609175"/>
        </a:xfrm>
        <a:prstGeom prst="chevron">
          <a:avLst/>
        </a:prstGeom>
        <a:solidFill>
          <a:srgbClr val="C7E6E0">
            <a:alpha val="90000"/>
          </a:srgbClr>
        </a:solidFill>
        <a:ln>
          <a:noFill/>
        </a:ln>
      </dsp:spPr>
      <dsp:style>
        <a:lnRef idx="2">
          <a:schemeClr val="accent1">
            <a:alpha val="90000"/>
            <a:tint val="40000"/>
          </a:schemeClr>
        </a:lnRef>
        <a:fillRef idx="1">
          <a:schemeClr val="accent1">
            <a:alpha val="90000"/>
            <a:tint val="40000"/>
          </a:schemeClr>
        </a:fillRef>
        <a:effectRef idx="0">
          <a:scrgbClr r="0" g="0" b="0"/>
        </a:effectRef>
        <a:fontRef idx="minor"/>
      </dsp:style>
      <dsp:txBody>
        <a:bodyPr lIns="22860" tIns="11430" rIns="0" bIns="1143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rPr>
            <a:t>Aims &amp; Scope</a:t>
          </a:r>
          <a:endParaRPr lang="zh-CN" altLang="en-US" sz="18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ea typeface="微软雅黑" panose="020B0503020204020204" pitchFamily="34" charset="-122"/>
            <a:cs typeface="Arial" panose="020B0604020202020204" pitchFamily="34" charset="0"/>
          </a:endParaRPr>
        </a:p>
      </dsp:txBody>
      <dsp:txXfrm>
        <a:off x="3361919" y="62385"/>
        <a:ext cx="1522938" cy="609175"/>
      </dsp:txXfrm>
    </dsp:sp>
    <dsp:sp modelId="{A9609BC0-9622-4BA4-87CA-A21EF41059EC}">
      <dsp:nvSpPr>
        <dsp:cNvPr id="5" name="燕尾形 4"/>
        <dsp:cNvSpPr/>
      </dsp:nvSpPr>
      <dsp:spPr bwMode="white">
        <a:xfrm>
          <a:off x="4671645" y="62385"/>
          <a:ext cx="1522938" cy="609175"/>
        </a:xfrm>
        <a:prstGeom prst="chevron">
          <a:avLst/>
        </a:prstGeom>
        <a:solidFill>
          <a:srgbClr val="C7E6E0">
            <a:alpha val="90000"/>
          </a:srgbClr>
        </a:solidFill>
        <a:ln>
          <a:noFill/>
        </a:ln>
      </dsp:spPr>
      <dsp:style>
        <a:lnRef idx="2">
          <a:schemeClr val="accent1">
            <a:alpha val="90000"/>
            <a:tint val="40000"/>
          </a:schemeClr>
        </a:lnRef>
        <a:fillRef idx="1">
          <a:schemeClr val="accent1">
            <a:alpha val="90000"/>
            <a:tint val="40000"/>
          </a:schemeClr>
        </a:fillRef>
        <a:effectRef idx="0">
          <a:scrgbClr r="0" g="0" b="0"/>
        </a:effectRef>
        <a:fontRef idx="minor"/>
      </dsp:style>
      <dsp:txBody>
        <a:bodyPr lIns="22860" tIns="11430" rIns="0" bIns="1143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rPr>
            <a:t>Author Guideline</a:t>
          </a:r>
          <a:endParaRPr lang="zh-CN" altLang="en-US" sz="18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ea typeface="微软雅黑" panose="020B0503020204020204" pitchFamily="34" charset="-122"/>
            <a:cs typeface="Arial" panose="020B0604020202020204" pitchFamily="34" charset="0"/>
          </a:endParaRPr>
        </a:p>
      </dsp:txBody>
      <dsp:txXfrm>
        <a:off x="4671645" y="62385"/>
        <a:ext cx="1522938" cy="609175"/>
      </dsp:txXfrm>
    </dsp:sp>
    <dsp:sp modelId="{503E206B-EF3D-4E31-9B60-08F915042AB9}">
      <dsp:nvSpPr>
        <dsp:cNvPr id="6" name="燕尾形 5"/>
        <dsp:cNvSpPr/>
      </dsp:nvSpPr>
      <dsp:spPr bwMode="white">
        <a:xfrm>
          <a:off x="5981372" y="62385"/>
          <a:ext cx="1522938" cy="609175"/>
        </a:xfrm>
        <a:prstGeom prst="chevron">
          <a:avLst/>
        </a:prstGeom>
        <a:solidFill>
          <a:srgbClr val="C7E6E0">
            <a:alpha val="90000"/>
          </a:srgbClr>
        </a:solidFill>
        <a:ln>
          <a:noFill/>
        </a:ln>
      </dsp:spPr>
      <dsp:style>
        <a:lnRef idx="2">
          <a:schemeClr val="accent1">
            <a:alpha val="90000"/>
            <a:tint val="40000"/>
          </a:schemeClr>
        </a:lnRef>
        <a:fillRef idx="1">
          <a:schemeClr val="accent1">
            <a:alpha val="90000"/>
            <a:tint val="40000"/>
          </a:schemeClr>
        </a:fillRef>
        <a:effectRef idx="0">
          <a:scrgbClr r="0" g="0" b="0"/>
        </a:effectRef>
        <a:fontRef idx="minor"/>
      </dsp:style>
      <dsp:txBody>
        <a:bodyPr lIns="22860" tIns="11430" rIns="0" bIns="1143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rPr>
            <a:t>已发表文章</a:t>
          </a:r>
          <a:endParaRPr>
            <a:solidFill>
              <a:schemeClr val="dk1"/>
            </a:solidFill>
          </a:endParaRPr>
        </a:p>
      </dsp:txBody>
      <dsp:txXfrm>
        <a:off x="5981372" y="62385"/>
        <a:ext cx="1522938" cy="6091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#1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nodeVertAlign" val="t"/>
          <dgm:param type="vertAlign" val="mid"/>
          <dgm:param type="nodeHorzAlign" val="l"/>
          <dgm:param type="fallback" val="2D"/>
        </dgm:alg>
      </dgm:if>
      <dgm:else name="Name3">
        <dgm:alg type="lin">
          <dgm:param type="linDir" val="fromT"/>
          <dgm:param type="nodeVertAlign" val="t"/>
          <dgm:param type="vertAlign" val="mid"/>
          <dgm:param type="nodeHorzAlign" val="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VertAlign" val="mid"/>
              <dgm:param type="nodeHorzAlign" val="l"/>
              <dgm:param type="fallback" val="2D"/>
            </dgm:alg>
          </dgm:if>
          <dgm:else name="Name7">
            <dgm:alg type="lin">
              <dgm:param type="linDir" val="fromR"/>
              <dgm:param type="nodeVertAlign" val="mid"/>
              <dgm:param type="nodeHorzAlign" val="r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type="chevron" r:blip="" rot="180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type="chevron" r:blip="" rot="180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#2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nodeVertAlign" val="t"/>
          <dgm:param type="vertAlign" val="mid"/>
          <dgm:param type="nodeHorzAlign" val="l"/>
          <dgm:param type="fallback" val="2D"/>
        </dgm:alg>
      </dgm:if>
      <dgm:else name="Name3">
        <dgm:alg type="lin">
          <dgm:param type="linDir" val="fromT"/>
          <dgm:param type="nodeVertAlign" val="t"/>
          <dgm:param type="vertAlign" val="mid"/>
          <dgm:param type="nodeHorzAlign" val="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VertAlign" val="mid"/>
              <dgm:param type="nodeHorzAlign" val="l"/>
              <dgm:param type="fallback" val="2D"/>
            </dgm:alg>
          </dgm:if>
          <dgm:else name="Name7">
            <dgm:alg type="lin">
              <dgm:param type="linDir" val="fromR"/>
              <dgm:param type="nodeVertAlign" val="mid"/>
              <dgm:param type="nodeHorzAlign" val="r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type="chevron" r:blip="" rot="180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type="chevron" r:blip="" rot="180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#1">
  <dgm:title val=""/>
  <dgm:desc val=""/>
  <dgm:catLst>
    <dgm:cat type="simple" pri="102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#2">
  <dgm:title val=""/>
  <dgm:desc val=""/>
  <dgm:catLst>
    <dgm:cat type="simple" pri="102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0.37059</cdr:x>
      <cdr:y>0.89332</cdr:y>
    </cdr:from>
    <cdr:to>
      <cdr:x>0.65466</cdr:x>
      <cdr:y>1</cdr:y>
    </cdr:to>
    <cdr:sp>
      <cdr:nvSpPr>
        <cdr:cNvPr id="2" name="矩形 1"/>
        <cdr:cNvSpPr/>
      </cdr:nvSpPr>
      <cdr:spPr xmlns:a="http://schemas.openxmlformats.org/drawingml/2006/main">
        <a:xfrm xmlns:a="http://schemas.openxmlformats.org/drawingml/2006/main">
          <a:off x="2414192" y="4055124"/>
          <a:ext cx="1850572" cy="440417"/>
        </a:xfrm>
        <a:prstGeom xmlns:a="http://schemas.openxmlformats.org/drawingml/2006/main" prst="rect">
          <a:avLst/>
        </a:prstGeom>
      </cdr:spPr>
      <cdr:txBody xmlns:a="http://schemas.openxmlformats.org/drawingml/2006/main">
        <a:bodyPr vertOverflow="clip" wrap="square" rtlCol="0"/>
        <a:lstStyle/>
        <a:p>
          <a:endParaRPr lang="zh-CN" altLang="en-US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C8F52E-6041-4D7B-A6D1-3AC8F6BD6A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D8F003-5DD9-497A-AD81-475E865C91C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各位老师下午好，非常荣幸有机会在这里和大家介绍</a:t>
            </a:r>
            <a:r>
              <a:rPr lang="en-US" altLang="zh-CN" dirty="0"/>
              <a:t>Emerald</a:t>
            </a:r>
            <a:r>
              <a:rPr lang="zh-CN" altLang="en-US" dirty="0"/>
              <a:t>的资源，并进行论文写作投稿方面的</a:t>
            </a:r>
            <a:r>
              <a:rPr lang="zh-CN" altLang="en-US"/>
              <a:t>交流。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5F650DF-69ED-4A59-8E8A-B8D600F980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5F650DF-69ED-4A59-8E8A-B8D600F980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5F650DF-69ED-4A59-8E8A-B8D600F980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5F650DF-69ED-4A59-8E8A-B8D600F980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5F650DF-69ED-4A59-8E8A-B8D600F980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运营与物流学科专辑 的整体质量都很高 有  </a:t>
            </a:r>
            <a:r>
              <a:rPr lang="en-US" altLang="zh-CN" dirty="0"/>
              <a:t>10</a:t>
            </a:r>
            <a:r>
              <a:rPr lang="zh-CN" altLang="en-US" dirty="0"/>
              <a:t>本收录 均为</a:t>
            </a:r>
            <a:r>
              <a:rPr lang="en-US" altLang="zh-CN" dirty="0"/>
              <a:t>SSCI 1</a:t>
            </a:r>
            <a:r>
              <a:rPr lang="zh-CN" altLang="en-US" dirty="0"/>
              <a:t>区的期刊，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5F650DF-69ED-4A59-8E8A-B8D600F980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虽然不是很大的出版社，但图情对我们是很重要的学科领域。</a:t>
            </a:r>
            <a:endParaRPr lang="en-US" altLang="zh-CN" dirty="0"/>
          </a:p>
          <a:p>
            <a:r>
              <a:rPr lang="zh-CN" altLang="en-US" dirty="0"/>
              <a:t>高质量期刊还是比较多的，在行业领域也比较有优势。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D8F003-5DD9-497A-AD81-475E865C91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近年来，为顺应开放获取的国际出版趋势，积极探索和全球范围内学术机构的创刊合作，目前共计创办</a:t>
            </a:r>
            <a:r>
              <a:rPr lang="en-US" altLang="zh-CN" dirty="0"/>
              <a:t>80+</a:t>
            </a:r>
            <a:r>
              <a:rPr lang="zh-CN" altLang="en-US" dirty="0"/>
              <a:t>本开放获取期刊 期刊内容均可免费访问，在中国地区 我们也和</a:t>
            </a:r>
            <a:r>
              <a:rPr lang="en-US" altLang="zh-CN" dirty="0"/>
              <a:t>10</a:t>
            </a:r>
            <a:r>
              <a:rPr lang="zh-CN" altLang="en-US" dirty="0"/>
              <a:t>家机构合作创办了</a:t>
            </a:r>
            <a:r>
              <a:rPr lang="en-US" altLang="zh-CN" dirty="0"/>
              <a:t>8</a:t>
            </a:r>
            <a:r>
              <a:rPr lang="zh-CN" altLang="en-US" dirty="0"/>
              <a:t>本期刊 欢迎大家了解与积极投稿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5F650DF-69ED-4A59-8E8A-B8D600F980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algn="just">
              <a:buFont typeface="+mj-lt"/>
              <a:buAutoNum type="arabicPeriod"/>
            </a:pP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免费获取资源除了期刊 还有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emerald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全文期刊回溯库。所有高校都可免费申请使用。回溯库中的期刊都可以从第一卷第一期开始，最早可回溯至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1898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年，资源内容也是很丰富的。也欢迎大家来关注了解一下我们的全文期刊回溯库。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8F003-5DD9-497A-AD81-475E865C91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除了前面提到的期刊资源，我们另一部分非常重要的就是图书资源</a:t>
            </a:r>
            <a:endParaRPr lang="en-US" altLang="zh-CN" dirty="0"/>
          </a:p>
          <a:p>
            <a:r>
              <a:rPr lang="en-US" altLang="zh-CN" dirty="0"/>
              <a:t>Emerald</a:t>
            </a:r>
            <a:r>
              <a:rPr lang="zh-CN" altLang="en-US" dirty="0"/>
              <a:t>共有</a:t>
            </a:r>
            <a:endParaRPr lang="en-US" altLang="zh-CN" dirty="0"/>
          </a:p>
          <a:p>
            <a:r>
              <a:rPr lang="zh-CN" altLang="en-US" dirty="0"/>
              <a:t>四本就是获奖图书中的一部分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5F650DF-69ED-4A59-8E8A-B8D600F980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我们目前有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3600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多册的图书实现了电子化，大家也可以了解一下。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8F003-5DD9-497A-AD81-475E865C91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algn="just">
              <a:buFont typeface="+mj-lt"/>
              <a:buAutoNum type="arabicPeriod"/>
            </a:pP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在正式开始之前，先向大家简单介绍一下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Emerald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出版社。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Emerald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成立于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1967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年，是由英国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Bradford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大学的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50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名学者共同创立的。在创立之初我们就专注于学术出版，学科主要涉及管理学、工程学、图请学及其他人文社会科学。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5F650DF-69ED-4A59-8E8A-B8D600F980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marL="342900" lvl="0" indent="-342900" algn="just">
              <a:buFont typeface="+mj-lt"/>
              <a:buAutoNum type="arabicPeriod"/>
            </a:pP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最后我们还有一部分学科资源是案例集，独家推出了新兴市场案例集，主要聚焦亚非拉等新兴市场国家地情况，包含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1400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多个案例，富有非常丰富的教学注释。出版的案例期刊包含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500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多个案例，是美国案例协会官方期刊。也和世界顶尖的管理学院合作出版了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1200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多个商学院地授权案例。以上就是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emeral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资源方面的介绍。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endParaRPr lang="en-US" altLang="zh-CN" dirty="0"/>
          </a:p>
          <a:p>
            <a:pPr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3174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F437B0A-B571-4C89-B474-44223ECBCE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了解了</a:t>
            </a:r>
            <a:r>
              <a:rPr lang="en-US" altLang="zh-CN" dirty="0"/>
              <a:t>Emerald</a:t>
            </a:r>
            <a:r>
              <a:rPr lang="zh-CN" altLang="en-US" dirty="0"/>
              <a:t>的资源之后，我们来看一下如何在</a:t>
            </a:r>
            <a:r>
              <a:rPr lang="en-US" altLang="zh-CN" dirty="0"/>
              <a:t>Emerald</a:t>
            </a:r>
            <a:r>
              <a:rPr lang="zh-CN" altLang="en-US" dirty="0"/>
              <a:t>的数据库平台获取到这些资源。下面就是</a:t>
            </a:r>
            <a:r>
              <a:rPr lang="en-US" altLang="zh-CN" dirty="0"/>
              <a:t>Emerald</a:t>
            </a:r>
            <a:r>
              <a:rPr lang="zh-CN" altLang="en-US" dirty="0"/>
              <a:t>数据库的链接，在机构</a:t>
            </a:r>
            <a:r>
              <a:rPr lang="en-US" altLang="zh-CN" dirty="0"/>
              <a:t>IP</a:t>
            </a:r>
            <a:r>
              <a:rPr lang="zh-CN" altLang="en-US" dirty="0"/>
              <a:t>范围内输入之后，就可以进入这样一个主页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D8F003-5DD9-497A-AD81-475E865C91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8F003-5DD9-497A-AD81-475E865C91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8F003-5DD9-497A-AD81-475E865C91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8F003-5DD9-497A-AD81-475E865C91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这样就是注册成功的页面，会直接跳转到登录状态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D8F003-5DD9-497A-AD81-475E865C91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完成论文之后，就进入到了投稿环节。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D8F003-5DD9-497A-AD81-475E865C91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在正式投稿以前我们肯定要选择合适的期刊。一般来说，选择合适期刊的方式有几种。</a:t>
            </a:r>
            <a:endParaRPr lang="en-US" altLang="zh-CN" dirty="0"/>
          </a:p>
          <a:p>
            <a:r>
              <a:rPr lang="en-US" altLang="zh-CN" dirty="0"/>
              <a:t>1</a:t>
            </a:r>
            <a:r>
              <a:rPr lang="zh-CN" altLang="en-US" dirty="0"/>
              <a:t>、作者常阅读常引用的期刊肯定是首选，毕竟已经相对熟悉期刊的方向和文章的样式</a:t>
            </a:r>
            <a:endParaRPr lang="en-US" altLang="zh-CN" dirty="0"/>
          </a:p>
          <a:p>
            <a:r>
              <a:rPr lang="en-US" altLang="zh-CN" dirty="0"/>
              <a:t>2</a:t>
            </a:r>
            <a:r>
              <a:rPr lang="zh-CN" altLang="en-US" dirty="0"/>
              <a:t>、各大数据库上检索文章关键词，看看包含同类关键词文章都发表在了哪些期刊上，那么这些期刊就可以成为我们的备选</a:t>
            </a:r>
            <a:endParaRPr lang="en-US" altLang="zh-CN" dirty="0"/>
          </a:p>
          <a:p>
            <a:r>
              <a:rPr lang="en-US" altLang="zh-CN" dirty="0"/>
              <a:t>3</a:t>
            </a:r>
            <a:r>
              <a:rPr lang="zh-CN" altLang="en-US" dirty="0"/>
              <a:t>、和老师同行多交流，看一下他们平时都在关注哪些期刊</a:t>
            </a:r>
            <a:endParaRPr lang="en-US" altLang="zh-CN" dirty="0"/>
          </a:p>
          <a:p>
            <a:r>
              <a:rPr lang="en-US" altLang="zh-CN" dirty="0"/>
              <a:t>4</a:t>
            </a:r>
            <a:r>
              <a:rPr lang="zh-CN" altLang="en-US" dirty="0"/>
              <a:t>、在数据库平台上进行学科浏览，看看文章相关学科下都有哪些期刊，对于目测比较合适的可以进一步了解详情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D8F003-5DD9-497A-AD81-475E865C91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对于期刊的筛选，除了主题方向是否相符以外，作者考虑的因素一般还有以下几点</a:t>
            </a:r>
            <a:endParaRPr lang="en-US" altLang="zh-CN" dirty="0"/>
          </a:p>
          <a:p>
            <a:r>
              <a:rPr lang="zh-CN" altLang="en-US" dirty="0"/>
              <a:t>期刊是否是</a:t>
            </a:r>
            <a:r>
              <a:rPr lang="en-US" altLang="zh-CN" dirty="0"/>
              <a:t>…</a:t>
            </a:r>
            <a:r>
              <a:rPr lang="zh-CN" altLang="en-US" dirty="0"/>
              <a:t>检索   通过期刊主页的收录信息，以及查看</a:t>
            </a:r>
            <a:r>
              <a:rPr lang="en-US" altLang="zh-CN" dirty="0" err="1"/>
              <a:t>wos</a:t>
            </a:r>
            <a:r>
              <a:rPr lang="zh-CN" altLang="en-US" dirty="0"/>
              <a:t>引文索引数据库来验证</a:t>
            </a:r>
            <a:endParaRPr lang="en-US" altLang="zh-CN" dirty="0"/>
          </a:p>
          <a:p>
            <a:r>
              <a:rPr lang="zh-CN" altLang="en-US" dirty="0"/>
              <a:t>作者指南中都有说明。只约稿，那我们投稿就是浪费时间</a:t>
            </a:r>
            <a:endParaRPr lang="en-US" altLang="zh-CN" dirty="0"/>
          </a:p>
          <a:p>
            <a:r>
              <a:rPr lang="zh-CN" altLang="en-US" dirty="0"/>
              <a:t>观察期刊的目录来查看出版频率，月刊和双月刊的流程进度就会比较快</a:t>
            </a:r>
            <a:endParaRPr lang="en-US" altLang="zh-CN" dirty="0"/>
          </a:p>
          <a:p>
            <a:r>
              <a:rPr lang="zh-CN" altLang="en-US" dirty="0"/>
              <a:t>看看编委情况，看看是否是国际</a:t>
            </a:r>
            <a:r>
              <a:rPr lang="en-US" altLang="zh-CN" dirty="0"/>
              <a:t>//</a:t>
            </a:r>
            <a:r>
              <a:rPr lang="zh-CN" altLang="en-US" dirty="0"/>
              <a:t>区域性文章</a:t>
            </a:r>
            <a:endParaRPr lang="en-US" altLang="zh-CN" dirty="0"/>
          </a:p>
          <a:p>
            <a:r>
              <a:rPr lang="zh-CN" altLang="en-US" dirty="0"/>
              <a:t>期刊的性质是否是</a:t>
            </a:r>
            <a:r>
              <a:rPr lang="en-US" altLang="zh-CN" dirty="0"/>
              <a:t>open access</a:t>
            </a:r>
            <a:r>
              <a:rPr lang="zh-CN" altLang="en-US" dirty="0"/>
              <a:t>，</a:t>
            </a:r>
            <a:r>
              <a:rPr lang="en-US" altLang="zh-CN" dirty="0"/>
              <a:t>OA</a:t>
            </a:r>
            <a:r>
              <a:rPr lang="zh-CN" altLang="en-US" dirty="0"/>
              <a:t>期刊的文章所有人都能免费访问，甄别</a:t>
            </a:r>
            <a:r>
              <a:rPr lang="en-US" altLang="zh-CN" dirty="0"/>
              <a:t>OA</a:t>
            </a:r>
            <a:r>
              <a:rPr lang="zh-CN" altLang="en-US" dirty="0"/>
              <a:t>期刊质量</a:t>
            </a:r>
            <a:endParaRPr lang="en-US" altLang="zh-CN" dirty="0"/>
          </a:p>
          <a:p>
            <a:r>
              <a:rPr lang="zh-CN" altLang="en-US" dirty="0"/>
              <a:t>请教</a:t>
            </a:r>
            <a:r>
              <a:rPr lang="en-US" altLang="zh-CN" dirty="0"/>
              <a:t>1</a:t>
            </a:r>
            <a:r>
              <a:rPr lang="zh-CN" altLang="en-US" dirty="0"/>
              <a:t>手经验，了解期刊的投稿流程与周期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解释的角度</a:t>
            </a:r>
            <a:endParaRPr lang="en-US" altLang="zh-CN" dirty="0"/>
          </a:p>
          <a:p>
            <a:r>
              <a:rPr lang="zh-CN" altLang="en-US" dirty="0"/>
              <a:t>黑色的字考虑的几点</a:t>
            </a:r>
            <a:r>
              <a:rPr lang="en-US" altLang="zh-CN" dirty="0"/>
              <a:t>—</a:t>
            </a:r>
            <a:r>
              <a:rPr lang="zh-CN" altLang="en-US" dirty="0"/>
              <a:t>红色的是检验方式（先说黑色，再说红色）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D8F003-5DD9-497A-AD81-475E865C91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通过以上的步骤，我们基本上可以选出</a:t>
            </a:r>
            <a:r>
              <a:rPr lang="en-US" altLang="zh-CN" dirty="0"/>
              <a:t>3-5</a:t>
            </a:r>
            <a:r>
              <a:rPr lang="zh-CN" altLang="en-US" dirty="0"/>
              <a:t>本期刊，为了进一步确认是否合适，我们可以进入期刊的主页，我们可以看到右边有</a:t>
            </a:r>
            <a:r>
              <a:rPr lang="en-US" altLang="zh-CN" dirty="0"/>
              <a:t>Aims and scope</a:t>
            </a:r>
            <a:r>
              <a:rPr lang="zh-CN" altLang="en-US" dirty="0"/>
              <a:t>，文章是否符合期刊收稿的要求，可以再查看一下</a:t>
            </a:r>
            <a:r>
              <a:rPr lang="en-US" altLang="zh-CN" dirty="0"/>
              <a:t>sample article</a:t>
            </a:r>
            <a:r>
              <a:rPr lang="zh-CN" altLang="en-US" dirty="0"/>
              <a:t>看一下主编的偏好。如果确定向期刊投稿的话，我们可以点击</a:t>
            </a:r>
            <a:r>
              <a:rPr lang="en-US" altLang="zh-CN" dirty="0"/>
              <a:t>Author Guideline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D8F003-5DD9-497A-AD81-475E865C91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algn="just">
              <a:buFont typeface="+mj-lt"/>
              <a:buAutoNum type="arabicPeriod"/>
            </a:pP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经过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60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年的发展，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Emerald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已经成为世界上重要的人文社科出版社之一，我们的客户和作者群遍布全球，覆盖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times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高等教育排名前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200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的大学和金融时报百强商学院。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8F003-5DD9-497A-AD81-475E865C91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在确定了期刊以后，我们就需要根据期刊的要求对文章格式进行修改。我们经常收到作者关于文章格式的询问，但其实这些信息在官网上都是有的。</a:t>
            </a:r>
            <a:endParaRPr lang="en-US" altLang="zh-CN" dirty="0"/>
          </a:p>
          <a:p>
            <a:r>
              <a:rPr lang="zh-CN" altLang="en-US" dirty="0"/>
              <a:t>我们在期刊主页找到</a:t>
            </a:r>
            <a:r>
              <a:rPr lang="en-US" altLang="zh-CN" dirty="0"/>
              <a:t>author guideline</a:t>
            </a:r>
            <a:r>
              <a:rPr lang="zh-CN" altLang="en-US" dirty="0"/>
              <a:t>就能够查询到非常详细的内容格式要求及规范</a:t>
            </a:r>
            <a:endParaRPr lang="en-US" altLang="zh-CN" dirty="0"/>
          </a:p>
          <a:p>
            <a:r>
              <a:rPr lang="zh-CN" altLang="en-US" dirty="0"/>
              <a:t>这里列出了一些较为常见的要求和一般标准，例如</a:t>
            </a:r>
            <a:r>
              <a:rPr lang="en-US" altLang="zh-CN" dirty="0"/>
              <a:t>AI</a:t>
            </a:r>
            <a:r>
              <a:rPr lang="zh-CN" altLang="en-US" dirty="0"/>
              <a:t>的使用限制，文章字数显示、参考文献格式（通常是哈佛格式）、文本格式、图片分辨率、以及图表是否需要单独提交等等</a:t>
            </a:r>
            <a:endParaRPr lang="en-US" altLang="zh-CN" dirty="0"/>
          </a:p>
          <a:p>
            <a:r>
              <a:rPr lang="zh-CN" altLang="en-US" dirty="0"/>
              <a:t>一般而言，</a:t>
            </a:r>
            <a:r>
              <a:rPr lang="en-US" altLang="zh-CN" dirty="0"/>
              <a:t>Emerald</a:t>
            </a:r>
            <a:r>
              <a:rPr lang="zh-CN" altLang="en-US" dirty="0"/>
              <a:t>的大部分期刊都是要求图表单独提交的，大家可以根据这个仔细修改文章  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D8F003-5DD9-497A-AD81-475E865C91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kern="1200" dirty="0">
                <a:solidFill>
                  <a:schemeClr val="tx1"/>
                </a:solidFill>
                <a:effectLst/>
                <a:cs typeface="+mn-cs"/>
              </a:rPr>
              <a:t>在修改完格式以后就可以开始进行投稿操作了。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cs typeface="+mn-cs"/>
              </a:rPr>
              <a:t>当我们决定向这本期刊投稿时，我们需要注意的是，论文正文不能包含任何作者信息，同时，我们建议大家再投稿的时候附上一封</a:t>
            </a:r>
            <a:r>
              <a:rPr lang="en-US" altLang="zh-CN" sz="1200" b="1" kern="1200" dirty="0">
                <a:solidFill>
                  <a:schemeClr val="tx1"/>
                </a:solidFill>
                <a:effectLst/>
                <a:cs typeface="+mn-cs"/>
              </a:rPr>
              <a:t>Covering letter</a:t>
            </a:r>
            <a:r>
              <a:rPr lang="zh-CN" altLang="zh-CN" sz="1200" b="1" kern="1200" dirty="0">
                <a:solidFill>
                  <a:schemeClr val="tx1"/>
                </a:solidFill>
                <a:effectLst/>
                <a:cs typeface="+mn-cs"/>
              </a:rPr>
              <a:t>，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cs typeface="+mn-cs"/>
              </a:rPr>
              <a:t>用来陈述向这本期刊投稿的原因。如果我们这篇文章的研究方向是一个新的思路，则更要在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cs typeface="+mn-cs"/>
              </a:rPr>
              <a:t>covering letter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cs typeface="+mn-cs"/>
              </a:rPr>
              <a:t>中说明，不然就很可能被直接判定为不符合期刊主题被拒稿了。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cs typeface="+mn-cs"/>
              </a:rPr>
              <a:t>Covering letter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cs typeface="+mn-cs"/>
              </a:rPr>
              <a:t>是作者和主编交流的一个机会，所以大家一定要注意把握。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5F650DF-69ED-4A59-8E8A-B8D600F980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Emerald</a:t>
            </a:r>
            <a:r>
              <a:rPr lang="zh-CN" altLang="en-US" dirty="0"/>
              <a:t>所有期刊都是通过</a:t>
            </a:r>
            <a:r>
              <a:rPr lang="en-US" altLang="zh-CN" dirty="0" err="1"/>
              <a:t>ScholarOne</a:t>
            </a:r>
            <a:r>
              <a:rPr lang="zh-CN" altLang="en-US" dirty="0"/>
              <a:t>进行投稿的</a:t>
            </a:r>
            <a:endParaRPr lang="en-US" altLang="zh-CN" dirty="0"/>
          </a:p>
          <a:p>
            <a:r>
              <a:rPr lang="zh-CN" altLang="en-US" dirty="0"/>
              <a:t>每一本不同的期刊都需要注册一个</a:t>
            </a:r>
            <a:r>
              <a:rPr lang="en-US" altLang="zh-CN" dirty="0" err="1"/>
              <a:t>ScholarOne</a:t>
            </a:r>
            <a:r>
              <a:rPr lang="zh-CN" altLang="en-US" dirty="0"/>
              <a:t>的账号</a:t>
            </a:r>
            <a:endParaRPr lang="en-US" altLang="zh-CN" dirty="0"/>
          </a:p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5F650DF-69ED-4A59-8E8A-B8D600F980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作者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将文章向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期刊投稿以后，就进入到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评审流程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这里给大家展示了一下审稿过程中几个重要的流程节点。首先文章会由出版商进行初选，看看是否符合国际出版范式，通过初选的文章会交给主编进行初审，查看是否符合期刊的主题范畴，符合的话就会分配审稿人，进行同行评审，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Emerald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采用的都是两轮同行双盲评审。评审结束后，评审人会将评审意见交给主编，由主编做最后的决定，是接受，修改还是拒稿。整个的审稿周期在理想情况下会持续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3-4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个月，但最终还是要看不同期刊的具体情况。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D8F003-5DD9-497A-AD81-475E865C91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我们在审稿流程中提到了修改的环节，其实大部分文章在最终收稿之前都需要经历修改这一步，甚至我们看到有的稿件经过了</a:t>
            </a:r>
            <a:r>
              <a:rPr lang="en-US" altLang="zh-CN" dirty="0"/>
              <a:t>3-4</a:t>
            </a:r>
            <a:r>
              <a:rPr lang="zh-CN" altLang="en-US" dirty="0"/>
              <a:t>轮修改才被接受。针对如果根据审稿意见修改文章，我们之前在与南开大学图书馆副馆长的谈话中了解到，修改可能会分为两种情况。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D8F003-5DD9-497A-AD81-475E865C91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我们前面审稿流程中提到了文章修改，其实大部分文章在最终被期刊接受前都需要进行修改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Emerald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是需要作者在提交修改的文稿时，在投稿系统中也同时提交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revision note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的，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revision note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中可以回应评审人提出的一些问题和修改建议，这样也会帮助审稿人和主编在看到大家的修改稿时，直接定位到我们修改的部分，了解我们修改文稿时的一些想法。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D8F003-5DD9-497A-AD81-475E865C91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之前对</a:t>
            </a:r>
            <a:r>
              <a:rPr lang="en-US" altLang="zh-CN" dirty="0"/>
              <a:t>Emerald</a:t>
            </a:r>
            <a:r>
              <a:rPr lang="zh-CN" altLang="en-US" dirty="0"/>
              <a:t>的主编做过一次调研，反馈的一些中国作者常见的现象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实在不确定的时候也可以在投稿前将摘要发给期刊主编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最后比较困扰的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D8F003-5DD9-497A-AD81-475E865C91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针对这一点呢，</a:t>
            </a:r>
            <a:r>
              <a:rPr lang="en-US" altLang="zh-CN" dirty="0"/>
              <a:t>Emerald</a:t>
            </a:r>
            <a:r>
              <a:rPr lang="zh-CN" altLang="en-US" dirty="0"/>
              <a:t>也是推出</a:t>
            </a:r>
            <a:endParaRPr lang="en-US" altLang="zh-CN" dirty="0"/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FontTx/>
              <a:buChar char="•"/>
            </a:pPr>
            <a:r>
              <a:rPr lang="zh-CN" altLang="en-US" dirty="0">
                <a:latin typeface="微软雅黑" panose="020B0503020204020204" pitchFamily="34" charset="-122"/>
              </a:rPr>
              <a:t>以</a:t>
            </a:r>
            <a:r>
              <a:rPr lang="zh-CN" altLang="en-US" dirty="0">
                <a:solidFill>
                  <a:srgbClr val="00B050"/>
                </a:solidFill>
                <a:latin typeface="微软雅黑" panose="020B0503020204020204" pitchFamily="34" charset="-122"/>
              </a:rPr>
              <a:t>行业视角</a:t>
            </a:r>
            <a:r>
              <a:rPr lang="zh-CN" altLang="en-US" dirty="0">
                <a:latin typeface="微软雅黑" panose="020B0503020204020204" pitchFamily="34" charset="-122"/>
              </a:rPr>
              <a:t>关注国际出版的标准及要点，不仅提升语言</a:t>
            </a:r>
            <a:endParaRPr lang="en-US" altLang="zh-CN" dirty="0">
              <a:latin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1800"/>
              </a:spcAft>
              <a:buFontTx/>
              <a:buChar char="•"/>
            </a:pPr>
            <a:r>
              <a:rPr lang="zh-CN" altLang="en-US" dirty="0">
                <a:latin typeface="微软雅黑" panose="020B0503020204020204" pitchFamily="34" charset="-122"/>
              </a:rPr>
              <a:t>会有出版社专业人员全程协助文章出版</a:t>
            </a: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latin typeface="微软雅黑" panose="020B0503020204020204" pitchFamily="34" charset="-122"/>
              </a:rPr>
              <a:t>对于语言润色的服务，</a:t>
            </a:r>
            <a:r>
              <a:rPr lang="en-US" altLang="zh-CN" dirty="0">
                <a:latin typeface="微软雅黑" panose="020B0503020204020204" pitchFamily="34" charset="-122"/>
              </a:rPr>
              <a:t>Emerald</a:t>
            </a:r>
            <a:r>
              <a:rPr lang="zh-CN" altLang="en-US" dirty="0">
                <a:latin typeface="微软雅黑" panose="020B0503020204020204" pitchFamily="34" charset="-122"/>
              </a:rPr>
              <a:t>的语言编辑均为英语母语人士，博士专业学科背景。在我们的客户中，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清华大学也是语言编辑服务的重点客户。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对于出版支持服务：</a:t>
            </a:r>
            <a:endParaRPr lang="en-US" altLang="zh-CN" dirty="0">
              <a:latin typeface="微软雅黑" panose="020B0503020204020204" pitchFamily="34" charset="-122"/>
            </a:endParaRPr>
          </a:p>
          <a:p>
            <a:pPr lvl="1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zh-CN" altLang="en-US" sz="1200" dirty="0">
                <a:latin typeface="楷体" panose="02010609060101010101" pitchFamily="49" charset="-122"/>
                <a:ea typeface="楷体" panose="02010609060101010101" pitchFamily="49" charset="-122"/>
              </a:rPr>
              <a:t>目标期刊选择</a:t>
            </a:r>
            <a:endParaRPr lang="en-US" altLang="zh-CN" sz="12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1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zh-CN" altLang="en-US" sz="1200" dirty="0">
                <a:latin typeface="楷体" panose="02010609060101010101" pitchFamily="49" charset="-122"/>
                <a:ea typeface="楷体" panose="02010609060101010101" pitchFamily="49" charset="-122"/>
              </a:rPr>
              <a:t>从出版角度初审文章并提出修改建议</a:t>
            </a:r>
            <a:endParaRPr lang="en-US" altLang="zh-CN" sz="12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1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zh-CN" altLang="en-US" sz="1200" dirty="0">
                <a:latin typeface="楷体" panose="02010609060101010101" pitchFamily="49" charset="-122"/>
                <a:ea typeface="楷体" panose="02010609060101010101" pitchFamily="49" charset="-122"/>
              </a:rPr>
              <a:t>投稿协助（</a:t>
            </a:r>
            <a:r>
              <a:rPr lang="en-US" altLang="zh-CN" sz="1200" dirty="0">
                <a:latin typeface="楷体" panose="02010609060101010101" pitchFamily="49" charset="-122"/>
                <a:ea typeface="楷体" panose="02010609060101010101" pitchFamily="49" charset="-122"/>
              </a:rPr>
              <a:t>cover letter</a:t>
            </a:r>
            <a:r>
              <a:rPr lang="zh-CN" altLang="en-US" sz="1200" dirty="0">
                <a:latin typeface="楷体" panose="02010609060101010101" pitchFamily="49" charset="-122"/>
                <a:ea typeface="楷体" panose="02010609060101010101" pitchFamily="49" charset="-122"/>
              </a:rPr>
              <a:t>建议、代投稿等）</a:t>
            </a:r>
            <a:endParaRPr lang="en-US" altLang="zh-CN" sz="12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1">
              <a:lnSpc>
                <a:spcPct val="120000"/>
              </a:lnSpc>
              <a:spcBef>
                <a:spcPct val="0"/>
              </a:spcBef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zh-CN" altLang="en-US" sz="1200" dirty="0">
                <a:latin typeface="楷体" panose="02010609060101010101" pitchFamily="49" charset="-122"/>
                <a:ea typeface="楷体" panose="02010609060101010101" pitchFamily="49" charset="-122"/>
              </a:rPr>
              <a:t>投稿后评审意见解读、免费返修</a:t>
            </a:r>
            <a:endParaRPr lang="en-US" altLang="zh-CN" sz="12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D8F003-5DD9-497A-AD81-475E865C91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D8F003-5DD9-497A-AD81-475E865C91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全部内容，如果有疑问的话，可以通过邮箱来联系我们，非常感谢大家的聆听。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8F003-5DD9-497A-AD81-475E865C91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</a:ln>
        </p:spPr>
      </p:sp>
      <p:sp>
        <p:nvSpPr>
          <p:cNvPr id="9219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anchor="t"/>
          <a:lstStyle/>
          <a:p>
            <a:endParaRPr lang="en-US" altLang="zh-CN" dirty="0"/>
          </a:p>
        </p:txBody>
      </p:sp>
      <p:sp>
        <p:nvSpPr>
          <p:cNvPr id="9220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FC21A20-A65E-42C0-87BE-DF142EB62431}" type="slidenum">
              <a:rPr kumimoji="0" lang="en-GB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kumimoji="0" lang="en-GB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全部内容，如果有疑问的话，可以通过邮箱来联系我们，非常感谢大家的聆听。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8F003-5DD9-497A-AD81-475E865C91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首先，我们来了解一些</a:t>
            </a:r>
            <a:r>
              <a:rPr lang="en-US" altLang="zh-CN" dirty="0"/>
              <a:t>Emerald</a:t>
            </a:r>
            <a:r>
              <a:rPr lang="zh-CN" altLang="en-US" dirty="0"/>
              <a:t>有哪些学术资源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8F003-5DD9-497A-AD81-475E865C91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Emerald</a:t>
            </a:r>
            <a:r>
              <a:rPr lang="zh-CN" altLang="en-US" dirty="0"/>
              <a:t>资源主要分为期刊、图书和案例集三大类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8F003-5DD9-497A-AD81-475E865C91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期刊方面，</a:t>
            </a:r>
            <a:r>
              <a:rPr lang="en-US" altLang="zh-CN" dirty="0"/>
              <a:t>Emerald</a:t>
            </a:r>
            <a:r>
              <a:rPr lang="zh-CN" altLang="en-US" dirty="0"/>
              <a:t>在管理学领域共有</a:t>
            </a:r>
            <a:r>
              <a:rPr lang="en-US" altLang="zh-CN" dirty="0"/>
              <a:t>283</a:t>
            </a:r>
            <a:r>
              <a:rPr lang="zh-CN" altLang="en-US" dirty="0"/>
              <a:t>种期刊，是该研究领域单一出版量最大的出版社之一</a:t>
            </a:r>
            <a:endParaRPr lang="en-US" altLang="zh-CN" dirty="0"/>
          </a:p>
          <a:p>
            <a:r>
              <a:rPr lang="zh-CN" altLang="en-US" dirty="0"/>
              <a:t>范围涵盖了管理学五大分支学科，另外还涉及一些跨学科和交叉领域的期刊 如教育管理 环境管理等等</a:t>
            </a:r>
            <a:endParaRPr lang="en-US" altLang="zh-CN" dirty="0"/>
          </a:p>
          <a:p>
            <a:r>
              <a:rPr lang="zh-CN" altLang="en-US" dirty="0"/>
              <a:t>管理学期刊分为左边这</a:t>
            </a:r>
            <a:r>
              <a:rPr lang="en-US" altLang="zh-CN" dirty="0"/>
              <a:t>12</a:t>
            </a:r>
            <a:r>
              <a:rPr lang="zh-CN" altLang="en-US" dirty="0"/>
              <a:t>个学科合集，其中运营物流与质量管理、市场营销、信息知识管理等都是我们的优势学科合集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8F003-5DD9-497A-AD81-475E865C91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5F650DF-69ED-4A59-8E8A-B8D600F980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5F650DF-69ED-4A59-8E8A-B8D600F980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 b="0">
                <a:solidFill>
                  <a:srgbClr val="066E75"/>
                </a:solidFill>
                <a:latin typeface="造字工房言宋（非商用）常规体" pitchFamily="2" charset="-122"/>
                <a:ea typeface="造字工房言宋（非商用）常规体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7A9C9E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DCF1-535F-B640-82FC-30A92388BB2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F2295-EAF6-204E-B952-E48BF672004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DCF1-535F-B640-82FC-30A92388BB20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F2295-EAF6-204E-B952-E48BF672004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DCF1-535F-B640-82FC-30A92388BB2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F2295-EAF6-204E-B952-E48BF672004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DCF1-535F-B640-82FC-30A92388BB2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F2295-EAF6-204E-B952-E48BF672004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DCF1-535F-B640-82FC-30A92388BB2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F2295-EAF6-204E-B952-E48BF672004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DCF1-535F-B640-82FC-30A92388BB2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F2295-EAF6-204E-B952-E48BF672004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421EB-64F7-4C4A-8214-60BD44A7000F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3B4-D26D-40D9-AD8A-79A39FED7462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z="4400">
                <a:solidFill>
                  <a:srgbClr val="008080"/>
                </a:solidFill>
                <a:latin typeface="Georgia" panose="02040502050405020303" pitchFamily="18" charset="0"/>
              </a:rPr>
              <a:t>How to Get Started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421EB-64F7-4C4A-8214-60BD44A7000F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3B4-D26D-40D9-AD8A-79A39FED7462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2147489"/>
            <a:ext cx="10515600" cy="2852737"/>
          </a:xfrm>
        </p:spPr>
        <p:txBody>
          <a:bodyPr anchor="b">
            <a:normAutofit/>
          </a:bodyPr>
          <a:lstStyle>
            <a:lvl1pPr>
              <a:defRPr sz="6000" b="1">
                <a:solidFill>
                  <a:srgbClr val="066E7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502721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53460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66E7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313896"/>
            <a:ext cx="10515600" cy="4863068"/>
          </a:xfrm>
        </p:spPr>
        <p:txBody>
          <a:bodyPr>
            <a:normAutofit/>
          </a:bodyPr>
          <a:lstStyle>
            <a:lvl1pPr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7A9C9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DCF1-535F-B640-82FC-30A92388BB2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F2295-EAF6-204E-B952-E48BF672004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DCF1-535F-B640-82FC-30A92388BB2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F2295-EAF6-204E-B952-E48BF672004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DCF1-535F-B640-82FC-30A92388BB2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F2295-EAF6-204E-B952-E48BF672004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DCF1-535F-B640-82FC-30A92388BB2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F2295-EAF6-204E-B952-E48BF672004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DCF1-535F-B640-82FC-30A92388BB20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F2295-EAF6-204E-B952-E48BF672004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4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4" Type="http://schemas.openxmlformats.org/officeDocument/2006/relationships/theme" Target="../theme/theme3.xml"/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5DCF1-535F-B640-82FC-30A92388BB2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1F2295-EAF6-204E-B952-E48BF672004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4785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421EB-64F7-4C4A-8214-60BD44A7000F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8F3B4-D26D-40D9-AD8A-79A39FED7462}" type="slidenum">
              <a:rPr lang="en-GB" smtClean="0"/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808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51.png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54.jpeg"/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3.xml"/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62.jpeg"/><Relationship Id="rId8" Type="http://schemas.openxmlformats.org/officeDocument/2006/relationships/hyperlink" Target="http://image.baidu.com/search/detail?ct=503316480&amp;z=0&amp;tn=baiduimagedetail&amp;ipn=d&amp;word=OPEN&amp;step_word=&amp;ie=utf-8&amp;in=&amp;cl=2&amp;lm=-1&amp;st=-1&amp;hd=0&amp;latest=0&amp;copyright=0&amp;cs=396098747,2362056952&amp;os=845398283,4099142728&amp;simid=0,0&amp;pn=1&amp;rn=1&amp;di=110&amp;ln=1066&amp;fr=&amp;fmq=1567558453985_R&amp;ic=0&amp;s=undefined&amp;se=&amp;sme=&amp;tab=0&amp;width=&amp;height=&amp;face=undefined&amp;is=0,0&amp;istype=2&amp;ist=&amp;jit=&amp;bdtype=0&amp;spn=0&amp;pi=0&amp;gsm=0&amp;objurl=http://pic2.cxtuku.com/00/00/63/b245ef23ac10.jpg&amp;rpstart=0&amp;rpnum=0&amp;adpicid=0&amp;force=undefined" TargetMode="External"/><Relationship Id="rId7" Type="http://schemas.openxmlformats.org/officeDocument/2006/relationships/image" Target="../media/image61.jpeg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png"/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1" Type="http://schemas.openxmlformats.org/officeDocument/2006/relationships/notesSlide" Target="../notesSlides/notesSlide16.xml"/><Relationship Id="rId10" Type="http://schemas.openxmlformats.org/officeDocument/2006/relationships/slideLayout" Target="../slideLayouts/slideLayout3.xml"/><Relationship Id="rId1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4.jpeg"/><Relationship Id="rId1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8.xml"/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71.jpeg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68.png"/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9.jpeg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image" Target="../media/image7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7.xml"/><Relationship Id="rId4" Type="http://schemas.openxmlformats.org/officeDocument/2006/relationships/image" Target="../media/image81.png"/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82.png"/><Relationship Id="rId1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8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7" Type="http://schemas.openxmlformats.org/officeDocument/2006/relationships/image" Target="../media/image90.png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7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image" Target="../media/image9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image" Target="../media/image10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104.png"/><Relationship Id="rId1" Type="http://schemas.openxmlformats.org/officeDocument/2006/relationships/image" Target="../media/image101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image" Target="../media/image77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108.png"/><Relationship Id="rId1" Type="http://schemas.openxmlformats.org/officeDocument/2006/relationships/image" Target="../media/image107.png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110.png"/><Relationship Id="rId2" Type="http://schemas.openxmlformats.org/officeDocument/2006/relationships/image" Target="../media/image77.png"/><Relationship Id="rId1" Type="http://schemas.openxmlformats.org/officeDocument/2006/relationships/image" Target="../media/image109.png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7.xml"/><Relationship Id="rId4" Type="http://schemas.openxmlformats.org/officeDocument/2006/relationships/image" Target="../media/image114.png"/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image" Target="../media/image1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15.pn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6.xml"/><Relationship Id="rId3" Type="http://schemas.openxmlformats.org/officeDocument/2006/relationships/slideLayout" Target="../slideLayouts/slideLayout2.xml"/><Relationship Id="rId2" Type="http://schemas.microsoft.com/office/2007/relationships/hdphoto" Target="../media/image117.wdp"/><Relationship Id="rId1" Type="http://schemas.openxmlformats.org/officeDocument/2006/relationships/image" Target="../media/image116.png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image" Target="../media/image120.GIF"/><Relationship Id="rId7" Type="http://schemas.openxmlformats.org/officeDocument/2006/relationships/image" Target="../media/image119.GIF"/><Relationship Id="rId6" Type="http://schemas.openxmlformats.org/officeDocument/2006/relationships/image" Target="../media/image118.GIF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0" Type="http://schemas.openxmlformats.org/officeDocument/2006/relationships/notesSlide" Target="../notesSlides/notesSlide27.xml"/><Relationship Id="rId1" Type="http://schemas.openxmlformats.org/officeDocument/2006/relationships/diagramData" Target="../diagrams/data1.xml"/></Relationships>
</file>

<file path=ppt/slides/_rels/slide3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8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24.png"/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image" Target="../media/image121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9.xml"/><Relationship Id="rId7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image" Target="../media/image125.png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0.xml"/><Relationship Id="rId3" Type="http://schemas.openxmlformats.org/officeDocument/2006/relationships/slideLayout" Target="../slideLayouts/slideLayout3.xml"/><Relationship Id="rId2" Type="http://schemas.microsoft.com/office/2007/relationships/hdphoto" Target="../media/image127.wdp"/><Relationship Id="rId1" Type="http://schemas.openxmlformats.org/officeDocument/2006/relationships/image" Target="../media/image12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29.png"/><Relationship Id="rId1" Type="http://schemas.openxmlformats.org/officeDocument/2006/relationships/image" Target="../media/image12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4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1.svg"/><Relationship Id="rId1" Type="http://schemas.openxmlformats.org/officeDocument/2006/relationships/image" Target="../media/image13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3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33.png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7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5.png"/><Relationship Id="rId1" Type="http://schemas.openxmlformats.org/officeDocument/2006/relationships/image" Target="../media/image134.jpeg"/></Relationships>
</file>

<file path=ppt/slides/_rels/slide4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8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image" Target="../media/image1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3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39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jpeg"/><Relationship Id="rId8" Type="http://schemas.openxmlformats.org/officeDocument/2006/relationships/image" Target="../media/image23.jpeg"/><Relationship Id="rId7" Type="http://schemas.openxmlformats.org/officeDocument/2006/relationships/image" Target="../media/image22.jpe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4" Type="http://schemas.openxmlformats.org/officeDocument/2006/relationships/notesSlide" Target="../notesSlides/notesSlide6.xml"/><Relationship Id="rId13" Type="http://schemas.openxmlformats.org/officeDocument/2006/relationships/slideLayout" Target="../slideLayouts/slideLayout3.xml"/><Relationship Id="rId12" Type="http://schemas.openxmlformats.org/officeDocument/2006/relationships/image" Target="../media/image27.jpeg"/><Relationship Id="rId11" Type="http://schemas.openxmlformats.org/officeDocument/2006/relationships/image" Target="../media/image26.jpeg"/><Relationship Id="rId10" Type="http://schemas.openxmlformats.org/officeDocument/2006/relationships/image" Target="../media/image25.jpeg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621665"/>
            <a:ext cx="9589135" cy="2387600"/>
          </a:xfrm>
        </p:spPr>
        <p:txBody>
          <a:bodyPr/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Emerald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资源高效利用与投稿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技巧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195639"/>
            <a:ext cx="9144000" cy="1655762"/>
          </a:xfrm>
        </p:spPr>
        <p:txBody>
          <a:bodyPr/>
          <a:lstStyle/>
          <a:p>
            <a:r>
              <a:rPr lang="en-US" altLang="zh-CN" dirty="0"/>
              <a:t>bm7@emeraldinsight.com.cn</a:t>
            </a:r>
            <a:endParaRPr lang="en-US" altLang="zh-CN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+mn-ea"/>
              <a:cs typeface="+mn-cs"/>
            </a:endParaRPr>
          </a:p>
        </p:txBody>
      </p:sp>
      <p:sp useBgFill="1"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09574" y="633619"/>
            <a:ext cx="4520912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978408"/>
            <a:ext cx="4061696" cy="1106424"/>
          </a:xfrm>
        </p:spPr>
        <p:txBody>
          <a:bodyPr>
            <a:normAutofit/>
          </a:bodyPr>
          <a:lstStyle/>
          <a:p>
            <a:r>
              <a:rPr lang="en-GB" altLang="zh-CN" sz="2400" b="1" dirty="0"/>
              <a:t>Marketing</a:t>
            </a:r>
            <a:endParaRPr lang="en-GB" altLang="zh-CN" sz="2400" b="1" dirty="0"/>
          </a:p>
        </p:txBody>
      </p:sp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45565" y="118153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77456" y="2185416"/>
            <a:ext cx="3683187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2359152"/>
            <a:ext cx="3683187" cy="342900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zh-CN" altLang="en-US" sz="1800" dirty="0"/>
              <a:t>同时具备了学术质量和现实意义，其中</a:t>
            </a:r>
            <a:r>
              <a:rPr lang="en-US" altLang="zh-CN" sz="1800" dirty="0"/>
              <a:t>91%</a:t>
            </a:r>
            <a:r>
              <a:rPr lang="zh-CN" altLang="en-US" sz="1800" dirty="0"/>
              <a:t>的期刊被</a:t>
            </a:r>
            <a:r>
              <a:rPr lang="en-US" altLang="zh-CN" sz="1800" dirty="0"/>
              <a:t>Scopus</a:t>
            </a:r>
            <a:r>
              <a:rPr lang="zh-CN" altLang="en-US" sz="1800" dirty="0"/>
              <a:t>收录，</a:t>
            </a:r>
            <a:r>
              <a:rPr lang="en-US" altLang="zh-CN" sz="1800" dirty="0"/>
              <a:t>12</a:t>
            </a:r>
            <a:r>
              <a:rPr lang="zh-CN" altLang="en-US" sz="1800" dirty="0"/>
              <a:t>本期刊被</a:t>
            </a:r>
            <a:r>
              <a:rPr lang="en-US" altLang="zh-CN" sz="1800" dirty="0"/>
              <a:t>SSCI</a:t>
            </a:r>
            <a:r>
              <a:rPr lang="zh-CN" altLang="en-US" sz="1800" dirty="0"/>
              <a:t>收录，具有很强的主题针对性（</a:t>
            </a:r>
            <a:r>
              <a:rPr lang="en-US" altLang="zh-CN" sz="1800" dirty="0" err="1"/>
              <a:t>eg.</a:t>
            </a:r>
            <a:r>
              <a:rPr lang="en-US" altLang="zh-CN" sz="1800" dirty="0"/>
              <a:t> </a:t>
            </a:r>
            <a:r>
              <a:rPr lang="zh-CN" altLang="en-US" sz="1800" dirty="0"/>
              <a:t>体育营销，公益营销，时尚营销）。</a:t>
            </a:r>
            <a:endParaRPr lang="zh-CN" altLang="en-US" sz="1800" dirty="0">
              <a:solidFill>
                <a:schemeClr val="tx1"/>
              </a:solidFill>
              <a:latin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6" name="表格 3"/>
          <p:cNvGraphicFramePr>
            <a:graphicFrameLocks noGrp="1"/>
          </p:cNvGraphicFramePr>
          <p:nvPr/>
        </p:nvGraphicFramePr>
        <p:xfrm>
          <a:off x="5604654" y="3551206"/>
          <a:ext cx="5913178" cy="2553067"/>
        </p:xfrm>
        <a:graphic>
          <a:graphicData uri="http://schemas.openxmlformats.org/drawingml/2006/table">
            <a:tbl>
              <a:tblPr firstRow="1" bandRow="1">
                <a:noFill/>
                <a:tableStyleId>{C083E6E3-FA7D-4D7B-A595-EF9225AFEA82}</a:tableStyleId>
              </a:tblPr>
              <a:tblGrid>
                <a:gridCol w="4534761"/>
                <a:gridCol w="453425"/>
                <a:gridCol w="439138"/>
                <a:gridCol w="485854"/>
              </a:tblGrid>
              <a:tr h="478467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期刊名称</a:t>
                      </a:r>
                      <a:endParaRPr lang="en-US" sz="12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22428" marB="11214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收录</a:t>
                      </a:r>
                      <a:endParaRPr lang="en-US" sz="12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22428" marB="112141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1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分区</a:t>
                      </a:r>
                      <a:endParaRPr lang="en-US" sz="12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22428" marB="112141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b="1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IF</a:t>
                      </a:r>
                      <a:endParaRPr lang="en-US" altLang="zh-CN" sz="12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22428" marB="112141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492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Journal of Research in Interactive Marketing</a:t>
                      </a:r>
                      <a:endParaRPr lang="en-US" altLang="zh-CN" sz="120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SSCI</a:t>
                      </a:r>
                      <a:endParaRPr lang="en-US" sz="120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Q1</a:t>
                      </a:r>
                      <a:endParaRPr lang="en-US" sz="1200" b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b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11.6</a:t>
                      </a:r>
                      <a:endParaRPr lang="en-US" altLang="zh-CN" sz="1200" b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492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International Journal of Bank Marketing</a:t>
                      </a:r>
                      <a:endParaRPr lang="en-US" altLang="zh-CN" sz="120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SSCI</a:t>
                      </a:r>
                      <a:endParaRPr lang="en-US" altLang="zh-CN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Q1</a:t>
                      </a:r>
                      <a:endParaRPr lang="en-US" altLang="zh-CN" sz="120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6.9</a:t>
                      </a:r>
                      <a:endParaRPr lang="en-US" altLang="zh-CN" sz="120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149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Journal of Product &amp; Brand Management</a:t>
                      </a:r>
                      <a:endParaRPr lang="en-US" sz="120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SSCI</a:t>
                      </a:r>
                      <a:endParaRPr lang="en-U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Q1</a:t>
                      </a:r>
                      <a:endParaRPr lang="en-U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5.7</a:t>
                      </a:r>
                      <a:endParaRPr lang="en-US" altLang="zh-CN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492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International Marketing Review</a:t>
                      </a:r>
                      <a:endParaRPr lang="en-US" altLang="zh-CN" sz="120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SSCI</a:t>
                      </a:r>
                      <a:endParaRPr lang="en-US" altLang="zh-CN" sz="120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Q2</a:t>
                      </a:r>
                      <a:endParaRPr lang="en-US" sz="120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4.6</a:t>
                      </a:r>
                      <a:endParaRPr lang="en-US" altLang="zh-CN" sz="120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1492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u="none" strike="noStrike" kern="1200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Journal of Services Marketing</a:t>
                      </a:r>
                      <a:endParaRPr lang="en-US" sz="1200" u="none" strike="noStrike" kern="1200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200" u="none" strike="noStrike" kern="1200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SSCI</a:t>
                      </a:r>
                      <a:endParaRPr lang="en-US" altLang="zh-CN" sz="1200" u="none" strike="noStrike" kern="1200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88300" marT="33642" marB="11214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u="none" strike="noStrike" kern="1200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Q2</a:t>
                      </a:r>
                      <a:endParaRPr lang="en-US" sz="1200" u="none" strike="noStrike" kern="1200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88300" marT="33642" marB="11214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zh-CN" sz="1200" u="none" strike="noStrike" kern="1200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4.5</a:t>
                      </a:r>
                      <a:endParaRPr lang="en-US" altLang="zh-CN" sz="1200" u="none" strike="noStrike" kern="1200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88300" marT="33642" marB="11214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9" name="Picture 8" descr="A blue and yellow chameleon on a plant&#10;&#10;AI-generated content may be incorrect.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654" y="633619"/>
            <a:ext cx="1531002" cy="20968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5" descr="图片包含 动物, 哺乳动物, 水栖哺乳动物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651" y="633619"/>
            <a:ext cx="1550721" cy="20968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9" descr="图片包含 就坐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67" y="633619"/>
            <a:ext cx="1617580" cy="20968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+mn-ea"/>
              <a:cs typeface="+mn-cs"/>
            </a:endParaRPr>
          </a:p>
        </p:txBody>
      </p:sp>
      <p:sp useBgFill="1">
        <p:nvSpPr>
          <p:cNvPr id="26" name="Rectangle 2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09574" y="633619"/>
            <a:ext cx="4520912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978408"/>
            <a:ext cx="3683187" cy="1106424"/>
          </a:xfrm>
        </p:spPr>
        <p:txBody>
          <a:bodyPr>
            <a:normAutofit fontScale="90000"/>
          </a:bodyPr>
          <a:lstStyle/>
          <a:p>
            <a:r>
              <a:rPr lang="en-GB" altLang="zh-CN" sz="2800" b="1" dirty="0"/>
              <a:t>Library &amp; Information Sciences</a:t>
            </a:r>
            <a:endParaRPr lang="en-GB" altLang="zh-CN" sz="2800" b="1" dirty="0"/>
          </a:p>
        </p:txBody>
      </p:sp>
      <p:sp>
        <p:nvSpPr>
          <p:cNvPr id="28" name="Rectangle 2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45565" y="118153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77456" y="2185416"/>
            <a:ext cx="3683187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89654" y="2359152"/>
            <a:ext cx="4210025" cy="352044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cs typeface="+mn-cs"/>
              </a:rPr>
              <a:t>包含</a:t>
            </a:r>
            <a:r>
              <a:rPr lang="en-US" altLang="zh-CN" sz="1800" dirty="0">
                <a:solidFill>
                  <a:schemeClr val="tx1"/>
                </a:solidFill>
                <a:latin typeface="微软雅黑" panose="020B0503020204020204" pitchFamily="34" charset="-122"/>
                <a:cs typeface="+mn-cs"/>
              </a:rPr>
              <a:t>16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cs typeface="+mn-cs"/>
              </a:rPr>
              <a:t>种高质量期刊，涉及许多细分的主题性期刊。合集中有</a:t>
            </a:r>
            <a:r>
              <a:rPr lang="en-US" altLang="zh-CN" sz="1800" dirty="0">
                <a:solidFill>
                  <a:schemeClr val="tx1"/>
                </a:solidFill>
                <a:latin typeface="微软雅黑" panose="020B0503020204020204" pitchFamily="34" charset="-122"/>
                <a:cs typeface="+mn-cs"/>
              </a:rPr>
              <a:t>6</a:t>
            </a:r>
            <a:r>
              <a:rPr lang="zh-CN" altLang="en-US" sz="1800">
                <a:solidFill>
                  <a:schemeClr val="tx1"/>
                </a:solidFill>
                <a:latin typeface="微软雅黑" panose="020B0503020204020204" pitchFamily="34" charset="-122"/>
                <a:cs typeface="+mn-cs"/>
              </a:rPr>
              <a:t>本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cs typeface="+mn-cs"/>
              </a:rPr>
              <a:t>期刊被</a:t>
            </a:r>
            <a:r>
              <a:rPr lang="en-US" altLang="zh-CN" sz="1800" dirty="0">
                <a:solidFill>
                  <a:schemeClr val="tx1"/>
                </a:solidFill>
                <a:latin typeface="微软雅黑" panose="020B0503020204020204" pitchFamily="34" charset="-122"/>
                <a:cs typeface="+mn-cs"/>
              </a:rPr>
              <a:t>SSCI/SCIE/EI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cs typeface="+mn-cs"/>
              </a:rPr>
              <a:t>收录。</a:t>
            </a:r>
            <a:endParaRPr lang="en-US" altLang="zh-CN" sz="1800" dirty="0">
              <a:solidFill>
                <a:schemeClr val="tx1"/>
              </a:solidFill>
              <a:latin typeface="微软雅黑" panose="020B0503020204020204" pitchFamily="34" charset="-122"/>
              <a:cs typeface="+mn-cs"/>
            </a:endParaRP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endParaRPr lang="zh-CN" altLang="en-US" sz="2000" dirty="0"/>
          </a:p>
        </p:txBody>
      </p:sp>
      <p:pic>
        <p:nvPicPr>
          <p:cNvPr id="8" name="图片 7" descr="图片包含 建筑物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059" y="630936"/>
            <a:ext cx="1432870" cy="1978379"/>
          </a:xfrm>
          <a:prstGeom prst="rect">
            <a:avLst/>
          </a:prstGeom>
        </p:spPr>
      </p:pic>
      <p:pic>
        <p:nvPicPr>
          <p:cNvPr id="6" name="图片 5" descr="图示&#10;&#10;低可信度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092" y="630936"/>
            <a:ext cx="1432437" cy="1977782"/>
          </a:xfrm>
          <a:prstGeom prst="rect">
            <a:avLst/>
          </a:prstGeom>
        </p:spPr>
      </p:pic>
      <p:pic>
        <p:nvPicPr>
          <p:cNvPr id="7" name="图片 6" descr="手机屏幕截图&#10;&#10;中度可信度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909" y="630936"/>
            <a:ext cx="1432437" cy="1977782"/>
          </a:xfrm>
          <a:prstGeom prst="rect">
            <a:avLst/>
          </a:prstGeom>
        </p:spPr>
      </p:pic>
      <p:graphicFrame>
        <p:nvGraphicFramePr>
          <p:cNvPr id="9" name="表格 8"/>
          <p:cNvGraphicFramePr>
            <a:graphicFrameLocks noGrp="1"/>
          </p:cNvGraphicFramePr>
          <p:nvPr/>
        </p:nvGraphicFramePr>
        <p:xfrm>
          <a:off x="5533209" y="3280961"/>
          <a:ext cx="6308783" cy="2848583"/>
        </p:xfrm>
        <a:graphic>
          <a:graphicData uri="http://schemas.openxmlformats.org/drawingml/2006/table">
            <a:tbl>
              <a:tblPr firstRow="1" bandRow="1">
                <a:noFill/>
                <a:tableStyleId>{C083E6E3-FA7D-4D7B-A595-EF9225AFEA82}</a:tableStyleId>
              </a:tblPr>
              <a:tblGrid>
                <a:gridCol w="3548742"/>
                <a:gridCol w="1556789"/>
                <a:gridCol w="728212"/>
                <a:gridCol w="475040"/>
              </a:tblGrid>
              <a:tr h="46655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期刊名称</a:t>
                      </a:r>
                      <a:endParaRPr lang="en-US" sz="12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22428" marB="112141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收录</a:t>
                      </a:r>
                      <a:endParaRPr lang="en-US" sz="12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22428" marB="112141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分区</a:t>
                      </a:r>
                      <a:endParaRPr lang="en-US" sz="12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22428" marB="112141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b="1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IF</a:t>
                      </a:r>
                      <a:endParaRPr lang="en-US" altLang="zh-CN" sz="12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22428" marB="112141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</a:tr>
              <a:tr h="4045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Online Information Review</a:t>
                      </a:r>
                      <a:endParaRPr lang="en-U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SSCI/SCIE/EI</a:t>
                      </a:r>
                      <a:endParaRPr lang="en-US" altLang="zh-CN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Q1</a:t>
                      </a:r>
                      <a:endParaRPr lang="en-US" altLang="zh-CN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3.5</a:t>
                      </a:r>
                      <a:endParaRPr lang="en-US" altLang="zh-CN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045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cap="none" spc="0" dirty="0" err="1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Aslib</a:t>
                      </a:r>
                      <a:r>
                        <a:rPr lang="en-US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Journal of Information Management</a:t>
                      </a:r>
                      <a:endParaRPr lang="en-U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SSCI/SCIE/EI</a:t>
                      </a:r>
                      <a:endParaRPr lang="en-U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Q1</a:t>
                      </a:r>
                      <a:endParaRPr lang="en-U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3.1</a:t>
                      </a:r>
                      <a:endParaRPr lang="en-US" altLang="zh-CN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590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Journal of Documentation</a:t>
                      </a:r>
                      <a:endParaRPr lang="en-U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SSCI</a:t>
                      </a:r>
                      <a:endParaRPr lang="en-U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Q2</a:t>
                      </a:r>
                      <a:endParaRPr lang="en-U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2.0</a:t>
                      </a:r>
                      <a:endParaRPr lang="en-US" altLang="zh-CN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045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The Electronic Library</a:t>
                      </a:r>
                      <a:endParaRPr lang="en-U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SSCI</a:t>
                      </a:r>
                      <a:endParaRPr lang="en-U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Q2</a:t>
                      </a:r>
                      <a:endParaRPr lang="en-U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1.5</a:t>
                      </a:r>
                      <a:endParaRPr lang="en-US" altLang="zh-CN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45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Data Technologies and Applications</a:t>
                      </a:r>
                      <a:endParaRPr lang="en-U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SSCI/SCIE</a:t>
                      </a:r>
                      <a:endParaRPr lang="en-U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Q2</a:t>
                      </a:r>
                      <a:endParaRPr lang="en-U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1.5</a:t>
                      </a:r>
                      <a:endParaRPr lang="en-US" altLang="zh-CN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045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</a:t>
                      </a:r>
                      <a:r>
                        <a:rPr lang="en-US" altLang="zh-CN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eference Services Review</a:t>
                      </a:r>
                      <a:endParaRPr lang="en-U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SSCI</a:t>
                      </a:r>
                      <a:endParaRPr lang="en-U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Q3</a:t>
                      </a:r>
                      <a:endParaRPr lang="en-U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1.0</a:t>
                      </a:r>
                      <a:endParaRPr lang="en-US" altLang="zh-CN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+mn-ea"/>
              <a:cs typeface="+mn-cs"/>
            </a:endParaRPr>
          </a:p>
        </p:txBody>
      </p:sp>
      <p:sp useBgFill="1"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09574" y="633619"/>
            <a:ext cx="4520912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978408"/>
            <a:ext cx="4061696" cy="1106424"/>
          </a:xfrm>
        </p:spPr>
        <p:txBody>
          <a:bodyPr>
            <a:normAutofit/>
          </a:bodyPr>
          <a:lstStyle/>
          <a:p>
            <a:r>
              <a:rPr lang="en-GB" altLang="zh-CN" sz="2400" b="1" dirty="0"/>
              <a:t>Information</a:t>
            </a:r>
            <a:r>
              <a:rPr lang="en-US" altLang="zh-CN" sz="2400" b="1" dirty="0"/>
              <a:t> &amp; Knowledge Management</a:t>
            </a:r>
            <a:endParaRPr lang="en-GB" altLang="zh-CN" sz="2400" b="1" dirty="0"/>
          </a:p>
        </p:txBody>
      </p:sp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45565" y="118153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77456" y="2185416"/>
            <a:ext cx="3683187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2359152"/>
            <a:ext cx="3683187" cy="342900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pitchFamily="34" charset="-122"/>
                <a:cs typeface="+mn-cs"/>
              </a:rPr>
              <a:t>12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cs typeface="+mn-cs"/>
              </a:rPr>
              <a:t>种期刊均被</a:t>
            </a:r>
            <a:r>
              <a:rPr lang="en-GB" altLang="zh-CN" sz="1800" dirty="0">
                <a:solidFill>
                  <a:schemeClr val="tx1"/>
                </a:solidFill>
                <a:latin typeface="微软雅黑" panose="020B0503020204020204" pitchFamily="34" charset="-122"/>
                <a:cs typeface="+mn-cs"/>
              </a:rPr>
              <a:t>Scopus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cs typeface="+mn-cs"/>
              </a:rPr>
              <a:t>收录，</a:t>
            </a:r>
            <a:r>
              <a:rPr lang="en-US" altLang="zh-CN" sz="1800" dirty="0">
                <a:solidFill>
                  <a:schemeClr val="tx1"/>
                </a:solidFill>
                <a:latin typeface="微软雅黑" panose="020B0503020204020204" pitchFamily="34" charset="-122"/>
                <a:cs typeface="+mn-cs"/>
              </a:rPr>
              <a:t>9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cs typeface="+mn-cs"/>
              </a:rPr>
              <a:t>种被</a:t>
            </a:r>
            <a:r>
              <a:rPr lang="en-GB" altLang="zh-CN" sz="1800" dirty="0">
                <a:solidFill>
                  <a:schemeClr val="tx1"/>
                </a:solidFill>
                <a:latin typeface="微软雅黑" panose="020B0503020204020204" pitchFamily="34" charset="-122"/>
                <a:cs typeface="+mn-cs"/>
              </a:rPr>
              <a:t>SSCI</a:t>
            </a:r>
            <a:r>
              <a:rPr lang="en-US" altLang="en-GB" sz="1800" dirty="0">
                <a:solidFill>
                  <a:schemeClr val="tx1"/>
                </a:solidFill>
                <a:latin typeface="微软雅黑" panose="020B0503020204020204" pitchFamily="34" charset="-122"/>
                <a:cs typeface="+mn-cs"/>
              </a:rPr>
              <a:t>/</a:t>
            </a:r>
            <a:r>
              <a:rPr lang="en-GB" altLang="zh-CN" sz="1800" dirty="0">
                <a:solidFill>
                  <a:schemeClr val="tx1"/>
                </a:solidFill>
                <a:latin typeface="微软雅黑" panose="020B0503020204020204" pitchFamily="34" charset="-122"/>
                <a:cs typeface="+mn-cs"/>
              </a:rPr>
              <a:t>SCI</a:t>
            </a:r>
            <a:r>
              <a:rPr lang="en-US" altLang="en-GB" sz="1800" dirty="0">
                <a:solidFill>
                  <a:schemeClr val="tx1"/>
                </a:solidFill>
                <a:latin typeface="微软雅黑" panose="020B0503020204020204" pitchFamily="34" charset="-122"/>
                <a:cs typeface="+mn-cs"/>
              </a:rPr>
              <a:t>E/EI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cs typeface="+mn-cs"/>
              </a:rPr>
              <a:t>收录，包括世界著名的知识管理期刊</a:t>
            </a:r>
            <a:r>
              <a:rPr lang="en-GB" altLang="zh-CN" sz="1800" dirty="0">
                <a:solidFill>
                  <a:schemeClr val="tx1"/>
                </a:solidFill>
                <a:latin typeface="微软雅黑" panose="020B0503020204020204" pitchFamily="34" charset="-122"/>
                <a:cs typeface="+mn-cs"/>
              </a:rPr>
              <a:t>Journal of Knowledge Management 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cs typeface="+mn-cs"/>
              </a:rPr>
              <a:t>和“万维网”术语发源期刊</a:t>
            </a:r>
            <a:r>
              <a:rPr lang="en-US" altLang="zh-CN" sz="1800" dirty="0">
                <a:solidFill>
                  <a:schemeClr val="tx1"/>
                </a:solidFill>
                <a:latin typeface="微软雅黑" panose="020B0503020204020204" pitchFamily="34" charset="-122"/>
                <a:cs typeface="+mn-cs"/>
              </a:rPr>
              <a:t> </a:t>
            </a:r>
            <a:r>
              <a:rPr lang="en-GB" altLang="zh-CN" sz="1800" dirty="0">
                <a:solidFill>
                  <a:schemeClr val="tx1"/>
                </a:solidFill>
                <a:latin typeface="微软雅黑" panose="020B0503020204020204" pitchFamily="34" charset="-122"/>
                <a:cs typeface="+mn-cs"/>
              </a:rPr>
              <a:t>Internet Research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cs typeface="+mn-cs"/>
              </a:rPr>
              <a:t>。</a:t>
            </a:r>
            <a:endParaRPr lang="zh-CN" altLang="en-US" sz="1800" dirty="0">
              <a:solidFill>
                <a:schemeClr val="tx1"/>
              </a:solidFill>
              <a:latin typeface="微软雅黑" panose="020B0503020204020204" pitchFamily="34" charset="-122"/>
              <a:cs typeface="+mn-cs"/>
            </a:endParaRPr>
          </a:p>
        </p:txBody>
      </p:sp>
      <p:pic>
        <p:nvPicPr>
          <p:cNvPr id="7" name="图片 6" descr="图片包含 定居者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059" y="630936"/>
            <a:ext cx="1432870" cy="1978379"/>
          </a:xfrm>
          <a:prstGeom prst="rect">
            <a:avLst/>
          </a:prstGeom>
        </p:spPr>
      </p:pic>
      <p:pic>
        <p:nvPicPr>
          <p:cNvPr id="5" name="图片 4" descr="图片包含 电子产品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092" y="630936"/>
            <a:ext cx="1432437" cy="1977782"/>
          </a:xfrm>
          <a:prstGeom prst="rect">
            <a:avLst/>
          </a:prstGeom>
        </p:spPr>
      </p:pic>
      <p:pic>
        <p:nvPicPr>
          <p:cNvPr id="8" name="图片 7" descr="文本&#10;&#10;低可信度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356" y="630936"/>
            <a:ext cx="1513543" cy="1977782"/>
          </a:xfrm>
          <a:prstGeom prst="rect">
            <a:avLst/>
          </a:prstGeom>
        </p:spPr>
      </p:pic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5359110" y="3101013"/>
          <a:ext cx="6452399" cy="2967987"/>
        </p:xfrm>
        <a:graphic>
          <a:graphicData uri="http://schemas.openxmlformats.org/drawingml/2006/table">
            <a:tbl>
              <a:tblPr firstRow="1" bandRow="1">
                <a:noFill/>
                <a:tableStyleId>{C083E6E3-FA7D-4D7B-A595-EF9225AFEA82}</a:tableStyleId>
              </a:tblPr>
              <a:tblGrid>
                <a:gridCol w="4070067"/>
                <a:gridCol w="1151689"/>
                <a:gridCol w="744789"/>
                <a:gridCol w="485854"/>
              </a:tblGrid>
              <a:tr h="478467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期刊名称</a:t>
                      </a:r>
                      <a:endParaRPr lang="en-US" sz="12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22428" marB="112141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收录</a:t>
                      </a:r>
                      <a:endParaRPr lang="en-US" sz="12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22428" marB="112141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1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分区</a:t>
                      </a:r>
                      <a:endParaRPr lang="en-US" sz="12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22428" marB="112141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b="1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IF</a:t>
                      </a:r>
                      <a:endParaRPr lang="en-US" altLang="zh-CN" sz="12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22428" marB="112141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</a:tr>
              <a:tr h="41492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u="none" strike="noStrike" cap="none" spc="0" dirty="0">
                          <a:solidFill>
                            <a:schemeClr val="tx1"/>
                          </a:solidFill>
                          <a:effectLst/>
                          <a:highlight>
                            <a:srgbClr val="C0C0C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Journal of Knowledge Management</a:t>
                      </a:r>
                      <a:endParaRPr lang="en-US" sz="1200" u="none" strike="noStrike" cap="none" spc="0" dirty="0">
                        <a:solidFill>
                          <a:schemeClr val="tx1"/>
                        </a:solidFill>
                        <a:effectLst/>
                        <a:highlight>
                          <a:srgbClr val="C0C0C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SSCI</a:t>
                      </a:r>
                      <a:endParaRPr lang="en-US" sz="120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Q1</a:t>
                      </a:r>
                      <a:endParaRPr lang="en-US" sz="1200" b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b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9.5</a:t>
                      </a:r>
                      <a:endParaRPr lang="en-US" altLang="zh-CN" sz="1200" b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41492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Journal of Enterprise Information Management</a:t>
                      </a:r>
                      <a:endParaRPr lang="en-US" altLang="zh-CN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SSCI</a:t>
                      </a:r>
                      <a:endParaRPr lang="en-US" altLang="zh-CN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Q1</a:t>
                      </a:r>
                      <a:endParaRPr lang="en-US" altLang="zh-CN" sz="120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6.4</a:t>
                      </a:r>
                      <a:endParaRPr lang="en-US" altLang="zh-CN" sz="120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149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cap="none" spc="0" dirty="0">
                          <a:solidFill>
                            <a:schemeClr val="tx1"/>
                          </a:solidFill>
                          <a:effectLst/>
                          <a:highlight>
                            <a:srgbClr val="C0C0C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Internet Research</a:t>
                      </a:r>
                      <a:endParaRPr lang="en-US" sz="1200" b="0" i="0" u="none" strike="noStrike" cap="none" spc="0" dirty="0">
                        <a:solidFill>
                          <a:schemeClr val="tx1"/>
                        </a:solidFill>
                        <a:effectLst/>
                        <a:highlight>
                          <a:srgbClr val="C0C0C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SSCI/SCIE</a:t>
                      </a:r>
                      <a:endParaRPr lang="en-U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Q1</a:t>
                      </a:r>
                      <a:endParaRPr lang="en-U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6.8</a:t>
                      </a:r>
                      <a:endParaRPr lang="en-US" altLang="zh-CN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41492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Journal of Intellectual Capital</a:t>
                      </a:r>
                      <a:endParaRPr lang="en-US" altLang="zh-CN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SCIE/EI</a:t>
                      </a:r>
                      <a:endParaRPr lang="en-US" altLang="zh-CN" sz="120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Q1</a:t>
                      </a:r>
                      <a:endParaRPr lang="en-US" sz="120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6.8</a:t>
                      </a:r>
                      <a:endParaRPr lang="en-US" altLang="zh-CN" sz="120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1492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Information Technology &amp; People</a:t>
                      </a:r>
                      <a:endParaRPr lang="en-US" altLang="zh-CN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SSCI</a:t>
                      </a:r>
                      <a:endParaRPr lang="en-US" altLang="zh-CN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Q1</a:t>
                      </a:r>
                      <a:endParaRPr lang="en-US" altLang="zh-CN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5.6</a:t>
                      </a:r>
                      <a:endParaRPr lang="en-US" altLang="zh-CN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1492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Industrial Management &amp; Data Systems</a:t>
                      </a:r>
                      <a:endParaRPr lang="en-US" altLang="zh-CN" sz="120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SCIE/EI</a:t>
                      </a:r>
                      <a:endParaRPr lang="en-U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Q2</a:t>
                      </a:r>
                      <a:endParaRPr lang="en-U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4.7</a:t>
                      </a:r>
                      <a:endParaRPr lang="en-US" altLang="zh-CN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47519" y="0"/>
            <a:ext cx="4004233" cy="400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zh-CN" sz="3200" dirty="0"/>
              <a:t>HR, Learning &amp; Organization Studies</a:t>
            </a:r>
            <a:endParaRPr lang="zh-CN" altLang="en-US" sz="32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88796" y="1118586"/>
            <a:ext cx="10515600" cy="486306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zh-CN" altLang="en-US" sz="1800" dirty="0">
                <a:solidFill>
                  <a:srgbClr val="066E75"/>
                </a:solidFill>
              </a:rPr>
              <a:t>人力资源与组织研究期刊合集</a:t>
            </a:r>
            <a:r>
              <a:rPr lang="zh-CN" altLang="en-US" sz="1800" dirty="0"/>
              <a:t>内</a:t>
            </a:r>
            <a:r>
              <a:rPr lang="en-US" altLang="zh-CN" sz="1800" dirty="0"/>
              <a:t>25</a:t>
            </a:r>
            <a:r>
              <a:rPr lang="zh-CN" altLang="en-US" sz="1800" dirty="0"/>
              <a:t>本期刊均被</a:t>
            </a:r>
            <a:r>
              <a:rPr lang="en-GB" altLang="zh-CN" sz="1800" dirty="0"/>
              <a:t>Scopus</a:t>
            </a:r>
            <a:r>
              <a:rPr lang="zh-CN" altLang="en-US" sz="1800" dirty="0"/>
              <a:t>收录，</a:t>
            </a:r>
            <a:r>
              <a:rPr lang="en-US" altLang="zh-CN" sz="1800" dirty="0"/>
              <a:t>90%</a:t>
            </a:r>
            <a:r>
              <a:rPr lang="zh-CN" altLang="en-US" sz="1800" dirty="0"/>
              <a:t>期刊被</a:t>
            </a:r>
            <a:r>
              <a:rPr lang="en-GB" altLang="zh-CN" sz="1800" dirty="0"/>
              <a:t>W</a:t>
            </a:r>
            <a:r>
              <a:rPr lang="en-US" altLang="zh-CN" sz="1800" dirty="0" err="1"/>
              <a:t>oS</a:t>
            </a:r>
            <a:r>
              <a:rPr lang="zh-CN" altLang="en-US" sz="1800" dirty="0"/>
              <a:t>收录，年下载量达</a:t>
            </a:r>
            <a:r>
              <a:rPr lang="en-US" altLang="zh-CN" sz="1800" dirty="0"/>
              <a:t>450</a:t>
            </a:r>
            <a:r>
              <a:rPr lang="zh-CN" altLang="en-US" sz="1800" dirty="0"/>
              <a:t>万次；主题范围包括：职业发展、性别与组织、组织行为、人才管理、团队管理、员工福利；</a:t>
            </a:r>
            <a:endParaRPr lang="zh-CN" altLang="en-US" sz="1800" dirty="0"/>
          </a:p>
        </p:txBody>
      </p:sp>
      <p:sp>
        <p:nvSpPr>
          <p:cNvPr id="7" name="文本框 18"/>
          <p:cNvSpPr txBox="1">
            <a:spLocks noChangeArrowheads="1"/>
          </p:cNvSpPr>
          <p:nvPr/>
        </p:nvSpPr>
        <p:spPr bwMode="auto">
          <a:xfrm>
            <a:off x="5031128" y="5197697"/>
            <a:ext cx="2330280" cy="1156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R="0" lvl="0" indent="0" algn="ctr" fontAlgn="auto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lang="en-US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管理心理学杂志</a:t>
            </a:r>
            <a:r>
              <a:rPr lang="en-US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endParaRPr lang="en-US" altLang="zh-CN" sz="1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R="0" lvl="0" indent="0" algn="ctr" fontAlgn="auto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lang="en-US" altLang="zh-CN" sz="16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SSCI Q2</a:t>
            </a:r>
            <a:r>
              <a:rPr lang="zh-CN" altLang="en-US" sz="16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收录</a:t>
            </a:r>
            <a:endParaRPr lang="en-US" altLang="zh-CN" sz="1600" b="1" dirty="0">
              <a:solidFill>
                <a:srgbClr val="ED7D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R="0" lvl="0" indent="0" algn="ctr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en-US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2024 IF=2.7</a:t>
            </a:r>
            <a:endParaRPr lang="en-US" altLang="zh-CN" sz="1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27"/>
          <p:cNvSpPr txBox="1">
            <a:spLocks noChangeArrowheads="1"/>
          </p:cNvSpPr>
          <p:nvPr/>
        </p:nvSpPr>
        <p:spPr bwMode="auto">
          <a:xfrm>
            <a:off x="8502887" y="5197697"/>
            <a:ext cx="1946748" cy="1156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  <a:defRPr/>
            </a:pPr>
            <a:r>
              <a:rPr lang="en-US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雇员关系</a:t>
            </a:r>
            <a:r>
              <a:rPr lang="en-US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endParaRPr lang="en-US" altLang="zh-CN" sz="1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 altLang="zh-CN" sz="16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SSCI Q2</a:t>
            </a:r>
            <a:r>
              <a:rPr lang="zh-CN" altLang="en-US" sz="16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收录</a:t>
            </a:r>
            <a:endParaRPr lang="en-US" altLang="zh-CN" sz="1600" b="1" dirty="0">
              <a:solidFill>
                <a:srgbClr val="ED7D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2024 IF=3.2</a:t>
            </a:r>
            <a:endParaRPr lang="en-US" altLang="zh-CN" sz="1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28"/>
          <p:cNvSpPr txBox="1">
            <a:spLocks noChangeArrowheads="1"/>
          </p:cNvSpPr>
          <p:nvPr/>
        </p:nvSpPr>
        <p:spPr bwMode="auto">
          <a:xfrm>
            <a:off x="1640185" y="5189761"/>
            <a:ext cx="2866810" cy="1156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性别与管理</a:t>
            </a:r>
            <a:r>
              <a:rPr lang="en-US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endParaRPr lang="en-US" altLang="zh-CN" sz="1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6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SSCI Q1</a:t>
            </a:r>
            <a:r>
              <a:rPr lang="zh-CN" altLang="en-US" sz="16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收录</a:t>
            </a:r>
            <a:endParaRPr lang="en-US" altLang="zh-CN" sz="1600" b="1" dirty="0">
              <a:solidFill>
                <a:srgbClr val="ED7D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2024 IF=2.6</a:t>
            </a:r>
            <a:endParaRPr lang="en-US" altLang="zh-CN" sz="1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8" name="Picture 4" descr="Cover of Gender in Manage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684" y="2463845"/>
            <a:ext cx="1822333" cy="250944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over of Employee Relati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519" y="2463844"/>
            <a:ext cx="1822333" cy="250944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over of Journal of Managerial Psycholog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294" y="2456112"/>
            <a:ext cx="1827948" cy="251717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47519" y="0"/>
            <a:ext cx="4004233" cy="400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465260"/>
            <a:ext cx="10515600" cy="753460"/>
          </a:xfrm>
        </p:spPr>
        <p:txBody>
          <a:bodyPr>
            <a:normAutofit/>
          </a:bodyPr>
          <a:lstStyle/>
          <a:p>
            <a:r>
              <a:rPr lang="en-GB" altLang="zh-CN" sz="3200" dirty="0"/>
              <a:t>Operations, Logistics &amp; Quality</a:t>
            </a:r>
            <a:endParaRPr lang="zh-CN" altLang="en-US" sz="32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289541"/>
            <a:ext cx="10515600" cy="486306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zh-CN" altLang="en-US" sz="1800" dirty="0">
                <a:solidFill>
                  <a:srgbClr val="066E75"/>
                </a:solidFill>
              </a:rPr>
              <a:t>运营物流与质量管理学科</a:t>
            </a:r>
            <a:r>
              <a:rPr lang="zh-CN" altLang="en-US" sz="1800" dirty="0"/>
              <a:t>合集内</a:t>
            </a:r>
            <a:r>
              <a:rPr lang="en-US" altLang="zh-CN" sz="1800" dirty="0"/>
              <a:t>15</a:t>
            </a:r>
            <a:r>
              <a:rPr lang="zh-CN" altLang="en-US" sz="1800" dirty="0"/>
              <a:t>本期刊均被</a:t>
            </a:r>
            <a:r>
              <a:rPr lang="en-GB" altLang="zh-CN" sz="1800" dirty="0"/>
              <a:t>Scopus</a:t>
            </a:r>
            <a:r>
              <a:rPr lang="zh-CN" altLang="en-US" sz="1800" dirty="0"/>
              <a:t>收录，</a:t>
            </a:r>
            <a:r>
              <a:rPr lang="en-US" altLang="zh-CN" sz="1800" dirty="0"/>
              <a:t>10</a:t>
            </a:r>
            <a:r>
              <a:rPr lang="zh-CN" altLang="en-US" sz="1800" dirty="0"/>
              <a:t>本被</a:t>
            </a:r>
            <a:r>
              <a:rPr lang="en-GB" altLang="zh-CN" sz="1800" dirty="0"/>
              <a:t>SSCI/SCIE/EI</a:t>
            </a:r>
            <a:r>
              <a:rPr lang="zh-CN" altLang="en-US" sz="1800" dirty="0"/>
              <a:t>收录，年下载量高达</a:t>
            </a:r>
            <a:r>
              <a:rPr lang="en-US" altLang="zh-CN" sz="1800" dirty="0"/>
              <a:t>320</a:t>
            </a:r>
            <a:r>
              <a:rPr lang="zh-CN" altLang="en-US" sz="1800" dirty="0"/>
              <a:t>万次；主题范围覆盖：供应链管理、质量控制、生产管理、冷链管理、绿色供应链、服务管理、技术管理等。</a:t>
            </a:r>
            <a:endParaRPr lang="zh-CN" altLang="en-US" sz="1800" dirty="0"/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endParaRPr lang="zh-CN" altLang="en-US" sz="1800" dirty="0"/>
          </a:p>
        </p:txBody>
      </p:sp>
      <p:sp>
        <p:nvSpPr>
          <p:cNvPr id="7" name="文本框 18"/>
          <p:cNvSpPr txBox="1">
            <a:spLocks noChangeArrowheads="1"/>
          </p:cNvSpPr>
          <p:nvPr/>
        </p:nvSpPr>
        <p:spPr bwMode="auto">
          <a:xfrm>
            <a:off x="4879241" y="5235885"/>
            <a:ext cx="2330280" cy="1156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R="0" lvl="0" indent="0" algn="ctr" fontAlgn="auto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lang="en-US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供应链管理</a:t>
            </a:r>
            <a:r>
              <a:rPr lang="en-US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endParaRPr lang="en-US" altLang="zh-CN" sz="1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R="0" lvl="0" indent="0" algn="ctr" fontAlgn="auto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lang="en-US" altLang="zh-CN" sz="16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SSCI Q1</a:t>
            </a:r>
            <a:r>
              <a:rPr lang="zh-CN" altLang="en-US" sz="16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收录</a:t>
            </a:r>
            <a:endParaRPr lang="en-US" altLang="zh-CN" sz="1600" b="1" dirty="0">
              <a:solidFill>
                <a:srgbClr val="ED7D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spcAft>
                <a:spcPts val="600"/>
              </a:spcAft>
              <a:defRPr/>
            </a:pPr>
            <a:r>
              <a:rPr lang="en-US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2024 IF 8.4</a:t>
            </a:r>
            <a:endParaRPr lang="en-US" altLang="zh-CN" sz="1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27"/>
          <p:cNvSpPr txBox="1">
            <a:spLocks noChangeArrowheads="1"/>
          </p:cNvSpPr>
          <p:nvPr/>
        </p:nvSpPr>
        <p:spPr bwMode="auto">
          <a:xfrm>
            <a:off x="7800290" y="5221893"/>
            <a:ext cx="2668763" cy="1156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  <a:defRPr/>
            </a:pPr>
            <a:r>
              <a:rPr lang="en-US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经营与生产管理国际期刊</a:t>
            </a:r>
            <a:r>
              <a:rPr lang="en-US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endParaRPr lang="en-US" altLang="zh-CN" sz="1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 altLang="zh-CN" sz="16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SSCI Q1</a:t>
            </a:r>
            <a:r>
              <a:rPr lang="zh-CN" altLang="en-US" sz="16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收录</a:t>
            </a:r>
            <a:endParaRPr lang="en-US" altLang="zh-CN" sz="1600" b="1" dirty="0">
              <a:solidFill>
                <a:srgbClr val="ED7D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R="0" lvl="0" indent="0" algn="ctr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en-US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2024 IF 7.4</a:t>
            </a:r>
            <a:endParaRPr lang="en-US" altLang="zh-CN" sz="1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28"/>
          <p:cNvSpPr txBox="1">
            <a:spLocks noChangeArrowheads="1"/>
          </p:cNvSpPr>
          <p:nvPr/>
        </p:nvSpPr>
        <p:spPr bwMode="auto">
          <a:xfrm>
            <a:off x="1619707" y="5221893"/>
            <a:ext cx="3172529" cy="1156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物资流通与后勤管理国际期刊</a:t>
            </a:r>
            <a:r>
              <a:rPr lang="en-US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endParaRPr lang="en-US" altLang="zh-CN" sz="1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6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SSCI Q1</a:t>
            </a:r>
            <a:r>
              <a:rPr lang="zh-CN" altLang="en-US" sz="16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收录</a:t>
            </a:r>
            <a:endParaRPr lang="en-US" altLang="zh-CN" sz="1600" b="1" dirty="0">
              <a:solidFill>
                <a:srgbClr val="ED7D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2024 IF 7.3</a:t>
            </a:r>
            <a:endParaRPr lang="en-US" altLang="zh-CN" sz="1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图片包含 文字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523" y="2529535"/>
            <a:ext cx="1783318" cy="24622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图片包含 名片, 文字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413" y="2482339"/>
            <a:ext cx="1817501" cy="25094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 descr="图片包含 名片, 文字&#10;&#10;描述已自动生成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922" y="2482338"/>
            <a:ext cx="1817501" cy="25094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内容占位符 5"/>
          <p:cNvGraphicFramePr/>
          <p:nvPr/>
        </p:nvGraphicFramePr>
        <p:xfrm>
          <a:off x="1052017" y="1997333"/>
          <a:ext cx="10515600" cy="46271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b="1" dirty="0"/>
              <a:t>LIS</a:t>
            </a:r>
            <a:r>
              <a:rPr lang="zh-CN" altLang="en-US" b="1" dirty="0"/>
              <a:t>期刊出版社分布</a:t>
            </a:r>
            <a:endParaRPr lang="zh-CN" altLang="en-US" b="1" dirty="0"/>
          </a:p>
        </p:txBody>
      </p:sp>
      <p:sp>
        <p:nvSpPr>
          <p:cNvPr id="7" name="内容占位符 6"/>
          <p:cNvSpPr>
            <a:spLocks noGrp="1"/>
          </p:cNvSpPr>
          <p:nvPr>
            <p:ph idx="1"/>
          </p:nvPr>
        </p:nvSpPr>
        <p:spPr>
          <a:xfrm>
            <a:off x="735842" y="1163647"/>
            <a:ext cx="10515600" cy="83368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sz="2000" dirty="0"/>
              <a:t>Web of Science </a:t>
            </a:r>
            <a:r>
              <a:rPr lang="zh-CN" altLang="en-US" sz="2000" dirty="0"/>
              <a:t>收录的</a:t>
            </a:r>
            <a:r>
              <a:rPr lang="en-GB" altLang="zh-CN" sz="2000" dirty="0"/>
              <a:t>INFORMATION SCIENCE &amp; LIBRARY SCIENCE</a:t>
            </a:r>
            <a:r>
              <a:rPr lang="zh-CN" altLang="en-US" sz="2000" dirty="0"/>
              <a:t>学科期刊共计</a:t>
            </a:r>
            <a:r>
              <a:rPr lang="en-US" altLang="zh-CN" sz="2000" dirty="0"/>
              <a:t>162</a:t>
            </a:r>
            <a:r>
              <a:rPr lang="zh-CN" altLang="en-US" sz="2000" dirty="0"/>
              <a:t>本，其中</a:t>
            </a:r>
            <a:r>
              <a:rPr lang="en-US" altLang="zh-CN" sz="2000" dirty="0"/>
              <a:t>Emerald</a:t>
            </a:r>
            <a:r>
              <a:rPr lang="zh-CN" altLang="en-US" sz="2000" dirty="0"/>
              <a:t>有</a:t>
            </a:r>
            <a:r>
              <a:rPr lang="en-US" altLang="zh-CN" sz="2000" dirty="0"/>
              <a:t>22</a:t>
            </a:r>
            <a:r>
              <a:rPr lang="zh-CN" altLang="en-US" sz="2000" dirty="0"/>
              <a:t>本，是该领域期刊数量最多的出版社之一</a:t>
            </a:r>
            <a:r>
              <a:rPr lang="zh-CN" altLang="en-US" sz="2000" dirty="0">
                <a:solidFill>
                  <a:srgbClr val="C5580F"/>
                </a:solidFill>
              </a:rPr>
              <a:t>（</a:t>
            </a:r>
            <a:r>
              <a:rPr lang="en-US" altLang="zh-CN" sz="2000" dirty="0">
                <a:solidFill>
                  <a:srgbClr val="C5580F"/>
                </a:solidFill>
              </a:rPr>
              <a:t>SSCI</a:t>
            </a:r>
            <a:r>
              <a:rPr lang="zh-CN" altLang="en-US" sz="2000" dirty="0">
                <a:solidFill>
                  <a:srgbClr val="C5580F"/>
                </a:solidFill>
              </a:rPr>
              <a:t>收录</a:t>
            </a:r>
            <a:r>
              <a:rPr lang="en-US" altLang="zh-CN" sz="2000" dirty="0">
                <a:solidFill>
                  <a:srgbClr val="C5580F"/>
                </a:solidFill>
              </a:rPr>
              <a:t>10</a:t>
            </a:r>
            <a:r>
              <a:rPr lang="zh-CN" altLang="en-US" sz="2000" dirty="0">
                <a:solidFill>
                  <a:srgbClr val="C5580F"/>
                </a:solidFill>
              </a:rPr>
              <a:t>本）</a:t>
            </a:r>
            <a:r>
              <a:rPr lang="zh-CN" altLang="en-US" sz="2000" dirty="0">
                <a:solidFill>
                  <a:schemeClr val="tx1"/>
                </a:solidFill>
              </a:rPr>
              <a:t>。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graphicFrame>
        <p:nvGraphicFramePr>
          <p:cNvPr id="2" name="图表 1"/>
          <p:cNvGraphicFramePr/>
          <p:nvPr/>
        </p:nvGraphicFramePr>
        <p:xfrm>
          <a:off x="5212931" y="2165766"/>
          <a:ext cx="6514478" cy="41283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图表 2"/>
          <p:cNvGraphicFramePr/>
          <p:nvPr/>
        </p:nvGraphicFramePr>
        <p:xfrm>
          <a:off x="464591" y="2165766"/>
          <a:ext cx="5813946" cy="3754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altLang="zh-CN" dirty="0">
                <a:latin typeface="微软雅黑" panose="020B0503020204020204" pitchFamily="34" charset="-122"/>
              </a:rPr>
              <a:t>Emerald </a:t>
            </a:r>
            <a:r>
              <a:rPr lang="zh-CN" altLang="en-US" dirty="0">
                <a:latin typeface="微软雅黑" panose="020B0503020204020204" pitchFamily="34" charset="-122"/>
              </a:rPr>
              <a:t>开放获取期刊</a:t>
            </a:r>
            <a:br>
              <a:rPr lang="zh-CN" altLang="en-US" dirty="0">
                <a:latin typeface="微软雅黑" panose="020B0503020204020204" pitchFamily="34" charset="-122"/>
              </a:rPr>
            </a:br>
            <a:r>
              <a:rPr lang="en-US" altLang="zh-CN" sz="2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</a:rPr>
              <a:t>Full access to open research worldwide – 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</a:rPr>
              <a:t>80+ </a:t>
            </a:r>
            <a:r>
              <a:rPr lang="en-US" altLang="zh-CN" sz="2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</a:rPr>
              <a:t>journals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"/>
              <a:defRPr/>
            </a:pPr>
            <a:r>
              <a:rPr lang="en-US" altLang="zh-CN" sz="1400" i="1" kern="0" dirty="0">
                <a:solidFill>
                  <a:srgbClr val="066E75"/>
                </a:solidFill>
              </a:rPr>
              <a:t>International Journal of Climate Change Strategies and Management</a:t>
            </a:r>
            <a:endParaRPr lang="en-US" altLang="zh-CN" sz="1400" i="1" kern="0" dirty="0">
              <a:solidFill>
                <a:srgbClr val="066E75"/>
              </a:solidFill>
            </a:endParaRPr>
          </a:p>
          <a:p>
            <a:pPr lv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"/>
              <a:defRPr/>
            </a:pPr>
            <a:r>
              <a:rPr lang="en-US" altLang="zh-CN" sz="1400" i="1" kern="0" dirty="0"/>
              <a:t>Asia Pacific Journal of Innovation and Entrepreneurship</a:t>
            </a:r>
            <a:endParaRPr lang="en-US" altLang="zh-CN" sz="1400" i="1" kern="0" dirty="0"/>
          </a:p>
          <a:p>
            <a:pPr lv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"/>
              <a:defRPr/>
            </a:pPr>
            <a:r>
              <a:rPr lang="en-US" altLang="zh-CN" sz="1400" i="1" kern="0" dirty="0"/>
              <a:t>Asian Association of Open Universities Journal</a:t>
            </a:r>
            <a:endParaRPr lang="en-US" altLang="zh-CN" sz="1400" i="1" kern="0" dirty="0"/>
          </a:p>
          <a:p>
            <a:pPr lv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"/>
              <a:defRPr/>
            </a:pPr>
            <a:r>
              <a:rPr lang="en-US" altLang="zh-CN" sz="1400" i="1" kern="0" dirty="0"/>
              <a:t>European Journal of Management and Business Economics</a:t>
            </a:r>
            <a:endParaRPr lang="en-US" altLang="zh-CN" sz="1400" i="1" kern="0" dirty="0"/>
          </a:p>
          <a:p>
            <a:pPr lv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"/>
              <a:defRPr/>
            </a:pPr>
            <a:r>
              <a:rPr lang="en-US" altLang="zh-CN" sz="1400" i="1" kern="0" dirty="0"/>
              <a:t>Higher Education Evaluation and Development</a:t>
            </a:r>
            <a:endParaRPr lang="en-US" altLang="zh-CN" sz="1400" i="1" kern="0" dirty="0"/>
          </a:p>
          <a:p>
            <a:pPr lv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"/>
              <a:defRPr/>
            </a:pPr>
            <a:r>
              <a:rPr lang="en-US" altLang="zh-CN" sz="1400" i="1" kern="0" dirty="0"/>
              <a:t>ISRA International Journal of Islamic Finance</a:t>
            </a:r>
            <a:endParaRPr lang="en-US" altLang="zh-CN" sz="1400" i="1" kern="0" dirty="0"/>
          </a:p>
          <a:p>
            <a:pPr lv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"/>
              <a:defRPr/>
            </a:pPr>
            <a:r>
              <a:rPr lang="en-US" altLang="zh-CN" sz="1400" i="1" kern="0" dirty="0"/>
              <a:t>Journal of Capital Market Studies</a:t>
            </a:r>
            <a:endParaRPr lang="en-US" altLang="zh-CN" sz="1400" i="1" kern="0" dirty="0"/>
          </a:p>
          <a:p>
            <a:pPr lv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"/>
              <a:defRPr/>
            </a:pPr>
            <a:r>
              <a:rPr lang="en-US" altLang="zh-CN" sz="1400" i="1" kern="0" dirty="0"/>
              <a:t>International Hospitality Review</a:t>
            </a:r>
            <a:endParaRPr lang="en-US" altLang="zh-CN" sz="1400" i="1" kern="0" dirty="0"/>
          </a:p>
          <a:p>
            <a:pPr marL="0" lvl="0" indent="0" fontAlgn="base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r>
              <a:rPr lang="zh-CN" altLang="en-US" sz="1600" kern="0" dirty="0">
                <a:solidFill>
                  <a:schemeClr val="accent2"/>
                </a:solidFill>
              </a:rPr>
              <a:t>中国地区</a:t>
            </a:r>
            <a:endParaRPr lang="en-US" altLang="zh-CN" sz="1600" kern="0" dirty="0">
              <a:solidFill>
                <a:schemeClr val="accent2"/>
              </a:solidFill>
            </a:endParaRPr>
          </a:p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"/>
              <a:defRPr/>
            </a:pPr>
            <a:r>
              <a:rPr lang="en-US" altLang="zh-CN" sz="1400" i="1" kern="0" dirty="0">
                <a:solidFill>
                  <a:schemeClr val="accent2"/>
                </a:solidFill>
              </a:rPr>
              <a:t>International Journal of Crowd Science</a:t>
            </a:r>
            <a:endParaRPr lang="en-US" altLang="zh-CN" sz="1400" i="1" kern="0" dirty="0">
              <a:solidFill>
                <a:schemeClr val="accent2"/>
              </a:solidFill>
            </a:endParaRPr>
          </a:p>
          <a:p>
            <a:pPr lv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"/>
              <a:defRPr/>
            </a:pPr>
            <a:r>
              <a:rPr lang="en-US" altLang="zh-CN" sz="1400" i="1" kern="0" dirty="0">
                <a:solidFill>
                  <a:schemeClr val="accent2"/>
                </a:solidFill>
              </a:rPr>
              <a:t>Journal of Intelligent and Connected Vehicles</a:t>
            </a:r>
            <a:endParaRPr lang="en-US" altLang="zh-CN" sz="1400" i="1" kern="0" dirty="0">
              <a:solidFill>
                <a:schemeClr val="accent2"/>
              </a:solidFill>
            </a:endParaRPr>
          </a:p>
          <a:p>
            <a:pPr lv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"/>
              <a:defRPr/>
            </a:pPr>
            <a:r>
              <a:rPr lang="en-US" altLang="zh-CN" sz="1400" i="1" kern="0" dirty="0">
                <a:solidFill>
                  <a:schemeClr val="accent2"/>
                </a:solidFill>
              </a:rPr>
              <a:t>China Political Economy</a:t>
            </a:r>
            <a:endParaRPr lang="en-US" altLang="zh-CN" sz="1400" i="1" kern="0" dirty="0">
              <a:solidFill>
                <a:schemeClr val="accent2"/>
              </a:solidFill>
            </a:endParaRPr>
          </a:p>
          <a:p>
            <a:pPr lv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"/>
              <a:defRPr/>
            </a:pPr>
            <a:r>
              <a:rPr lang="en-US" altLang="zh-CN" sz="1400" i="1" kern="0" dirty="0">
                <a:solidFill>
                  <a:schemeClr val="accent2"/>
                </a:solidFill>
              </a:rPr>
              <a:t>Marine Economics and Management</a:t>
            </a:r>
            <a:endParaRPr lang="en-US" altLang="zh-CN" sz="1400" i="1" kern="0" dirty="0">
              <a:solidFill>
                <a:schemeClr val="accent2"/>
              </a:solidFill>
            </a:endParaRPr>
          </a:p>
          <a:p>
            <a:pPr lv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"/>
              <a:defRPr/>
            </a:pPr>
            <a:r>
              <a:rPr lang="en-US" altLang="zh-CN" sz="1400" i="1" kern="0" dirty="0">
                <a:solidFill>
                  <a:schemeClr val="accent2"/>
                </a:solidFill>
              </a:rPr>
              <a:t>Forestry Economics Review</a:t>
            </a:r>
            <a:endParaRPr lang="en-US" altLang="zh-CN" sz="1400" i="1" kern="0" dirty="0">
              <a:solidFill>
                <a:schemeClr val="accent2"/>
              </a:solidFill>
            </a:endParaRPr>
          </a:p>
          <a:p>
            <a:pPr lv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"/>
              <a:defRPr/>
            </a:pPr>
            <a:r>
              <a:rPr lang="en-US" altLang="zh-CN" sz="1400" i="1" kern="0" dirty="0">
                <a:solidFill>
                  <a:schemeClr val="accent2"/>
                </a:solidFill>
              </a:rPr>
              <a:t>Journal of Industry-University Collaboration</a:t>
            </a:r>
            <a:endParaRPr lang="en-US" altLang="zh-CN" sz="1400" i="1" kern="0" dirty="0">
              <a:solidFill>
                <a:schemeClr val="accent2"/>
              </a:solidFill>
            </a:endParaRPr>
          </a:p>
          <a:p>
            <a:pPr lv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"/>
              <a:defRPr/>
            </a:pPr>
            <a:r>
              <a:rPr lang="en-US" altLang="zh-CN" sz="1400" i="1" kern="0" dirty="0">
                <a:solidFill>
                  <a:schemeClr val="accent2"/>
                </a:solidFill>
              </a:rPr>
              <a:t>Modern Supply Chain Research and Applications</a:t>
            </a:r>
            <a:endParaRPr lang="en-US" altLang="zh-CN" sz="1400" i="1" kern="0" dirty="0">
              <a:solidFill>
                <a:schemeClr val="accent2"/>
              </a:solidFill>
            </a:endParaRPr>
          </a:p>
          <a:p>
            <a:pPr lv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"/>
              <a:defRPr/>
            </a:pPr>
            <a:r>
              <a:rPr lang="en-US" altLang="zh-CN" sz="1400" i="1" kern="0" dirty="0">
                <a:solidFill>
                  <a:schemeClr val="accent2"/>
                </a:solidFill>
              </a:rPr>
              <a:t>Smart and Resilient Transportation</a:t>
            </a:r>
            <a:endParaRPr lang="en-US" altLang="zh-CN" sz="1400" i="1" kern="0" dirty="0">
              <a:solidFill>
                <a:schemeClr val="accent2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6367643" y="1504046"/>
            <a:ext cx="4854839" cy="4777175"/>
            <a:chOff x="6152321" y="1180971"/>
            <a:chExt cx="5167198" cy="5084537"/>
          </a:xfrm>
        </p:grpSpPr>
        <p:pic>
          <p:nvPicPr>
            <p:cNvPr id="16" name="Picture 2" descr="Image: Journal of Intelligent and Connected Vehicles.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1953" y="4694874"/>
              <a:ext cx="1203308" cy="1570634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Image: International Journal of Crowd Science.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2352" y="4694874"/>
              <a:ext cx="1213139" cy="1570634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0" descr="Image: Asian Association of Open Universities Journal.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7415" y="4694874"/>
              <a:ext cx="1137447" cy="1570634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0" descr="Image: Innovation &amp; Management Review.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5894" y="1180971"/>
              <a:ext cx="1203308" cy="1694659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2" descr="Image: Irish Journal of Occupational Therapy.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4982" y="1180971"/>
              <a:ext cx="1227763" cy="1694659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92352" y="1180971"/>
              <a:ext cx="1227167" cy="169465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52321" y="4681123"/>
              <a:ext cx="1148679" cy="158438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AutoShape 2" descr="data:image/jpeg;base64,/9j/4AAQSkZJRgABAQAAAQABAAD/2wBDAAgGBgcGBQgHBwcJCQgKDBQNDAsLDBkSEw8UHRofHh0aHBwgJC4nICIsIxwcKDcpLDAxNDQ0Hyc5PTgyPC4zNDL/2wBDAQkJCQwLDBgNDRgyIRwhMjIyMjIyMjIyMjIyMjIyMjIyMjIyMjIyMjIyMjIyMjIyMjIyMjIyMjIyMjIyMjIyMjL/wAARCAEvAf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+iiigAooooAKKKKACiiigAooooAKKKKACiiigAooooAKKKKACiiigAooooAKKKKACiiigAoopMj1oAQnrUbMEBY4CqMkmntycZrkviDrw0Tw7IEYedPlFGeee9TOShFyZvhqEsRVjSju2cvbePS3xGljdgLI/wCjr9Qetdp4u15NC8PT3aMvmlf3QJ6k185h3EglDHzAd2e+a6HxH4rn1+xs7WT7luBz6nFeZDGNRlffofc4jhyMq9JwXur4vkep/DXxGdZ0Y287g3MJO73yc13I7Zr5w8Ia6/h/xBBcbiYnOyQdj2Br6Lt5kuIUmjYMjDIINdWEq+0hZ7o+d4gy/wCqYlyivdlqieikyKMj1rrPBFooooAKKKKACiiigAooooAKKKKACiiigAooooAKKKKACiiigAooooAKKKKACiiigAooooAKKKKACiiigAooooAKKKKACiiigAooooAKKKKACiiigAooooAKKKKACiiigAooooAKKKKACiiigCpf3SWVpLcy58uJSzY9BXntx8YdLVT9mtJpM9GyMGu+1lDJo96gG4tA4x+Br49sL57NjDKd0YODntXNiJTivcPayahhas2sStD2i++MN+zhLS2iQsPl8yuP17xPqPiSZHv2TKdFQYFcvqrh7COeN8gP8rD6UafqS3KiKXCyjoc/erz5yqzhe59lhaOAwuJ5IwSfRl49aKD1oriPpBxzng89iK6vTPiJr2kW0dvA0LxoMDzASa5KlJ9KuFSUHeLOXE4OjiY8taN0ej2vxe1QH/SraFh/sCut8LfEiDxDqiacLSRJWGd3GBXhEkgjB/vYr0H4L23n+Ir6duTFCMfia7cPWqymk2fMZzleBoYeVSELNdj3MUvekpa9Y+ACiiigAooooAKKKKACiiigAooooAKKKKACiiigAooooAKKKKACiiigAooooAKKKKACiiigAooooAKKKKACiiigAooooAKKKKACiiigAooooAKKKKACiiigAooooAKKKKACiiigAooooAjmTzI2TsykH8q+LdSQRavfRDolzIo/BiK+1GPNfGviWHyPFGqx4xi7k/8AQiawrbHp5Z8cigJZDbtFuPlggke/rUe4hsrwRVy0QNYXjY5CqB/30DVInrXOux7k1JJNvc6Wwlkms0eU5JyAfUCrFQ2abLGFf9gH8+amJCjLEAeprzJ6ydj7fC3jQjzPoFFMjmimJCSKSOozz+VP71DTW5vGpCavF3KbElznrXsXwStdsOoXWPvkJn6V49Iu2Rh+Ne8/B2AR+DfOI+aSd/yFehhFeZ8jxFU5MK13dj0Wimeam8IWAYjO3vS7xXqXR8BcdRTUkVxlSCPUU7NO4BRRRQAUUUUAFFFFABRRRQAUUUUAFFFFABRRRQAUUUUAFFFFABRRRQAUUUUAFFFFABRRRQAUUUUAFFFFABRRRQAUUUUAFFFFABRRRQAUUUmaAFopM0ZoAWikzS0AFFFFABRRRQAUUhOKAc0AIwOfavkf4hwfZ/iDrSYwDcFh+IFfXBNfLXxgt/I+JV+P78ccn5isausT0Mulaq0czaNHHpFxuYb3OAPp/wDrrOUZbB71PAT5DCq+RuyK5EtWfSVZXjDyOilvI4V2QjcVGPbiqEs8kzZds+1RnrRnNc6ikerPETqJJvQpyErOSpKkHqDV+21eWPCTjzEHfuKz5f8AWt9TTM85rocVJWZ5UK9SjNypux0LTxT4libK454r6P8Ah7bjT/A1lu+UFTIc+/NfM2nJmzAA5Zz/AEr6OvLz7B4V03TYjtlkt0346qMCsfaww0Z1H0OLinHuGBjUqddSFNcZ/E4viSICfKUf7H/6+a6bxDqYsNLYxn97L8qY9+9efkfKAOMdKsXV5NeeV5zZ8pdq14FHOJxp1Iy3ex+UUc1nClUUt5bfPc6fwbqBe2lspGy8ZLrk9VP/ANeurWvMNMuzYalDcZO0NhwO6mvS4pRIoZehGQa93JsX7ehaT1R7WT4l1qHLJ6xJaKTNGTXsnrC0UlLQAUUUUAFFFFABRRRQAUUUUAFFFFABRRRQAUUUUAFFFFABRRRQAUUUUAFFFFABRRRQAUUUUAFFFFABRRSE4oAWim7qXNK4C0UmaWmAUlLSd6AGM4XliAKXPGa474m3c1j4Iubi3laOVXTay9R8wrD8B/EmLUlj0vWHWO8GFSUniT8fWuyngKtTDvEQV0nZmsaUpQ5kemCQb9uRnGcU+vHvHnivUPDnxFtrizk324s03wk/K/zN/wDWr0Pwx4qsfE9gtxaOBIP9ZEfvIfpTrYCrSoxr292Q5UZRipG/RTGbaMnj60B88jmuIxH0UzzBnGRn0oLHHagCrf6hBYqjTMF3nAqyhDKGByD0Nea+ONVa71RLWFgBb8nB65xXQ6F4iSTw88kjqJIExyevFebTx8ZV5U3sj06mXTjh4VVu/wCkb0WpW9xfSWqOPMj+8K+dfjdCY/iG8naW2jx+HFdxpmtSW+vm+LZWV/mGegrlvjrsl8RaVdxkFZbTr77qWHxixMJd0dX1J4TER7NHmVv/AKt6rd6tWoyr/Wq7DDEe9Ut2etP4Il3sPpSjrSD7q/SlHWsTvWxRk++fqabSsfmNNroR5ctzo9HjV2tlPAJJOfrXr9vvNvD5jszCMDLHJ6V5LpK4MIx0jH6//rr0PS9RERW2mb5BwjHt7V87msZT0R8hx5KTdGknsrm5RQOuDRXz1rH5wIwB9fwq9b63qVoFWO6OwDAVlBFUqQk5HBOfStqNepSf7t2NKVWpSd6creh0MPjK9jCiW3jl9SDtrb0XxNBrN1cW0cTpLbqpk7gZPAz61494k8UDTQ9pZ7XuhxJIOVi9R7t/KvRvhXo76f4Pju7jcbq/c3MjN1IP3c/h/Ovrsqni6mtZ6H1GV1MVUd6stDuVORzS0xQFGBTs17tz3BaKTNLTAKKKKACiimhs/SgB1FJnikyaAHUUgbJpaACiiigAooooAKKKKACiiigAooooAKKKKACiiigAooooAKKKKACqGq6iml2guJFLLuCnHvV+ub8Ztt0iIf3p1H8/8K5sXUdKjKa3SOfF1HSoSnHdI27a7hu4VlhcMrDIINUn1u3i1htPlIRsAqx6HPauI0vVbjSZVMR3RH70Z/pRrN0l9q0l1ETtZVx69K8WWdp0FOPxX1R48s6ToKcfiTV0elA5GacOlcXofiRoVFvfMdg+7IR/Or9z4ysYUZoVkmAGcquP516VHM8PUgpuVj0qeY4edNTcrHTUnesCDxdpcthDdNKUMqB/LIyykjODjuKqDxzp/wDaVtaShoVuCVWWXgZH+NbrGUHJRUtWa/XKF1FTV2ZXxdfb4Hljzy8qf+hZrwUZUhgSGHII6g16T8SfHOn6/a/2Xp2ZkSTLTdF49PWvNcmv0vIcPOlhLTVrs+jwdNxp6lq+1G71KWOW7laWRIxGC3XaKk0nWL/Q75bvT52ikHBHYj3qhmjNew6MHDka07HU4Jqxuaj4t8Qai7NLq10qtzsSQqB+VaP/AAsfxIulw2Ed0iJGu0yqP3hH1NclmjOBmueWAwzSTgtDN0Kb6HReH/FWp2/i/Tbm81O5mi88CQSylhtPHevoLUNZtbOyln89WO3gA18okhpMn19a9C0vVo9WsV2SuXjAWSJm5Uj+Yr4HjCp9W5Z0o76Co4GniKurt+pfllaaaSZzlmbOfalWR0Ro0Yqr/eA70ztt7Ud81+VuTvc+qUVblsIUDDHYDpWD46hvdZs9LS3t3mkty6nbzwcYrewKVTsORW2GxMsPPnRlWoRqxszyyPSNRtyyyWcq/VazZVZJpFcEEHkGvZfQV5X4lUJ4jv1HTzP6V7mCxjxEndWOTE0/ZwSIF+4v0FOHWmx8xp9KcOorpe50x+FFAnk/WkXlgKD1P1p8S7po1HdgK2PLWrOu0iLLMBzt2D9R/hXRtlgQOp4H1rD0RSJiSOpP6D/69dJZRebfwIem/J+g5r5/Fy98+I4zq3zBw6Rijp1Ty0SMdFUD9KfSZJBbsMkk9BWNd+KNOgnW2gkN3OTgiL7q/wDAjwfwrxIUalVvkR8LGnOo24o2qy/Ec09v4fvJ7aZopUQHcvXBIBx+dWrPULe/UtbyAkdY24dfwqPV4ftOi30XrA559hn+lOjBwrxUl1Q6Scaq5l1PNtH0t9a1ux0yL79zOEzjOFz8x+mM19VW0MdtbxwRLtjiUIo9ABgV4j8F9H+2a7eay4/d2cfkxkjjzH64+ijH/Aq9qubpLaMljg9hX3dGcKNJ1Jux91g6T5dOpOWUEAmncda5yC/kudSG5v3fpV3UdVWAGKJgXrmhnFCVKdVuyW3mei8PNSUTWDBuhpw6Vk6LM00Ls5y2a1CSD1rvwmIWIpKqupjUg4S5R1FYHifxVZ+FrBLq7JYyyCKKJfvOe/4Ac1QsPiJoN7xJPJav/dmjOPzGRXfDD1Zx54xbRzTr0oS5ZyszrqZXF3fxO0a11iWwQSXKRBd88BDLk9hzzVm9+IehQ6c89tc+fMB8sIRgSffIqlhK7taD1JliqKunJaGzrOt2eh2D3V5IAAPlUdWPoKs2V4L2wt7oLtE0ayAHtkZrwTW9ZvddvmubuTI/gQHhB6Yrq7vx4bfw5Z6bpuRcCEJLL2TjoPevSqZNUjCCWsnv5HnU82hKUm/hS0PQG8S2Q8RWuixt5lzMHLbeRHhSefyrbBrwzwRKy+NrCViWZmcMScnJUjP617kDXJmGEWFqKC10OvAYp4iDm+46ikB5pa4DuCiiigAooooAKKKKACiiigAooooAKKKKACiiigAoopjuqKWZgoHUmk2luA48Vy/jRwbGBCefNB/Q0ar4shh3Q2OJZOm8/dH4965O5uri9l824laQ9s9B9BXz+a5nR9lKjB3bPAzTMqPs5UYO7ZDjaaX2o7570V8e2fLWE2jvzRj0paBxRcLITkn1PvXLanMtzeS5BKAbU29sd/zroL64NtZTSKMtjC8dM965cccjv3r0MGmvfOzCqz5zl7lonuX8lkz0dRyQe/41XqTxXprQzDUoMqW/1u319aw4dVmTAkxIvvwa/dMlz2lWwsHPorM/S8vx0KlCNzYoqK3uEuULICNvBBqWvqIVI1IqUdUetGSkroKRhlSPWloqnroPcpnKsaliuJ7O5W4tnMcgGVI7+o96WdDncPxqIncnJPBx+Br5HiXB+0wrdttTDWLujvNI1uHVoscR3S/eizw3uvt7VpjPeuF8Mx+Z4hgJ6KrsfwFd3X41jaUKdS0ep7+CrSqU7yCiiiuGx2kFzceTtVeXYfkPWvM/ES41ucnq2GP416NqKnEUnodua8+8VIV1YNj70Yr2crspfI8/Ft21KMX+qX6U6mRH90tPP3T9K9VrU1g/cRQ7mp7Rd1zHjqGBqDsas6f/AMfQ+hNay0izhoq9WK8zttFT91G/cF/1x/hWnJqw0XFwIBNIwKIpbAzxkmqWkoY7eQehA/MZ/rVTXnzNBHnopJ/OvD5VOs1LY/OM9kq+a1b6q9iDUtb1DVm23dwfK6iFPlQfh3/Gm6Wn72STAwEx+dUevHrWtpyFbTcersTXTO0KdlocU0oQsi4jNG6vG7K69GU4Ircs/EQKNFqI+RlKmZRzgjHIrCqW0tft9/b2Z+7K+HPog5b9P51wyhGXxI5o0fbTUep6B4GgbSPCVrBExSd2aaf/AH2ORx7LtH4V0Ek807BpHJrB065CXpBztlwpz29K2u2K+fxmIqynK70ep+j4elGEFFLYcrsjZXg0hyWLMck0maDXFzu3L0Oi2tze8PMTHKCe9atzPHbQvPMwWKNSzMTwAK53TL5bMsGHDGuK+K/i7dHH4es2dROokuHAI+XsoPv3r9G4cr069CFBP3keJjouEnNrQ4fxj4jk8V+Ipbws32OP93aoeyZ+9j1PBqot2FsVkKgysNo+o7ms72447iiv0LDz9jHlgfPVqUazTmS20vlXSO2euCT15961sjfx+dYh561r2svnWqE9RweK78DV3gzzsxpaKoiYj0H45pB1zRRXpnkXNbwzKIfFGmSE4H2hQfxOK9+XnvxXzWGKMGUkMOQRXaeH/iJf6Zsh1HN1a5xvzl1H1718/nGX1a8lUp62Wx7OV46FBOE9mexA5NLWZpWt2Gs2wnsblJQeqg4ZfqK0M+9fLSjKLtJWZ9LGcZK8XdD6KavU06pKCiiigAooooAKKKKACiiigAooooAKKKKAGselcn43stYm0wXWlN5zQZaSyJwJl9FI/i+uQa66mSEDHHPas6lNVIuLM6lNVIuMtmeEad4t0y+by5C1nLnBjnGMHuM1JqGsT6PIJLqA3NhIfkuID932I6VufEz4ffbBLr+jxA3IXdc26j/WqP4l/wBofrXmHh28xqVvaSs8lncsIZYiSA27gcdsE9a+arZXTpSbtofOV8thSk3bQ9AsdY0/Uh/ot0jt/cb5W/I1eHTmvNNf0GXRbrcpZrVj+5m6EH0Pv/Oun8GahJd6bPDNM0kkDjbuOSEI45+oNeXicDCNP21J6HnV8JFU/a03odLRSZxVK+1ax01wt5P5eRknaWCj3wDivNhTlN2irnDGLk7RLjqjoyMAVYEEe1crdW7Wlw0LHIzlW9VrXj8R6JKdqalDn/b3J/MCi+fT7+3xFf2TSrym24Qn6Yz3rsowq03aUXY6aUakHaS0OemhS4heCQZRxgjFeb6jYvp17JbyDgH5T6ivTCCGwRgisTxNpX2+y+0QqWnh5GB95e9fU5Hj/q9b2c/hke/leM9jU5JbM5XR3/eyx+2ce9atYNhJsvY2zgFsHt1rTvLjbujX/gVfruXYmMcM79D7jD1EqZFd3jqT5DYC98daqf2rdjqVP1UUvXmqkilXNcWIr1b86k1cxnOe6ZeGrykYeOM/gatRMsihuzDGKxK0tPcGMqeqnP4VFOtKu3SqO91YqnUbdpM6nwdHu1O5cj/VQEZ9yR/TNdZc3UNpHunk28cL1Jri9F1CTT3vEhVfMmVG3kZKgZ3fqamkd5JDJIzO56sxya/J8xwjWKlGfTQ9zDYhU6Sity/e+IbtV821RERDna4yW+v/ANarFh4qsrnEd0Day+rHKH8e341iOu+N17MCKxeo5/GpjhqU42aM5YurCV7npN0BLZMysGUfMrLyD/kVwXjBcXtsR/FGf50lhf3VhKBBM6oxAZBypGeeKseMkw1u45AytVhqHsKyV7p3NpYhV4NmDD/ql/Gnn7p+lRwHMI+tPb7jfSvQe51w/h3KParumjNwx9Fql2rU0aPzZ9o6swX86uo7QZy4X+Kn2O4s1xASO7D9Bt/pWHq779TkH9wBf0rfsv8Aj1iJ7gn9a5e4fzbmWT+85/8ArV49DWcpM/Kqs/aYqpPzf5kR6V0EaeVEkf8AdUCsa0j827iU9N2T9BzW3kkkmqrvRIyrPoA5OBW54atsyXF7t4QeRGSe55b+lYJYIpY/wjNdpp1r9j0u2t8fvCu+T/ebn/AVwYmfJTfmelktD2mI53tEv2lu1zcqoyFX5mb0H/163wc1BZWwtrcKf9YQC59/SrPXoM183Wnzysuh9rFWEpe1JSGsVuUOxVXUNPtNTs2t722jmhHOX/hPqG/hNc94j8af2LqEmnWtn5tzGql5JWwi7gGAwOTwRXCal4g1XWP+Py8kKZ4ij+VB+A4P417eAy3EuUakZcva25y1q0LcrVyXxHpOn6Te+Xp+qx3ik8xjlo/qeh/nWPR8qkKqgDqcetKqs8iooyzHAHvX7Dl8K0KEY1pXkfL1nFzfJsSQQNcS7BwMZZvQVrBQqhV4UcCoIhb2kO1p4VJ5YtIoJND6jYRn5r2D/gLbv5V9DhlTpRvJq54GNnUrTtFOyLFFQ295b3RIgl3++0j+YqbG0HNdkZxkrp3POlCUXaSsGCeB1qK4ure2VjcTKuB0JyT+FU9buHtdPURyMkkkm3cvUDGT/SpPA3gW88bakTueHTIm/wBIue7f7Ck9T7152NzFUHyo9LBZf7eKnJ6HSeAbbVvEWtefpDSWVjbuPPvGyN3/AEzUfxfjxXvUQwNpYtgdT3qtpWm2WkWEOn2MCQ20CBURRjH+fWr+K+RxWJliJ80j6XD4eFCPLBDV606iiuY3CiiigAooooAKKKKACiiigAooooAKKKQ0ALSGm8U1ZFZ2UMCy9QDyKNxNiseOK8f+Jfw+eOSXxJoURMqkSXNsi53Ec71/LkV6+zBAWd1VR1JPFIcN0OR3xWdSmpxsyKlONSPLI8fm+x6pphaXDWlxEJDk9FIznPrXKeFgLHxJc2qSFre4jIjZurFTkZ/DNdV4/sLnTtSSyt4kt9OmTeHUjHHVcdsYz75rlbSeO0uYmVNyIwOT1PUE5+hNeRguHsXWo1bL3df6R8k6TpSnRb3Op1LUI9OtfM4Mh4jT1Pr9K42WQ3EkjzHe0mS5PU1PcSyXt0by6ON2dkQP3R6H0qKbMhLKqhwOQOAR/jRh+G8VSwjxDWvbqThaaTaW5g3VqbWXHJQ/cJqAgHtW7LElxEUJ3KeQw6g9qxZongkMb9RXPTnfR7npU530Zv6Ve/a4PIkOZ4RgE9XQf1FXxjOSM/1rkYZXgmSZGw6H5cV1cFwl5bJcRjCtwy/3G9K5cRT5Xzx2OWtT5HdbHCeI9MOn6gZIv9RKdw9jVFH3rnv3r0DU7BNSsXgcAMM7CexrzoB7W5eKQYZTtbIxX3fD2Z+3pKEn7yPqMqxntafLJ6onxUU65XPpUpx2pMZFfUSSlGx7LVylU9pJ5c6nseDUTqVcj0pP4q4ItwlfsYp2dzobd/LuImP97aw9Qf8A69ax6/SsGGTzIgw6kfrW3E/mRI/94V8vxRhlDEqqtpI9WhK6sOFY8q7JnX0Y1sd8fhWbfLi6J7MAa+eovWxVZaXKrHAz6c1r+LBvsLST1I/UA1kEZB9CK19dPm+F7WQ9SU/ka1btOD8ysK9JI5u2OYvxqST7j/So7b/Vn60+T/Vt9K6X8R6lP+F8imOprZ0DiUN6Pn8hWLXQ6FDujLenP6gf1pV37jOKMuSE5vpF/kdef9FsmP8AzyjY/pXIr0GfxrqNXfZpk/YsQo/E81zHpXmYZe62flWH1u2X9KTMjyH+Fdo+pOf5VpVU02PbZBj1di34dKt9azrO8zOo7yLOm2n23VLeBh+73b5D6KvJ/kB+Nb+ua7Po3kSWyQtdSuTiZSyqvrgEVX8MWx8q5vTnLv5Ef0U5Y/ntH/ATXOa9fC/1md1OY4j5SD2H/wBeuZRVWtZ6qK/E+ryql7LC83WWpel8ceI5fu3kcOf+ecC/1BqAeIvEV7KkJ1i6Jc4+TbHgf8BArHJ7duta2kW+yNrhgMt8qew7mumVOlTjzKK+5Hem29zu/DmtPKRYXkpeUf6qZzy/sT610sabnC+pxXmByGDKSCDxjg+1dXb+Iw/h3UJpn23lrbsQR/GcYVh+JFeFicI5yUoddzqjUtHU851e9Go65qF6DlZp3ZD/ALAOF/QCqTZA+vSkQFUwcbgOf8KQkHk8D3r9DyTAKUvayWi2PFxle3uISi7uDYwGNDi5mXkjrGn+Jp5kSzt/tUgyd2IU/vt3/AViu7SyNJIxZmOSfU19VOfIrLc81RuMCqOiip7e3M74HCDqabDE08uxQcjknHStREWKMIg4FYwg3uVJ2HKBHtMfy7fu+1a9tOs8X/TQferIqS289ruKG0RpbiRgqIgyWPpivQoV/YvyOHFYf28fM6bRPA954z1m2EvmQ6VbDfPMOCxJxsT3+Xk9q960vTbPR7CHT7C3WC2hXaiIMAVR8JaXJo3huxspuJlUtIM5wzEsRn6mt2vncdiXXrSl0voephKPsqMYvcQUtFFcZ0hRRRQAUUUUAFFFFABRRRQAUUUh6UAGaNwpmfm70uQKAH5pDyKYDuHpTlIyOaAEK8YrzH4k2Vxp1/a6zZSSwNIDFK0LFTkcgkg/X8q9Q61j+KNK/tnw/dWagGVl3R5/vDkf4fjXVgqqpV4ylt1OXGUnVouK3PJbfx1rkNs1tNKl3FIpBFwgJx9Rj9azLLXNU0x82N/PCg6RhyVH4Hj9Kzs44P3h1+tHUCvto4PD6tRVmfIyxNbROT0LF9fXOo3b3N7M08rfxHnHsPQVXY+wzRSEnpjiuhU4xXKloY88nLme4o9Kb3GDhuxpeRTWIwM4z6VjiIXhZI68DJRqa9QdcjzF6E8r6e9Vrq2F1COQJF+6f6GrKsTJhFLOONoGasDStTYLLFpd9JGx6JbO2D+Ar85zvKvZT+sUNuqPRqU2nzROUIIJVgQQcEHtV7S74WV1hyfIk+WQeno1aF/4e1d1MyaLqu/oR9hk5H/fNYtzb3VkT9ssrq2x/wA9oGT+Yrw+RzjZovlco2aOuK4bHX39RXJ+LNKyBqESgdpMfzrV0LU4riMWRkUyJkxYOSR3X8K05Y45o2imTKOMFSKxwteeBxCl0OfD1ZYWspHmkL7kweq1J9aXULNtK1J7ds4BypPdaAd2MZJPQDvX6phMRGtSU0z7ijVVSCkivOvG4VBz261ddTyrI4PoVIqk2AxGD+VZ1uXmumKbXc0NPkO1kz0ORW9YyZR48cK24ewNcrbSiOdTzg8YxXQ2pdLmMmOTawKkhD+FeXndOOIwHMnrBnVhqiT3NPrz61R1FT+7f6irhyDjZJx/sGquoSItod5KkNkbhivhqcZKWx3VJRcdzOP3RjvWvd/vfByd9jD9Dj+tYqSxyfccH8a2osSeErpB/CTz+INbzVmn2YsK/ea8jmrb7jfWpZeIm+lRWv3XHvUsoJgYhWI9QM10te8enCSVG7KOM5Fdb4bi+VA3cDP8/wClcntIPRvyNdpoMRijhLK/Of4T0x/9essXf2dkeRj6qhgazW7jb7y3rz4tII/77lj+AH9TWFg4469q0temBu4o/mwiZxtPUn/6wqja4kvIlKvjdk/Ie3NclGDVNaH5zSi40zcRBHEkY6IoWhmKqSoy38I9T2FG/JJ2vyT/AAGr+iW/2zVoQY2aOHMzgoedvQfmR+Vckk1eTRFGk6tVR7s27x10Hw5sUjfDF5an+9K3U/mSa4FQQAOc+9dF4xvmlvYLEK5MQ8yTCkgueg/AfzrniCGYMHUg8hhinhqco0+aW8tT7Z2jaEdkrD4omnnSJerGujCCNFjUYVBgVQ0m3ZYGutjMWJRCFJAA61oHP9xx/wAANRXcm7IqFluwrL1S5O4WyHgHL4P3vY1cu7tbW3Z9jmQ8Iu09fWudeQ5LkSFm5PyH/CurLMDKvVSMsRWUI3A5xjP1NPQKQzyNsijGXb09qjTMjKio4Zum5SB9ap6hdrK32aHd5ERydwwXb1PtX6PCMKMFCOyPBbc5XZDeXTXdwZHXaqgCOMdEUVCqs77VB3evpS4ZmCry5BAHr7mrloRCGVWBBHzZH3q2wuEnipHZh8LKtpEsxQrbxBB1/iJ6k0/pSBXaLzEilki6ZVCSvtwORUtvb3N7cpbWltNLM7BVUIep9T2/GnUh7GThLoc1WlOE+VoS3gmvLqO1tYmmuJW2RxoMljXufgPwBB4ZhF7egTanIvJPIhH91f8AGn+AvBNl4dtRdylLjVJBiWbtGP7q+nue9ddPf2ltKqTXMaO5wqlgCT7CvGxWJlUfJA6KVFrVllevNPpisGAI5p9cBsFFFFABSZGaDTQR2NADsilzTDjNLSuA6igdKKYBRRRQAUh6UtHagBjHA56V5lrPxQGkeKHtjB5timA7L1B9a7bxNqi6PoN1dbgGVDsGepr5snme5uJZ5CS0jFm/E1w4vEOnZRPp+HsohjFOdVabL1PoaXxhpj+HpNWtbhZE2ZUdDn0IrmPCnxUtb64+xauotZmOI3H3W/HtXjkLSwJJCsrCMkfLnio5o1dT/eHSsJY6XMrHr0+F6KozjN6vY+sY5o5EEiMGUjIIORVLWNWt9I0ue+uGxHEpOO7HsBXgXhP4ian4ckWGZ2urI8Mj8sg9q2fFfjKPxVNFFaM8VpGu5Uk4MjHqa9nLYxxlVQvY+JzvB18spubV10ZhXVw15dT3LKqtNIzlV4Ayc8e1RGlOSfukY4pK/RIJRXKuh+cSbbuwpc4wPXpRitnwroja/riWhBEC/POR2X0/HpU1qsaVNzlsiqVOVSajHdlrw14Ov/EB87iCzzgyt1b6D+tel6Z4D0PTo1JtPtMoHLzndn8On6V0FvBFbQJDCgSNBhQBwBU46V8Vi8yrYiW9l2R9bhcuo0Urq77kMMCQRrHFEkaAYCqMAVIF46c07NJvUdSBxnrXnPU9BJLYQrxxS7T6UuRjNG4e9KyAzNR8PaRqp3X+l2dzIBgSSwqWX6NjI/CuQ1r4aQMjzaPKYZBlhBId0ZPoO4r0OmnOOKxq4enVVpIxq0KdVWmj5h8WaDcPDJDNA8N7bHO1u69+e4rn/AkuPG2iq2QftaDH49K+kfHHhkavpTXNvGDfQDch/vL3U+teBabp32H4j6DPEhEM19Gcf3W3cit8rxEsM5YaT0adjPBzeGk8PJ6Pb/I+qAOcYp2DSKctT6DrGEHtRs74FPJxSA5oEIF9hSFT2xTs0ZpWQGTqfhnRNZBXUdJs7gkfeeIbvwbqK4LxD8KLO30m/Hh9ZI3kVmW3dy43beACeRXqeeabtz+NROlGas0bUq86UuaLPi5YZbe5mt543jmjYq8bjlSOoNe8/A4B9AvtwyRPxn0xWP8AGvwrFaXcHiO1QL5xEFyqjgnkhv6flWz8C+fD9/xwLj+lYQjy1bHt4iv7XAcyPV9vHQU3y8DAUD2AqWiuux88MwRjApdtAcEDt9adSsA3aPQUjLn+EU+ihpAMIr5w8Wwvc/EHWLePO57ojPoMDNfR7MBXi/8AZXmeP/EF9KpwLoqmf90VyYqHNFRRrSdnqd98P7JbHQJbdf4Lg/8AoCV1YArn/B5J066z/wA/Rx/3wldEK6IU1GKRm3d3G49BRg0pOKAQwyKtK2whMHNeE/HHQ/s2tWGtxRny7pPImIHG9eV/TNe8Vy3j/Rv7b8I3tuBmWNDNEQMkMoP/ANcVvh2lUV3oHKpe6z5iQeQp+YGRh8zensK6Xwl4dfVbjz5Rtt09R1qt4Z8OXGt3CvKrJaxt+8OOSR2r1a3tYbS3SG3jEaqMACvpsdmEMLT9jQ3O+dSNKKhA7fwpEIvDluq84Zxn1+dq2tpzWT4Y40C3H+0//oZrZr5Rtt3e5wtt6sYRhTgYrxjwpozav8U9SvpgzJZTMwz0yeAK9pPQ1geHdCXSFvZSoE9zcvKx9ieK7MLifY06i6yVi4T5UzdA5HoKfmm9KO1cRmLkUbhUE9zBbQGaaRY415LMcYrzvxF8SM77XRwCehnb+lYVsRCiryZvQw1Su7QR2eueJNO0O3L3Mw3n7qLySayfDXix9WnljuYxCR8ygnt715KZ3u7lrm9meQ5ydxyWPpSvfT7mMbNEp6hTzivEnmdR1E4rRHvQyimqTjJ+8z1PXvHlrZXH2PT/APSLhfvkfdUfWui0XURqmmx3I6sOfY14lZQeTCXbmSQ5bI6D0rvvAWpnzJLF2wMZUZrTCZlKpieWWzM8ZlUKWF5obrc9BHSloHSivePngooooAqXWpWlku64nSMepNYV74/8PWiti/jkYfwoea4vx74GvUMmpaZNNInV4WcnH0ryor8zBlIcdQRzXn18VOm7WPrsqyHC4ymqntL90jvfHvjm38SWsVnZJIiI+XYnhq4I9KTpQa82pVlUlzSPtsFgqWDpKlS2DdRnnNJRWZ2WI2gUsSpwPTFLHG6OCCpGeR0zT6bLMlvC0shAUdPc1rTqVFJOD1OPEYehKD9qtOtxLq+v7GEMLqOWMnhZU+cew9RVYa3fvkpOoP8Asxj+tY11dyXUxkfPsPSnWlwkU26aITIQVK7iDz6HsfSvqMNm1eMVGrJs/LsxyPBzqSnhYJLsap1XUC3N0TgnA2qASPoK9z+Dyx3mhXWqKmJJpfKYYxjb2/M14RJbK0T3FpIZrZeWyMPF/vj+vT6V9AfBWPb8Ordsj5riY/X5q7cRi5To2UrpnhLBxp1U5Rs0ehgdM04DApBS15Z1GRr/AIhs/D1mJ7slmY4jiX7zn2rgtT+JmsrayyaZotvK6cqkk53MPoBik+IguH8SI7KxtordVQjkKxJLZ9MjH5VygPIbBB9aAM+D9ovXIpmF1oVm4HBQSshB9+DXReHf2htOvb5LfXNJbT0dgqzRSeYqe7cAj8K4fxZ4STW1a+sV2aiB+8RRxOPX2b+deWFWRmVwVZcghhyD7+lAH3rHMsqI6EMrgFWByCPWn4riPhHeT6j8LtAuLh90iwvCD/sxyMij/vlRXcUANYfLXluveGo7Lx1pV7FHm1lvVcgD7knP869TPSsBrqOTxC9jcBSVZZIiR7fzrGrS57W3RjVpKol3RvL16U6kWlrVGxh+LtXu9A8N3eqWVmLya2TeIC+3eM884POK8U/4aUvF/wCZYgyf+ns//E17d4nbborkqGHmJkHuNw4r4+8c6AfD3i29s1BFuzedAcYBjbkfl0pgepj9pW7JGfDMOM84uz/8TXdeCvjRofi7Uo9La1nsL2UHylkIKSNjJAI7/Wvk6tbw1eNZ+J9InUZMN7DJjOM4ccUAfcw+YA4xnsaXHFC8qD680tAHJ/EexW+8B6tGwBKQmRfqORXK/Aog+Fb31+0/0Fd/4lj87w3qMeMg27jH4V598CP+RXvh6XX9BWLX7xM74Sbwcl5o9YooorY4Dwv4ofFvxJ4N8bTaTpsWntbLDHIpmhZm+Yc8hh3rjf8Ahofxp/zw0n/wHf8A+Lqt8e+fihcf9esP8q8w/wA9aAPWP+Gh/Gn/ADw0n/wHf/4uj/hobxn/AM8NJ/8AAd//AIuvJ/8APWgDNAHrlv8AH7xvdXEdvFa6U8sjBUUWz5JJ/wB+vVEF2V8y/MJvpQHuTCpVPMxyACSeOnWvHvg/4b+06vc67dRnydPISEEdZm/+JGT9SK9i7knkk8n1pWQHV+Dx/wAS66/6+T/6AldFXPeD/wDkHXX/AF9H/wBASuhpgMk7flWZoOtw61YyzxgqYp5IHUnoytj/AArVIya8w8Caj9h8ceIdGZxsnneeEHqWB+b9CKAPUOtMaMMCDyD2NOX7opaAPOdQ0yPStTubaGMRxO3moAMZzz+nSoK6jxbabreG9A5iba5/2T/9euXptt6sLnZeFj/xJV9pXx+dbdYXhRs6ORj7szj+v9a3aQCHoawNB8S22sz3tsmFuLSYxumecZ4Nb7fdP0r51bxBP4c+I17exEiPz2WVDwGXNelgMC8XGpGO6V0b0aTqXSPoYPkZ55rmPEHj3RtDulsGuY5L9/uwqw4PoT2ryzxd8XNR1MyWOiI1jbKdsk7f61vpj7o/WvNtpZmeVmZnOSzHJY+ua8KvWcLwWjOihhNU6mx6treq6trUjve3KQwLz5YYhV+tYVokN8JDZ3CS+WdrY4xXJXmq31/DHDcTs8cYwF6A+5x1NR2V7Ppt0txbkbhwynow9DXizw05puUrs96GJpU2owjZHcjT5DyZVH0FSJYKHVmcnBzjHFPsL+DUrRbm3OVPDpnlG7g1YBzXjzlUi+WR7EIwlG62Dk5z3q3pl21jqEVyp+4eQO4qrnAoGc1nGbjLmW5c4KcXF7M9TtPGelzIvmuYW7h614NWsrn/AFNwj/Q14o5BHzdO9aWi6TfapciO2Z44ehcHGK93D5vWk1FxufP4nJaEIualZHsgdSMg5+lFZunaTFYWMdvvkkKjlix5NFe+pSavY+bcYp2TNAhSpUjI7g15n4/8BW0trcavZYikiUu6gcMB1r07+dc942nEHhPUDnBeJl/SlWhGUHzHZlmJrUcTB0na7SPm/OQKXccYpo6Clr59n6+ttQoopcdfbr7U0rg5JbgKwtTeeS4IcfIvAArd6VmaihE+/s4yK3oOzPKzWm6lJGKeD0xSA4q48Sv7VXeFk+ldqkmfLzoyiLDcy20iSwOY5EOQymvpr4MzfaPh1bSGNIybiXIRcAnd1x2r5gPFfTfwS/5Jta/9fE3/AKFXTRbvY8fMorkT63PRKWiiug8U4PxDhtdu0YbkZVDKehG2uO1HR2twZ7YM8X8SdSldjr//ACH7r6J/6DWeDg5HBoA4tScAg/QiuZ8VeEY9dVr2yUR6iB86DAE/H/oX869C1LR/MJmsgN55aIdGHqKw+7D5gw6joRQB6B8FgU+FOjRsCGQzqynqD5z8GvQK5jwAB/whtm2BkyTk4GOfNeunoAQ8iuQvR/xW0Of7yY/75NdhXIXv/I7Q/wC8n/oJoA64daWkFLQBieK/+QE//XRP/QhXh3xd0P7f4dg1mJC01g3ly4PJibofoG/mK9+1bT/7TsGtfMMeWVtwGehzXO3Xgpb2xu7Ka83RXMLRODF2I/xwfwoA+MmADYBz71qeGrVrzxRpFupwZr2FM4zjLgZr2eP9mp/OBl8TBo/RbTBx9S1dr4O+Cmg+E9Vi1T7VdXt5DnyjNtCI2MbgAOv1oA9MUYUD04paQDApaAMrxE/l+HtRYdrdz+lee/ApceGL8/8AT1/QV23ja4Ft4N1iTIyLZgv1PArjPgaCPDeor6XZH6Vm/jR2Qf8Assl5o9UooorQ4zi/EXws8L+KdYfVdVt55Lp0VGKTFRhRgcCsr/hRXgX/AJ8bn/wIavSM0tAHm3/CivAv/Pjc/wDgQ1H/AAonwL/z43P/AIENXpNFAHK2fgnRPD/h9bGwgkWC2V3QNISdx5JPv/gK5tCSik9xmvRb/wD5B9x/1zP8q85jx5a47Dsc0Add4P8A+Qddf9fR/wDQEroa57wf/wAg66/6+j/6AldDQAhr5/1K+k0bx/d6igw9pflyB1KnAb9DX0Aa+fPFYB8Za4COt0R+G0UAfQEEqTwRyxkMjqGUjoQakri/hlrB1DwlHaSNm409zbNk8lRyh+m0gfVTXaCgCte2q3lpLbsBh1I5rzvayFkf76Ha31FemFc5561xHiK0+y6uXH+ruBuH1HBoA2fCZ/4lMmP+e7Z/St+ud8Hk/wBnXQ9Lpv8A0BP8a6KgAPSvkLxFNfSeMNYVJW2peSdeQBu96+va+TPEzY8WawO32uT+dP65UwqbpuzZ14SN5MzDI7YEsnmsqhQSAMD8KbyTknJoyaTPft6149ScqknKT1Z6drC5xR+H41LFbST4Krhf7zf55q9DaRQ8n52H8R/wrFzUS403IXQpb201GN7dMpKwWSNj8rjt+Iz1rviACQOlcvo0Xm6pET0jBkP4dP1xXTZ4968jHT5pLQ9vAQ5YPUWjNLsfA+U89OOv+fam89xiuFxaO5NPY1/D+inWr/ymfZEvLcda9UsNOt9OtxDboFUd/WuA8BSBNVkTPLjOPoK9JHXFfU5PRpqj7S2p8hndao67pt6DgKKUdKK9k8QZn1xmuI+KVwYPCJx1eUL+ddsc1j+JfDdj4p0o6ff+Z5W7eDG5Ug44NRUjzRsdODrRoV4VZapO58vXWoQ2qlVIkkx0XoKdaTmSyWedlQMSc9hXceIPgTqdrvn0G/S9TqsE4CPj/e6H9K821fR9Z0OQWmsWNxZsCQokU7T9GHB/A150sIkrH2dLiF1Kjnf0RLd6uBlLUY/2z1rLW4mWXzBIwf1zUXy9jSg44xxVRpxirI562Lq15c02a0GtEYWdA3+0vB/KpryWG5hR4nBIOCM8/lWFnB4pQSDkHBqXRje6OiGY1uR056ovnrSVWS4YdeanWVJBwcH0pOLRUasZjZIFYZHB/SvpD4Kgp8OLZSMYuJf/AEKvnTtX0T8F5lk8AxxhstHcSZHpzmujDS96zPIzqklRUo9z0YE4FLTAeM0+u0+YOD8Qca/d5BA2oQcdeMVnVN47e70rXIdRQbrOeMROGOFDqSRk9sg/pVGzvoL9QYmIk7xN94f40AWO/X3xVHUNLS9HmpiO49ez/Wr1NcgDHJJ4CgjJoA6nwGkkXg+zjlTa6yTAj/tq9dNWfpFq1lpdtA3DqpLDPdiSf1NaFABXIXv/ACO0P+8n/oJrrzXCnUIbvx40CsBLDMEIPfCmgDuRS0lLQAEZpNoznvQTimh1I6j86AHBQBxRik3r/eH50m8c/Mv50APoqneapY2Chry9trdTwDNKqAn2ya5bVfiJp8KyRaWr31wB95VIjX3JPX8OPegCl8T9UVNHXSUIMtw3mSAdVRTn9SAKz/giMeHtTH/T638q5O+uZ9QluLu7l864m5d+3sBgkYHbFdb8EePD+qf9frfyrN/Gjqg/9nl6o9RooorQ5Twv4o/FvxL4O8azaRpsdg1qsMci+dCzNlhzyGFcZ/w0L40/546T/wCA7f8AxdV/j5/yVC4/69Yf5V5hQB6v/wANC+NP+eOk/wDgO3/xdKv7QnjQkDytJH/bu3/xdeT1a02wutU1K3sbOIy3M7hI0A6k0Ae8eCPiZ428Z380Vwumw6ZAubmZLZs88BBlvvGuvAAXjj2FZ3h/QrfwxoUGkW21vLG+eUDBllP3j9B0HtWiKAOs8H/8g66/6+j/AOgJXQ1z3g//AJB11/19H/0BK6GgBDXz54qOfGmue10f/QRX0Ga+ffFiFPGutg/xXO4fQqKANb4b6qNM8XfZ3bEOox+Sf+ui5KfzYf8AAq9sHIFfM4mltpI7mFiJoXWVD7g8V9F6VqEeraTa38LDZcRBxj+Ekcj8DkUAXqw/E1qbjTGmXG6Bt/Tt3rcpkkayIyOMqwII9QaAMDwh/wAg+6x3uSf/ABxK6KsDwxA1rDf2rEl4btlyRjI2rg/lW/QAV8l+J+PFmsH/AKe5P519aGvl3xBaRL4r1Z2y7NdOfmHA5rjxklGKbO/AR5pNHOxW8k3Kgbf7zcCr8VlFEcsPMf1PQfSrFAHpXkSqt7HtRpKO4Hmj3PpUUtzFDwzgt/dXmqcl/K3EYEY/M0lTchupFHTaRcWtjFc3d1OkS/LGuTye5wPyqtfeL2IKadBt/wCmsvJ/Bf8AGuYJLNuYkt6mkJwOvWqWFp83NLVieMqcvJDRE091dXVwLi4uZXmXlWLfd+g6D8K6DTPFbpiHUV8xe0yD5h/vDvXNIDLMsMStJKxwscalmJ9gO/tXZaJ8KvFeslWms106BufMuj82P9wc5+uK6JYZVlytHPHFyovm5juPBF3HL4htpIJUlidW+ZTntXrYO5R2rgPB/wALbDwteJetf3VzdjPO/Yn/AHyOv4136jHA4FduCwzw8HC+h5uYYpYmpzrsPooHSiu04AxSbR6UtFACbR6VBd2dteW7w3MEc0TjDJIoYH6g1YpDyKATtseZeIfgt4b1bMmn79MmJz+5+ZCf90nj8MV5Z4i+EXibQg8sMUd/aKf9ZCfmx7r1r6eI5rN1i4EVmyqfnY4wK48ZVhQpOpLoduHxNZSUU7nxxJFJA5SWJ43H8LqVP60+K0nnjkkhgkkWP7xRSQPrX0dqmiaZrMW2/soZjj7zL8wP1qtoPhnTvDsVxHZI4SdtzK/OPbmvm/8AWGj7O/K79j2vadz5zIApfevf9Y8C6DrAZns1gmPJlg+Vvqa4DVvhRqtu7yaZLFdwjkK7hXP9D+ldmGznC1tG+V+ZSmcIk7LwTke9ezfArXo/tN/o7sAXxNGp79jj9K8evdOvNMmMN9aTW8g7SoVz7j1qbRdYutA1i11SybE9u+4A9GHcH6ivWpuN1JE4nmq0nA+ywQVGOnapB0rnPCnivTvFulR3thIN+MSwEjfE3owrol+6K7U09j5qUXF2e5FcWlvdwtDcQxyxv95HXINczL8PfD7MrxRXFsV6GGdv65rrKKZJgjwpp4HMlw3uZB/QVdtNE06zfzIbZd/95iWP61o0UAGKKKQ9OuKAGXEqQW8k0jbURSzH0ArxjR7s3vjezvSfnnvC+ehIOcfpiun8eeKEdG0WykDknF06Nwo/ufU9/auT8PceJ9KHb7QP5GgD2+lpBS0AYHjK2tr3w1cWl5EJbecrHIhOMgkA818heMfC8/hbX5rFyzQH57eVv40PT8a+wfFf/IBk/wCuif8AoQryzxv4WXxZ4ekhjUHUbXMlq2OW9Y/x7e4oA+cGGGIpKdIjRysjqyupwysMEHvTaAPR/hrdxy6ff6e6oXicXCcDJBG1uf8Avmu3IBGCMj0NeSeCNR/s/wAUWm5tsU5MEhz2bj9DzXrZUqSD1B5oAbISVbnk12XwTGPD+p/9frfyrjsHFdl8FM/2Bqf/AF+t/KofxI6YfwJeqPT6KKKs5jz7xT8I/D3jDXn1jVJr9biSNIysEqqo2j3U1j/8M8+C/wDnvq3/AIEJ/wDEV6xgZ6UtAHkx/Z58GY4n1b/wIT/4itXw38HfDHhnUm1DT3vjcFCitNIrbAepHy8GvRKTA9KAMD/hErAD/X3X/fY/wrntVs47DUntoi7IqKcucnJr0GuF8RD/AIqCf/rmn8qANnwf/wAg66/6+j/6AldDXPeD/wDkHXX/AF9H/wBASuhoAQ14F4z/AOR21b/rqP8A0EV76a8I8dgDx1qOBjIQ/pQBzx56+mK9U+FOrefpF1pMjZe0k3R/7jc/oc15XW54M1Q6R4uspWbbDcH7PJ/wLofzx+dAHvo6UUDoKKAIkt4o5ZZUTDykFzk8kDA/SpaKKAEPSvmbxH/yMuqE8AXLnk+9fTRr5O8VSO/izVlZiQLuQDJ6c1w42HNFHoZfLllJkUt9FHwmZG9uBVOW7llyCwVfReKgOB1PSpYbaecbo4iyf3yQqn8T1rhUIxR6kfa1XaCuRD2H5UEgdT+Aq2lgdwMr5XuE/wAauxCOHPkRrGD3xk/nSdSKPUw2SYmrrNcqJfD3g/WvFE7R6dbqFQjfJM4QAHvjqelem6J8EbGArLrmoy3Td4YBsT6Z6n9K5j4faudN8VQmWXbDLlX3Hqe1fQKEMAw5B7iu7CKFSN+p4udYapgq3s07prcztF8O6PoMBi0rToLVehKL8zfVjyfxNauB6ULS13JJbHhNt6sTAowKWimIKKKKACg9KKD0oAbWXfaqbVtojP17VqY96huLaOeMq6g5rjxdOvOk1RlaRpTlFS95XRzk2r3UowDtHtxVF5JJDl2Zvqav32lyWzFky0f8qz+ce1fnePeLjNxxDdz2qHs2rwQnbFFFFeabhgZoz83eijI6UICveWtndwOl9BDLbhSW85QVA9ea8P17T9Ku9UmbSIfs9sDtQbiQ2O/tmvQfHupX21NKtYJRAyCSaReS4yQFA6445rgeny4wR1Br6vKac6VLnct+lziq15KVomZp9xrXhy+F7pV3LBIPvGNuGHow6EV6Zovx6uYFWHXdJMrAYMtq2Cfqp6fnXC/y9KimtYZ1w8YPuOK96njHHcznOFT+ItT3Sy+Mng26dUk1CW1JXJa5hZVB9N3StEfFDwT0HibT8/8AXQ/4V82S6QVU+TJwf+WbDIP51j3ekIDmWEwsejR8j8q9CnioTOeWEvrTdz6s/wCFo+CP+hmsP++z/hUc3xV8DxRFv+Eks2x2RiTXyJLpc8eWjxMg7ockD3HUVQIwa6E09jllCUXaSPrRfjf4OuJ/s9pczyzk4VWjMak/7x4rM1fxrrWqL5cZFjbnnELEsw7fN2/D86+Xx1rpND8Zano5EZcXNqDzBMcgD/ZPUGmSesIixrtRcAenvVzSbqGw1qyvLjIhgk3uVBJAwewrB0XxFpevoBaTeVcdWtZmw49dp/jH+cVqHchPUMD9MUAegD4x+B1zu1jacnKtG2Qad/wubwL/ANBpf+/bV4/4i8JWWvqZ0xbahjiXGEk/3x2+teV6npd3pF21rewNFIOmejD1B7igD6k1f4qeDdWs1srXWEMsk0YGVIH3h1pxUxsO2MYI/Qj9K+Tl69cV7F8NfH63Sw+HtanKy5CWdzI3B9I29/Q/hQBR+LfhIRXA8T2UO2K4bbexqPuS/wB/js388+teVN1r6uubWG6tp7G9hZ4JlaOZCOoOeB7+/tXzd4r8Nz+F9em06Y74x88Mo6SRnof8aAMSKRopUkU/MjBh9Qc17vbXa39lb3iHIniWQn3I5/XNeDE5JNeq+AL37X4aa3Y/vLaXZ1ydjcg/TtQB1A/pWj8PPGvh/wAIaXeW2s6iLaae5aREKE/L0zWcDya8q8asDe2qDqsbE/ixqH8SN4v91L5H0v8A8Ll8C/8AQaX/AL9tS/8AC5vAv/QaX/v21fH1FWYH2D/wubwL/wBBpf8Av21H/C5vAv8A0Gl/79tXx9RQB9g/8Lm8C/8AQaX/AL9tR/wubwL/ANBpf+/bV8fU+NWdwqgkngAck/SgD68b4y+Bsca0PoI25qG41CDXrpdR08SPBcRr5RdCpPBHQ15b4I+GsOk2517xUIomjUypbT4EcKjnfL7+ij8ay/HPxSm1Ay6d4fdreyOVe6PEsw9AP4V9qAPX9L+JHhLw6Luxv9YhWfz9xVMuB8ijqOO1X/8Ahc3gX/oNL/37avkFuhzjn3rW0jw3qGr/ADRRiO3zzPJwv4epoA+pj8Y/A78LrIJ7ARtzXnnirUrTWPE1zqNhK0ttMiFWZCpyByMGuW0rQbDRwDFH5s46zSDOfoO1aM8sVvCZ7mZLeL/npIcZ+nc0ALTJwq2zSSSLCmf9YW24I6HP1rmNS8b28AaPS4jI/Tz5fuj6L/jXJX+qXupSmS7uGk9B/CPoBxQB9TaZ8Z/CD6Vam+1ZI7vylEyKjYDgc4PcZq5/wuXwL/0GV/79tXx+etSJG0jBUUux6BQSTQB9ef8AC5fAv/QZX/vhqP8AhcvgXH/IaX/vhq+UI9LlIzMUh9n+9+X+NW47K0iw20ysO78D8h/jUOcUdNPCVanQ+pB8Y/BLcJqrP/uxMa+e/EGqQXniHU7q1ZnhmuHeNyOoJ9KxTIcbVwq46LwKZmuepNT0PUw2CVJ3buX7PUDFdCSRUKkYOVzj3Fb7SNN+8Ll89CTXIYycVtaTcSYMDqSP4fUVxV6aa5kfUZRiVSn7JrRmnRR3orhPq0OQsrBlYqR3Bre03xlrulSbob+WQDosrFhWAKu6bpd5q14ltZQs7seSOgFaQc0/dOTF06EoN10mvM9C0n4u3olWO/sxKx4AhGCa9V0y/bULJLkwSQ7xkI/WuR8I/D2z0OJbq8VZ709Sei12yYOQCAvYCvaw8aqV6jPzHNquCnVthIWS69CVelLSLkLz1pa6DyAooooAKKKKACkNLRQAyQfI30rjLvAu5PTNdnIR5bc9q4y5Be8cAZOeMV8lxRbkgehgNG2RUVlQeILG61waTaP9pmVGaWSI7kjx2z3NXru5trG1e6vJkgt0+879/Yep9hXyUsPUjJRa1ex6SqRepPRkV5zqvj+9mul/slFt7dD96ZAXl+oPQfrV/T/iLA2E1WxaM9pbb5l/FSc/lXY8pxCjzW+XUy+sQvZmn4vt8wWt2o5RjG59jyP1H61ykiJKMSxq/wBRmu5kutP8RaRcxafeQXJMZYKrYdSORlTyK4bDYG4EGuzCOcafLJWaM52buinLpdrIPk3xn2bIqnLpM6ZMbJIPY4P5VsUV3RrzRk4JnNyQyxHEkbr/AMB4pmAR0rpy3GDgj0NQy2NrNyYlDeq8VtHErqhODWxykunQSsGA2MP4lrOutHMnLosw/vfdb8/8a6+XRgOYZ8/7Mn/1qqy2N1F9+FnUfxR/MK7KWLa+Fj5pWtJXRwFzo7IW8pjn+5IMH8D3rNmt5YGKyoyn3r0V4o5W2yIpPoRz+VU5dKikBVDgf3WGRXoU8en8ZjKjTltocEhKuGGcg54OK7DRfH99ZbYNSU3tsOAxOJVH+9/F9DVK70BV5VTH/uZZf8RWPc6bc2/JTevXchyP/rfjXdCrCezOadCcT2fTdTsNYg87T7hZBnmMnDqfcHml1DTrLV7RrW/i82POVI+9GfVT2/rXiNrPPazrNBK8Mich1JBFd3ovxEPy2+tRb16faY1+Yf7w7/zrQyMLxH4SvNCcyp/pFkT8s6Dp7MOxrnQAeua94gntb6zM1tNFd2ci4Yrhl5/hPofY81w3iTwDxLe6IpYKN0lnnLqPVfUe3WgDsfhz49Gu28Wi6rIP7TjG23uG/wCW6gcKf9oDoe/Fbnjvwr/wlegtFCoOqWgL2px8zjHzIfr29/rXztHI8EyyKWSVGyCMgqR/Wvevh946TxRa/Yr2RU1q3XcMcfaFX+If7Q7jvQB4FKrLK6urK4JDBuoPeuu+HN99n8QSWbsRHdxEBfV1+Zf0DfnXRfFrwkLW7/4SPT4sW9y228RRxHL/AH/YP/PPrXm9heNp+oW15Hy8EqyAHvg9PxoA9zxtOPSvKPGo/wCJxGncRAn9a9YZo5CrxMGikUOjA53KRkH9a8n8drt8RAf9ME/rR1NIv3GvQ5iiiigzCilwR2PFaGh6Nf6/q8GnadbPPcSnAVRwB6k9gO5oArWVpcX15Ha2kLzTynakaDJY17NoHhrRvhnpqa94mlSTVmBMEC8mM+iDu3qegqs13oPwispLSAxap4sljxMwwY7Y/wB0ntzzjqe+OBXl2q6pqfiLUzdX08t1dynAXqfoo/pQBseM/HWo+L7hRIfs+nxMTDZo3yj/AGmP8Te/btjvz9jp11qMwhtYWkcnnA4H1Paum0jwRIxWbViYlPS3U/Of97+79OtdNNdaV4ftPKeSO1QdIUAMjfh1/E0AZWkeDrSzCy6gRc3HaJfuL9fWt69u4LGASXtwkMQGAuf0C1x2peN5pA0emxC3TtI/Mh/oK5a5uJrqYyTSvK56s5yaAOu1LxxjMelwBSP+W0oyfwX/ABrk7u8ub+cz3U8k0h/ic54p9vp9zMoYR7U67nO0fr1/CraadbxjMkhlP91BtH5mpckjanh6lT4UZQUlsAE/SrkWl3EihmAjU93OK00ZYRiFFjyOw5P40AMxzgk+tYyrdj0KWWN/EyCOwtYThw07eudq1YEmxdkarEvcR8Z+vrTlt3P3iAKkFsgPJJrGVW+56lHARj8MfvKuQTT1jZu1WlRF6KKd+FZOZ3RwvdldbYnqcVIsCr71JRUuTNlRhEFAHQCtHTo8b5CMH7oNZ4Bzx1rXi2W1qnnOEyM89T9KyqN20PQwUYqpzS0SJqKz5tZhTKwozkd24FQQay/mETqCp/ujpWSw82rnfLNsNGfLe5r9jXt/woii/wCEeaQIu7dycc14ejpLHujcMuO3avb/AISOW0CdT2cVtglarZnl8TS5sBeL0uj0QUtIKWvZPzYKKKKACiiigAorH/t5f+fc/wDff/1qU65hdxtW2nvu/wDrUAa9B6Vkf230/wBFbnp83X9KX+2XJI+xyZHUZ6fpQBpSKWjYDrivIfF+neNL1pbez0mSLTySD5EytJKPfHT6CvSxrLHOLRzg4Pzf/WobWWUZNo4HqW/+tXJXwlOu05rY0hUlDY8L0SDWPCd/Le3nh++3mEoieV1Y+pHSsbWdWv8AVbv7RqzSKyn5I3Qqkf8Aug/zr6KGtFjxascc8N/9aoZtRtZz++0+OT/fAP8AMVzPLIc/P1LVd2sfNiyxn7rKeccHORTya98utN8O3xzc+H7SQ+pUD+QrGufBHhG5YN/Y8kPYCC5ZB+QqXgJdGUqy6njijbIsiNtkU5DKcEflUyXt1GfluZMf7R3V6PcfDbRJG/cXOoQL2USqw/Mrmsm4+GU+8m21dAnYSwbj+YYfyrKWCqPdXKVaJy0eq3C4Dqj49iKnXWEz+8gZf905FbL/AA61dOVubaQD3ZSaqP4J1qM/NbFgO6FT/wCzZ/SsJYCf8pSrLuQpqVo//LQp/vKRU6yxScrIjD/eqnJ4cvoc+bBcIO5MDY/Oqv8AZqhj/pChh/s4NYvAS7FKsjZKkdRijkfWsyOxmj/1d4y/7v8A+urCreJ/y9Kw/wBuPP8AWs3ganQpVYliSKKYfvYkf/eHP51Ul0m3bmNnjP5j9atxsw/1m1j6rx/PNSgxN/EwPuM0lh8RHZBzwZhyaVcqcoUlX26/kaz5rJFc+ZG0T/3guCPxrrxFG33bhPx4/nUn2UsvLKynvjIrWLrx3iHNFbM83u9BhuMsFBPXepwx/wAaw7nQZ4cmL5x6MMGvWpNEtpeq7T6oMVTk8N7sgToQegdP6130sXVjo0RJQlujymx1DUNDuxPaTzWsw6kcBvqO4rvdD+IFpdlItUUWc4PyzxAiMn6fw1auvCayqRKAw913D8OeKwrnwCrHNvd7PUFMj+eRXpU8Qp76HNKlb4TpfEHhSx8Qw/a4mjivG5W5j5SY/wC1jjPPWvM7i11Pw3qqb/NtLyBg8UqcHI6FSOtdXpem614dk3W1/wDuc4aNo90bfrXVyNpPiOx+xanGsbnpjjafVGPT6GtzJ6G54S8Uaf8AEDQ7jTtRjQXrReXd244Eq/8APRPToDjsfrXifirw7c+GdfuNOnViqtuhkI4kjPQ11LeDtU8L6pFqNjqLKI33RTCPp7Nz/wDrrtvENlbfETwzGyBIdZs/mGO/94Adweo9DQBkeDb06h4Tsixy9sWt3P8Au8r+AXArhfH+P+EkUA5xbxg/lXW+B9PfTnvLJ7gOswEijbjDLkevoTWX4u8PNe660ouQn7tRjZn+tLqNbNHntKAdwx1rpD4Rcf8AL4v/AH7/APr1oaf4DNx+/ub8Q2MZ/eSeXyf9lcnlv5d6YjH8N+Gr/wATagbe1UJHGN1xcS8Rwr3Zia6y/wDF+meD9Nm0PwW7NNKu281gjEkh7rH/AHV96t6hZXWr2S6H4f8A+JdoqctCBlpm7vM+fmPoOgFQaf4Y0fQm33UwvrodlX5V+n/16AOV0rwvqGsMJ5P3MDnJll+83rgdTXUBtA8JwsqshucctjdK3tjooo1J9W1RnjtrsW0BGNscfOPds1iDwUxO6bUASeoCZP55pNpFRhKT0RDqfjW+uNyWK/ZIjxkHLn8e34VgJb3N25kw7ljku5/mTXYw+FI4cmJ1J7NImT/Opj4blb794D/wD/69ZyqW2O6lgub43Y5OPTI0/wCPibJH8MfP61ahWKDHkQIrD+Mjc369K6MeGVX/AJeAf+Af/XqQeHiBxcKPon/16wlUm9j1KOEw0N2c4Y5ZW3OzEnuxzTxbY+8a6A6CR1ul/wC+f/r006GM8XQ/74/+vWTU2d0Z4WPUxRFGP4Qafjjjgelax0QjpOPxT/69MbQ5D0uFH/bP/wCvS9nM0+uYeOzMug8da0v7ClY4F1k9gIz/AI1NH4M1K5x5SzvnusDEfnTVGRDzKj0ZjFlBwWAppmjHf8q6mP4Z6/KuVgYD/aCr+harcXwj1uQAvdW8Xs3P8qpUGYSzWn3OIN0o6IfxphuWPRQPwr0mH4NXhwZtahX1C25P65rWtfg5pKgG71G8lPcR7VB/Q1aoMwlmsP5jx7zpDzux9Ka7luWY59zXv1v8L/BcG3zNOupmHd7tufwHFbVp4Q8HWeNnhu3YjoZDuP61fsGc0s0i97nzIrKTgHJ9BV2DSdTuiBb6fdS56bYWOf0r6qg/se2UJDolqgHQBF/wq4mrQxcR2aqPRSB/SqVHuYPM30ifM+n+CvGgcNBoF8FY91wDXu/wv0XU9G0i7Gq2jW00kgOxmB4x14rpP7cUHi3/APHv/rUv9ur/AM+5/wC+/wD61VGjGMuZbmVXM69Si6L+FmyDkZpaxhrwx/x7n/vv/wCtS/28v/Puf++//rVqeebFFY/9vL/z7n/vv/61H9vL/wA+5/77/wDrUAbFFY/9vL/z7n/vv/61FAGKOSK3sDPlkttQx4BAxnI6VgDg5q3Ne+cOYlDcfMCe1AGoxAuIDnAzJ0+tTNIhYkP1YdSaxf7QcOjKiqEBCr9etPbU3bGYkyGDdT1FAF6GTCk7mAa5fuRSXLg212g3YVVOSxPOfQnis8X7bSGjRsuZMnPBNE1+8sbp5aLvwGIzzigDb8wiRlD/ADEhQu7GOBzWLqLOZwH/AIRj726l/tOfzvM+XqOMVWnne4fe5GfYUAR1csrIXgcb9rKRxjqKp1JDPJAWMbY3LtNAGg2lRIUzcHEjbUIHUY60raQqKzNPwgJbA6elZ5uJSkSluIvu+1Oa8nbzcv8A6373vQBeXSEdFZZ+HUFcjrVcaaXvjbqx2j+MjFQrdzKIgH/1X3eKcb+5JjJk5TO0getAEi2UT3KRrOSrg7W29x61OulWT/aI7g+b5a5IK8Djr71U+3XHmiXcNwGBx0pRqFyJC4ZdxXaflHIpWAhbwdpVxHGXtYMPEZPliC46ccfWq974C0M2wmigkt1EYJ8qRiSfxJq8uo3Kxqgf5Qu0cdqP7RuTwXBG3ZjHBFLkXYd2YN38NbNEmMOoXK+WgcblDZJz9PSqFt8PWkEkkuolIoxzmLn8s11zaldMhVnBBGDxSf2jc+Y0m8ZYYPAxUulF9A5mcnZ/Dm4lkn8+/iWNX2Rsik7j7jt1p9r8OZWiUzXxhmMzRYVMggZwc574rp4765jZ2WQ5c5OeeaVL+5QKA4OG3DIzzS9jDsPmZw+v+Gp9D02C6ju3ud8rQuvlfdIyOPb5TXOi+dOHUD2OVNesTXc08YjdgVDFuB3PX+dU2toH+/DG31UGspYaL2KVRnmy3yE5KkfQ5p5ltpfvbT/vDH613UmhaXKcvYwk+u2qcnhHSXztikjJ/uyGsnhH0K9occ1pDIMo+P1/+vVC50RXywTHHVP6g12z+CrbH7q8nU+4B/pmq7eEbyMfur9G9ipH9TTVOrD4WHNF7nHW82o6YDHgXNuRgxPzx7Z//VToGWO7W/0WVoblPvWznBx3A9R7V1Enh3V41/5YSe27JP5gVm3Gh3jMFuNHIYn5XhuE/qc1tCpPaSIcV0M+6MT30Gu2aFEaTbdQ94pDwfwNZfiAbdanHpj+VdL/AMI3q+HlhhLhhteOZ0zIv1B/LPIxWVP4a1m7vXke2CYwCXkU9Bjsa2Uk9hcrvYyrS2DFXlDMO0S/ef6+g96tzyxyOhum84oNsdrBwiD0Jrbg8GarMpA8oL3DSbQfrjJq5D4EvSNslzbRL2CKW/wob7Fxpr7TscrLcXdwghBW2gA4ii4H41EltGoB2bj3L8j8q72LwDDj99fzE/8ATNQP55q3F4G0pP8AWNPL/vPj+VS1Jm0XQj5nnZxjBfj0HApN8a9CB9BXqUXhXRYlx9gjf3fmrkWk6fAP3VnAv0QUvZt7mn1uMdIo8lVJn+5BM/0Q1Zi0rVJv9XYTH6rXrixrGMIiqPYYpeaapoh42bPLovCWuzDP2dUH+04FW4/AmqSD95PCn1Yn+VejYNAFNQRm8TNnDxfD3IBl1Eg9wkef61ch8A6ev+tuJ5PoQK62iq5UQ6031MCLwbocYw1oZD6tI39DV2HQNKgx5en24x3KAn9a0cUuKLIjnl3I44Y4l2xxog9FUCnYOKdRQTcac+tSwKHuI1bkFgCPxplKjFHV16qcimBqSWUIe5dFzGsbYGfusDUkdhbFY4mQl5Iy/mZ6Vmi7mHnYb/W538dact/cJD5Qk+XGOnI/GgBbO1869jjkBCsSfritH+zbZ5oSqlVbdlc9cVlm8nPlfP8A6rhMDp/nFOa+uXlWQyfMvTAoA0Rp1u80TBCqNEXKZ7jH+NH9n2/mGTYdnk+Zsz3rON9cmZZfM+dRgccYo+3XPneb5nzYx04xQBpDTbdbmU4yixhghbjJz/hUAt4Yr1opbfOSAMMdoqot/cLM0vmfMwwcjjFKuoXKyNIJPmbrkcUAW4re2F7LC1u7AN1JwFWprXTYHlZ2UvExOznjFZyajcIXIYEucsSoOaal7Ok5lV8Mfbj8qAL9rZRGHDxK029hh2I6duKypBiVxt24JGPSp4r+4iQor8E55FViSSSeSaACiiigD//Z">
            <a:hlinkClick r:id="rId8"/>
          </p:cNvPr>
          <p:cNvSpPr>
            <a:spLocks noChangeAspect="1" noChangeArrowheads="1"/>
          </p:cNvSpPr>
          <p:nvPr/>
        </p:nvSpPr>
        <p:spPr bwMode="auto">
          <a:xfrm>
            <a:off x="3175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603" y="3154790"/>
            <a:ext cx="4986722" cy="1592213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国家图书馆"/>
          <p:cNvPicPr>
            <a:picLocks noChangeAspect="1" noChangeArrowheads="1"/>
          </p:cNvPicPr>
          <p:nvPr/>
        </p:nvPicPr>
        <p:blipFill>
          <a:blip r:embed="rId1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3882" y="268449"/>
            <a:ext cx="3266114" cy="3714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685862"/>
            <a:ext cx="10515600" cy="753460"/>
          </a:xfrm>
        </p:spPr>
        <p:txBody>
          <a:bodyPr>
            <a:normAutofit fontScale="90000"/>
          </a:bodyPr>
          <a:lstStyle/>
          <a:p>
            <a:r>
              <a:rPr lang="en-GB" altLang="zh-CN" dirty="0"/>
              <a:t>Emerald </a:t>
            </a:r>
            <a:r>
              <a:rPr lang="zh-CN" altLang="en-US" dirty="0"/>
              <a:t>全文期刊回溯库</a:t>
            </a:r>
            <a:r>
              <a:rPr lang="zh-CN" altLang="en-US" sz="2200" dirty="0"/>
              <a:t>（</a:t>
            </a:r>
            <a:r>
              <a:rPr lang="en-US" altLang="zh-CN" sz="2200" dirty="0"/>
              <a:t>1898-2000</a:t>
            </a:r>
            <a:r>
              <a:rPr lang="zh-CN" altLang="en-US" sz="2200" dirty="0"/>
              <a:t>）</a:t>
            </a:r>
            <a:br>
              <a:rPr lang="zh-CN" altLang="en-US" sz="2200" dirty="0"/>
            </a:br>
            <a:r>
              <a:rPr lang="en-US" altLang="zh-CN" sz="2400" dirty="0">
                <a:solidFill>
                  <a:schemeClr val="bg1">
                    <a:lumMod val="50000"/>
                  </a:schemeClr>
                </a:solidFill>
              </a:rPr>
              <a:t>Preserving over 100 years of management research online</a:t>
            </a:r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887360" y="1937675"/>
            <a:ext cx="4466439" cy="3867507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  <a:spcAft>
                <a:spcPts val="2400"/>
              </a:spcAft>
            </a:pPr>
            <a:r>
              <a:rPr lang="en-US" altLang="zh-CN" dirty="0"/>
              <a:t>2010</a:t>
            </a:r>
            <a:r>
              <a:rPr lang="zh-CN" altLang="en-US" dirty="0"/>
              <a:t>年由</a:t>
            </a:r>
            <a:r>
              <a:rPr lang="zh-CN" altLang="en-US" b="1" dirty="0">
                <a:solidFill>
                  <a:schemeClr val="accent2"/>
                </a:solidFill>
              </a:rPr>
              <a:t>国家图书馆</a:t>
            </a:r>
            <a:r>
              <a:rPr lang="zh-CN" altLang="en-US" dirty="0"/>
              <a:t>正式引进全国在线</a:t>
            </a:r>
            <a:endParaRPr lang="zh-CN" altLang="en-US" dirty="0"/>
          </a:p>
          <a:p>
            <a:pPr>
              <a:lnSpc>
                <a:spcPct val="100000"/>
              </a:lnSpc>
              <a:spcAft>
                <a:spcPts val="2400"/>
              </a:spcAft>
            </a:pPr>
            <a:r>
              <a:rPr lang="zh-CN" altLang="en-US" dirty="0"/>
              <a:t>目前已有近</a:t>
            </a:r>
            <a:r>
              <a:rPr lang="en-US" altLang="zh-CN" b="1" dirty="0">
                <a:solidFill>
                  <a:schemeClr val="accent2"/>
                </a:solidFill>
              </a:rPr>
              <a:t>1000</a:t>
            </a:r>
            <a:r>
              <a:rPr lang="zh-CN" altLang="en-US" b="1" dirty="0">
                <a:solidFill>
                  <a:schemeClr val="accent2"/>
                </a:solidFill>
              </a:rPr>
              <a:t>家</a:t>
            </a:r>
            <a:r>
              <a:rPr lang="zh-CN" altLang="en-US" dirty="0"/>
              <a:t>用户</a:t>
            </a:r>
            <a:endParaRPr lang="en-US" altLang="zh-CN" dirty="0"/>
          </a:p>
          <a:p>
            <a:pPr>
              <a:lnSpc>
                <a:spcPct val="100000"/>
              </a:lnSpc>
              <a:spcAft>
                <a:spcPts val="2400"/>
              </a:spcAft>
            </a:pPr>
            <a:r>
              <a:rPr lang="zh-CN" altLang="en-US" b="1" dirty="0">
                <a:solidFill>
                  <a:schemeClr val="accent2"/>
                </a:solidFill>
              </a:rPr>
              <a:t>免费注册</a:t>
            </a:r>
            <a:r>
              <a:rPr lang="zh-CN" altLang="en-US" dirty="0"/>
              <a:t>申请使用</a:t>
            </a:r>
            <a:endParaRPr lang="zh-CN" altLang="en-US" dirty="0"/>
          </a:p>
          <a:p>
            <a:pPr>
              <a:lnSpc>
                <a:spcPct val="100000"/>
              </a:lnSpc>
              <a:spcAft>
                <a:spcPts val="2400"/>
              </a:spcAft>
            </a:pPr>
            <a:r>
              <a:rPr lang="zh-CN" altLang="en-US" dirty="0"/>
              <a:t>近</a:t>
            </a:r>
            <a:r>
              <a:rPr lang="en-US" altLang="zh-CN" dirty="0"/>
              <a:t>180</a:t>
            </a:r>
            <a:r>
              <a:rPr lang="zh-CN" altLang="en-US" dirty="0"/>
              <a:t>种期刊，</a:t>
            </a:r>
            <a:r>
              <a:rPr lang="en-US" altLang="zh-CN" dirty="0"/>
              <a:t>11</a:t>
            </a:r>
            <a:r>
              <a:rPr lang="zh-CN" altLang="en-US" dirty="0"/>
              <a:t>万篇文章</a:t>
            </a:r>
            <a:endParaRPr lang="zh-CN" altLang="en-US" dirty="0"/>
          </a:p>
          <a:p>
            <a:pPr>
              <a:lnSpc>
                <a:spcPct val="100000"/>
              </a:lnSpc>
              <a:spcAft>
                <a:spcPts val="2400"/>
              </a:spcAft>
            </a:pPr>
            <a:r>
              <a:rPr lang="zh-CN" altLang="en-US" dirty="0"/>
              <a:t>所有期刊从第一卷第一期开始，最早可回溯至</a:t>
            </a:r>
            <a:r>
              <a:rPr lang="en-US" altLang="zh-CN" b="1" dirty="0">
                <a:solidFill>
                  <a:schemeClr val="accent2"/>
                </a:solidFill>
              </a:rPr>
              <a:t>1898</a:t>
            </a:r>
            <a:r>
              <a:rPr lang="zh-CN" altLang="en-US" b="1" dirty="0">
                <a:solidFill>
                  <a:schemeClr val="accent2"/>
                </a:solidFill>
              </a:rPr>
              <a:t>年</a:t>
            </a:r>
            <a:endParaRPr lang="en-US" altLang="zh-CN" b="1" dirty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  <a:spcAft>
                <a:spcPts val="2400"/>
              </a:spcAft>
            </a:pPr>
            <a:endParaRPr lang="zh-CN" altLang="en-US" dirty="0"/>
          </a:p>
        </p:txBody>
      </p:sp>
      <p:pic>
        <p:nvPicPr>
          <p:cNvPr id="1026" name="Picture 2" descr="https://timgsa.baidu.com/timg?image&amp;quality=80&amp;size=b9999_10000&amp;sec=1566997379343&amp;di=aa299c6c0c436ac77f659f1a870de5d8&amp;imgtype=0&amp;src=http%3A%2F%2Fs6.sinaimg.cn%2Fmw690%2F001Nic9vzy7pNR2Vhzv55%266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37675"/>
            <a:ext cx="5919002" cy="394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altLang="zh-CN" dirty="0"/>
              <a:t>Emerald </a:t>
            </a:r>
            <a:r>
              <a:rPr lang="zh-CN" altLang="en-US" dirty="0"/>
              <a:t>英文图书</a:t>
            </a:r>
            <a:br>
              <a:rPr lang="en-US" altLang="zh-CN" dirty="0"/>
            </a:br>
            <a:r>
              <a:rPr lang="en-US" altLang="zh-CN" sz="2400" dirty="0">
                <a:solidFill>
                  <a:schemeClr val="bg1">
                    <a:lumMod val="50000"/>
                  </a:schemeClr>
                </a:solidFill>
              </a:rPr>
              <a:t>High quality, cutting-edge research across a range of subjects</a:t>
            </a:r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512016"/>
            <a:ext cx="10515600" cy="486306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en-US" altLang="zh-CN" sz="2000" dirty="0">
                <a:solidFill>
                  <a:schemeClr val="accent2"/>
                </a:solidFill>
              </a:rPr>
              <a:t>5000</a:t>
            </a:r>
            <a:r>
              <a:rPr lang="zh-CN" altLang="en-US" sz="2000" dirty="0">
                <a:solidFill>
                  <a:schemeClr val="accent2"/>
                </a:solidFill>
              </a:rPr>
              <a:t>册</a:t>
            </a:r>
            <a:r>
              <a:rPr lang="en-US" altLang="zh-CN" sz="2000" dirty="0">
                <a:solidFill>
                  <a:schemeClr val="accent2"/>
                </a:solidFill>
              </a:rPr>
              <a:t>+</a:t>
            </a:r>
            <a:r>
              <a:rPr lang="zh-CN" altLang="en-US" sz="2000" dirty="0">
                <a:solidFill>
                  <a:srgbClr val="404040"/>
                </a:solidFill>
              </a:rPr>
              <a:t>图书，包含系列书、专著、参考书、手册等</a:t>
            </a:r>
            <a:endParaRPr lang="en-US" altLang="zh-CN" sz="2000" dirty="0">
              <a:solidFill>
                <a:srgbClr val="40404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en-US" altLang="zh-CN" sz="2000" dirty="0">
                <a:solidFill>
                  <a:schemeClr val="accent2"/>
                </a:solidFill>
              </a:rPr>
              <a:t>200+</a:t>
            </a:r>
            <a:r>
              <a:rPr lang="zh-CN" altLang="en-US" sz="2000" dirty="0">
                <a:solidFill>
                  <a:schemeClr val="accent2"/>
                </a:solidFill>
              </a:rPr>
              <a:t>主题领域</a:t>
            </a:r>
            <a:r>
              <a:rPr lang="zh-CN" altLang="en-US" sz="2000" dirty="0">
                <a:solidFill>
                  <a:srgbClr val="404040"/>
                </a:solidFill>
              </a:rPr>
              <a:t>，涉及管理学、经济学、社会学、教育学等</a:t>
            </a:r>
            <a:endParaRPr lang="en-US" altLang="zh-CN" sz="2000" dirty="0">
              <a:solidFill>
                <a:srgbClr val="40404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en-US" altLang="zh-CN" sz="2000" dirty="0">
                <a:solidFill>
                  <a:srgbClr val="404040"/>
                </a:solidFill>
              </a:rPr>
              <a:t>The British Book Awards</a:t>
            </a:r>
            <a:r>
              <a:rPr lang="zh-CN" altLang="en-US" sz="2000" dirty="0">
                <a:solidFill>
                  <a:schemeClr val="accent2"/>
                </a:solidFill>
              </a:rPr>
              <a:t>学术教育专业领域</a:t>
            </a:r>
            <a:r>
              <a:rPr lang="zh-CN" altLang="en-US" sz="2000" dirty="0">
                <a:solidFill>
                  <a:srgbClr val="404040"/>
                </a:solidFill>
              </a:rPr>
              <a:t>最佳出版社</a:t>
            </a:r>
            <a:endParaRPr lang="en-US" altLang="zh-CN" sz="2000" dirty="0">
              <a:solidFill>
                <a:srgbClr val="40404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en-US" altLang="zh-CN" sz="2000" dirty="0">
                <a:solidFill>
                  <a:srgbClr val="404040"/>
                </a:solidFill>
              </a:rPr>
              <a:t>The IPG Independent Publishing Awards</a:t>
            </a:r>
            <a:r>
              <a:rPr lang="zh-CN" altLang="en-US" sz="2000" dirty="0">
                <a:solidFill>
                  <a:srgbClr val="404040"/>
                </a:solidFill>
              </a:rPr>
              <a:t>年度独立出版社</a:t>
            </a:r>
            <a:endParaRPr lang="en-US" altLang="zh-CN" sz="2000" dirty="0">
              <a:solidFill>
                <a:srgbClr val="40404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</a:pPr>
            <a:endParaRPr lang="en-US" altLang="zh-CN" dirty="0">
              <a:solidFill>
                <a:srgbClr val="40404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zh-CN" altLang="en-US" sz="2400" dirty="0"/>
          </a:p>
        </p:txBody>
      </p:sp>
      <p:pic>
        <p:nvPicPr>
          <p:cNvPr id="12" name="图片 11" descr="http://www.emeraldgrouppublishing.com/img/logos/british_book_award_sidebar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0" t="20929" r="10067" b="15057"/>
          <a:stretch>
            <a:fillRect/>
          </a:stretch>
        </p:blipFill>
        <p:spPr bwMode="auto">
          <a:xfrm>
            <a:off x="9201380" y="1512016"/>
            <a:ext cx="1626352" cy="1626352"/>
          </a:xfrm>
          <a:custGeom>
            <a:avLst/>
            <a:gdLst>
              <a:gd name="connsiteX0" fmla="*/ 1006767 w 2013534"/>
              <a:gd name="connsiteY0" fmla="*/ 0 h 2013534"/>
              <a:gd name="connsiteX1" fmla="*/ 2013534 w 2013534"/>
              <a:gd name="connsiteY1" fmla="*/ 1006767 h 2013534"/>
              <a:gd name="connsiteX2" fmla="*/ 1006767 w 2013534"/>
              <a:gd name="connsiteY2" fmla="*/ 2013534 h 2013534"/>
              <a:gd name="connsiteX3" fmla="*/ 0 w 2013534"/>
              <a:gd name="connsiteY3" fmla="*/ 1006767 h 2013534"/>
              <a:gd name="connsiteX4" fmla="*/ 1006767 w 2013534"/>
              <a:gd name="connsiteY4" fmla="*/ 0 h 2013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3534" h="2013534">
                <a:moveTo>
                  <a:pt x="1006767" y="0"/>
                </a:moveTo>
                <a:cubicBezTo>
                  <a:pt x="1562789" y="0"/>
                  <a:pt x="2013534" y="450745"/>
                  <a:pt x="2013534" y="1006767"/>
                </a:cubicBezTo>
                <a:cubicBezTo>
                  <a:pt x="2013534" y="1562789"/>
                  <a:pt x="1562789" y="2013534"/>
                  <a:pt x="1006767" y="2013534"/>
                </a:cubicBezTo>
                <a:cubicBezTo>
                  <a:pt x="450745" y="2013534"/>
                  <a:pt x="0" y="1562789"/>
                  <a:pt x="0" y="1006767"/>
                </a:cubicBezTo>
                <a:cubicBezTo>
                  <a:pt x="0" y="450745"/>
                  <a:pt x="450745" y="0"/>
                  <a:pt x="100676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object 4"/>
          <p:cNvGrpSpPr/>
          <p:nvPr/>
        </p:nvGrpSpPr>
        <p:grpSpPr>
          <a:xfrm>
            <a:off x="973371" y="4052854"/>
            <a:ext cx="3176270" cy="1686560"/>
            <a:chOff x="1446174" y="4178358"/>
            <a:chExt cx="3176270" cy="168656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46174" y="4178358"/>
              <a:ext cx="3176219" cy="1686467"/>
            </a:xfrm>
            <a:prstGeom prst="rect">
              <a:avLst/>
            </a:prstGeom>
          </p:spPr>
        </p:pic>
        <p:pic>
          <p:nvPicPr>
            <p:cNvPr id="8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10868" y="4288536"/>
              <a:ext cx="2915411" cy="1424939"/>
            </a:xfrm>
            <a:prstGeom prst="rect">
              <a:avLst/>
            </a:prstGeom>
          </p:spPr>
        </p:pic>
      </p:grpSp>
      <p:grpSp>
        <p:nvGrpSpPr>
          <p:cNvPr id="9" name="object 7"/>
          <p:cNvGrpSpPr/>
          <p:nvPr/>
        </p:nvGrpSpPr>
        <p:grpSpPr>
          <a:xfrm>
            <a:off x="7996619" y="4082607"/>
            <a:ext cx="1742439" cy="1656714"/>
            <a:chOff x="7528089" y="4193724"/>
            <a:chExt cx="1742439" cy="1656714"/>
          </a:xfrm>
        </p:grpSpPr>
        <p:pic>
          <p:nvPicPr>
            <p:cNvPr id="10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28089" y="4193724"/>
              <a:ext cx="1742110" cy="1656498"/>
            </a:xfrm>
            <a:prstGeom prst="rect">
              <a:avLst/>
            </a:prstGeom>
          </p:spPr>
        </p:pic>
        <p:pic>
          <p:nvPicPr>
            <p:cNvPr id="14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77911" y="4288536"/>
              <a:ext cx="1508759" cy="1423416"/>
            </a:xfrm>
            <a:prstGeom prst="rect">
              <a:avLst/>
            </a:prstGeom>
          </p:spPr>
        </p:pic>
      </p:grpSp>
      <p:grpSp>
        <p:nvGrpSpPr>
          <p:cNvPr id="15" name="object 10"/>
          <p:cNvGrpSpPr/>
          <p:nvPr/>
        </p:nvGrpSpPr>
        <p:grpSpPr>
          <a:xfrm>
            <a:off x="4795520" y="4034317"/>
            <a:ext cx="2555240" cy="1680845"/>
            <a:chOff x="4791364" y="4181562"/>
            <a:chExt cx="2555240" cy="1680845"/>
          </a:xfrm>
        </p:grpSpPr>
        <p:pic>
          <p:nvPicPr>
            <p:cNvPr id="16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91364" y="4181562"/>
              <a:ext cx="2555169" cy="1680796"/>
            </a:xfrm>
            <a:prstGeom prst="rect">
              <a:avLst/>
            </a:prstGeom>
          </p:spPr>
        </p:pic>
        <p:pic>
          <p:nvPicPr>
            <p:cNvPr id="17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53000" y="4288536"/>
              <a:ext cx="2298192" cy="142341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altLang="zh-CN" dirty="0"/>
              <a:t>Emerald </a:t>
            </a:r>
            <a:r>
              <a:rPr lang="zh-CN" altLang="en-US" dirty="0"/>
              <a:t>电子图书</a:t>
            </a:r>
            <a:br>
              <a:rPr lang="en-US" altLang="zh-CN" dirty="0"/>
            </a:br>
            <a:r>
              <a:rPr lang="en-US" altLang="zh-CN" sz="2400" dirty="0">
                <a:solidFill>
                  <a:schemeClr val="bg1">
                    <a:lumMod val="50000"/>
                  </a:schemeClr>
                </a:solidFill>
              </a:rPr>
              <a:t>Covering topics that resonate with the real world</a:t>
            </a:r>
            <a:endParaRPr lang="zh-CN" alt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62002" y="1560285"/>
            <a:ext cx="4444998" cy="4043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zh-CN" sz="2100" b="1" dirty="0">
                <a:solidFill>
                  <a:srgbClr val="C558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41</a:t>
            </a:r>
            <a:r>
              <a:rPr kumimoji="0" lang="en-US" altLang="zh-CN" sz="2100" b="1" i="0" u="none" strike="noStrike" kern="1200" cap="none" spc="0" normalizeH="0" baseline="0" noProof="0" dirty="0">
                <a:ln>
                  <a:noFill/>
                </a:ln>
                <a:solidFill>
                  <a:srgbClr val="C558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00+</a:t>
            </a:r>
            <a:r>
              <a:rPr kumimoji="0" lang="zh-CN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册电子图书，其中</a:t>
            </a:r>
            <a:r>
              <a:rPr kumimoji="0" lang="en-US" altLang="zh-CN" sz="2100" b="1" i="0" u="none" strike="noStrike" kern="1200" cap="none" spc="0" normalizeH="0" baseline="0" noProof="0" dirty="0">
                <a:ln>
                  <a:noFill/>
                </a:ln>
                <a:solidFill>
                  <a:srgbClr val="C558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80%</a:t>
            </a:r>
            <a:r>
              <a:rPr kumimoji="0" lang="zh-CN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以上为</a:t>
            </a:r>
            <a:r>
              <a:rPr kumimoji="0" lang="en-US" altLang="zh-CN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BKCI</a:t>
            </a:r>
            <a:r>
              <a:rPr kumimoji="0" lang="zh-CN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收录，</a:t>
            </a:r>
            <a:r>
              <a:rPr kumimoji="0" lang="en-US" altLang="zh-CN" sz="2100" b="1" i="0" u="none" strike="noStrike" kern="1200" cap="none" spc="0" normalizeH="0" baseline="0" noProof="0" dirty="0">
                <a:ln>
                  <a:noFill/>
                </a:ln>
                <a:solidFill>
                  <a:srgbClr val="C558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90%</a:t>
            </a:r>
            <a:r>
              <a:rPr kumimoji="0" lang="zh-CN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以上为</a:t>
            </a:r>
            <a:r>
              <a:rPr kumimoji="0" lang="en-US" altLang="zh-CN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Scopus</a:t>
            </a:r>
            <a:r>
              <a:rPr kumimoji="0" lang="zh-CN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收录</a:t>
            </a:r>
            <a:endParaRPr kumimoji="0" lang="en-US" altLang="zh-CN" sz="2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电子书最早可追溯至</a:t>
            </a:r>
            <a:r>
              <a:rPr kumimoji="0" lang="en-US" altLang="zh-CN" sz="2100" b="1" i="0" u="none" strike="noStrike" kern="1200" cap="none" spc="0" normalizeH="0" baseline="0" noProof="0" dirty="0">
                <a:ln>
                  <a:noFill/>
                </a:ln>
                <a:solidFill>
                  <a:srgbClr val="C558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1991</a:t>
            </a:r>
            <a:r>
              <a:rPr kumimoji="0" lang="zh-CN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年，作者来自</a:t>
            </a:r>
            <a:r>
              <a:rPr kumimoji="0" lang="en-US" altLang="zh-CN" sz="2100" b="1" i="0" u="none" strike="noStrike" kern="1200" cap="none" spc="0" normalizeH="0" baseline="0" noProof="0" dirty="0">
                <a:ln>
                  <a:noFill/>
                </a:ln>
                <a:solidFill>
                  <a:srgbClr val="C558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140+</a:t>
            </a:r>
            <a:r>
              <a:rPr kumimoji="0" lang="zh-CN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国家和地区</a:t>
            </a:r>
            <a:endParaRPr kumimoji="0" lang="en-US" altLang="zh-CN" sz="2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拥有</a:t>
            </a:r>
            <a:r>
              <a:rPr kumimoji="0" lang="en-US" altLang="zh-CN" sz="2100" b="1" i="0" u="none" strike="noStrike" kern="1200" cap="none" spc="0" normalizeH="0" baseline="0" noProof="0" dirty="0">
                <a:ln>
                  <a:noFill/>
                </a:ln>
                <a:solidFill>
                  <a:srgbClr val="C558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r>
              <a:rPr kumimoji="0" lang="zh-CN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C558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大学科合集</a:t>
            </a:r>
            <a:r>
              <a:rPr kumimoji="0" lang="zh-CN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、</a:t>
            </a:r>
            <a:r>
              <a:rPr kumimoji="0" lang="en-US" altLang="zh-CN" sz="2100" b="1" i="0" u="none" strike="noStrike" kern="1200" cap="none" spc="0" normalizeH="0" baseline="0" noProof="0" dirty="0">
                <a:ln>
                  <a:noFill/>
                </a:ln>
                <a:solidFill>
                  <a:srgbClr val="C558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10</a:t>
            </a:r>
            <a:r>
              <a:rPr kumimoji="0" lang="zh-CN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C558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个细分学科合集</a:t>
            </a:r>
            <a:endParaRPr kumimoji="0" lang="zh-CN" altLang="en-US" sz="2100" b="1" i="0" u="none" strike="noStrike" kern="1200" cap="none" spc="0" normalizeH="0" baseline="0" noProof="0" dirty="0">
              <a:ln>
                <a:noFill/>
              </a:ln>
              <a:solidFill>
                <a:srgbClr val="C5580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19900" y="1560285"/>
            <a:ext cx="4343400" cy="429669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CN" dirty="0"/>
              <a:t>Emerald Overview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468314"/>
            <a:ext cx="10515600" cy="470864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GB" altLang="zh-CN" sz="2200" dirty="0"/>
              <a:t>1967</a:t>
            </a:r>
            <a:r>
              <a:rPr lang="zh-CN" altLang="en-US" dirty="0"/>
              <a:t>年，英国</a:t>
            </a:r>
            <a:r>
              <a:rPr lang="en-GB" altLang="zh-CN" sz="2200" dirty="0"/>
              <a:t>University of Bradford</a:t>
            </a:r>
            <a:r>
              <a:rPr lang="zh-CN" altLang="en-US" sz="2200" dirty="0"/>
              <a:t>的</a:t>
            </a:r>
            <a:r>
              <a:rPr lang="en-GB" altLang="zh-CN" sz="2200" dirty="0"/>
              <a:t>50</a:t>
            </a:r>
            <a:r>
              <a:rPr lang="zh-CN" altLang="en-US" sz="2200" dirty="0"/>
              <a:t>名学者创立</a:t>
            </a:r>
            <a:endParaRPr lang="zh-CN" altLang="en-US" sz="2200" dirty="0"/>
          </a:p>
          <a:p>
            <a:pPr>
              <a:spcAft>
                <a:spcPts val="600"/>
              </a:spcAft>
            </a:pPr>
            <a:r>
              <a:rPr lang="zh-CN" altLang="en-US" sz="2200" dirty="0"/>
              <a:t>学科主要涉及</a:t>
            </a:r>
            <a:r>
              <a:rPr lang="zh-CN" altLang="en-US" b="1" dirty="0">
                <a:solidFill>
                  <a:srgbClr val="066E75"/>
                </a:solidFill>
              </a:rPr>
              <a:t>管理学、图情学、工程学</a:t>
            </a:r>
            <a:r>
              <a:rPr lang="zh-CN" altLang="en-US" dirty="0"/>
              <a:t>等</a:t>
            </a:r>
            <a:endParaRPr lang="zh-CN" altLang="en-US" sz="2200" dirty="0"/>
          </a:p>
        </p:txBody>
      </p:sp>
      <p:grpSp>
        <p:nvGrpSpPr>
          <p:cNvPr id="17" name="组合 16"/>
          <p:cNvGrpSpPr/>
          <p:nvPr/>
        </p:nvGrpSpPr>
        <p:grpSpPr>
          <a:xfrm>
            <a:off x="1" y="2975652"/>
            <a:ext cx="12192000" cy="2688503"/>
            <a:chOff x="765196" y="2900216"/>
            <a:chExt cx="10911223" cy="2406074"/>
          </a:xfrm>
        </p:grpSpPr>
        <p:pic>
          <p:nvPicPr>
            <p:cNvPr id="12" name="图片 11" descr="图片包含 人员, 男士, 餐桌&#10;&#10;描述已自动生成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196" y="2900217"/>
              <a:ext cx="3701651" cy="2406073"/>
            </a:xfrm>
            <a:prstGeom prst="rect">
              <a:avLst/>
            </a:prstGeom>
          </p:spPr>
        </p:pic>
        <p:pic>
          <p:nvPicPr>
            <p:cNvPr id="14" name="图片 13" descr="图片包含 图书馆, 书架, 书籍, 就坐&#10;&#10;描述已自动生成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8199" y="2900216"/>
              <a:ext cx="3609110" cy="2406073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7309" y="2900216"/>
              <a:ext cx="3609110" cy="2406073"/>
            </a:xfrm>
            <a:prstGeom prst="rect">
              <a:avLst/>
            </a:prstGeom>
          </p:spPr>
        </p:pic>
      </p:grpSp>
      <p:pic>
        <p:nvPicPr>
          <p:cNvPr id="2052" name="Picture 4" descr="See the source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349" y="904627"/>
            <a:ext cx="4056755" cy="2025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22" b="35123"/>
          <a:stretch>
            <a:fillRect/>
          </a:stretch>
        </p:blipFill>
        <p:spPr bwMode="auto">
          <a:xfrm>
            <a:off x="770683" y="4008887"/>
            <a:ext cx="2446229" cy="138126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63600" y="678767"/>
            <a:ext cx="10515600" cy="75346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altLang="zh-CN" sz="3200" dirty="0"/>
              <a:t>Emerald </a:t>
            </a:r>
            <a:r>
              <a:rPr lang="zh-CN" altLang="en-US" sz="3200" dirty="0"/>
              <a:t>案例集（</a:t>
            </a:r>
            <a:r>
              <a:rPr lang="en-US" altLang="zh-CN" dirty="0"/>
              <a:t>33</a:t>
            </a:r>
            <a:r>
              <a:rPr lang="en-US" altLang="zh-CN" sz="3200" dirty="0"/>
              <a:t>00+</a:t>
            </a:r>
            <a:r>
              <a:rPr lang="zh-CN" altLang="en-US" sz="3200" dirty="0"/>
              <a:t>）</a:t>
            </a:r>
            <a:br>
              <a:rPr lang="en-US" altLang="zh-CN" dirty="0"/>
            </a:br>
            <a:r>
              <a:rPr lang="en-US" altLang="zh-CN" sz="2400" dirty="0">
                <a:solidFill>
                  <a:schemeClr val="bg1">
                    <a:lumMod val="50000"/>
                  </a:schemeClr>
                </a:solidFill>
              </a:rPr>
              <a:t>Authentic business scenarios for the classroom</a:t>
            </a:r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0724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821" y="2012116"/>
            <a:ext cx="4125843" cy="138126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684" y="2012116"/>
            <a:ext cx="2445042" cy="138126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文本框 15"/>
          <p:cNvSpPr txBox="1">
            <a:spLocks noChangeArrowheads="1"/>
          </p:cNvSpPr>
          <p:nvPr/>
        </p:nvSpPr>
        <p:spPr bwMode="auto">
          <a:xfrm>
            <a:off x="3421673" y="1912103"/>
            <a:ext cx="2159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新兴市场案例集</a:t>
            </a:r>
            <a:endParaRPr kumimoji="0" lang="zh-CN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0728" name="文本框 16"/>
          <p:cNvSpPr txBox="1">
            <a:spLocks noChangeArrowheads="1"/>
          </p:cNvSpPr>
          <p:nvPr/>
        </p:nvSpPr>
        <p:spPr bwMode="auto">
          <a:xfrm>
            <a:off x="3421673" y="3922439"/>
            <a:ext cx="131286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案例期刊</a:t>
            </a:r>
            <a:endParaRPr kumimoji="0" lang="zh-CN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0729" name="文本框 17"/>
          <p:cNvSpPr txBox="1">
            <a:spLocks noChangeArrowheads="1"/>
          </p:cNvSpPr>
          <p:nvPr/>
        </p:nvSpPr>
        <p:spPr bwMode="auto">
          <a:xfrm>
            <a:off x="8061958" y="3922439"/>
            <a:ext cx="215956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商学院授权案例</a:t>
            </a:r>
            <a:endParaRPr kumimoji="0" lang="zh-CN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0730" name="文本框 2"/>
          <p:cNvSpPr txBox="1">
            <a:spLocks noChangeArrowheads="1"/>
          </p:cNvSpPr>
          <p:nvPr/>
        </p:nvSpPr>
        <p:spPr bwMode="auto">
          <a:xfrm>
            <a:off x="3421673" y="2434225"/>
            <a:ext cx="294367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15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5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0+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案例</a:t>
            </a:r>
            <a:r>
              <a: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，</a:t>
            </a:r>
            <a:endParaRPr lang="en-US" altLang="zh-CN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亚、非、拉等新兴市场国家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包含案例和教学注释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0731" name="文本框 11"/>
          <p:cNvSpPr txBox="1">
            <a:spLocks noChangeArrowheads="1"/>
          </p:cNvSpPr>
          <p:nvPr/>
        </p:nvSpPr>
        <p:spPr bwMode="auto">
          <a:xfrm>
            <a:off x="3421673" y="4441251"/>
            <a:ext cx="2943673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55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0+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案例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欧洲、亚洲、北美、南美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美国案例协会官方期刊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0732" name="文本框 20"/>
          <p:cNvSpPr txBox="1">
            <a:spLocks noChangeArrowheads="1"/>
          </p:cNvSpPr>
          <p:nvPr/>
        </p:nvSpPr>
        <p:spPr bwMode="auto">
          <a:xfrm>
            <a:off x="6570107" y="4441946"/>
            <a:ext cx="535519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12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00+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案例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达顿商学院、凯洛格商学院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复旦大学管理学院，美国供应链管理专业协会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……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6581272" y="2012116"/>
            <a:ext cx="0" cy="337803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" t="932" r="6317" b="1"/>
          <a:stretch>
            <a:fillRect/>
          </a:stretch>
        </p:blipFill>
        <p:spPr>
          <a:xfrm>
            <a:off x="831850" y="1116000"/>
            <a:ext cx="4330318" cy="2594889"/>
          </a:xfrm>
          <a:prstGeom prst="roundRect">
            <a:avLst/>
          </a:prstGeom>
          <a:ln w="3175">
            <a:noFill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5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数据库平台使用</a:t>
            </a:r>
            <a:endParaRPr lang="zh-CN" altLang="en-US" sz="5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/>
              <a:t>https://www.emerald.com</a:t>
            </a:r>
            <a:endParaRPr lang="zh-CN" altLang="en-US" sz="36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768"/>
            <a:ext cx="12192000" cy="6696463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0" y="0"/>
            <a:ext cx="12204112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cxnSp>
        <p:nvCxnSpPr>
          <p:cNvPr id="9" name="直接箭头连接符 8"/>
          <p:cNvCxnSpPr/>
          <p:nvPr/>
        </p:nvCxnSpPr>
        <p:spPr>
          <a:xfrm>
            <a:off x="10004953" y="506655"/>
            <a:ext cx="0" cy="584608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8805367" y="1195093"/>
            <a:ext cx="2399171" cy="945194"/>
            <a:chOff x="6448968" y="931838"/>
            <a:chExt cx="3263467" cy="881713"/>
          </a:xfrm>
        </p:grpSpPr>
        <p:sp>
          <p:nvSpPr>
            <p:cNvPr id="11" name="矩形: 圆角 10"/>
            <p:cNvSpPr/>
            <p:nvPr/>
          </p:nvSpPr>
          <p:spPr>
            <a:xfrm>
              <a:off x="6448968" y="931838"/>
              <a:ext cx="3263467" cy="881713"/>
            </a:xfrm>
            <a:prstGeom prst="roundRect">
              <a:avLst/>
            </a:prstGeom>
            <a:solidFill>
              <a:schemeClr val="tx1">
                <a:lumMod val="95000"/>
                <a:lumOff val="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endParaRPr>
            </a:p>
          </p:txBody>
        </p:sp>
        <p:sp>
          <p:nvSpPr>
            <p:cNvPr id="12" name="矩形 11"/>
            <p:cNvSpPr>
              <a:spLocks noChangeArrowheads="1"/>
            </p:cNvSpPr>
            <p:nvPr/>
          </p:nvSpPr>
          <p:spPr bwMode="auto">
            <a:xfrm>
              <a:off x="6448968" y="1017095"/>
              <a:ext cx="3263467" cy="711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在授权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IP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范围内登陆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Emerald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主页，获得机构订购资源的访问权限</a:t>
              </a: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cxnSp>
        <p:nvCxnSpPr>
          <p:cNvPr id="13" name="直接箭头连接符 12"/>
          <p:cNvCxnSpPr/>
          <p:nvPr/>
        </p:nvCxnSpPr>
        <p:spPr>
          <a:xfrm>
            <a:off x="11627624" y="506655"/>
            <a:ext cx="0" cy="584608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/>
          <p:cNvGrpSpPr/>
          <p:nvPr/>
        </p:nvGrpSpPr>
        <p:grpSpPr>
          <a:xfrm>
            <a:off x="11266682" y="1195093"/>
            <a:ext cx="786632" cy="906041"/>
            <a:chOff x="6448968" y="894041"/>
            <a:chExt cx="3263467" cy="1123268"/>
          </a:xfrm>
        </p:grpSpPr>
        <p:sp>
          <p:nvSpPr>
            <p:cNvPr id="15" name="矩形: 圆角 14"/>
            <p:cNvSpPr/>
            <p:nvPr/>
          </p:nvSpPr>
          <p:spPr>
            <a:xfrm>
              <a:off x="6448968" y="894041"/>
              <a:ext cx="3263467" cy="1123268"/>
            </a:xfrm>
            <a:prstGeom prst="roundRect">
              <a:avLst/>
            </a:prstGeom>
            <a:solidFill>
              <a:schemeClr val="tx1">
                <a:lumMod val="95000"/>
                <a:lumOff val="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endParaRPr>
            </a:p>
          </p:txBody>
        </p:sp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6448968" y="982034"/>
              <a:ext cx="3263467" cy="1004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注册</a:t>
              </a:r>
              <a:r>
                <a:rPr lang="zh-CN" altLang="en-US" sz="16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个人账号</a:t>
              </a: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cxnSp>
        <p:nvCxnSpPr>
          <p:cNvPr id="17" name="直接箭头连接符 16"/>
          <p:cNvCxnSpPr/>
          <p:nvPr/>
        </p:nvCxnSpPr>
        <p:spPr>
          <a:xfrm>
            <a:off x="5910659" y="2788550"/>
            <a:ext cx="0" cy="334825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组合 17"/>
          <p:cNvGrpSpPr/>
          <p:nvPr/>
        </p:nvGrpSpPr>
        <p:grpSpPr>
          <a:xfrm>
            <a:off x="5182936" y="3205409"/>
            <a:ext cx="1455445" cy="447180"/>
            <a:chOff x="6448968" y="894042"/>
            <a:chExt cx="3263467" cy="881713"/>
          </a:xfrm>
        </p:grpSpPr>
        <p:sp>
          <p:nvSpPr>
            <p:cNvPr id="19" name="矩形: 圆角 18"/>
            <p:cNvSpPr/>
            <p:nvPr/>
          </p:nvSpPr>
          <p:spPr>
            <a:xfrm>
              <a:off x="6448968" y="894042"/>
              <a:ext cx="3263467" cy="881713"/>
            </a:xfrm>
            <a:prstGeom prst="roundRect">
              <a:avLst/>
            </a:prstGeom>
            <a:solidFill>
              <a:schemeClr val="tx1">
                <a:lumMod val="95000"/>
                <a:lumOff val="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endParaRPr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6448968" y="982034"/>
              <a:ext cx="3263467" cy="711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资源检索</a:t>
              </a: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73646" y="2027677"/>
            <a:ext cx="1072989" cy="279221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zh-CN" dirty="0"/>
              <a:t>Emerald</a:t>
            </a:r>
            <a:r>
              <a:rPr lang="zh-CN" altLang="it-IT" dirty="0">
                <a:latin typeface="黑体" panose="02010609060101010101" pitchFamily="49" charset="-122"/>
                <a:ea typeface="黑体" panose="02010609060101010101" pitchFamily="49" charset="-122"/>
              </a:rPr>
              <a:t>平台</a:t>
            </a:r>
            <a:r>
              <a:rPr lang="zh-CN" altLang="it-IT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主要</a:t>
            </a:r>
            <a:r>
              <a:rPr lang="zh-CN" altLang="it-IT" dirty="0">
                <a:latin typeface="黑体" panose="02010609060101010101" pitchFamily="49" charset="-122"/>
                <a:ea typeface="黑体" panose="02010609060101010101" pitchFamily="49" charset="-122"/>
              </a:rPr>
              <a:t>功能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838200" y="5233082"/>
            <a:ext cx="10515600" cy="1339273"/>
          </a:xfrm>
        </p:spPr>
        <p:txBody>
          <a:bodyPr>
            <a:noAutofit/>
          </a:bodyPr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在使用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Emerald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平台上遇到任何问题随时联系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Email: ops@emeraldinsight.com.cn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QQ: 2565962796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Tel: 010-82250212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854" y="1834096"/>
            <a:ext cx="2977137" cy="297713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067" y="1834096"/>
            <a:ext cx="2977137" cy="297713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9800" y="2103883"/>
            <a:ext cx="1072989" cy="263979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-12112" y="0"/>
            <a:ext cx="12204112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818" y="2288745"/>
            <a:ext cx="4887999" cy="390476"/>
          </a:xfrm>
          <a:prstGeom prst="rect">
            <a:avLst/>
          </a:prstGeom>
        </p:spPr>
      </p:pic>
      <p:grpSp>
        <p:nvGrpSpPr>
          <p:cNvPr id="2" name="组合 8"/>
          <p:cNvGrpSpPr/>
          <p:nvPr/>
        </p:nvGrpSpPr>
        <p:grpSpPr>
          <a:xfrm>
            <a:off x="4505158" y="2836862"/>
            <a:ext cx="2737650" cy="753460"/>
            <a:chOff x="6448968" y="894042"/>
            <a:chExt cx="3263467" cy="881713"/>
          </a:xfrm>
        </p:grpSpPr>
        <p:sp>
          <p:nvSpPr>
            <p:cNvPr id="4" name="矩形: 圆角 9"/>
            <p:cNvSpPr/>
            <p:nvPr/>
          </p:nvSpPr>
          <p:spPr>
            <a:xfrm>
              <a:off x="6448968" y="894042"/>
              <a:ext cx="3263467" cy="881713"/>
            </a:xfrm>
            <a:prstGeom prst="roundRect">
              <a:avLst/>
            </a:prstGeom>
            <a:solidFill>
              <a:schemeClr val="tx1">
                <a:lumMod val="95000"/>
                <a:lumOff val="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10"/>
            <p:cNvSpPr>
              <a:spLocks noChangeArrowheads="1"/>
            </p:cNvSpPr>
            <p:nvPr/>
          </p:nvSpPr>
          <p:spPr bwMode="auto">
            <a:xfrm>
              <a:off x="6448968" y="982034"/>
              <a:ext cx="3263467" cy="711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检索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-Search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earch results&#10;&#10;AI-generated content may be incorrect.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342" y="1154577"/>
            <a:ext cx="7457572" cy="5100163"/>
          </a:xfrm>
          <a:prstGeom prst="rect">
            <a:avLst/>
          </a:prstGeom>
        </p:spPr>
      </p:pic>
      <p:sp>
        <p:nvSpPr>
          <p:cNvPr id="57" name="标题 1"/>
          <p:cNvSpPr>
            <a:spLocks noGrp="1"/>
          </p:cNvSpPr>
          <p:nvPr>
            <p:ph type="title"/>
          </p:nvPr>
        </p:nvSpPr>
        <p:spPr>
          <a:xfrm>
            <a:off x="500018" y="338368"/>
            <a:ext cx="10515600" cy="699597"/>
          </a:xfrm>
        </p:spPr>
        <p:txBody>
          <a:bodyPr/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更新检索 </a:t>
            </a:r>
            <a:r>
              <a:rPr lang="en-US" altLang="zh-CN" dirty="0"/>
              <a:t>– Update Search</a:t>
            </a:r>
            <a:endParaRPr lang="zh-CN" altLang="en-US" dirty="0"/>
          </a:p>
        </p:txBody>
      </p:sp>
      <p:sp>
        <p:nvSpPr>
          <p:cNvPr id="58" name="矩形 16"/>
          <p:cNvSpPr/>
          <p:nvPr/>
        </p:nvSpPr>
        <p:spPr>
          <a:xfrm>
            <a:off x="258600" y="1678031"/>
            <a:ext cx="13452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精确筛选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59" name="矩形 22"/>
          <p:cNvSpPr>
            <a:spLocks noChangeArrowheads="1"/>
          </p:cNvSpPr>
          <p:nvPr/>
        </p:nvSpPr>
        <p:spPr bwMode="auto">
          <a:xfrm>
            <a:off x="2211394" y="1603942"/>
            <a:ext cx="1598685" cy="4527231"/>
          </a:xfrm>
          <a:prstGeom prst="rect">
            <a:avLst/>
          </a:prstGeom>
          <a:noFill/>
          <a:ln w="19050" algn="ctr">
            <a:solidFill>
              <a:schemeClr val="accent2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0" name="矩形 22"/>
          <p:cNvSpPr>
            <a:spLocks noChangeArrowheads="1"/>
          </p:cNvSpPr>
          <p:nvPr/>
        </p:nvSpPr>
        <p:spPr bwMode="auto">
          <a:xfrm>
            <a:off x="4041613" y="1772870"/>
            <a:ext cx="5543301" cy="4358303"/>
          </a:xfrm>
          <a:prstGeom prst="rect">
            <a:avLst/>
          </a:prstGeom>
          <a:noFill/>
          <a:ln w="19050" algn="ctr">
            <a:solidFill>
              <a:schemeClr val="accent2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1" name="矩形 16"/>
          <p:cNvSpPr/>
          <p:nvPr/>
        </p:nvSpPr>
        <p:spPr>
          <a:xfrm>
            <a:off x="6619765" y="1286926"/>
            <a:ext cx="13452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检索结果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63" name="矩形 29"/>
          <p:cNvSpPr>
            <a:spLocks noChangeArrowheads="1"/>
          </p:cNvSpPr>
          <p:nvPr/>
        </p:nvSpPr>
        <p:spPr bwMode="auto">
          <a:xfrm>
            <a:off x="7762251" y="1788608"/>
            <a:ext cx="1822663" cy="322490"/>
          </a:xfrm>
          <a:prstGeom prst="rect">
            <a:avLst/>
          </a:prstGeom>
          <a:noFill/>
          <a:ln w="19050" algn="ctr">
            <a:solidFill>
              <a:schemeClr val="accent2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4" name="文本框 19"/>
          <p:cNvSpPr txBox="1"/>
          <p:nvPr/>
        </p:nvSpPr>
        <p:spPr>
          <a:xfrm>
            <a:off x="10108451" y="1779613"/>
            <a:ext cx="1609782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根据相关性与时间顺序排序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文本框 19"/>
          <p:cNvSpPr txBox="1"/>
          <p:nvPr/>
        </p:nvSpPr>
        <p:spPr>
          <a:xfrm>
            <a:off x="183869" y="2778028"/>
            <a:ext cx="1943473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直接检索的结果将按照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Journal-Journal Articles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的顺序进行呈现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A screenshot of a computer&#10;&#10;AI-generated content may be incorrect.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168" y="1528989"/>
            <a:ext cx="2040284" cy="41615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0018" y="338368"/>
            <a:ext cx="10515600" cy="699597"/>
          </a:xfrm>
        </p:spPr>
        <p:txBody>
          <a:bodyPr/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更新检索 </a:t>
            </a:r>
            <a:r>
              <a:rPr lang="en-US" altLang="zh-CN" dirty="0"/>
              <a:t>– Update Search</a:t>
            </a:r>
            <a:endParaRPr lang="zh-CN" altLang="en-US" dirty="0"/>
          </a:p>
        </p:txBody>
      </p:sp>
      <p:sp>
        <p:nvSpPr>
          <p:cNvPr id="20" name="文本框 19"/>
          <p:cNvSpPr txBox="1"/>
          <p:nvPr/>
        </p:nvSpPr>
        <p:spPr>
          <a:xfrm>
            <a:off x="70156" y="3792270"/>
            <a:ext cx="1111378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noProof="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筛选条件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0" name="文本框 17"/>
          <p:cNvSpPr txBox="1"/>
          <p:nvPr/>
        </p:nvSpPr>
        <p:spPr>
          <a:xfrm>
            <a:off x="34452" y="2664535"/>
            <a:ext cx="1788716" cy="7191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点击添加检索项</a:t>
            </a:r>
            <a:endParaRPr lang="en-US" altLang="zh-CN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可添加至</a:t>
            </a:r>
            <a:r>
              <a:rPr lang="en-US" altLang="zh-CN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个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Picture 14" descr="A screenshot of a phone&#10;&#10;AI-generated content may be incorrect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989" y="1521393"/>
            <a:ext cx="1577703" cy="41691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1" name="矩形 22"/>
          <p:cNvSpPr>
            <a:spLocks noChangeArrowheads="1"/>
          </p:cNvSpPr>
          <p:nvPr/>
        </p:nvSpPr>
        <p:spPr bwMode="auto">
          <a:xfrm>
            <a:off x="1879220" y="3351377"/>
            <a:ext cx="1221596" cy="2234305"/>
          </a:xfrm>
          <a:prstGeom prst="rect">
            <a:avLst/>
          </a:prstGeom>
          <a:noFill/>
          <a:ln w="19050" algn="ctr">
            <a:solidFill>
              <a:schemeClr val="accent2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2" name="矩形 29"/>
          <p:cNvSpPr>
            <a:spLocks noChangeArrowheads="1"/>
          </p:cNvSpPr>
          <p:nvPr/>
        </p:nvSpPr>
        <p:spPr bwMode="auto">
          <a:xfrm>
            <a:off x="1940856" y="2860353"/>
            <a:ext cx="579998" cy="227372"/>
          </a:xfrm>
          <a:prstGeom prst="rect">
            <a:avLst/>
          </a:prstGeom>
          <a:noFill/>
          <a:ln w="19050" algn="ctr">
            <a:solidFill>
              <a:schemeClr val="accent2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3" name="矩形 29"/>
          <p:cNvSpPr>
            <a:spLocks noChangeArrowheads="1"/>
          </p:cNvSpPr>
          <p:nvPr/>
        </p:nvSpPr>
        <p:spPr bwMode="auto">
          <a:xfrm>
            <a:off x="1937416" y="2092773"/>
            <a:ext cx="766280" cy="191985"/>
          </a:xfrm>
          <a:prstGeom prst="rect">
            <a:avLst/>
          </a:prstGeom>
          <a:noFill/>
          <a:ln w="19050" algn="ctr">
            <a:solidFill>
              <a:schemeClr val="accent2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6116135" y="2376038"/>
            <a:ext cx="5751090" cy="3314526"/>
            <a:chOff x="1465179" y="1903517"/>
            <a:chExt cx="8407171" cy="365851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55" name="Picture 54" descr="A screenshot of a survey&#10;&#10;AI-generated content may be incorrect.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5179" y="1906662"/>
              <a:ext cx="2137694" cy="3649842"/>
            </a:xfrm>
            <a:prstGeom prst="rect">
              <a:avLst/>
            </a:prstGeom>
          </p:spPr>
        </p:pic>
        <p:pic>
          <p:nvPicPr>
            <p:cNvPr id="56" name="Picture 55" descr="A screenshot of a survey&#10;&#10;AI-generated content may be incorrect.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9802" y="1906662"/>
              <a:ext cx="1802875" cy="3652986"/>
            </a:xfrm>
            <a:prstGeom prst="rect">
              <a:avLst/>
            </a:prstGeom>
          </p:spPr>
        </p:pic>
        <p:pic>
          <p:nvPicPr>
            <p:cNvPr id="57" name="Picture 56" descr="A screenshot of a survey&#10;&#10;AI-generated content may be incorrect.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5921" y="1906662"/>
              <a:ext cx="1929904" cy="3649842"/>
            </a:xfrm>
            <a:prstGeom prst="rect">
              <a:avLst/>
            </a:prstGeom>
          </p:spPr>
        </p:pic>
        <p:pic>
          <p:nvPicPr>
            <p:cNvPr id="58" name="Picture 57" descr="A screenshot of a computer screen&#10;&#10;AI-generated content may be incorrect.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1780" y="1903517"/>
              <a:ext cx="1802875" cy="3652987"/>
            </a:xfrm>
            <a:prstGeom prst="rect">
              <a:avLst/>
            </a:prstGeom>
          </p:spPr>
        </p:pic>
        <p:pic>
          <p:nvPicPr>
            <p:cNvPr id="59" name="Picture 58" descr="A screenshot of a computer&#10;&#10;AI-generated content may be incorrect.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4655" y="1903517"/>
              <a:ext cx="2137695" cy="3658510"/>
            </a:xfrm>
            <a:prstGeom prst="rect">
              <a:avLst/>
            </a:prstGeom>
          </p:spPr>
        </p:pic>
      </p:grpSp>
      <p:sp>
        <p:nvSpPr>
          <p:cNvPr id="17" name="矩形 16"/>
          <p:cNvSpPr/>
          <p:nvPr/>
        </p:nvSpPr>
        <p:spPr>
          <a:xfrm>
            <a:off x="49395" y="1727556"/>
            <a:ext cx="13452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选择检索词出现的范围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64" name="矩形 29"/>
          <p:cNvSpPr>
            <a:spLocks noChangeArrowheads="1"/>
          </p:cNvSpPr>
          <p:nvPr/>
        </p:nvSpPr>
        <p:spPr bwMode="auto">
          <a:xfrm>
            <a:off x="4239854" y="1513957"/>
            <a:ext cx="880260" cy="213590"/>
          </a:xfrm>
          <a:prstGeom prst="rect">
            <a:avLst/>
          </a:prstGeom>
          <a:noFill/>
          <a:ln w="19050" algn="ctr">
            <a:solidFill>
              <a:schemeClr val="accent2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5" name="矩形 29"/>
          <p:cNvSpPr>
            <a:spLocks noChangeArrowheads="1"/>
          </p:cNvSpPr>
          <p:nvPr/>
        </p:nvSpPr>
        <p:spPr bwMode="auto">
          <a:xfrm>
            <a:off x="6116135" y="2347996"/>
            <a:ext cx="4879286" cy="213590"/>
          </a:xfrm>
          <a:prstGeom prst="rect">
            <a:avLst/>
          </a:prstGeom>
          <a:noFill/>
          <a:ln w="19050" algn="ctr">
            <a:solidFill>
              <a:schemeClr val="accent2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6" name="文本框 17"/>
          <p:cNvSpPr txBox="1"/>
          <p:nvPr/>
        </p:nvSpPr>
        <p:spPr>
          <a:xfrm>
            <a:off x="6042329" y="1469594"/>
            <a:ext cx="5751090" cy="7191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检索页面左侧对结果进行二次筛选：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资源类型、所属期刊、学科、出版时间、权限范围等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3" name="直接箭头连接符 18"/>
          <p:cNvCxnSpPr/>
          <p:nvPr/>
        </p:nvCxnSpPr>
        <p:spPr>
          <a:xfrm>
            <a:off x="2703696" y="2188765"/>
            <a:ext cx="1536158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直接箭头连接符 18"/>
          <p:cNvCxnSpPr/>
          <p:nvPr/>
        </p:nvCxnSpPr>
        <p:spPr>
          <a:xfrm>
            <a:off x="3095373" y="3585424"/>
            <a:ext cx="2946956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web page&#10;&#10;AI-generated content may be incorrect.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66" y="960988"/>
            <a:ext cx="5716546" cy="5316695"/>
          </a:xfrm>
          <a:prstGeom prst="rect">
            <a:avLst/>
          </a:prstGeom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10066" y="207246"/>
            <a:ext cx="2373811" cy="699597"/>
          </a:xfrm>
        </p:spPr>
        <p:txBody>
          <a:bodyPr>
            <a:normAutofit fontScale="90000"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检索结果</a:t>
            </a:r>
            <a:endParaRPr lang="zh-CN" altLang="en-US" dirty="0"/>
          </a:p>
        </p:txBody>
      </p:sp>
      <p:sp>
        <p:nvSpPr>
          <p:cNvPr id="5" name="矩形 29"/>
          <p:cNvSpPr>
            <a:spLocks noChangeArrowheads="1"/>
          </p:cNvSpPr>
          <p:nvPr/>
        </p:nvSpPr>
        <p:spPr bwMode="auto">
          <a:xfrm>
            <a:off x="585449" y="1212527"/>
            <a:ext cx="4790364" cy="275890"/>
          </a:xfrm>
          <a:prstGeom prst="rect">
            <a:avLst/>
          </a:prstGeom>
          <a:noFill/>
          <a:ln w="19050" algn="ctr">
            <a:solidFill>
              <a:schemeClr val="accent2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矩形 16"/>
          <p:cNvSpPr/>
          <p:nvPr/>
        </p:nvSpPr>
        <p:spPr>
          <a:xfrm>
            <a:off x="6226612" y="1148053"/>
            <a:ext cx="11014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检索条件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7" name="矩形 16"/>
          <p:cNvSpPr/>
          <p:nvPr/>
        </p:nvSpPr>
        <p:spPr>
          <a:xfrm>
            <a:off x="1823796" y="1951635"/>
            <a:ext cx="11014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资源类型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8" name="矩形 29"/>
          <p:cNvSpPr>
            <a:spLocks noChangeArrowheads="1"/>
          </p:cNvSpPr>
          <p:nvPr/>
        </p:nvSpPr>
        <p:spPr bwMode="auto">
          <a:xfrm>
            <a:off x="585449" y="2004013"/>
            <a:ext cx="1162964" cy="275890"/>
          </a:xfrm>
          <a:prstGeom prst="rect">
            <a:avLst/>
          </a:prstGeom>
          <a:noFill/>
          <a:ln w="19050" algn="ctr">
            <a:solidFill>
              <a:schemeClr val="accent2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矩形 29"/>
          <p:cNvSpPr>
            <a:spLocks noChangeArrowheads="1"/>
          </p:cNvSpPr>
          <p:nvPr/>
        </p:nvSpPr>
        <p:spPr bwMode="auto">
          <a:xfrm>
            <a:off x="5854480" y="2243421"/>
            <a:ext cx="372132" cy="235906"/>
          </a:xfrm>
          <a:prstGeom prst="rect">
            <a:avLst/>
          </a:prstGeom>
          <a:noFill/>
          <a:ln w="19050" algn="ctr">
            <a:solidFill>
              <a:schemeClr val="accent2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矩形 16"/>
          <p:cNvSpPr/>
          <p:nvPr/>
        </p:nvSpPr>
        <p:spPr>
          <a:xfrm>
            <a:off x="6226612" y="2173400"/>
            <a:ext cx="11014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访问权限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585449" y="3729858"/>
            <a:ext cx="11195176" cy="2629937"/>
            <a:chOff x="585449" y="3729858"/>
            <a:chExt cx="11195176" cy="2629937"/>
          </a:xfrm>
        </p:grpSpPr>
        <p:sp>
          <p:nvSpPr>
            <p:cNvPr id="13" name="矩形 29"/>
            <p:cNvSpPr>
              <a:spLocks noChangeArrowheads="1"/>
            </p:cNvSpPr>
            <p:nvPr/>
          </p:nvSpPr>
          <p:spPr bwMode="auto">
            <a:xfrm>
              <a:off x="585449" y="4176440"/>
              <a:ext cx="786399" cy="275890"/>
            </a:xfrm>
            <a:prstGeom prst="rect">
              <a:avLst/>
            </a:prstGeom>
            <a:noFill/>
            <a:ln w="19050" algn="ctr">
              <a:solidFill>
                <a:schemeClr val="accent2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14" name="直接箭头连接符 18"/>
            <p:cNvCxnSpPr/>
            <p:nvPr/>
          </p:nvCxnSpPr>
          <p:spPr>
            <a:xfrm flipV="1">
              <a:off x="1371848" y="4452330"/>
              <a:ext cx="6174464" cy="213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pic>
          <p:nvPicPr>
            <p:cNvPr id="21" name="Picture 20" descr="A white text on a black background&#10;&#10;AI-generated content may be incorrect.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5438" y="3729858"/>
              <a:ext cx="4045187" cy="262993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32"/>
            <p:cNvSpPr txBox="1"/>
            <p:nvPr/>
          </p:nvSpPr>
          <p:spPr>
            <a:xfrm>
              <a:off x="6301995" y="4575902"/>
              <a:ext cx="1121956" cy="3416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noProof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完整摘要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24" name="矩形 29"/>
          <p:cNvSpPr>
            <a:spLocks noChangeArrowheads="1"/>
          </p:cNvSpPr>
          <p:nvPr/>
        </p:nvSpPr>
        <p:spPr bwMode="auto">
          <a:xfrm>
            <a:off x="585449" y="2717802"/>
            <a:ext cx="1524705" cy="133358"/>
          </a:xfrm>
          <a:prstGeom prst="rect">
            <a:avLst/>
          </a:prstGeom>
          <a:noFill/>
          <a:ln w="19050" algn="ctr">
            <a:solidFill>
              <a:schemeClr val="accent2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25" name="直接箭头连接符 18"/>
          <p:cNvCxnSpPr/>
          <p:nvPr/>
        </p:nvCxnSpPr>
        <p:spPr>
          <a:xfrm flipV="1">
            <a:off x="2110154" y="2755217"/>
            <a:ext cx="5526593" cy="2286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8" name="Picture 27" descr="A screenshot of a web page&#10;&#10;AI-generated content may be incorrect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438" y="960988"/>
            <a:ext cx="4045887" cy="26454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1" name="文本框 31"/>
          <p:cNvSpPr txBox="1"/>
          <p:nvPr/>
        </p:nvSpPr>
        <p:spPr>
          <a:xfrm>
            <a:off x="5924527" y="2919630"/>
            <a:ext cx="1810911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noProof="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作者在</a:t>
            </a:r>
            <a:r>
              <a:rPr lang="en-US" altLang="zh-CN" noProof="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Emerald</a:t>
            </a: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出版的所有内容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A screenshot of a news article&#10;&#10;AI-generated content may be incorrect.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630" y="908351"/>
            <a:ext cx="6918941" cy="504129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28477" y="115192"/>
            <a:ext cx="2373811" cy="699597"/>
          </a:xfrm>
        </p:spPr>
        <p:txBody>
          <a:bodyPr>
            <a:normAutofit fontScale="90000"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文章页面</a:t>
            </a:r>
            <a:endParaRPr lang="zh-CN" altLang="en-US" dirty="0"/>
          </a:p>
        </p:txBody>
      </p:sp>
      <p:sp>
        <p:nvSpPr>
          <p:cNvPr id="9" name="文本框 18"/>
          <p:cNvSpPr txBox="1"/>
          <p:nvPr/>
        </p:nvSpPr>
        <p:spPr>
          <a:xfrm>
            <a:off x="67617" y="1667456"/>
            <a:ext cx="1567567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点击文章各部分进行跳读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5" name="矩形 29"/>
          <p:cNvSpPr>
            <a:spLocks noChangeArrowheads="1"/>
          </p:cNvSpPr>
          <p:nvPr/>
        </p:nvSpPr>
        <p:spPr bwMode="auto">
          <a:xfrm>
            <a:off x="1635184" y="1668964"/>
            <a:ext cx="1569241" cy="4280684"/>
          </a:xfrm>
          <a:prstGeom prst="rect">
            <a:avLst/>
          </a:prstGeom>
          <a:noFill/>
          <a:ln w="19050" algn="ctr">
            <a:solidFill>
              <a:schemeClr val="accent2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6" name="Picture 25" descr="A close-up of a logo&#10;&#10;AI-generated content may be incorrect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762" y="3157693"/>
            <a:ext cx="1314196" cy="243370"/>
          </a:xfrm>
          <a:prstGeom prst="rect">
            <a:avLst/>
          </a:prstGeom>
          <a:ln w="19050">
            <a:solidFill>
              <a:srgbClr val="ED7D31"/>
            </a:solidFill>
          </a:ln>
        </p:spPr>
      </p:pic>
      <p:sp>
        <p:nvSpPr>
          <p:cNvPr id="37" name="矩形 29"/>
          <p:cNvSpPr>
            <a:spLocks noChangeArrowheads="1"/>
          </p:cNvSpPr>
          <p:nvPr/>
        </p:nvSpPr>
        <p:spPr bwMode="auto">
          <a:xfrm>
            <a:off x="6956762" y="2896076"/>
            <a:ext cx="605265" cy="243370"/>
          </a:xfrm>
          <a:prstGeom prst="rect">
            <a:avLst/>
          </a:prstGeom>
          <a:noFill/>
          <a:ln w="19050" algn="ctr">
            <a:solidFill>
              <a:schemeClr val="accent2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文本框 18"/>
          <p:cNvSpPr txBox="1"/>
          <p:nvPr/>
        </p:nvSpPr>
        <p:spPr>
          <a:xfrm>
            <a:off x="6848012" y="3495374"/>
            <a:ext cx="1008191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获取许可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1" name="Picture 40" descr="A screenshot of a phone&#10;&#10;AI-generated content may be incorrect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900" y="908351"/>
            <a:ext cx="1480596" cy="1914864"/>
          </a:xfrm>
          <a:prstGeom prst="rect">
            <a:avLst/>
          </a:prstGeom>
          <a:ln w="19050">
            <a:solidFill>
              <a:srgbClr val="ED7D31"/>
            </a:solidFill>
          </a:ln>
        </p:spPr>
      </p:pic>
      <p:sp>
        <p:nvSpPr>
          <p:cNvPr id="44" name="矩形 29"/>
          <p:cNvSpPr>
            <a:spLocks noChangeArrowheads="1"/>
          </p:cNvSpPr>
          <p:nvPr/>
        </p:nvSpPr>
        <p:spPr bwMode="auto">
          <a:xfrm>
            <a:off x="5358048" y="2551101"/>
            <a:ext cx="813558" cy="205283"/>
          </a:xfrm>
          <a:prstGeom prst="rect">
            <a:avLst/>
          </a:prstGeom>
          <a:noFill/>
          <a:ln w="19050" algn="ctr">
            <a:solidFill>
              <a:schemeClr val="accent2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45" name="直接箭头连接符 18"/>
          <p:cNvCxnSpPr/>
          <p:nvPr/>
        </p:nvCxnSpPr>
        <p:spPr>
          <a:xfrm>
            <a:off x="6171606" y="2650804"/>
            <a:ext cx="2732073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8" name="文本框 18"/>
          <p:cNvSpPr txBox="1"/>
          <p:nvPr/>
        </p:nvSpPr>
        <p:spPr>
          <a:xfrm>
            <a:off x="10454496" y="1570317"/>
            <a:ext cx="1370127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查看文章接收时间线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7" name="矩形 29"/>
          <p:cNvSpPr>
            <a:spLocks noChangeArrowheads="1"/>
          </p:cNvSpPr>
          <p:nvPr/>
        </p:nvSpPr>
        <p:spPr bwMode="auto">
          <a:xfrm>
            <a:off x="3641074" y="2897369"/>
            <a:ext cx="813558" cy="205283"/>
          </a:xfrm>
          <a:prstGeom prst="rect">
            <a:avLst/>
          </a:prstGeom>
          <a:noFill/>
          <a:ln w="19050" algn="ctr">
            <a:solidFill>
              <a:schemeClr val="accent2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7" name="文本框 18"/>
          <p:cNvSpPr txBox="1"/>
          <p:nvPr/>
        </p:nvSpPr>
        <p:spPr>
          <a:xfrm>
            <a:off x="3536624" y="3168208"/>
            <a:ext cx="1061239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分屏阅读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9" name="矩形 29"/>
          <p:cNvSpPr>
            <a:spLocks noChangeArrowheads="1"/>
          </p:cNvSpPr>
          <p:nvPr/>
        </p:nvSpPr>
        <p:spPr bwMode="auto">
          <a:xfrm>
            <a:off x="7816740" y="2896077"/>
            <a:ext cx="563061" cy="224326"/>
          </a:xfrm>
          <a:prstGeom prst="rect">
            <a:avLst/>
          </a:prstGeom>
          <a:noFill/>
          <a:ln w="19050" algn="ctr">
            <a:solidFill>
              <a:schemeClr val="accent2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81" name="直接箭头连接符 18"/>
          <p:cNvCxnSpPr/>
          <p:nvPr/>
        </p:nvCxnSpPr>
        <p:spPr>
          <a:xfrm>
            <a:off x="8401100" y="3016756"/>
            <a:ext cx="502579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4" name="Picture 83" descr="A close-up of words&#10;&#10;AI-generated content may be incorrect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900" y="3016716"/>
            <a:ext cx="2657296" cy="768694"/>
          </a:xfrm>
          <a:prstGeom prst="rect">
            <a:avLst/>
          </a:prstGeom>
          <a:ln w="19050">
            <a:solidFill>
              <a:srgbClr val="ED7D31"/>
            </a:solidFill>
          </a:ln>
        </p:spPr>
      </p:pic>
      <p:sp>
        <p:nvSpPr>
          <p:cNvPr id="13" name="文本框 3"/>
          <p:cNvSpPr txBox="1"/>
          <p:nvPr/>
        </p:nvSpPr>
        <p:spPr>
          <a:xfrm>
            <a:off x="8903679" y="3941867"/>
            <a:ext cx="2910853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导出引文，导入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EndNote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Mendeley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等文献管理软件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9" name="Picture 18" descr="A screenshot of a text&#10;&#10;AI-generated content may be incorrect.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72" y="3778894"/>
            <a:ext cx="5119399" cy="2170753"/>
          </a:xfrm>
          <a:prstGeom prst="rect">
            <a:avLst/>
          </a:prstGeom>
        </p:spPr>
      </p:pic>
      <p:sp>
        <p:nvSpPr>
          <p:cNvPr id="20" name="矩形 22"/>
          <p:cNvSpPr>
            <a:spLocks noChangeArrowheads="1"/>
          </p:cNvSpPr>
          <p:nvPr/>
        </p:nvSpPr>
        <p:spPr bwMode="auto">
          <a:xfrm>
            <a:off x="4407422" y="5091670"/>
            <a:ext cx="1715696" cy="166935"/>
          </a:xfrm>
          <a:prstGeom prst="rect">
            <a:avLst/>
          </a:prstGeom>
          <a:noFill/>
          <a:ln w="19050" algn="ctr">
            <a:solidFill>
              <a:schemeClr val="accent2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21" name="直接箭头连接符 18"/>
          <p:cNvCxnSpPr/>
          <p:nvPr/>
        </p:nvCxnSpPr>
        <p:spPr>
          <a:xfrm>
            <a:off x="6123118" y="5201260"/>
            <a:ext cx="2706918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4" name="Picture 23" descr="A close-up of a text&#10;&#10;AI-generated content may be incorrect.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900" y="4696753"/>
            <a:ext cx="2657296" cy="644294"/>
          </a:xfrm>
          <a:prstGeom prst="rect">
            <a:avLst/>
          </a:prstGeom>
          <a:ln w="19050">
            <a:solidFill>
              <a:srgbClr val="ED7D31"/>
            </a:solidFill>
          </a:ln>
        </p:spPr>
      </p:pic>
      <p:sp>
        <p:nvSpPr>
          <p:cNvPr id="25" name="文本框 6"/>
          <p:cNvSpPr txBox="1"/>
          <p:nvPr/>
        </p:nvSpPr>
        <p:spPr>
          <a:xfrm>
            <a:off x="8903679" y="5395213"/>
            <a:ext cx="2303463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点击文献，查看详情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/>
      <p:bldP spid="57" grpId="0" animBg="1"/>
      <p:bldP spid="6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computer&#10;&#10;AI-generated content may be incorrect.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98" y="1139382"/>
            <a:ext cx="9393568" cy="493144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10066" y="207246"/>
            <a:ext cx="5160441" cy="699597"/>
          </a:xfrm>
        </p:spPr>
        <p:txBody>
          <a:bodyPr>
            <a:normAutofit fontScale="90000"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文章页面：分屏阅读</a:t>
            </a:r>
            <a:endParaRPr lang="zh-CN" altLang="en-US" dirty="0"/>
          </a:p>
        </p:txBody>
      </p:sp>
      <p:sp>
        <p:nvSpPr>
          <p:cNvPr id="5" name="矩形 22"/>
          <p:cNvSpPr>
            <a:spLocks noChangeArrowheads="1"/>
          </p:cNvSpPr>
          <p:nvPr/>
        </p:nvSpPr>
        <p:spPr bwMode="auto">
          <a:xfrm>
            <a:off x="5268836" y="1690892"/>
            <a:ext cx="3568318" cy="650514"/>
          </a:xfrm>
          <a:prstGeom prst="rect">
            <a:avLst/>
          </a:prstGeom>
          <a:noFill/>
          <a:ln w="19050" algn="ctr">
            <a:solidFill>
              <a:schemeClr val="accent2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文本框 19"/>
          <p:cNvSpPr txBox="1"/>
          <p:nvPr/>
        </p:nvSpPr>
        <p:spPr>
          <a:xfrm>
            <a:off x="9866653" y="1607872"/>
            <a:ext cx="2171925" cy="1467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左侧显示文章正文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右侧可分屏查看文章图表、目录、参考文献、相关阅读资料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468210"/>
            <a:ext cx="10515600" cy="753460"/>
          </a:xfrm>
        </p:spPr>
        <p:txBody>
          <a:bodyPr/>
          <a:lstStyle/>
          <a:p>
            <a:r>
              <a:rPr lang="en-GB" altLang="zh-CN" dirty="0"/>
              <a:t>Influence &amp; Impact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997466"/>
            <a:ext cx="10515600" cy="4863068"/>
          </a:xfrm>
        </p:spPr>
        <p:txBody>
          <a:bodyPr/>
          <a:lstStyle/>
          <a:p>
            <a:endParaRPr lang="en-US" altLang="zh-CN" dirty="0"/>
          </a:p>
          <a:p>
            <a:r>
              <a:rPr lang="zh-CN" altLang="en-US" dirty="0"/>
              <a:t>世界主要的学术出版社之一</a:t>
            </a:r>
            <a:endParaRPr lang="en-US" altLang="zh-CN" dirty="0"/>
          </a:p>
          <a:p>
            <a:r>
              <a:rPr lang="zh-CN" altLang="en-US" dirty="0"/>
              <a:t>客户和作者群覆盖：泰晤士高等教育</a:t>
            </a:r>
            <a:r>
              <a:rPr lang="en-US" altLang="zh-CN" b="1" dirty="0">
                <a:solidFill>
                  <a:srgbClr val="C5580F"/>
                </a:solidFill>
              </a:rPr>
              <a:t>TOP 200</a:t>
            </a:r>
            <a:r>
              <a:rPr lang="zh-CN" altLang="en-US" dirty="0"/>
              <a:t>高校 金融时报</a:t>
            </a:r>
            <a:r>
              <a:rPr lang="en-US" altLang="zh-CN" b="1" dirty="0">
                <a:solidFill>
                  <a:srgbClr val="C5580F"/>
                </a:solidFill>
              </a:rPr>
              <a:t>TOP 100 </a:t>
            </a:r>
            <a:r>
              <a:rPr lang="zh-CN" altLang="en-US" dirty="0"/>
              <a:t>商学院</a:t>
            </a:r>
            <a:endParaRPr lang="zh-CN" altLang="en-US" dirty="0"/>
          </a:p>
          <a:p>
            <a:pPr marL="0" indent="0">
              <a:buNone/>
            </a:pPr>
            <a:endParaRPr lang="zh-CN" altLang="en-US" dirty="0"/>
          </a:p>
        </p:txBody>
      </p:sp>
      <p:pic>
        <p:nvPicPr>
          <p:cNvPr id="1026" name="Picture 2" descr="http://www.nucba.ac.jp/archives/059/201904/large-5ca2b35e9825c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522" y="2199333"/>
            <a:ext cx="3889549" cy="204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522" y="4169907"/>
            <a:ext cx="3889549" cy="1526603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298141" y="2500340"/>
            <a:ext cx="2700000" cy="1440000"/>
          </a:xfrm>
          <a:prstGeom prst="rect">
            <a:avLst/>
          </a:prstGeom>
          <a:solidFill>
            <a:srgbClr val="4CB2A5"/>
          </a:solidFill>
        </p:spPr>
        <p:txBody>
          <a:bodyPr wrap="square" lIns="144000" tIns="108000" rIns="144000" bIns="108000" rtlCol="0" anchor="ctr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 of the </a:t>
            </a:r>
            <a:r>
              <a:rPr lang="en-US" altLang="zh-CN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top 200 universities worldwide are Emerald customers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298141" y="4256510"/>
            <a:ext cx="2700000" cy="1440000"/>
          </a:xfrm>
          <a:prstGeom prst="rect">
            <a:avLst/>
          </a:prstGeom>
          <a:noFill/>
          <a:ln>
            <a:solidFill>
              <a:srgbClr val="066E75"/>
            </a:solidFill>
          </a:ln>
        </p:spPr>
        <p:txBody>
          <a:bodyPr wrap="square" lIns="144000" tIns="108000" rIns="144000" bIns="108000" rtlCol="0" anchor="ctr">
            <a:spAutoFit/>
          </a:bodyPr>
          <a:lstStyle>
            <a:defPPr>
              <a:defRPr lang="zh-CN"/>
            </a:defPPr>
            <a:lvl1pPr>
              <a:defRPr>
                <a:solidFill>
                  <a:srgbClr val="066E7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All of the FT top 100 business schools worldwide are Emerald customers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8265732" y="2500340"/>
            <a:ext cx="2700000" cy="1440000"/>
          </a:xfrm>
          <a:prstGeom prst="rect">
            <a:avLst/>
          </a:prstGeom>
          <a:noFill/>
          <a:ln>
            <a:solidFill>
              <a:srgbClr val="066E75"/>
            </a:solidFill>
          </a:ln>
        </p:spPr>
        <p:txBody>
          <a:bodyPr wrap="square" lIns="144000" tIns="108000" rIns="144000" bIns="108000" rtlCol="0" anchor="ctr">
            <a:spAutoFit/>
          </a:bodyPr>
          <a:lstStyle/>
          <a:p>
            <a:r>
              <a:rPr lang="en-US" altLang="zh-CN" dirty="0">
                <a:solidFill>
                  <a:srgbClr val="066E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have authors all of the </a:t>
            </a:r>
            <a:r>
              <a:rPr lang="en-US" altLang="zh-CN" dirty="0" err="1">
                <a:solidFill>
                  <a:srgbClr val="066E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altLang="zh-CN" dirty="0">
                <a:solidFill>
                  <a:srgbClr val="066E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top 200 universities worldwide</a:t>
            </a:r>
            <a:endParaRPr lang="zh-CN" altLang="en-US" dirty="0">
              <a:solidFill>
                <a:srgbClr val="066E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265732" y="4256510"/>
            <a:ext cx="2700000" cy="1440000"/>
          </a:xfrm>
          <a:prstGeom prst="rect">
            <a:avLst/>
          </a:prstGeom>
          <a:solidFill>
            <a:srgbClr val="4CB2A5"/>
          </a:solidFill>
        </p:spPr>
        <p:txBody>
          <a:bodyPr wrap="square" lIns="144000" tIns="108000" rIns="144000" bIns="108000" rtlCol="0" anchor="ctr">
            <a:spAutoFit/>
          </a:bodyPr>
          <a:lstStyle>
            <a:defPPr>
              <a:defRPr lang="zh-CN"/>
            </a:defPPr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We have authors from all of the FT top 100 business schools worldwide</a:t>
            </a:r>
            <a:endParaRPr lang="zh-CN" alt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10066" y="207246"/>
            <a:ext cx="2373811" cy="699597"/>
          </a:xfrm>
        </p:spPr>
        <p:txBody>
          <a:bodyPr>
            <a:normAutofit fontScale="90000"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期刊主页</a:t>
            </a:r>
            <a:endParaRPr lang="zh-CN" altLang="en-US" dirty="0"/>
          </a:p>
        </p:txBody>
      </p:sp>
      <p:pic>
        <p:nvPicPr>
          <p:cNvPr id="9" name="Picture 8" descr="A green and white background with black text&#10;&#10;AI-generated content may be incorrect.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02" y="927596"/>
            <a:ext cx="10211823" cy="14610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" name="矩形 22"/>
          <p:cNvSpPr>
            <a:spLocks noChangeArrowheads="1"/>
          </p:cNvSpPr>
          <p:nvPr/>
        </p:nvSpPr>
        <p:spPr bwMode="auto">
          <a:xfrm>
            <a:off x="6624704" y="1071769"/>
            <a:ext cx="978929" cy="330629"/>
          </a:xfrm>
          <a:prstGeom prst="rect">
            <a:avLst/>
          </a:prstGeom>
          <a:noFill/>
          <a:ln w="19050" algn="ctr">
            <a:solidFill>
              <a:schemeClr val="accent2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椭圆 7"/>
          <p:cNvSpPr/>
          <p:nvPr/>
        </p:nvSpPr>
        <p:spPr>
          <a:xfrm>
            <a:off x="6962950" y="607934"/>
            <a:ext cx="302436" cy="29890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1" name="Picture 20" descr="A screenshot of a news article&#10;&#10;AI-generated content may be incorrect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02" y="2515367"/>
            <a:ext cx="5228650" cy="34150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椭圆 7"/>
          <p:cNvSpPr/>
          <p:nvPr/>
        </p:nvSpPr>
        <p:spPr>
          <a:xfrm>
            <a:off x="898657" y="6021182"/>
            <a:ext cx="302436" cy="29890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3" name="文本框 19"/>
          <p:cNvSpPr txBox="1"/>
          <p:nvPr/>
        </p:nvSpPr>
        <p:spPr>
          <a:xfrm>
            <a:off x="1340694" y="6021182"/>
            <a:ext cx="3637703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点击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Journal Home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访问期刊主页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4" name="矩形 22"/>
          <p:cNvSpPr>
            <a:spLocks noChangeArrowheads="1"/>
          </p:cNvSpPr>
          <p:nvPr/>
        </p:nvSpPr>
        <p:spPr bwMode="auto">
          <a:xfrm>
            <a:off x="7615188" y="1071768"/>
            <a:ext cx="614412" cy="330629"/>
          </a:xfrm>
          <a:prstGeom prst="rect">
            <a:avLst/>
          </a:prstGeom>
          <a:noFill/>
          <a:ln w="19050" algn="ctr">
            <a:solidFill>
              <a:schemeClr val="accent2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" name="椭圆 7"/>
          <p:cNvSpPr/>
          <p:nvPr/>
        </p:nvSpPr>
        <p:spPr>
          <a:xfrm>
            <a:off x="7771176" y="607933"/>
            <a:ext cx="302436" cy="29890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6" name="椭圆 7"/>
          <p:cNvSpPr/>
          <p:nvPr/>
        </p:nvSpPr>
        <p:spPr>
          <a:xfrm>
            <a:off x="6096000" y="6021181"/>
            <a:ext cx="302436" cy="29890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8" name="Picture 27" descr="A screenshot of a web page&#10;&#10;AI-generated content may be incorrect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996" y="2532797"/>
            <a:ext cx="4792929" cy="339760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9" name="文本框 19"/>
          <p:cNvSpPr txBox="1"/>
          <p:nvPr/>
        </p:nvSpPr>
        <p:spPr>
          <a:xfrm>
            <a:off x="6464792" y="6021182"/>
            <a:ext cx="3408512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点击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Issues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访问期刊全部期次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0" name="文本框 19"/>
          <p:cNvSpPr txBox="1"/>
          <p:nvPr/>
        </p:nvSpPr>
        <p:spPr>
          <a:xfrm>
            <a:off x="10888706" y="2551110"/>
            <a:ext cx="1342384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选择出版年份和期次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1" name="矩形 22"/>
          <p:cNvSpPr>
            <a:spLocks noChangeArrowheads="1"/>
          </p:cNvSpPr>
          <p:nvPr/>
        </p:nvSpPr>
        <p:spPr bwMode="auto">
          <a:xfrm>
            <a:off x="7342519" y="2551110"/>
            <a:ext cx="2875441" cy="290282"/>
          </a:xfrm>
          <a:prstGeom prst="rect">
            <a:avLst/>
          </a:prstGeom>
          <a:noFill/>
          <a:ln w="19050" algn="ctr">
            <a:solidFill>
              <a:schemeClr val="accent2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32" name="直接箭头连接符 18"/>
          <p:cNvCxnSpPr/>
          <p:nvPr/>
        </p:nvCxnSpPr>
        <p:spPr>
          <a:xfrm>
            <a:off x="10217960" y="2728813"/>
            <a:ext cx="718019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10066" y="207246"/>
            <a:ext cx="2373811" cy="699597"/>
          </a:xfrm>
        </p:spPr>
        <p:txBody>
          <a:bodyPr>
            <a:normAutofit fontScale="90000"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期刊主页</a:t>
            </a:r>
            <a:endParaRPr lang="zh-CN" altLang="en-US" dirty="0"/>
          </a:p>
        </p:txBody>
      </p:sp>
      <p:pic>
        <p:nvPicPr>
          <p:cNvPr id="9" name="Picture 8" descr="A green and white background with black text&#10;&#10;AI-generated content may be incorrect.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02" y="927596"/>
            <a:ext cx="10211823" cy="14610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" name="矩形 22"/>
          <p:cNvSpPr>
            <a:spLocks noChangeArrowheads="1"/>
          </p:cNvSpPr>
          <p:nvPr/>
        </p:nvSpPr>
        <p:spPr bwMode="auto">
          <a:xfrm>
            <a:off x="8229600" y="1071767"/>
            <a:ext cx="1405353" cy="330629"/>
          </a:xfrm>
          <a:prstGeom prst="rect">
            <a:avLst/>
          </a:prstGeom>
          <a:noFill/>
          <a:ln w="19050" algn="ctr">
            <a:solidFill>
              <a:schemeClr val="accent2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" name="文本框 19"/>
          <p:cNvSpPr txBox="1"/>
          <p:nvPr/>
        </p:nvSpPr>
        <p:spPr>
          <a:xfrm>
            <a:off x="6713218" y="3374553"/>
            <a:ext cx="4506679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点击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About this Journal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查看期刊基本信息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37" name="直接箭头连接符 18"/>
          <p:cNvCxnSpPr/>
          <p:nvPr/>
        </p:nvCxnSpPr>
        <p:spPr>
          <a:xfrm>
            <a:off x="6029644" y="4584271"/>
            <a:ext cx="580205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Picture 5" descr="A screenshot of a computer&#10;&#10;AI-generated content may be incorrect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02" y="2532797"/>
            <a:ext cx="5397542" cy="38300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1" name="矩形 22"/>
          <p:cNvSpPr>
            <a:spLocks noChangeArrowheads="1"/>
          </p:cNvSpPr>
          <p:nvPr/>
        </p:nvSpPr>
        <p:spPr bwMode="auto">
          <a:xfrm>
            <a:off x="1548572" y="4394030"/>
            <a:ext cx="4438114" cy="362073"/>
          </a:xfrm>
          <a:prstGeom prst="rect">
            <a:avLst/>
          </a:prstGeom>
          <a:noFill/>
          <a:ln w="19050" algn="ctr">
            <a:solidFill>
              <a:schemeClr val="accent2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文本框 19"/>
          <p:cNvSpPr txBox="1"/>
          <p:nvPr/>
        </p:nvSpPr>
        <p:spPr>
          <a:xfrm>
            <a:off x="6747501" y="4288805"/>
            <a:ext cx="4438114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查看期刊</a:t>
            </a:r>
            <a:r>
              <a:rPr lang="en-US" altLang="zh-CN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Aims and scope</a:t>
            </a: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，作者投稿指南，收录情况，编委团队等信息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5" name="矩形 22"/>
          <p:cNvSpPr>
            <a:spLocks noChangeArrowheads="1"/>
          </p:cNvSpPr>
          <p:nvPr/>
        </p:nvSpPr>
        <p:spPr bwMode="auto">
          <a:xfrm>
            <a:off x="4785046" y="6174207"/>
            <a:ext cx="1112525" cy="188603"/>
          </a:xfrm>
          <a:prstGeom prst="rect">
            <a:avLst/>
          </a:prstGeom>
          <a:noFill/>
          <a:ln w="19050" algn="ctr">
            <a:solidFill>
              <a:schemeClr val="accent2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16" name="直接箭头连接符 18"/>
          <p:cNvCxnSpPr/>
          <p:nvPr/>
        </p:nvCxnSpPr>
        <p:spPr>
          <a:xfrm>
            <a:off x="6029644" y="6174207"/>
            <a:ext cx="580205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文本框 19"/>
          <p:cNvSpPr txBox="1"/>
          <p:nvPr/>
        </p:nvSpPr>
        <p:spPr>
          <a:xfrm>
            <a:off x="9552587" y="5832575"/>
            <a:ext cx="2168916" cy="71917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9" name="文本框 19"/>
          <p:cNvSpPr txBox="1"/>
          <p:nvPr/>
        </p:nvSpPr>
        <p:spPr>
          <a:xfrm>
            <a:off x="6713218" y="6003391"/>
            <a:ext cx="4192587" cy="3416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点击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Table of contents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可返回期刊主页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0" name="矩形 22"/>
          <p:cNvSpPr>
            <a:spLocks noChangeArrowheads="1"/>
          </p:cNvSpPr>
          <p:nvPr/>
        </p:nvSpPr>
        <p:spPr bwMode="auto">
          <a:xfrm>
            <a:off x="632103" y="4394030"/>
            <a:ext cx="873512" cy="362078"/>
          </a:xfrm>
          <a:prstGeom prst="rect">
            <a:avLst/>
          </a:prstGeom>
          <a:noFill/>
          <a:ln w="19050" algn="ctr">
            <a:solidFill>
              <a:schemeClr val="accent2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33" name="Connector: Elbow 32"/>
          <p:cNvCxnSpPr/>
          <p:nvPr/>
        </p:nvCxnSpPr>
        <p:spPr>
          <a:xfrm>
            <a:off x="1068859" y="4833261"/>
            <a:ext cx="5541815" cy="545978"/>
          </a:xfrm>
          <a:prstGeom prst="bentConnector3">
            <a:avLst>
              <a:gd name="adj1" fmla="val 279"/>
            </a:avLst>
          </a:prstGeom>
          <a:ln w="19050">
            <a:solidFill>
              <a:srgbClr val="ED7D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19"/>
          <p:cNvSpPr txBox="1"/>
          <p:nvPr/>
        </p:nvSpPr>
        <p:spPr>
          <a:xfrm>
            <a:off x="6747501" y="5141009"/>
            <a:ext cx="4438114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向期刊投稿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40" name="直接箭头连接符 18"/>
          <p:cNvCxnSpPr/>
          <p:nvPr/>
        </p:nvCxnSpPr>
        <p:spPr>
          <a:xfrm>
            <a:off x="8611112" y="1403605"/>
            <a:ext cx="0" cy="178759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771"/>
            <a:ext cx="12192000" cy="6696463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0" y="0"/>
            <a:ext cx="12204112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grpSp>
        <p:nvGrpSpPr>
          <p:cNvPr id="2" name="组合 8"/>
          <p:cNvGrpSpPr/>
          <p:nvPr/>
        </p:nvGrpSpPr>
        <p:grpSpPr>
          <a:xfrm>
            <a:off x="4505158" y="2836862"/>
            <a:ext cx="2737650" cy="753460"/>
            <a:chOff x="6448968" y="894042"/>
            <a:chExt cx="3263467" cy="881713"/>
          </a:xfrm>
        </p:grpSpPr>
        <p:sp>
          <p:nvSpPr>
            <p:cNvPr id="4" name="矩形: 圆角 9"/>
            <p:cNvSpPr/>
            <p:nvPr/>
          </p:nvSpPr>
          <p:spPr>
            <a:xfrm>
              <a:off x="6448968" y="894042"/>
              <a:ext cx="3263467" cy="881713"/>
            </a:xfrm>
            <a:prstGeom prst="roundRect">
              <a:avLst/>
            </a:prstGeom>
            <a:solidFill>
              <a:schemeClr val="tx1">
                <a:lumMod val="95000"/>
                <a:lumOff val="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endParaRPr>
            </a:p>
          </p:txBody>
        </p:sp>
        <p:sp>
          <p:nvSpPr>
            <p:cNvPr id="5" name="矩形 10"/>
            <p:cNvSpPr>
              <a:spLocks noChangeArrowheads="1"/>
            </p:cNvSpPr>
            <p:nvPr/>
          </p:nvSpPr>
          <p:spPr bwMode="auto">
            <a:xfrm>
              <a:off x="6448968" y="982034"/>
              <a:ext cx="3263467" cy="711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32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浏览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-Explore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 descr="A close-up of a screen&#10;&#10;AI-generated content may be incorrect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52" y="3896940"/>
            <a:ext cx="11330384" cy="2576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13"/>
            <a:ext cx="7462486" cy="35701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omputer&#10;&#10;AI-generated content may be incorrect.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53" y="1165865"/>
            <a:ext cx="7857305" cy="4526270"/>
          </a:xfrm>
          <a:prstGeom prst="rect">
            <a:avLst/>
          </a:prstGeom>
          <a:effectLst/>
        </p:spPr>
      </p:pic>
      <p:sp>
        <p:nvSpPr>
          <p:cNvPr id="11" name="标题 1"/>
          <p:cNvSpPr>
            <a:spLocks noGrp="1"/>
          </p:cNvSpPr>
          <p:nvPr>
            <p:ph type="title"/>
          </p:nvPr>
        </p:nvSpPr>
        <p:spPr>
          <a:xfrm>
            <a:off x="522340" y="207246"/>
            <a:ext cx="2373811" cy="699597"/>
          </a:xfrm>
        </p:spPr>
        <p:txBody>
          <a:bodyPr>
            <a:normAutofit fontScale="90000"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浏览资源</a:t>
            </a:r>
            <a:endParaRPr lang="zh-CN" altLang="en-US" dirty="0"/>
          </a:p>
        </p:txBody>
      </p:sp>
      <p:sp>
        <p:nvSpPr>
          <p:cNvPr id="12" name="矩形 22"/>
          <p:cNvSpPr>
            <a:spLocks noChangeArrowheads="1"/>
          </p:cNvSpPr>
          <p:nvPr/>
        </p:nvSpPr>
        <p:spPr bwMode="auto">
          <a:xfrm>
            <a:off x="4400167" y="3998347"/>
            <a:ext cx="1908580" cy="1693788"/>
          </a:xfrm>
          <a:prstGeom prst="rect">
            <a:avLst/>
          </a:prstGeom>
          <a:noFill/>
          <a:ln w="28575" algn="ctr">
            <a:solidFill>
              <a:schemeClr val="accent2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Picture 2" descr="A screenshot of a computer&#10;&#10;AI-generated content may be incorrect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231" y="1165865"/>
            <a:ext cx="3530161" cy="4526270"/>
          </a:xfrm>
          <a:prstGeom prst="rect">
            <a:avLst/>
          </a:prstGeom>
          <a:effectLst/>
        </p:spPr>
      </p:pic>
      <p:sp>
        <p:nvSpPr>
          <p:cNvPr id="4" name="矩形 22"/>
          <p:cNvSpPr>
            <a:spLocks noChangeArrowheads="1"/>
          </p:cNvSpPr>
          <p:nvPr/>
        </p:nvSpPr>
        <p:spPr bwMode="auto">
          <a:xfrm>
            <a:off x="7094269" y="3096221"/>
            <a:ext cx="914401" cy="380489"/>
          </a:xfrm>
          <a:prstGeom prst="rect">
            <a:avLst/>
          </a:prstGeom>
          <a:noFill/>
          <a:ln w="28575" algn="ctr">
            <a:solidFill>
              <a:schemeClr val="accent2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文本框 19"/>
          <p:cNvSpPr txBox="1"/>
          <p:nvPr/>
        </p:nvSpPr>
        <p:spPr>
          <a:xfrm>
            <a:off x="268520" y="6037795"/>
            <a:ext cx="8967533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ICE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资源与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Emerald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资源整合，可从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Journals—ICE Publishing</a:t>
            </a: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中查看所有</a:t>
            </a:r>
            <a:r>
              <a:rPr lang="en-US" altLang="zh-CN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ICE</a:t>
            </a: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期刊内容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39" name="直接箭头连接符 18"/>
          <p:cNvCxnSpPr/>
          <p:nvPr/>
        </p:nvCxnSpPr>
        <p:spPr>
          <a:xfrm>
            <a:off x="8008670" y="3262048"/>
            <a:ext cx="35656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直接箭头连接符 18"/>
          <p:cNvCxnSpPr/>
          <p:nvPr/>
        </p:nvCxnSpPr>
        <p:spPr>
          <a:xfrm>
            <a:off x="4510227" y="5692135"/>
            <a:ext cx="0" cy="34566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36822"/>
            <a:ext cx="12192000" cy="6784355"/>
            <a:chOff x="2209289" y="350792"/>
            <a:chExt cx="6456032" cy="4844463"/>
          </a:xfrm>
        </p:grpSpPr>
        <p:pic>
          <p:nvPicPr>
            <p:cNvPr id="9" name="Picture 8" descr="A close-up of a white screen&#10;&#10;AI-generated content may be incorrect.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289" y="3994282"/>
              <a:ext cx="6456032" cy="1200973"/>
            </a:xfrm>
            <a:prstGeom prst="rect">
              <a:avLst/>
            </a:prstGeom>
          </p:spPr>
        </p:pic>
        <p:pic>
          <p:nvPicPr>
            <p:cNvPr id="11" name="Picture 10" descr="A screenshot of a computer&#10;&#10;AI-generated content may be incorrect.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289" y="350792"/>
              <a:ext cx="6456032" cy="3676621"/>
            </a:xfrm>
            <a:prstGeom prst="rect">
              <a:avLst/>
            </a:prstGeom>
          </p:spPr>
        </p:pic>
      </p:grpSp>
      <p:sp>
        <p:nvSpPr>
          <p:cNvPr id="2" name="矩形 7"/>
          <p:cNvSpPr/>
          <p:nvPr/>
        </p:nvSpPr>
        <p:spPr>
          <a:xfrm>
            <a:off x="0" y="0"/>
            <a:ext cx="12204112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grpSp>
        <p:nvGrpSpPr>
          <p:cNvPr id="4" name="组合 15"/>
          <p:cNvGrpSpPr/>
          <p:nvPr/>
        </p:nvGrpSpPr>
        <p:grpSpPr>
          <a:xfrm>
            <a:off x="2859221" y="5266233"/>
            <a:ext cx="1138036" cy="455030"/>
            <a:chOff x="6448968" y="894042"/>
            <a:chExt cx="3263467" cy="881713"/>
          </a:xfrm>
        </p:grpSpPr>
        <p:sp>
          <p:nvSpPr>
            <p:cNvPr id="5" name="矩形: 圆角 16"/>
            <p:cNvSpPr/>
            <p:nvPr/>
          </p:nvSpPr>
          <p:spPr>
            <a:xfrm>
              <a:off x="6448968" y="894042"/>
              <a:ext cx="3263467" cy="881713"/>
            </a:xfrm>
            <a:prstGeom prst="roundRect">
              <a:avLst/>
            </a:prstGeom>
            <a:solidFill>
              <a:schemeClr val="tx1">
                <a:lumMod val="95000"/>
                <a:lumOff val="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17"/>
            <p:cNvSpPr>
              <a:spLocks noChangeArrowheads="1"/>
            </p:cNvSpPr>
            <p:nvPr/>
          </p:nvSpPr>
          <p:spPr bwMode="auto">
            <a:xfrm>
              <a:off x="6448968" y="1017095"/>
              <a:ext cx="3263467" cy="711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辅助资源</a:t>
              </a: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 descr="A screenshot of a computer&#10;&#10;AI-generated content may be incorrect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720" y="5185690"/>
            <a:ext cx="1198396" cy="1497995"/>
          </a:xfrm>
          <a:prstGeom prst="rect">
            <a:avLst/>
          </a:prstGeom>
        </p:spPr>
      </p:pic>
      <p:sp>
        <p:nvSpPr>
          <p:cNvPr id="10" name="矩形: 圆角 10"/>
          <p:cNvSpPr/>
          <p:nvPr/>
        </p:nvSpPr>
        <p:spPr>
          <a:xfrm>
            <a:off x="963493" y="1144187"/>
            <a:ext cx="2938398" cy="1549760"/>
          </a:xfrm>
          <a:prstGeom prst="roundRect">
            <a:avLst/>
          </a:prstGeom>
          <a:solidFill>
            <a:srgbClr val="077E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" name="矩形: 圆角 12"/>
          <p:cNvSpPr/>
          <p:nvPr/>
        </p:nvSpPr>
        <p:spPr>
          <a:xfrm>
            <a:off x="4502361" y="1138982"/>
            <a:ext cx="2938398" cy="154976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6" name="矩形: 圆角 22"/>
          <p:cNvSpPr/>
          <p:nvPr/>
        </p:nvSpPr>
        <p:spPr>
          <a:xfrm>
            <a:off x="8066228" y="1158845"/>
            <a:ext cx="2938398" cy="1510034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8" name="文本框 24"/>
          <p:cNvSpPr txBox="1"/>
          <p:nvPr/>
        </p:nvSpPr>
        <p:spPr>
          <a:xfrm>
            <a:off x="1065847" y="1575295"/>
            <a:ext cx="2705794" cy="661720"/>
          </a:xfrm>
          <a:prstGeom prst="rect">
            <a:avLst/>
          </a:prstGeom>
          <a:solidFill>
            <a:srgbClr val="077E87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For Authors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作者指南、征稿信息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0" name="文本框 26"/>
          <p:cNvSpPr txBox="1"/>
          <p:nvPr/>
        </p:nvSpPr>
        <p:spPr>
          <a:xfrm>
            <a:off x="4604715" y="1575295"/>
            <a:ext cx="2705794" cy="6617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spcAft>
                <a:spcPts val="600"/>
              </a:spcAft>
              <a:defRPr/>
            </a:pP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For Editors</a:t>
            </a:r>
            <a:endParaRPr lang="en-US" altLang="zh-CN" sz="16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期刊运营、宣传推广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2" name="文本框 28"/>
          <p:cNvSpPr txBox="1"/>
          <p:nvPr/>
        </p:nvSpPr>
        <p:spPr>
          <a:xfrm>
            <a:off x="8143583" y="1575295"/>
            <a:ext cx="2705794" cy="6617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lvl="0" algn="ctr">
              <a:spcAft>
                <a:spcPts val="600"/>
              </a:spcAft>
              <a:defRPr/>
            </a:pP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For Reviewers</a:t>
            </a:r>
            <a:endParaRPr lang="en-US" altLang="zh-CN" sz="16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lvl="0" algn="ctr">
              <a:spcAft>
                <a:spcPts val="600"/>
              </a:spcAft>
              <a:defRPr/>
            </a:pP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同行评审流程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、成为审稿人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4" name="矩形: 圆角 10"/>
          <p:cNvSpPr/>
          <p:nvPr/>
        </p:nvSpPr>
        <p:spPr>
          <a:xfrm>
            <a:off x="988492" y="3014268"/>
            <a:ext cx="2938398" cy="1549760"/>
          </a:xfrm>
          <a:prstGeom prst="roundRect">
            <a:avLst/>
          </a:prstGeom>
          <a:solidFill>
            <a:srgbClr val="077E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9" name="文本框 25"/>
          <p:cNvSpPr txBox="1"/>
          <p:nvPr/>
        </p:nvSpPr>
        <p:spPr>
          <a:xfrm>
            <a:off x="1090846" y="3479905"/>
            <a:ext cx="2705794" cy="661720"/>
          </a:xfrm>
          <a:prstGeom prst="rect">
            <a:avLst/>
          </a:prstGeom>
          <a:solidFill>
            <a:srgbClr val="077E87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For Librarians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MARC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数据、客户支持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5" name="矩形: 圆角 12"/>
          <p:cNvSpPr/>
          <p:nvPr/>
        </p:nvSpPr>
        <p:spPr>
          <a:xfrm>
            <a:off x="4527360" y="3035885"/>
            <a:ext cx="2938398" cy="154976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1" name="文本框 27"/>
          <p:cNvSpPr txBox="1"/>
          <p:nvPr/>
        </p:nvSpPr>
        <p:spPr>
          <a:xfrm>
            <a:off x="4629714" y="3479905"/>
            <a:ext cx="2705794" cy="6617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spcAft>
                <a:spcPts val="600"/>
              </a:spcAft>
              <a:defRPr/>
            </a:pP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For Researchers</a:t>
            </a:r>
            <a:endParaRPr lang="en-US" altLang="zh-CN" sz="16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lvl="0" algn="ctr">
              <a:spcAft>
                <a:spcPts val="600"/>
              </a:spcAft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论文写作指南、研究技巧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6" name="矩形: 圆角 22"/>
          <p:cNvSpPr/>
          <p:nvPr/>
        </p:nvSpPr>
        <p:spPr>
          <a:xfrm>
            <a:off x="8066227" y="3053994"/>
            <a:ext cx="2938398" cy="1510034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3" name="文本框 29"/>
          <p:cNvSpPr txBox="1"/>
          <p:nvPr/>
        </p:nvSpPr>
        <p:spPr>
          <a:xfrm>
            <a:off x="8066227" y="3458288"/>
            <a:ext cx="2938399" cy="6617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Publishing Services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CN" alt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期刊、</a:t>
            </a: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图书</a:t>
            </a:r>
            <a:r>
              <a:rPr kumimoji="0" lang="zh-CN" alt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、案例出版合作</a:t>
            </a:r>
            <a:endParaRPr kumimoji="0" lang="en-US" altLang="zh-CN" sz="16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0425" y="409411"/>
            <a:ext cx="2555513" cy="800888"/>
          </a:xfrm>
        </p:spPr>
        <p:txBody>
          <a:bodyPr/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远程访问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144641" y="1409631"/>
            <a:ext cx="6680034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① 点击右上角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Register 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，选择注册，填写姓名、邮箱等信息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② 完成填写注册之后，邮箱收到一封激活邮件，点击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Activate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3" name="箭头: 右 2"/>
          <p:cNvSpPr/>
          <p:nvPr/>
        </p:nvSpPr>
        <p:spPr>
          <a:xfrm>
            <a:off x="5289347" y="3323122"/>
            <a:ext cx="330973" cy="211756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63533" y="1359857"/>
            <a:ext cx="4881108" cy="4688288"/>
            <a:chOff x="202687" y="1257571"/>
            <a:chExt cx="5752381" cy="5695238"/>
          </a:xfrm>
        </p:grpSpPr>
        <p:pic>
          <p:nvPicPr>
            <p:cNvPr id="10" name="Picture 9" descr="A screenshot of a login form&#10;&#10;AI-generated content may be incorrect.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687" y="1257571"/>
              <a:ext cx="5752381" cy="4342857"/>
            </a:xfrm>
            <a:prstGeom prst="rect">
              <a:avLst/>
            </a:prstGeom>
          </p:spPr>
        </p:pic>
        <p:pic>
          <p:nvPicPr>
            <p:cNvPr id="12" name="Picture 11" descr="A white rectangular object with a white stripe&#10;&#10;AI-generated content may be incorrect.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687" y="5600428"/>
              <a:ext cx="5752381" cy="1352381"/>
            </a:xfrm>
            <a:prstGeom prst="rect">
              <a:avLst/>
            </a:prstGeom>
          </p:spPr>
        </p:pic>
      </p:grpSp>
      <p:sp>
        <p:nvSpPr>
          <p:cNvPr id="8" name="椭圆 7"/>
          <p:cNvSpPr/>
          <p:nvPr/>
        </p:nvSpPr>
        <p:spPr>
          <a:xfrm>
            <a:off x="921632" y="5699115"/>
            <a:ext cx="302436" cy="29890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矩形 4"/>
          <p:cNvSpPr/>
          <p:nvPr/>
        </p:nvSpPr>
        <p:spPr>
          <a:xfrm>
            <a:off x="5211161" y="5263703"/>
            <a:ext cx="69842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Note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：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在机构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IP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范围内登录个人账号后即获得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90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天远程访问权限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852240" y="2772085"/>
            <a:ext cx="5972435" cy="1625065"/>
            <a:chOff x="5852240" y="2772143"/>
            <a:chExt cx="5972435" cy="1625065"/>
          </a:xfrm>
        </p:grpSpPr>
        <p:pic>
          <p:nvPicPr>
            <p:cNvPr id="11" name="Picture 10" descr="A close up of a sign&#10;&#10;AI-generated content may be incorrect.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2240" y="2772143"/>
              <a:ext cx="3859117" cy="800218"/>
            </a:xfrm>
            <a:prstGeom prst="rect">
              <a:avLst/>
            </a:prstGeom>
          </p:spPr>
        </p:pic>
        <p:pic>
          <p:nvPicPr>
            <p:cNvPr id="15" name="Picture 14" descr="A black text on a white background&#10;&#10;AI-generated content may be incorrect.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2240" y="3534878"/>
              <a:ext cx="5972435" cy="862330"/>
            </a:xfrm>
            <a:prstGeom prst="rect">
              <a:avLst/>
            </a:prstGeom>
          </p:spPr>
        </p:pic>
      </p:grpSp>
      <p:sp>
        <p:nvSpPr>
          <p:cNvPr id="9" name="椭圆 8"/>
          <p:cNvSpPr/>
          <p:nvPr/>
        </p:nvSpPr>
        <p:spPr>
          <a:xfrm>
            <a:off x="5944782" y="4470336"/>
            <a:ext cx="302436" cy="29890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30100"/>
            <a:ext cx="1009011" cy="529068"/>
          </a:xfrm>
        </p:spPr>
        <p:txBody>
          <a:bodyPr>
            <a:normAutofit fontScale="90000"/>
          </a:bodyPr>
          <a:lstStyle/>
          <a:p>
            <a:r>
              <a:rPr lang="zh-CN" altLang="en-US" dirty="0">
                <a:sym typeface="+mn-ea"/>
              </a:rPr>
              <a:t>登录</a:t>
            </a:r>
            <a:endParaRPr lang="zh-CN" altLang="en-US"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971787"/>
            <a:ext cx="7676256" cy="430635"/>
          </a:xfrm>
        </p:spPr>
        <p:txBody>
          <a:bodyPr/>
          <a:lstStyle/>
          <a:p>
            <a:r>
              <a:rPr lang="zh-CN" altLang="en-US" dirty="0"/>
              <a:t>激活邮箱后，直接跳转登陆状态，显示您的账户和机构名称</a:t>
            </a:r>
            <a:endParaRPr lang="zh-CN" altLang="en-US" dirty="0"/>
          </a:p>
        </p:txBody>
      </p:sp>
      <p:sp>
        <p:nvSpPr>
          <p:cNvPr id="10" name="箭头: 下 9"/>
          <p:cNvSpPr/>
          <p:nvPr/>
        </p:nvSpPr>
        <p:spPr>
          <a:xfrm>
            <a:off x="9909245" y="1291785"/>
            <a:ext cx="154921" cy="215942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Picture 5" descr="A screenshot of a computer&#10;&#10;AI-generated content may be incorrect.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95" y="1515041"/>
            <a:ext cx="10302809" cy="51250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文本框 19"/>
          <p:cNvSpPr txBox="1"/>
          <p:nvPr/>
        </p:nvSpPr>
        <p:spPr>
          <a:xfrm>
            <a:off x="9485231" y="980519"/>
            <a:ext cx="1002948" cy="313932"/>
          </a:xfrm>
          <a:prstGeom prst="rect">
            <a:avLst/>
          </a:prstGeom>
          <a:solidFill>
            <a:schemeClr val="bg1"/>
          </a:solidFill>
          <a:ln w="19050">
            <a:solidFill>
              <a:srgbClr val="ED7D3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机构名称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文本框 19"/>
          <p:cNvSpPr txBox="1"/>
          <p:nvPr/>
        </p:nvSpPr>
        <p:spPr>
          <a:xfrm>
            <a:off x="10488179" y="980519"/>
            <a:ext cx="1002948" cy="313932"/>
          </a:xfrm>
          <a:prstGeom prst="rect">
            <a:avLst/>
          </a:prstGeom>
          <a:solidFill>
            <a:schemeClr val="bg1"/>
          </a:solidFill>
          <a:ln w="19050">
            <a:solidFill>
              <a:srgbClr val="ED7D3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个人账号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箭头: 下 9"/>
          <p:cNvSpPr/>
          <p:nvPr/>
        </p:nvSpPr>
        <p:spPr>
          <a:xfrm>
            <a:off x="10792184" y="1299100"/>
            <a:ext cx="154921" cy="215942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9895" y="1113768"/>
            <a:ext cx="4334632" cy="2597121"/>
          </a:xfrm>
          <a:prstGeom prst="roundRect">
            <a:avLst/>
          </a:prstGeom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5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国际期刊投稿</a:t>
            </a:r>
            <a:r>
              <a:rPr lang="zh-CN" altLang="en-US" sz="5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技巧</a:t>
            </a:r>
            <a:endParaRPr lang="zh-CN" altLang="en-US" sz="5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Guide to paper submission</a:t>
            </a:r>
            <a:endParaRPr lang="zh-CN" alt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目标期刊选择方式</a:t>
            </a:r>
            <a:endParaRPr lang="zh-CN" altLang="en-US" dirty="0"/>
          </a:p>
        </p:txBody>
      </p:sp>
      <p:graphicFrame>
        <p:nvGraphicFramePr>
          <p:cNvPr id="10" name="图示 9"/>
          <p:cNvGraphicFramePr/>
          <p:nvPr/>
        </p:nvGraphicFramePr>
        <p:xfrm>
          <a:off x="1128131" y="1579178"/>
          <a:ext cx="9269896" cy="733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15" name="TextBox 2"/>
          <p:cNvSpPr txBox="1"/>
          <p:nvPr/>
        </p:nvSpPr>
        <p:spPr>
          <a:xfrm>
            <a:off x="1687513" y="2867189"/>
            <a:ext cx="6080125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00" marR="0" lvl="0" indent="-355600" algn="l" defTabSz="94615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International Journal of Operations &amp; Production Management</a:t>
            </a:r>
            <a:endParaRPr kumimoji="0" lang="en-US" altLang="zh-CN" sz="18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355600" marR="0" lvl="0" indent="-355600" algn="l" defTabSz="94615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International Journal of Physical Distribution &amp; Logistics Management</a:t>
            </a:r>
            <a:endParaRPr kumimoji="0" lang="en-US" altLang="zh-CN" sz="18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355600" marR="0" lvl="0" indent="-355600" algn="l" defTabSz="94615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Supply Chain Management</a:t>
            </a:r>
            <a:endParaRPr kumimoji="0" lang="en-US" altLang="zh-CN" sz="18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490" y="2759268"/>
            <a:ext cx="1741714" cy="22048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975" y="3488712"/>
            <a:ext cx="1733688" cy="22048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001" y="4229304"/>
            <a:ext cx="1771790" cy="22048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/>
        </p:nvSpPr>
        <p:spPr>
          <a:xfrm>
            <a:off x="689251" y="2111740"/>
            <a:ext cx="1827706" cy="1272346"/>
          </a:xfrm>
          <a:prstGeom prst="roundRect">
            <a:avLst/>
          </a:prstGeom>
          <a:solidFill>
            <a:srgbClr val="4CB2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56738" y="2102313"/>
            <a:ext cx="1694231" cy="1272346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zh-CN" altLang="en-US" sz="3000" dirty="0">
                <a:solidFill>
                  <a:schemeClr val="bg1"/>
                </a:solidFill>
              </a:rPr>
              <a:t>目标期刊</a:t>
            </a:r>
            <a:br>
              <a:rPr lang="en-US" altLang="zh-CN" sz="3000" dirty="0">
                <a:solidFill>
                  <a:schemeClr val="bg1"/>
                </a:solidFill>
              </a:rPr>
            </a:br>
            <a:r>
              <a:rPr lang="zh-CN" altLang="en-US" sz="3000" dirty="0">
                <a:solidFill>
                  <a:schemeClr val="bg1"/>
                </a:solidFill>
              </a:rPr>
              <a:t>选择因素</a:t>
            </a:r>
            <a:endParaRPr lang="zh-CN" altLang="en-US" sz="3000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://12019392.s21i-12.faiusr.com/4/ABUIABAEGAAg7ZSXxAUoxu_b3wUwrAI4lgE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97" y="5233965"/>
            <a:ext cx="2257011" cy="112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12019392.s21i-12.faiusr.com/4/ABUIABAEGAAg6aqXxAUo786B8QYwrAI4l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9" y="4630525"/>
            <a:ext cx="3458357" cy="1729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12019392.s21i-12.faiusr.com/4/ABUIABAEGAAg3KiXxAUozKaWTjCsAjiWAQ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341" y="5231198"/>
            <a:ext cx="2257011" cy="112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12019392.s21i-12.faiusr.com/4/ABUIABAEGAAg56mXxAUoqZejlQUwrAI4lg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285" y="5231198"/>
            <a:ext cx="2257011" cy="112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2927408" y="1467583"/>
          <a:ext cx="8390939" cy="324060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794822"/>
                <a:gridCol w="3596117"/>
              </a:tblGrid>
              <a:tr h="272578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00000"/>
                        </a:lnSpc>
                        <a:spcAft>
                          <a:spcPts val="24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检索与收录情况：</a:t>
                      </a:r>
                      <a:r>
                        <a:rPr lang="en-US" altLang="zh-CN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SCIE/SSCI </a:t>
                      </a:r>
                      <a:endParaRPr lang="zh-CN" alt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2400"/>
                        </a:spcAft>
                      </a:pPr>
                      <a:r>
                        <a:rPr lang="zh-CN" altLang="en-US" sz="2000" dirty="0">
                          <a:solidFill>
                            <a:schemeClr val="accent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→ 期刊主页、引文索引数据库</a:t>
                      </a:r>
                      <a:endParaRPr lang="zh-CN" altLang="en-US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80126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00000"/>
                        </a:lnSpc>
                        <a:spcAft>
                          <a:spcPts val="24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期刊接受文章类型、投稿方式</a:t>
                      </a:r>
                      <a:endParaRPr lang="zh-CN" altLang="en-US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2400"/>
                        </a:spcAft>
                      </a:pPr>
                      <a:r>
                        <a:rPr lang="zh-CN" altLang="en-US" sz="2000" dirty="0">
                          <a:solidFill>
                            <a:schemeClr val="accent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→ </a:t>
                      </a:r>
                      <a:r>
                        <a:rPr lang="en-US" altLang="zh-CN" sz="2000" dirty="0">
                          <a:solidFill>
                            <a:schemeClr val="accent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Author Guideline</a:t>
                      </a:r>
                      <a:endParaRPr lang="zh-CN" altLang="en-US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41060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00000"/>
                        </a:lnSpc>
                        <a:spcAft>
                          <a:spcPts val="24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出版频率：半年刊</a:t>
                      </a:r>
                      <a:r>
                        <a:rPr lang="en-US" altLang="zh-CN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季刊</a:t>
                      </a:r>
                      <a:r>
                        <a:rPr lang="en-US" altLang="zh-CN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双月刊</a:t>
                      </a:r>
                      <a:r>
                        <a:rPr lang="en-US" altLang="zh-CN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月刊</a:t>
                      </a:r>
                      <a:endParaRPr lang="zh-CN" altLang="en-US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2400"/>
                        </a:spcAft>
                      </a:pPr>
                      <a:r>
                        <a:rPr lang="zh-CN" altLang="en-US" sz="2000" dirty="0">
                          <a:solidFill>
                            <a:schemeClr val="accent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→ </a:t>
                      </a:r>
                      <a:r>
                        <a:rPr lang="en-US" altLang="zh-CN" sz="2000" dirty="0">
                          <a:solidFill>
                            <a:schemeClr val="accent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Table of content</a:t>
                      </a:r>
                      <a:endParaRPr lang="zh-CN" altLang="en-US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41060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00000"/>
                        </a:lnSpc>
                        <a:spcAft>
                          <a:spcPts val="24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区域</a:t>
                      </a:r>
                      <a:r>
                        <a:rPr lang="en-US" altLang="zh-CN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国际性期刊</a:t>
                      </a:r>
                      <a:endParaRPr lang="zh-CN" altLang="en-US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2400"/>
                        </a:spcAft>
                      </a:pPr>
                      <a:r>
                        <a:rPr lang="zh-CN" altLang="en-US" sz="2000" dirty="0">
                          <a:solidFill>
                            <a:schemeClr val="accent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→ </a:t>
                      </a:r>
                      <a:r>
                        <a:rPr lang="en-US" altLang="zh-CN" sz="2000" dirty="0">
                          <a:solidFill>
                            <a:schemeClr val="accent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Aims &amp; Scope</a:t>
                      </a:r>
                      <a:r>
                        <a:rPr lang="zh-CN" altLang="en-US" sz="2000" dirty="0">
                          <a:solidFill>
                            <a:schemeClr val="accent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、编委分布</a:t>
                      </a:r>
                      <a:endParaRPr lang="zh-CN" altLang="en-US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41060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00000"/>
                        </a:lnSpc>
                        <a:spcAft>
                          <a:spcPts val="24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是否是</a:t>
                      </a:r>
                      <a:r>
                        <a:rPr lang="en-US" altLang="zh-CN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Open Access</a:t>
                      </a:r>
                      <a:r>
                        <a:rPr lang="zh-CN" alt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：便于推广</a:t>
                      </a:r>
                      <a:endParaRPr lang="zh-CN" altLang="en-US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2400"/>
                        </a:spcAft>
                      </a:pPr>
                      <a:r>
                        <a:rPr lang="zh-CN" altLang="en-US" sz="2000" dirty="0">
                          <a:solidFill>
                            <a:schemeClr val="accent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→ </a:t>
                      </a:r>
                      <a:r>
                        <a:rPr lang="zh-CN" altLang="en-US" sz="2000" b="1" dirty="0">
                          <a:solidFill>
                            <a:schemeClr val="accent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注意甄别</a:t>
                      </a:r>
                      <a:endParaRPr lang="zh-CN" altLang="en-US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4106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zh-CN" alt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可获取的发表经验</a:t>
                      </a:r>
                      <a:endParaRPr lang="zh-CN" altLang="en-US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2400"/>
                        </a:spcAft>
                      </a:pPr>
                      <a:endParaRPr lang="zh-CN" altLang="en-US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" t="932" r="6317" b="1"/>
          <a:stretch>
            <a:fillRect/>
          </a:stretch>
        </p:blipFill>
        <p:spPr>
          <a:xfrm>
            <a:off x="7045135" y="809153"/>
            <a:ext cx="3424351" cy="2052000"/>
          </a:xfrm>
          <a:prstGeom prst="rect">
            <a:avLst/>
          </a:prstGeom>
          <a:effectLst/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7" r="15172"/>
          <a:stretch>
            <a:fillRect/>
          </a:stretch>
        </p:blipFill>
        <p:spPr>
          <a:xfrm>
            <a:off x="1832991" y="809153"/>
            <a:ext cx="3424353" cy="2052000"/>
          </a:xfrm>
          <a:prstGeom prst="rect">
            <a:avLst/>
          </a:prstGeom>
          <a:effectLst/>
        </p:spPr>
      </p:pic>
      <p:sp>
        <p:nvSpPr>
          <p:cNvPr id="23" name="矩形 22"/>
          <p:cNvSpPr/>
          <p:nvPr/>
        </p:nvSpPr>
        <p:spPr>
          <a:xfrm>
            <a:off x="1831905" y="2861154"/>
            <a:ext cx="3424353" cy="395782"/>
          </a:xfrm>
          <a:prstGeom prst="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Emerald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资源介绍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9" name="矩形 168"/>
          <p:cNvSpPr/>
          <p:nvPr/>
        </p:nvSpPr>
        <p:spPr>
          <a:xfrm>
            <a:off x="7045135" y="2861153"/>
            <a:ext cx="3424330" cy="395783"/>
          </a:xfrm>
          <a:prstGeom prst="rect">
            <a:avLst/>
          </a:prstGeom>
          <a:solidFill>
            <a:srgbClr val="70AD4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数据库平台使用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7" name="图片 26" descr="图片包含 电子产品&#10;&#10;描述已自动生成"/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"/>
          <a:stretch>
            <a:fillRect/>
          </a:stretch>
        </p:blipFill>
        <p:spPr>
          <a:xfrm>
            <a:off x="1833076" y="3762137"/>
            <a:ext cx="3426415" cy="2052000"/>
          </a:xfrm>
          <a:prstGeom prst="rect">
            <a:avLst/>
          </a:prstGeom>
          <a:effectLst/>
        </p:spPr>
      </p:pic>
      <p:sp>
        <p:nvSpPr>
          <p:cNvPr id="174" name="矩形 173"/>
          <p:cNvSpPr/>
          <p:nvPr/>
        </p:nvSpPr>
        <p:spPr>
          <a:xfrm>
            <a:off x="1836125" y="5814116"/>
            <a:ext cx="3423269" cy="395782"/>
          </a:xfrm>
          <a:prstGeom prst="rect">
            <a:avLst/>
          </a:prstGeom>
          <a:solidFill>
            <a:srgbClr val="70AD4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国际期刊投稿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技巧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950" y="2410039"/>
            <a:ext cx="8305800" cy="386351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目标期刊选择方式</a:t>
            </a:r>
            <a:endParaRPr lang="zh-CN" altLang="en-US" dirty="0"/>
          </a:p>
        </p:txBody>
      </p:sp>
      <p:graphicFrame>
        <p:nvGraphicFramePr>
          <p:cNvPr id="10" name="图示 9"/>
          <p:cNvGraphicFramePr/>
          <p:nvPr/>
        </p:nvGraphicFramePr>
        <p:xfrm>
          <a:off x="540024" y="1556875"/>
          <a:ext cx="9269896" cy="733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矩形 8"/>
          <p:cNvSpPr/>
          <p:nvPr/>
        </p:nvSpPr>
        <p:spPr bwMode="auto">
          <a:xfrm>
            <a:off x="8017017" y="3595142"/>
            <a:ext cx="1022531" cy="206063"/>
          </a:xfrm>
          <a:prstGeom prst="rect">
            <a:avLst/>
          </a:prstGeom>
          <a:noFill/>
          <a:ln w="28575"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 w="18415" cmpd="sng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5" name="矩形 11"/>
          <p:cNvSpPr>
            <a:spLocks noChangeArrowheads="1"/>
          </p:cNvSpPr>
          <p:nvPr/>
        </p:nvSpPr>
        <p:spPr bwMode="auto">
          <a:xfrm>
            <a:off x="8078432" y="4837923"/>
            <a:ext cx="1089625" cy="244395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矩形 15"/>
          <p:cNvSpPr/>
          <p:nvPr/>
        </p:nvSpPr>
        <p:spPr bwMode="auto">
          <a:xfrm>
            <a:off x="3850165" y="2521350"/>
            <a:ext cx="1118639" cy="207760"/>
          </a:xfrm>
          <a:prstGeom prst="rect">
            <a:avLst/>
          </a:prstGeom>
          <a:noFill/>
          <a:ln w="28575"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 w="18415" cmpd="sng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48797"/>
            <a:ext cx="10515600" cy="753460"/>
          </a:xfrm>
        </p:spPr>
        <p:txBody>
          <a:bodyPr>
            <a:normAutofit/>
          </a:bodyPr>
          <a:lstStyle/>
          <a:p>
            <a:r>
              <a:rPr lang="zh-CN" altLang="en-US" sz="2800" b="1" dirty="0"/>
              <a:t>文章撰写规范与格式调整</a:t>
            </a:r>
            <a:r>
              <a:rPr lang="en-US" altLang="zh-CN" sz="2800" b="1" dirty="0"/>
              <a:t>——Author Guidelines</a:t>
            </a:r>
            <a:endParaRPr lang="zh-CN" altLang="en-US" sz="2800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70857" y="1261420"/>
            <a:ext cx="4457700" cy="433515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zh-CN" altLang="en-US" b="1" dirty="0">
                <a:solidFill>
                  <a:schemeClr val="accent1"/>
                </a:solidFill>
              </a:rPr>
              <a:t>仔细核对期刊的作者指南</a:t>
            </a:r>
            <a:endParaRPr lang="en-US" altLang="zh-CN" b="1" dirty="0">
              <a:solidFill>
                <a:schemeClr val="accent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US" altLang="zh-CN" sz="1100" b="1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zh-CN" altLang="en-US" sz="1800" dirty="0"/>
              <a:t>生成</a:t>
            </a:r>
            <a:r>
              <a:rPr lang="en-US" altLang="zh-CN" sz="1800" dirty="0"/>
              <a:t>AI/</a:t>
            </a:r>
            <a:r>
              <a:rPr lang="zh-CN" altLang="en-US" sz="1800" dirty="0"/>
              <a:t>大语言模型的使用限制</a:t>
            </a:r>
            <a:endParaRPr lang="en-US" altLang="zh-CN" sz="1800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zh-CN" altLang="en-US" sz="1800" dirty="0"/>
              <a:t>关键词数量、全文字数限制（</a:t>
            </a:r>
            <a:r>
              <a:rPr lang="en-US" altLang="zh-CN" sz="1800" dirty="0"/>
              <a:t>4000-10000</a:t>
            </a:r>
            <a:r>
              <a:rPr lang="zh-CN" altLang="en-US" sz="1800" dirty="0"/>
              <a:t>）</a:t>
            </a:r>
            <a:endParaRPr lang="en-US" altLang="zh-CN" sz="1800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zh-CN" altLang="en-US" sz="1800" dirty="0"/>
              <a:t>参考文献格式（</a:t>
            </a:r>
            <a:r>
              <a:rPr lang="en-US" altLang="zh-CN" sz="1800" dirty="0"/>
              <a:t>Harvard/APA/MLA</a:t>
            </a:r>
            <a:r>
              <a:rPr lang="zh-CN" altLang="en-US" sz="1800" dirty="0"/>
              <a:t>）</a:t>
            </a:r>
            <a:endParaRPr lang="en-US" altLang="zh-CN" sz="1800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zh-CN" altLang="en-US" sz="1800" dirty="0"/>
              <a:t>提交文本格式   </a:t>
            </a:r>
            <a:r>
              <a:rPr lang="en-US" altLang="zh-CN" sz="1800" dirty="0"/>
              <a:t>Word</a:t>
            </a:r>
            <a:r>
              <a:rPr lang="zh-CN" altLang="en-US" sz="1800" dirty="0"/>
              <a:t>＞</a:t>
            </a:r>
            <a:r>
              <a:rPr lang="en-US" altLang="zh-CN" sz="1800" dirty="0"/>
              <a:t>PDF/</a:t>
            </a:r>
            <a:r>
              <a:rPr lang="en-GB" altLang="zh-CN" sz="1800" dirty="0"/>
              <a:t>LaTeX</a:t>
            </a:r>
            <a:endParaRPr lang="en-GB" altLang="zh-CN" sz="1800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zh-CN" altLang="en-US" sz="1800" dirty="0"/>
              <a:t>分辨率（</a:t>
            </a:r>
            <a:r>
              <a:rPr lang="en-US" altLang="zh-CN" sz="1800" dirty="0"/>
              <a:t>300dpi</a:t>
            </a:r>
            <a:r>
              <a:rPr lang="zh-CN" altLang="en-US" sz="1800" dirty="0"/>
              <a:t>）、图表格式（</a:t>
            </a:r>
            <a:r>
              <a:rPr lang="en-US" altLang="zh-CN" sz="1800" dirty="0"/>
              <a:t>pdf/ai/eps</a:t>
            </a:r>
            <a:r>
              <a:rPr lang="zh-CN" altLang="en-US" sz="1800" dirty="0"/>
              <a:t>＞</a:t>
            </a:r>
            <a:r>
              <a:rPr lang="en-US" altLang="zh-CN" sz="1800" dirty="0" err="1"/>
              <a:t>tif</a:t>
            </a:r>
            <a:r>
              <a:rPr lang="en-US" altLang="zh-CN" sz="1800" dirty="0"/>
              <a:t>/jpeg/bmp</a:t>
            </a:r>
            <a:r>
              <a:rPr lang="zh-CN" altLang="en-US" sz="1800" dirty="0"/>
              <a:t>）、支持的附加材料格式</a:t>
            </a:r>
            <a:endParaRPr lang="en-US" altLang="zh-CN" sz="1800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zh-CN" altLang="en-US" sz="1800" dirty="0"/>
              <a:t>图表是否</a:t>
            </a:r>
            <a:r>
              <a:rPr lang="zh-CN" altLang="en-US" sz="1800" dirty="0">
                <a:highlight>
                  <a:srgbClr val="FFFF00"/>
                </a:highlight>
              </a:rPr>
              <a:t>单独</a:t>
            </a:r>
            <a:r>
              <a:rPr lang="zh-CN" altLang="en-US" sz="1800" dirty="0"/>
              <a:t>提交</a:t>
            </a:r>
            <a:endParaRPr lang="en-US" altLang="zh-CN" sz="1800" dirty="0"/>
          </a:p>
          <a:p>
            <a:pPr marL="0" indent="0">
              <a:lnSpc>
                <a:spcPct val="100000"/>
              </a:lnSpc>
              <a:buNone/>
            </a:pPr>
            <a:r>
              <a:rPr lang="zh-CN" altLang="en-US" sz="1800" dirty="0">
                <a:solidFill>
                  <a:srgbClr val="C00000"/>
                </a:solidFill>
              </a:rPr>
              <a:t>  （*文中对应位置插入图表并标记序号</a:t>
            </a:r>
            <a:r>
              <a:rPr lang="en-US" altLang="zh-CN" sz="1800" dirty="0">
                <a:solidFill>
                  <a:srgbClr val="C00000"/>
                </a:solidFill>
              </a:rPr>
              <a:t>Table 1/Figure 1+</a:t>
            </a:r>
            <a:r>
              <a:rPr lang="zh-CN" altLang="en-US" sz="1800" dirty="0">
                <a:solidFill>
                  <a:srgbClr val="C00000"/>
                </a:solidFill>
              </a:rPr>
              <a:t>单独提供原始文件）</a:t>
            </a:r>
            <a:endParaRPr lang="en-US" altLang="zh-CN" sz="1800" dirty="0">
              <a:solidFill>
                <a:srgbClr val="C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86400" y="1154063"/>
            <a:ext cx="6101443" cy="45498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62834"/>
            <a:ext cx="10515600" cy="753460"/>
          </a:xfrm>
        </p:spPr>
        <p:txBody>
          <a:bodyPr/>
          <a:lstStyle/>
          <a:p>
            <a:r>
              <a:rPr lang="zh-CN" altLang="en-US" dirty="0"/>
              <a:t>国际期刊投稿 </a:t>
            </a:r>
            <a:r>
              <a:rPr lang="en-US" altLang="zh-CN" dirty="0"/>
              <a:t>—— </a:t>
            </a:r>
            <a:r>
              <a:rPr lang="en-GB" altLang="zh-CN" dirty="0"/>
              <a:t>Covering Letter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67016"/>
            <a:ext cx="10515600" cy="4409948"/>
          </a:xfrm>
        </p:spPr>
        <p:txBody>
          <a:bodyPr/>
          <a:lstStyle/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zh-CN" altLang="en-US" b="1" dirty="0">
                <a:solidFill>
                  <a:schemeClr val="accent2"/>
                </a:solidFill>
              </a:rPr>
              <a:t>论文正文</a:t>
            </a:r>
            <a:r>
              <a:rPr lang="zh-CN" altLang="en-US" dirty="0"/>
              <a:t>：不包含任何作者信息（投稿系统中填写）</a:t>
            </a:r>
            <a:endParaRPr lang="zh-CN" altLang="en-US" dirty="0"/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en-GB" altLang="zh-CN" b="1" dirty="0">
                <a:solidFill>
                  <a:schemeClr val="accent2"/>
                </a:solidFill>
              </a:rPr>
              <a:t>Covering letter </a:t>
            </a:r>
            <a:r>
              <a:rPr lang="zh-CN" altLang="en-US" dirty="0"/>
              <a:t>建议随附上，包含有效信息：</a:t>
            </a:r>
            <a:endParaRPr lang="zh-CN" altLang="en-US" dirty="0"/>
          </a:p>
          <a:p>
            <a:r>
              <a:rPr lang="en-GB" altLang="zh-CN" dirty="0"/>
              <a:t>a. </a:t>
            </a:r>
            <a:r>
              <a:rPr lang="zh-CN" altLang="en-US" dirty="0"/>
              <a:t>陈述向这本期刊投稿的原因</a:t>
            </a:r>
            <a:endParaRPr lang="zh-CN" altLang="en-US" dirty="0"/>
          </a:p>
          <a:p>
            <a:r>
              <a:rPr lang="en-GB" altLang="zh-CN" dirty="0"/>
              <a:t>b. </a:t>
            </a:r>
            <a:r>
              <a:rPr lang="zh-CN" altLang="en-US" dirty="0"/>
              <a:t>文章与众不同之处 （期刊范围） </a:t>
            </a:r>
            <a:endParaRPr lang="zh-CN" altLang="en-US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920531" y="3792814"/>
            <a:ext cx="4137025" cy="2308324"/>
          </a:xfrm>
          <a:prstGeom prst="rect">
            <a:avLst/>
          </a:prstGeom>
          <a:noFill/>
          <a:ln>
            <a:solidFill>
              <a:srgbClr val="49AFA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altLang="zh-CN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 am submitting this article to Journal of Documentation. You will see </a:t>
            </a:r>
            <a:r>
              <a:rPr kumimoji="0" lang="en-GB" altLang="zh-CN" sz="1600" b="0" i="1" u="sng" strike="noStrike" kern="1200" cap="none" spc="0" normalizeH="0" baseline="0" noProof="0" dirty="0">
                <a:ln>
                  <a:noFill/>
                </a:ln>
                <a:solidFill>
                  <a:srgbClr val="49AFA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that it deals with public library management, which I appreciate is outside </a:t>
            </a:r>
            <a:r>
              <a:rPr kumimoji="0" lang="en-GB" altLang="zh-CN" sz="1600" b="0" i="1" u="sng" strike="noStrike" kern="1200" cap="none" spc="0" normalizeH="0" baseline="0" noProof="0" dirty="0" err="1">
                <a:ln>
                  <a:noFill/>
                </a:ln>
                <a:solidFill>
                  <a:srgbClr val="49AFA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JDoc's</a:t>
            </a:r>
            <a:r>
              <a:rPr kumimoji="0" lang="en-GB" altLang="zh-CN" sz="1600" b="0" i="1" u="sng" strike="noStrike" kern="1200" cap="none" spc="0" normalizeH="0" baseline="0" noProof="0" dirty="0">
                <a:ln>
                  <a:noFill/>
                </a:ln>
                <a:solidFill>
                  <a:srgbClr val="49AFA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normal scope. However, it focuses on the </a:t>
            </a:r>
            <a:r>
              <a:rPr kumimoji="0" lang="en-GB" altLang="zh-CN" sz="1600" b="1" i="1" u="sng" strike="noStrike" kern="1200" cap="none" spc="0" normalizeH="0" baseline="0" noProof="0" dirty="0">
                <a:ln>
                  <a:noFill/>
                </a:ln>
                <a:solidFill>
                  <a:srgbClr val="49AFA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novel application </a:t>
            </a:r>
            <a:r>
              <a:rPr kumimoji="0" lang="en-GB" altLang="zh-CN" sz="1600" b="0" i="1" u="sng" strike="noStrike" kern="1200" cap="none" spc="0" normalizeH="0" baseline="0" noProof="0" dirty="0">
                <a:ln>
                  <a:noFill/>
                </a:ln>
                <a:solidFill>
                  <a:srgbClr val="49AFA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of a theoretical model to the topic, and hence I think it is appropriate for </a:t>
            </a:r>
            <a:r>
              <a:rPr kumimoji="0" lang="en-GB" altLang="zh-CN" sz="1600" b="0" i="1" u="sng" strike="noStrike" kern="1200" cap="none" spc="0" normalizeH="0" baseline="0" noProof="0" dirty="0" err="1">
                <a:ln>
                  <a:noFill/>
                </a:ln>
                <a:solidFill>
                  <a:srgbClr val="49AFA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JDoc</a:t>
            </a:r>
            <a:r>
              <a:rPr kumimoji="0" lang="en-GB" altLang="zh-CN" sz="1600" b="0" i="1" u="sng" strike="noStrike" kern="1200" cap="none" spc="0" normalizeH="0" baseline="0" noProof="0" dirty="0">
                <a:ln>
                  <a:noFill/>
                </a:ln>
                <a:solidFill>
                  <a:srgbClr val="49AFA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  <a:endParaRPr kumimoji="0" lang="en-GB" altLang="zh-CN" sz="1600" b="0" i="1" u="sng" strike="noStrike" kern="1200" cap="none" spc="0" normalizeH="0" baseline="0" noProof="0" dirty="0">
              <a:ln>
                <a:noFill/>
              </a:ln>
              <a:solidFill>
                <a:srgbClr val="49AFA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9982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6308381" y="3792814"/>
            <a:ext cx="4137025" cy="2308225"/>
          </a:xfrm>
          <a:prstGeom prst="rect">
            <a:avLst/>
          </a:prstGeom>
          <a:noFill/>
          <a:ln>
            <a:solidFill>
              <a:srgbClr val="49AF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……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虽然本文的研究对象为公共图书馆，并不属于贵刊的一般研究范围，但是，本文重点关注的是该课题理论模型的</a:t>
            </a:r>
            <a:r>
              <a:rPr kumimoji="0" lang="zh-CN" altLang="en-US" sz="1600" b="1" i="1" u="sng" strike="noStrike" kern="1200" cap="none" spc="0" normalizeH="0" baseline="0" noProof="0" dirty="0">
                <a:ln>
                  <a:noFill/>
                </a:ln>
                <a:solidFill>
                  <a:srgbClr val="49AFA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新应用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，因此也同样符合贵刊的研究方向。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……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9982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CN" dirty="0"/>
              <a:t>Online Submission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04604" y="1191158"/>
            <a:ext cx="10515600" cy="4351338"/>
          </a:xfrm>
        </p:spPr>
        <p:txBody>
          <a:bodyPr/>
          <a:lstStyle/>
          <a:p>
            <a:r>
              <a:rPr lang="en-GB" altLang="zh-CN" dirty="0" err="1">
                <a:solidFill>
                  <a:schemeClr val="tx1"/>
                </a:solidFill>
              </a:rPr>
              <a:t>ScholarOne</a:t>
            </a:r>
            <a:endParaRPr lang="en-GB" altLang="zh-CN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altLang="zh-CN" dirty="0"/>
              <a:t>    </a:t>
            </a:r>
            <a:r>
              <a:rPr lang="zh-CN" altLang="en-US" dirty="0"/>
              <a:t>注册</a:t>
            </a:r>
            <a:r>
              <a:rPr lang="en-US" altLang="zh-CN" dirty="0"/>
              <a:t>——</a:t>
            </a:r>
            <a:r>
              <a:rPr lang="zh-CN" altLang="en-US" dirty="0"/>
              <a:t>按步骤提交</a:t>
            </a:r>
            <a:r>
              <a:rPr lang="en-US" altLang="zh-CN" dirty="0"/>
              <a:t>——</a:t>
            </a:r>
            <a:r>
              <a:rPr lang="zh-CN" altLang="en-US" dirty="0"/>
              <a:t>投稿</a:t>
            </a:r>
            <a:endParaRPr lang="zh-CN" altLang="en-US" dirty="0"/>
          </a:p>
          <a:p>
            <a:pPr marL="0" indent="0">
              <a:buNone/>
            </a:pPr>
            <a:endParaRPr lang="zh-CN" altLang="en-US" dirty="0"/>
          </a:p>
          <a:p>
            <a:pPr marL="0" indent="0">
              <a:buNone/>
            </a:pPr>
            <a:endParaRPr lang="zh-CN" altLang="en-US" dirty="0"/>
          </a:p>
          <a:p>
            <a:pPr marL="0" indent="0">
              <a:buNone/>
            </a:pP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14" y="2499606"/>
            <a:ext cx="11252571" cy="3400452"/>
          </a:xfrm>
          <a:prstGeom prst="rect">
            <a:avLst/>
          </a:prstGeom>
        </p:spPr>
      </p:pic>
      <p:sp>
        <p:nvSpPr>
          <p:cNvPr id="8" name="矩形: 圆角 7"/>
          <p:cNvSpPr/>
          <p:nvPr/>
        </p:nvSpPr>
        <p:spPr>
          <a:xfrm>
            <a:off x="4457700" y="3299460"/>
            <a:ext cx="1463040" cy="320040"/>
          </a:xfrm>
          <a:prstGeom prst="roundRect">
            <a:avLst/>
          </a:prstGeom>
          <a:noFill/>
          <a:ln w="19050">
            <a:solidFill>
              <a:srgbClr val="C5580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3989" y="1264704"/>
            <a:ext cx="10776215" cy="49559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14433" y="555762"/>
            <a:ext cx="10515600" cy="753460"/>
          </a:xfrm>
        </p:spPr>
        <p:txBody>
          <a:bodyPr/>
          <a:lstStyle/>
          <a:p>
            <a:r>
              <a:rPr lang="zh-CN" altLang="en-US" dirty="0"/>
              <a:t>国际期刊投稿 </a:t>
            </a:r>
            <a:r>
              <a:rPr lang="en-US" altLang="zh-CN" dirty="0"/>
              <a:t>—— </a:t>
            </a:r>
            <a:r>
              <a:rPr lang="en-GB" altLang="zh-CN" dirty="0"/>
              <a:t>Review Procedures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104238" y="1783957"/>
            <a:ext cx="4856205" cy="444843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zh-CN" altLang="en-US" sz="2000" dirty="0">
                <a:latin typeface="微软雅黑" panose="020B0503020204020204" pitchFamily="34" charset="-122"/>
              </a:rPr>
              <a:t>审稿方式：两轮同行双盲评审</a:t>
            </a:r>
            <a:endParaRPr lang="en-US" altLang="zh-CN" sz="2000" dirty="0">
              <a:latin typeface="微软雅黑" panose="020B0503020204020204" pitchFamily="34" charset="-122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zh-CN" altLang="en-US" sz="2000" dirty="0">
              <a:latin typeface="微软雅黑" panose="020B0503020204020204" pitchFamily="34" charset="-122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zh-CN" altLang="en-US" sz="2000" b="1" dirty="0">
                <a:latin typeface="微软雅黑" panose="020B0503020204020204" pitchFamily="34" charset="-122"/>
              </a:rPr>
              <a:t>审稿周期（理想情况：</a:t>
            </a:r>
            <a:r>
              <a:rPr lang="en-US" altLang="zh-CN" sz="2000" b="1" dirty="0">
                <a:latin typeface="微软雅黑" panose="020B0503020204020204" pitchFamily="34" charset="-122"/>
              </a:rPr>
              <a:t>3-4</a:t>
            </a:r>
            <a:r>
              <a:rPr lang="zh-CN" altLang="en-US" sz="2000" b="1" dirty="0">
                <a:latin typeface="微软雅黑" panose="020B0503020204020204" pitchFamily="34" charset="-122"/>
              </a:rPr>
              <a:t>月）</a:t>
            </a:r>
            <a:endParaRPr lang="en-US" altLang="zh-CN" sz="2000" b="1" dirty="0">
              <a:latin typeface="微软雅黑" panose="020B0503020204020204" pitchFamily="34" charset="-122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微软雅黑" panose="020B0503020204020204" pitchFamily="34" charset="-122"/>
              </a:rPr>
              <a:t>主编初审：</a:t>
            </a:r>
            <a:r>
              <a:rPr lang="en-US" altLang="zh-CN" sz="2000" dirty="0">
                <a:latin typeface="微软雅黑" panose="020B0503020204020204" pitchFamily="34" charset="-122"/>
              </a:rPr>
              <a:t>2-4</a:t>
            </a:r>
            <a:r>
              <a:rPr lang="zh-CN" altLang="en-US" sz="2000" dirty="0">
                <a:latin typeface="微软雅黑" panose="020B0503020204020204" pitchFamily="34" charset="-122"/>
              </a:rPr>
              <a:t>周</a:t>
            </a:r>
            <a:endParaRPr lang="en-US" altLang="zh-CN" sz="2000" dirty="0">
              <a:latin typeface="微软雅黑" panose="020B0503020204020204" pitchFamily="34" charset="-122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微软雅黑" panose="020B0503020204020204" pitchFamily="34" charset="-122"/>
              </a:rPr>
              <a:t>邀请评审：</a:t>
            </a:r>
            <a:r>
              <a:rPr lang="en-US" altLang="zh-CN" sz="2000" dirty="0">
                <a:latin typeface="微软雅黑" panose="020B0503020204020204" pitchFamily="34" charset="-122"/>
              </a:rPr>
              <a:t>2-4</a:t>
            </a:r>
            <a:r>
              <a:rPr lang="zh-CN" altLang="en-US" sz="2000" dirty="0">
                <a:latin typeface="微软雅黑" panose="020B0503020204020204" pitchFamily="34" charset="-122"/>
              </a:rPr>
              <a:t>周</a:t>
            </a:r>
            <a:endParaRPr lang="en-US" altLang="zh-CN" sz="2000" dirty="0">
              <a:latin typeface="微软雅黑" panose="020B0503020204020204" pitchFamily="34" charset="-122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微软雅黑" panose="020B0503020204020204" pitchFamily="34" charset="-122"/>
              </a:rPr>
              <a:t>评审：</a:t>
            </a:r>
            <a:r>
              <a:rPr lang="en-US" altLang="zh-CN" sz="2000" dirty="0">
                <a:latin typeface="微软雅黑" panose="020B0503020204020204" pitchFamily="34" charset="-122"/>
              </a:rPr>
              <a:t>6-8</a:t>
            </a:r>
            <a:r>
              <a:rPr lang="zh-CN" altLang="en-US" sz="2000" dirty="0">
                <a:latin typeface="微软雅黑" panose="020B0503020204020204" pitchFamily="34" charset="-122"/>
              </a:rPr>
              <a:t>周</a:t>
            </a:r>
            <a:endParaRPr lang="en-US" altLang="zh-CN" sz="2000" dirty="0">
              <a:latin typeface="微软雅黑" panose="020B0503020204020204" pitchFamily="34" charset="-122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微软雅黑" panose="020B0503020204020204" pitchFamily="34" charset="-122"/>
              </a:rPr>
              <a:t>主编决定：</a:t>
            </a:r>
            <a:r>
              <a:rPr lang="en-US" altLang="zh-CN" sz="2000" dirty="0">
                <a:latin typeface="微软雅黑" panose="020B0503020204020204" pitchFamily="34" charset="-122"/>
              </a:rPr>
              <a:t>2</a:t>
            </a:r>
            <a:r>
              <a:rPr lang="zh-CN" altLang="en-US" sz="2000" dirty="0">
                <a:latin typeface="微软雅黑" panose="020B0503020204020204" pitchFamily="34" charset="-122"/>
              </a:rPr>
              <a:t>周</a:t>
            </a:r>
            <a:endParaRPr lang="en-US" altLang="zh-CN" sz="2000" dirty="0">
              <a:latin typeface="微软雅黑" panose="020B0503020204020204" pitchFamily="34" charset="-122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altLang="zh-CN" sz="2000" b="1" dirty="0">
              <a:latin typeface="微软雅黑" panose="020B0503020204020204" pitchFamily="34" charset="-122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1717981" y="1703381"/>
            <a:ext cx="3657170" cy="4149417"/>
            <a:chOff x="4853452" y="1233587"/>
            <a:chExt cx="5517177" cy="5357450"/>
          </a:xfrm>
        </p:grpSpPr>
        <p:sp>
          <p:nvSpPr>
            <p:cNvPr id="28" name="Freeform 23"/>
            <p:cNvSpPr/>
            <p:nvPr/>
          </p:nvSpPr>
          <p:spPr>
            <a:xfrm>
              <a:off x="7900236" y="3916509"/>
              <a:ext cx="2470393" cy="1172445"/>
            </a:xfrm>
            <a:custGeom>
              <a:avLst/>
              <a:gdLst>
                <a:gd name="connsiteX0" fmla="*/ 0 w 1552308"/>
                <a:gd name="connsiteY0" fmla="*/ 122893 h 737345"/>
                <a:gd name="connsiteX1" fmla="*/ 122893 w 1552308"/>
                <a:gd name="connsiteY1" fmla="*/ 0 h 737345"/>
                <a:gd name="connsiteX2" fmla="*/ 1429415 w 1552308"/>
                <a:gd name="connsiteY2" fmla="*/ 0 h 737345"/>
                <a:gd name="connsiteX3" fmla="*/ 1552308 w 1552308"/>
                <a:gd name="connsiteY3" fmla="*/ 122893 h 737345"/>
                <a:gd name="connsiteX4" fmla="*/ 1552308 w 1552308"/>
                <a:gd name="connsiteY4" fmla="*/ 614452 h 737345"/>
                <a:gd name="connsiteX5" fmla="*/ 1429415 w 1552308"/>
                <a:gd name="connsiteY5" fmla="*/ 737345 h 737345"/>
                <a:gd name="connsiteX6" fmla="*/ 122893 w 1552308"/>
                <a:gd name="connsiteY6" fmla="*/ 737345 h 737345"/>
                <a:gd name="connsiteX7" fmla="*/ 0 w 1552308"/>
                <a:gd name="connsiteY7" fmla="*/ 614452 h 737345"/>
                <a:gd name="connsiteX8" fmla="*/ 0 w 1552308"/>
                <a:gd name="connsiteY8" fmla="*/ 122893 h 7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2308" h="737345">
                  <a:moveTo>
                    <a:pt x="0" y="122893"/>
                  </a:moveTo>
                  <a:cubicBezTo>
                    <a:pt x="0" y="55021"/>
                    <a:pt x="55021" y="0"/>
                    <a:pt x="122893" y="0"/>
                  </a:cubicBezTo>
                  <a:lnTo>
                    <a:pt x="1429415" y="0"/>
                  </a:lnTo>
                  <a:cubicBezTo>
                    <a:pt x="1497287" y="0"/>
                    <a:pt x="1552308" y="55021"/>
                    <a:pt x="1552308" y="122893"/>
                  </a:cubicBezTo>
                  <a:lnTo>
                    <a:pt x="1552308" y="614452"/>
                  </a:lnTo>
                  <a:cubicBezTo>
                    <a:pt x="1552308" y="682324"/>
                    <a:pt x="1497287" y="737345"/>
                    <a:pt x="1429415" y="737345"/>
                  </a:cubicBezTo>
                  <a:lnTo>
                    <a:pt x="122893" y="737345"/>
                  </a:lnTo>
                  <a:cubicBezTo>
                    <a:pt x="55021" y="737345"/>
                    <a:pt x="0" y="682324"/>
                    <a:pt x="0" y="614452"/>
                  </a:cubicBezTo>
                  <a:lnTo>
                    <a:pt x="0" y="122893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1714" tIns="81714" rIns="81714" bIns="81714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pitchFamily="2" charset="-122"/>
                  <a:ea typeface="+mn-ea"/>
                  <a:cs typeface="+mn-cs"/>
                </a:rPr>
                <a:t>Reject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10600030101010101" pitchFamily="2" charset="-122"/>
                <a:ea typeface="+mn-ea"/>
                <a:cs typeface="+mn-cs"/>
              </a:endParaRPr>
            </a:p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rPr>
                <a:t>拒稿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10600030101010101" pitchFamily="2" charset="-122"/>
                <a:ea typeface="+mn-ea"/>
                <a:cs typeface="+mn-cs"/>
              </a:endParaRPr>
            </a:p>
          </p:txBody>
        </p:sp>
        <p:sp>
          <p:nvSpPr>
            <p:cNvPr id="29" name="Freeform 24"/>
            <p:cNvSpPr/>
            <p:nvPr/>
          </p:nvSpPr>
          <p:spPr>
            <a:xfrm>
              <a:off x="4863874" y="3912311"/>
              <a:ext cx="2470393" cy="1172445"/>
            </a:xfrm>
            <a:custGeom>
              <a:avLst/>
              <a:gdLst>
                <a:gd name="connsiteX0" fmla="*/ 0 w 1552308"/>
                <a:gd name="connsiteY0" fmla="*/ 122893 h 737345"/>
                <a:gd name="connsiteX1" fmla="*/ 122893 w 1552308"/>
                <a:gd name="connsiteY1" fmla="*/ 0 h 737345"/>
                <a:gd name="connsiteX2" fmla="*/ 1429415 w 1552308"/>
                <a:gd name="connsiteY2" fmla="*/ 0 h 737345"/>
                <a:gd name="connsiteX3" fmla="*/ 1552308 w 1552308"/>
                <a:gd name="connsiteY3" fmla="*/ 122893 h 737345"/>
                <a:gd name="connsiteX4" fmla="*/ 1552308 w 1552308"/>
                <a:gd name="connsiteY4" fmla="*/ 614452 h 737345"/>
                <a:gd name="connsiteX5" fmla="*/ 1429415 w 1552308"/>
                <a:gd name="connsiteY5" fmla="*/ 737345 h 737345"/>
                <a:gd name="connsiteX6" fmla="*/ 122893 w 1552308"/>
                <a:gd name="connsiteY6" fmla="*/ 737345 h 737345"/>
                <a:gd name="connsiteX7" fmla="*/ 0 w 1552308"/>
                <a:gd name="connsiteY7" fmla="*/ 614452 h 737345"/>
                <a:gd name="connsiteX8" fmla="*/ 0 w 1552308"/>
                <a:gd name="connsiteY8" fmla="*/ 122893 h 7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2308" h="737345">
                  <a:moveTo>
                    <a:pt x="0" y="122893"/>
                  </a:moveTo>
                  <a:cubicBezTo>
                    <a:pt x="0" y="55021"/>
                    <a:pt x="55021" y="0"/>
                    <a:pt x="122893" y="0"/>
                  </a:cubicBezTo>
                  <a:lnTo>
                    <a:pt x="1429415" y="0"/>
                  </a:lnTo>
                  <a:cubicBezTo>
                    <a:pt x="1497287" y="0"/>
                    <a:pt x="1552308" y="55021"/>
                    <a:pt x="1552308" y="122893"/>
                  </a:cubicBezTo>
                  <a:lnTo>
                    <a:pt x="1552308" y="614452"/>
                  </a:lnTo>
                  <a:cubicBezTo>
                    <a:pt x="1552308" y="682324"/>
                    <a:pt x="1497287" y="737345"/>
                    <a:pt x="1429415" y="737345"/>
                  </a:cubicBezTo>
                  <a:lnTo>
                    <a:pt x="122893" y="737345"/>
                  </a:lnTo>
                  <a:cubicBezTo>
                    <a:pt x="55021" y="737345"/>
                    <a:pt x="0" y="682324"/>
                    <a:pt x="0" y="614452"/>
                  </a:cubicBezTo>
                  <a:lnTo>
                    <a:pt x="0" y="12289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1714" tIns="81714" rIns="81714" bIns="81714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pitchFamily="2" charset="-122"/>
                  <a:ea typeface="+mn-ea"/>
                  <a:cs typeface="+mn-cs"/>
                </a:rPr>
                <a:t>Revise/Accept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10600030101010101" pitchFamily="2" charset="-122"/>
                <a:ea typeface="+mn-ea"/>
                <a:cs typeface="+mn-cs"/>
              </a:endParaRPr>
            </a:p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rPr>
                <a:t>修改</a:t>
              </a: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rPr>
                <a:t>/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rPr>
                <a:t>接收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10600030101010101" pitchFamily="2" charset="-122"/>
                <a:ea typeface="+mn-ea"/>
                <a:cs typeface="+mn-cs"/>
              </a:endParaRPr>
            </a:p>
          </p:txBody>
        </p:sp>
        <p:sp>
          <p:nvSpPr>
            <p:cNvPr id="31" name="Freeform 26"/>
            <p:cNvSpPr/>
            <p:nvPr/>
          </p:nvSpPr>
          <p:spPr>
            <a:xfrm>
              <a:off x="6451868" y="5418592"/>
              <a:ext cx="2470393" cy="1172445"/>
            </a:xfrm>
            <a:custGeom>
              <a:avLst/>
              <a:gdLst>
                <a:gd name="connsiteX0" fmla="*/ 0 w 1552308"/>
                <a:gd name="connsiteY0" fmla="*/ 122893 h 737345"/>
                <a:gd name="connsiteX1" fmla="*/ 122893 w 1552308"/>
                <a:gd name="connsiteY1" fmla="*/ 0 h 737345"/>
                <a:gd name="connsiteX2" fmla="*/ 1429415 w 1552308"/>
                <a:gd name="connsiteY2" fmla="*/ 0 h 737345"/>
                <a:gd name="connsiteX3" fmla="*/ 1552308 w 1552308"/>
                <a:gd name="connsiteY3" fmla="*/ 122893 h 737345"/>
                <a:gd name="connsiteX4" fmla="*/ 1552308 w 1552308"/>
                <a:gd name="connsiteY4" fmla="*/ 614452 h 737345"/>
                <a:gd name="connsiteX5" fmla="*/ 1429415 w 1552308"/>
                <a:gd name="connsiteY5" fmla="*/ 737345 h 737345"/>
                <a:gd name="connsiteX6" fmla="*/ 122893 w 1552308"/>
                <a:gd name="connsiteY6" fmla="*/ 737345 h 737345"/>
                <a:gd name="connsiteX7" fmla="*/ 0 w 1552308"/>
                <a:gd name="connsiteY7" fmla="*/ 614452 h 737345"/>
                <a:gd name="connsiteX8" fmla="*/ 0 w 1552308"/>
                <a:gd name="connsiteY8" fmla="*/ 122893 h 7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2308" h="737345">
                  <a:moveTo>
                    <a:pt x="0" y="122893"/>
                  </a:moveTo>
                  <a:cubicBezTo>
                    <a:pt x="0" y="55021"/>
                    <a:pt x="55021" y="0"/>
                    <a:pt x="122893" y="0"/>
                  </a:cubicBezTo>
                  <a:lnTo>
                    <a:pt x="1429415" y="0"/>
                  </a:lnTo>
                  <a:cubicBezTo>
                    <a:pt x="1497287" y="0"/>
                    <a:pt x="1552308" y="55021"/>
                    <a:pt x="1552308" y="122893"/>
                  </a:cubicBezTo>
                  <a:lnTo>
                    <a:pt x="1552308" y="614452"/>
                  </a:lnTo>
                  <a:cubicBezTo>
                    <a:pt x="1552308" y="682324"/>
                    <a:pt x="1497287" y="737345"/>
                    <a:pt x="1429415" y="737345"/>
                  </a:cubicBezTo>
                  <a:lnTo>
                    <a:pt x="122893" y="737345"/>
                  </a:lnTo>
                  <a:cubicBezTo>
                    <a:pt x="55021" y="737345"/>
                    <a:pt x="0" y="682324"/>
                    <a:pt x="0" y="614452"/>
                  </a:cubicBezTo>
                  <a:lnTo>
                    <a:pt x="0" y="122893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1714" tIns="81714" rIns="81714" bIns="81714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pitchFamily="2" charset="-122"/>
                  <a:ea typeface="+mn-ea"/>
                  <a:cs typeface="+mn-cs"/>
                </a:rPr>
                <a:t>Production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10600030101010101" pitchFamily="2" charset="-122"/>
                <a:ea typeface="+mn-ea"/>
                <a:cs typeface="+mn-cs"/>
              </a:endParaRPr>
            </a:p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rPr>
                <a:t>制作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10600030101010101" pitchFamily="2" charset="-122"/>
                <a:ea typeface="+mn-ea"/>
                <a:cs typeface="+mn-cs"/>
              </a:endParaRPr>
            </a:p>
          </p:txBody>
        </p:sp>
        <p:sp>
          <p:nvSpPr>
            <p:cNvPr id="34" name="Freeform 21"/>
            <p:cNvSpPr/>
            <p:nvPr/>
          </p:nvSpPr>
          <p:spPr>
            <a:xfrm>
              <a:off x="4870484" y="1233587"/>
              <a:ext cx="2470393" cy="1172445"/>
            </a:xfrm>
            <a:custGeom>
              <a:avLst/>
              <a:gdLst>
                <a:gd name="connsiteX0" fmla="*/ 0 w 1552308"/>
                <a:gd name="connsiteY0" fmla="*/ 122893 h 737345"/>
                <a:gd name="connsiteX1" fmla="*/ 122893 w 1552308"/>
                <a:gd name="connsiteY1" fmla="*/ 0 h 737345"/>
                <a:gd name="connsiteX2" fmla="*/ 1429415 w 1552308"/>
                <a:gd name="connsiteY2" fmla="*/ 0 h 737345"/>
                <a:gd name="connsiteX3" fmla="*/ 1552308 w 1552308"/>
                <a:gd name="connsiteY3" fmla="*/ 122893 h 737345"/>
                <a:gd name="connsiteX4" fmla="*/ 1552308 w 1552308"/>
                <a:gd name="connsiteY4" fmla="*/ 614452 h 737345"/>
                <a:gd name="connsiteX5" fmla="*/ 1429415 w 1552308"/>
                <a:gd name="connsiteY5" fmla="*/ 737345 h 737345"/>
                <a:gd name="connsiteX6" fmla="*/ 122893 w 1552308"/>
                <a:gd name="connsiteY6" fmla="*/ 737345 h 737345"/>
                <a:gd name="connsiteX7" fmla="*/ 0 w 1552308"/>
                <a:gd name="connsiteY7" fmla="*/ 614452 h 737345"/>
                <a:gd name="connsiteX8" fmla="*/ 0 w 1552308"/>
                <a:gd name="connsiteY8" fmla="*/ 122893 h 7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2308" h="737345">
                  <a:moveTo>
                    <a:pt x="0" y="122893"/>
                  </a:moveTo>
                  <a:cubicBezTo>
                    <a:pt x="0" y="55021"/>
                    <a:pt x="55021" y="0"/>
                    <a:pt x="122893" y="0"/>
                  </a:cubicBezTo>
                  <a:lnTo>
                    <a:pt x="1429415" y="0"/>
                  </a:lnTo>
                  <a:cubicBezTo>
                    <a:pt x="1497287" y="0"/>
                    <a:pt x="1552308" y="55021"/>
                    <a:pt x="1552308" y="122893"/>
                  </a:cubicBezTo>
                  <a:lnTo>
                    <a:pt x="1552308" y="614452"/>
                  </a:lnTo>
                  <a:cubicBezTo>
                    <a:pt x="1552308" y="682324"/>
                    <a:pt x="1497287" y="737345"/>
                    <a:pt x="1429415" y="737345"/>
                  </a:cubicBezTo>
                  <a:lnTo>
                    <a:pt x="122893" y="737345"/>
                  </a:lnTo>
                  <a:cubicBezTo>
                    <a:pt x="55021" y="737345"/>
                    <a:pt x="0" y="682324"/>
                    <a:pt x="0" y="614452"/>
                  </a:cubicBezTo>
                  <a:lnTo>
                    <a:pt x="0" y="122893"/>
                  </a:lnTo>
                  <a:close/>
                </a:path>
              </a:pathLst>
            </a:custGeom>
            <a:solidFill>
              <a:srgbClr val="2EABB8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1714" tIns="81714" rIns="81714" bIns="81714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pitchFamily="2" charset="-122"/>
                  <a:ea typeface="+mn-ea"/>
                  <a:cs typeface="+mn-cs"/>
                </a:rPr>
                <a:t>Publisher Checks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10600030101010101" pitchFamily="2" charset="-122"/>
                <a:ea typeface="+mn-ea"/>
                <a:cs typeface="+mn-cs"/>
              </a:endParaRPr>
            </a:p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rPr>
                <a:t>初步检查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10600030101010101" pitchFamily="2" charset="-122"/>
                <a:ea typeface="+mn-ea"/>
                <a:cs typeface="+mn-cs"/>
              </a:endParaRPr>
            </a:p>
          </p:txBody>
        </p:sp>
        <p:sp>
          <p:nvSpPr>
            <p:cNvPr id="35" name="Freeform 22"/>
            <p:cNvSpPr/>
            <p:nvPr/>
          </p:nvSpPr>
          <p:spPr>
            <a:xfrm>
              <a:off x="7900236" y="1237785"/>
              <a:ext cx="2470393" cy="1172445"/>
            </a:xfrm>
            <a:custGeom>
              <a:avLst/>
              <a:gdLst>
                <a:gd name="connsiteX0" fmla="*/ 0 w 1552308"/>
                <a:gd name="connsiteY0" fmla="*/ 122893 h 737345"/>
                <a:gd name="connsiteX1" fmla="*/ 122893 w 1552308"/>
                <a:gd name="connsiteY1" fmla="*/ 0 h 737345"/>
                <a:gd name="connsiteX2" fmla="*/ 1429415 w 1552308"/>
                <a:gd name="connsiteY2" fmla="*/ 0 h 737345"/>
                <a:gd name="connsiteX3" fmla="*/ 1552308 w 1552308"/>
                <a:gd name="connsiteY3" fmla="*/ 122893 h 737345"/>
                <a:gd name="connsiteX4" fmla="*/ 1552308 w 1552308"/>
                <a:gd name="connsiteY4" fmla="*/ 614452 h 737345"/>
                <a:gd name="connsiteX5" fmla="*/ 1429415 w 1552308"/>
                <a:gd name="connsiteY5" fmla="*/ 737345 h 737345"/>
                <a:gd name="connsiteX6" fmla="*/ 122893 w 1552308"/>
                <a:gd name="connsiteY6" fmla="*/ 737345 h 737345"/>
                <a:gd name="connsiteX7" fmla="*/ 0 w 1552308"/>
                <a:gd name="connsiteY7" fmla="*/ 614452 h 737345"/>
                <a:gd name="connsiteX8" fmla="*/ 0 w 1552308"/>
                <a:gd name="connsiteY8" fmla="*/ 122893 h 7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2308" h="737345">
                  <a:moveTo>
                    <a:pt x="0" y="122893"/>
                  </a:moveTo>
                  <a:cubicBezTo>
                    <a:pt x="0" y="55021"/>
                    <a:pt x="55021" y="0"/>
                    <a:pt x="122893" y="0"/>
                  </a:cubicBezTo>
                  <a:lnTo>
                    <a:pt x="1429415" y="0"/>
                  </a:lnTo>
                  <a:cubicBezTo>
                    <a:pt x="1497287" y="0"/>
                    <a:pt x="1552308" y="55021"/>
                    <a:pt x="1552308" y="122893"/>
                  </a:cubicBezTo>
                  <a:lnTo>
                    <a:pt x="1552308" y="614452"/>
                  </a:lnTo>
                  <a:cubicBezTo>
                    <a:pt x="1552308" y="682324"/>
                    <a:pt x="1497287" y="737345"/>
                    <a:pt x="1429415" y="737345"/>
                  </a:cubicBezTo>
                  <a:lnTo>
                    <a:pt x="122893" y="737345"/>
                  </a:lnTo>
                  <a:cubicBezTo>
                    <a:pt x="55021" y="737345"/>
                    <a:pt x="0" y="682324"/>
                    <a:pt x="0" y="614452"/>
                  </a:cubicBezTo>
                  <a:lnTo>
                    <a:pt x="0" y="122893"/>
                  </a:lnTo>
                  <a:close/>
                </a:path>
              </a:pathLst>
            </a:custGeom>
            <a:solidFill>
              <a:srgbClr val="45A196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1714" tIns="81714" rIns="81714" bIns="81714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pitchFamily="2" charset="-122"/>
                  <a:ea typeface="+mn-ea"/>
                  <a:cs typeface="+mn-cs"/>
                </a:rPr>
                <a:t>Editor Evaluates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10600030101010101" pitchFamily="2" charset="-122"/>
                <a:ea typeface="+mn-ea"/>
                <a:cs typeface="+mn-cs"/>
              </a:endParaRPr>
            </a:p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rPr>
                <a:t>主编初审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10600030101010101" pitchFamily="2" charset="-122"/>
                <a:ea typeface="+mn-ea"/>
                <a:cs typeface="+mn-cs"/>
              </a:endParaRPr>
            </a:p>
          </p:txBody>
        </p:sp>
        <p:sp>
          <p:nvSpPr>
            <p:cNvPr id="38" name="Freeform 31"/>
            <p:cNvSpPr/>
            <p:nvPr/>
          </p:nvSpPr>
          <p:spPr>
            <a:xfrm>
              <a:off x="7889815" y="2582679"/>
              <a:ext cx="2470393" cy="1172445"/>
            </a:xfrm>
            <a:custGeom>
              <a:avLst/>
              <a:gdLst>
                <a:gd name="connsiteX0" fmla="*/ 0 w 1552308"/>
                <a:gd name="connsiteY0" fmla="*/ 122893 h 737345"/>
                <a:gd name="connsiteX1" fmla="*/ 122893 w 1552308"/>
                <a:gd name="connsiteY1" fmla="*/ 0 h 737345"/>
                <a:gd name="connsiteX2" fmla="*/ 1429415 w 1552308"/>
                <a:gd name="connsiteY2" fmla="*/ 0 h 737345"/>
                <a:gd name="connsiteX3" fmla="*/ 1552308 w 1552308"/>
                <a:gd name="connsiteY3" fmla="*/ 122893 h 737345"/>
                <a:gd name="connsiteX4" fmla="*/ 1552308 w 1552308"/>
                <a:gd name="connsiteY4" fmla="*/ 614452 h 737345"/>
                <a:gd name="connsiteX5" fmla="*/ 1429415 w 1552308"/>
                <a:gd name="connsiteY5" fmla="*/ 737345 h 737345"/>
                <a:gd name="connsiteX6" fmla="*/ 122893 w 1552308"/>
                <a:gd name="connsiteY6" fmla="*/ 737345 h 737345"/>
                <a:gd name="connsiteX7" fmla="*/ 0 w 1552308"/>
                <a:gd name="connsiteY7" fmla="*/ 614452 h 737345"/>
                <a:gd name="connsiteX8" fmla="*/ 0 w 1552308"/>
                <a:gd name="connsiteY8" fmla="*/ 122893 h 7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2308" h="737345">
                  <a:moveTo>
                    <a:pt x="0" y="122893"/>
                  </a:moveTo>
                  <a:cubicBezTo>
                    <a:pt x="0" y="55021"/>
                    <a:pt x="55021" y="0"/>
                    <a:pt x="122893" y="0"/>
                  </a:cubicBezTo>
                  <a:lnTo>
                    <a:pt x="1429415" y="0"/>
                  </a:lnTo>
                  <a:cubicBezTo>
                    <a:pt x="1497287" y="0"/>
                    <a:pt x="1552308" y="55021"/>
                    <a:pt x="1552308" y="122893"/>
                  </a:cubicBezTo>
                  <a:lnTo>
                    <a:pt x="1552308" y="614452"/>
                  </a:lnTo>
                  <a:cubicBezTo>
                    <a:pt x="1552308" y="682324"/>
                    <a:pt x="1497287" y="737345"/>
                    <a:pt x="1429415" y="737345"/>
                  </a:cubicBezTo>
                  <a:lnTo>
                    <a:pt x="122893" y="737345"/>
                  </a:lnTo>
                  <a:cubicBezTo>
                    <a:pt x="55021" y="737345"/>
                    <a:pt x="0" y="682324"/>
                    <a:pt x="0" y="614452"/>
                  </a:cubicBezTo>
                  <a:lnTo>
                    <a:pt x="0" y="122893"/>
                  </a:lnTo>
                  <a:close/>
                </a:path>
              </a:pathLst>
            </a:custGeom>
            <a:solidFill>
              <a:srgbClr val="077E87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1714" tIns="81714" rIns="81714" bIns="81714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pitchFamily="2" charset="-122"/>
                  <a:ea typeface="+mn-ea"/>
                  <a:cs typeface="+mn-cs"/>
                </a:rPr>
                <a:t>Peer Review 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10600030101010101" pitchFamily="2" charset="-122"/>
                <a:ea typeface="+mn-ea"/>
                <a:cs typeface="+mn-cs"/>
              </a:endParaRPr>
            </a:p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rPr>
                <a:t>同行评审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+mn-ea"/>
                <a:cs typeface="+mn-cs"/>
              </a:endParaRPr>
            </a:p>
          </p:txBody>
        </p:sp>
        <p:sp>
          <p:nvSpPr>
            <p:cNvPr id="39" name="Freeform 32"/>
            <p:cNvSpPr/>
            <p:nvPr/>
          </p:nvSpPr>
          <p:spPr>
            <a:xfrm>
              <a:off x="4853452" y="2574283"/>
              <a:ext cx="2470393" cy="1172445"/>
            </a:xfrm>
            <a:custGeom>
              <a:avLst/>
              <a:gdLst>
                <a:gd name="connsiteX0" fmla="*/ 0 w 1552308"/>
                <a:gd name="connsiteY0" fmla="*/ 122893 h 737345"/>
                <a:gd name="connsiteX1" fmla="*/ 122893 w 1552308"/>
                <a:gd name="connsiteY1" fmla="*/ 0 h 737345"/>
                <a:gd name="connsiteX2" fmla="*/ 1429415 w 1552308"/>
                <a:gd name="connsiteY2" fmla="*/ 0 h 737345"/>
                <a:gd name="connsiteX3" fmla="*/ 1552308 w 1552308"/>
                <a:gd name="connsiteY3" fmla="*/ 122893 h 737345"/>
                <a:gd name="connsiteX4" fmla="*/ 1552308 w 1552308"/>
                <a:gd name="connsiteY4" fmla="*/ 614452 h 737345"/>
                <a:gd name="connsiteX5" fmla="*/ 1429415 w 1552308"/>
                <a:gd name="connsiteY5" fmla="*/ 737345 h 737345"/>
                <a:gd name="connsiteX6" fmla="*/ 122893 w 1552308"/>
                <a:gd name="connsiteY6" fmla="*/ 737345 h 737345"/>
                <a:gd name="connsiteX7" fmla="*/ 0 w 1552308"/>
                <a:gd name="connsiteY7" fmla="*/ 614452 h 737345"/>
                <a:gd name="connsiteX8" fmla="*/ 0 w 1552308"/>
                <a:gd name="connsiteY8" fmla="*/ 122893 h 7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2308" h="737345">
                  <a:moveTo>
                    <a:pt x="0" y="122893"/>
                  </a:moveTo>
                  <a:cubicBezTo>
                    <a:pt x="0" y="55021"/>
                    <a:pt x="55021" y="0"/>
                    <a:pt x="122893" y="0"/>
                  </a:cubicBezTo>
                  <a:lnTo>
                    <a:pt x="1429415" y="0"/>
                  </a:lnTo>
                  <a:cubicBezTo>
                    <a:pt x="1497287" y="0"/>
                    <a:pt x="1552308" y="55021"/>
                    <a:pt x="1552308" y="122893"/>
                  </a:cubicBezTo>
                  <a:lnTo>
                    <a:pt x="1552308" y="614452"/>
                  </a:lnTo>
                  <a:cubicBezTo>
                    <a:pt x="1552308" y="682324"/>
                    <a:pt x="1497287" y="737345"/>
                    <a:pt x="1429415" y="737345"/>
                  </a:cubicBezTo>
                  <a:lnTo>
                    <a:pt x="122893" y="737345"/>
                  </a:lnTo>
                  <a:cubicBezTo>
                    <a:pt x="55021" y="737345"/>
                    <a:pt x="0" y="682324"/>
                    <a:pt x="0" y="614452"/>
                  </a:cubicBezTo>
                  <a:lnTo>
                    <a:pt x="0" y="122893"/>
                  </a:lnTo>
                  <a:close/>
                </a:path>
              </a:pathLst>
            </a:custGeom>
            <a:solidFill>
              <a:srgbClr val="45A196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1714" tIns="81714" rIns="81714" bIns="81714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pitchFamily="2" charset="-122"/>
                  <a:ea typeface="+mn-ea"/>
                  <a:cs typeface="+mn-cs"/>
                </a:rPr>
                <a:t>Editor Decision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10600030101010101" pitchFamily="2" charset="-122"/>
                <a:ea typeface="+mn-ea"/>
                <a:cs typeface="+mn-cs"/>
              </a:endParaRPr>
            </a:p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rPr>
                <a:t>主编决定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10600030101010101" pitchFamily="2" charset="-122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990598" y="428443"/>
            <a:ext cx="10515600" cy="753460"/>
          </a:xfrm>
        </p:spPr>
        <p:txBody>
          <a:bodyPr>
            <a:noAutofit/>
          </a:bodyPr>
          <a:lstStyle/>
          <a:p>
            <a:pPr eaLnBrk="1" hangingPunct="1">
              <a:lnSpc>
                <a:spcPct val="100000"/>
              </a:lnSpc>
              <a:spcBef>
                <a:spcPct val="20000"/>
              </a:spcBef>
              <a:buClrTx/>
              <a:buFontTx/>
              <a:buNone/>
              <a:defRPr/>
            </a:pPr>
            <a:r>
              <a:rPr lang="zh-CN" altLang="en-US" sz="2800" b="1" dirty="0">
                <a:latin typeface="微软雅黑" panose="020B0503020204020204" pitchFamily="34" charset="-122"/>
              </a:rPr>
              <a:t>如何应对审稿意见？</a:t>
            </a:r>
            <a:r>
              <a:rPr lang="en-US" altLang="zh-CN" sz="1600" b="1" dirty="0">
                <a:latin typeface="微软雅黑" panose="020B0503020204020204" pitchFamily="34" charset="-122"/>
              </a:rPr>
              <a:t>——</a:t>
            </a:r>
            <a:r>
              <a:rPr lang="zh-CN" altLang="en-US" sz="1600" b="1" dirty="0">
                <a:latin typeface="微软雅黑" panose="020B0503020204020204" pitchFamily="34" charset="-122"/>
              </a:rPr>
              <a:t>樊振佳 教授，南开大学，</a:t>
            </a:r>
            <a:r>
              <a:rPr lang="en-US" altLang="zh-CN" sz="1600" b="1" dirty="0">
                <a:latin typeface="微软雅黑" panose="020B0503020204020204" pitchFamily="34" charset="-122"/>
              </a:rPr>
              <a:t>Emerald SSCI </a:t>
            </a:r>
            <a:r>
              <a:rPr lang="zh-CN" altLang="en-US" sz="1600" b="1" dirty="0">
                <a:latin typeface="微软雅黑" panose="020B0503020204020204" pitchFamily="34" charset="-122"/>
              </a:rPr>
              <a:t>期刊编委</a:t>
            </a:r>
            <a:endParaRPr lang="en-US" altLang="zh-CN" sz="2800" b="1" dirty="0">
              <a:latin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475013" y="1371181"/>
            <a:ext cx="7070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Minor Changes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31472" y="1834677"/>
            <a:ext cx="8104414" cy="1156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marR="0" lvl="0" indent="-4000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UcPeriod"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论文无硬伤、成功发文几率大；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400050" marR="0" lvl="0" indent="-4000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UcPeriod"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建议：因审稿人的细节意见无法面面俱到，作者最好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通读全文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，确保没有其他类似的细节问题。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475013" y="3319441"/>
            <a:ext cx="3254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Major Changes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387929" y="3866469"/>
            <a:ext cx="9100457" cy="1895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marR="0" lvl="0" indent="-4000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UcPeriod"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发文存在不确定性，可能二修、三修、甚至多轮修改后依然被拒稿；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400050" marR="0" lvl="0" indent="-4000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UcPeriod"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建议：重新思考审稿人给出意见的原因：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1314450" marR="0" lvl="2" indent="-4000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梳理原有研究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，查明是哪个环节出了问题；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1314450" marR="0" lvl="2" indent="-4000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若无明显问题，则是否只是与审稿人有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观点冲突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？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914400" marR="0" lvl="2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    ——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大胆向主编提出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质疑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、对部分建议予以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驳回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、或申请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更换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审稿人。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9" name="图形 18" descr="带齿轮的头部 轮廓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H="1">
            <a:off x="9830969" y="557508"/>
            <a:ext cx="1772035" cy="1772035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14433" y="555762"/>
            <a:ext cx="10515600" cy="753460"/>
          </a:xfrm>
        </p:spPr>
        <p:txBody>
          <a:bodyPr/>
          <a:lstStyle/>
          <a:p>
            <a:r>
              <a:rPr lang="zh-CN" altLang="en-US" dirty="0"/>
              <a:t>国际期刊投稿 </a:t>
            </a:r>
            <a:r>
              <a:rPr lang="en-US" altLang="zh-CN" dirty="0"/>
              <a:t>—— </a:t>
            </a:r>
            <a:r>
              <a:rPr lang="en-GB" altLang="zh-CN" dirty="0"/>
              <a:t>Revision Notes</a:t>
            </a:r>
            <a:endParaRPr lang="zh-CN" altLang="en-US" dirty="0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8926" y="1443562"/>
            <a:ext cx="10706633" cy="5223367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44236"/>
            <a:ext cx="10515600" cy="753460"/>
          </a:xfrm>
        </p:spPr>
        <p:txBody>
          <a:bodyPr/>
          <a:lstStyle/>
          <a:p>
            <a:r>
              <a:rPr lang="zh-CN" altLang="en-US" dirty="0"/>
              <a:t>知而不易的常见现象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574276"/>
            <a:ext cx="4959285" cy="460268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zh-CN" altLang="en-US" dirty="0"/>
              <a:t>不严格遵守投稿指南，如字数超限等</a:t>
            </a:r>
            <a:endParaRPr lang="zh-CN" altLang="en-US" dirty="0"/>
          </a:p>
          <a:p>
            <a:pPr>
              <a:lnSpc>
                <a:spcPct val="100000"/>
              </a:lnSpc>
            </a:pPr>
            <a:r>
              <a:rPr lang="en-GB" altLang="zh-CN" dirty="0">
                <a:solidFill>
                  <a:schemeClr val="accent2"/>
                </a:solidFill>
              </a:rPr>
              <a:t>Solution</a:t>
            </a:r>
            <a:r>
              <a:rPr lang="zh-CN" altLang="en-GB" dirty="0">
                <a:solidFill>
                  <a:schemeClr val="accent2"/>
                </a:solidFill>
              </a:rPr>
              <a:t>：</a:t>
            </a:r>
            <a:r>
              <a:rPr lang="zh-CN" altLang="en-US" dirty="0">
                <a:solidFill>
                  <a:schemeClr val="accent2"/>
                </a:solidFill>
              </a:rPr>
              <a:t>仔细阅读每本期刊的</a:t>
            </a:r>
            <a:r>
              <a:rPr lang="en-GB" altLang="zh-CN" dirty="0">
                <a:solidFill>
                  <a:schemeClr val="accent2"/>
                </a:solidFill>
              </a:rPr>
              <a:t>Author Guideline</a:t>
            </a:r>
            <a:endParaRPr lang="en-GB" altLang="zh-CN" dirty="0"/>
          </a:p>
          <a:p>
            <a:pPr>
              <a:lnSpc>
                <a:spcPct val="100000"/>
              </a:lnSpc>
              <a:spcBef>
                <a:spcPts val="3000"/>
              </a:spcBef>
            </a:pPr>
            <a:r>
              <a:rPr lang="zh-CN" altLang="en-US" dirty="0"/>
              <a:t>论文内容与期刊内容方向不符</a:t>
            </a:r>
            <a:endParaRPr lang="zh-CN" altLang="en-US" dirty="0"/>
          </a:p>
          <a:p>
            <a:pPr>
              <a:lnSpc>
                <a:spcPct val="100000"/>
              </a:lnSpc>
            </a:pPr>
            <a:r>
              <a:rPr lang="en-GB" altLang="zh-CN" dirty="0">
                <a:solidFill>
                  <a:schemeClr val="accent2"/>
                </a:solidFill>
              </a:rPr>
              <a:t>Solution</a:t>
            </a:r>
            <a:r>
              <a:rPr lang="zh-CN" altLang="en-GB" dirty="0">
                <a:solidFill>
                  <a:schemeClr val="accent2"/>
                </a:solidFill>
              </a:rPr>
              <a:t>：</a:t>
            </a:r>
            <a:r>
              <a:rPr lang="zh-CN" altLang="en-US" dirty="0">
                <a:solidFill>
                  <a:schemeClr val="accent2"/>
                </a:solidFill>
              </a:rPr>
              <a:t>投稿前先将摘要发给期刊主编，如方向不符，另择期刊投稿</a:t>
            </a:r>
            <a:endParaRPr lang="zh-CN" altLang="en-US" dirty="0"/>
          </a:p>
          <a:p>
            <a:pPr>
              <a:lnSpc>
                <a:spcPct val="100000"/>
              </a:lnSpc>
              <a:spcBef>
                <a:spcPts val="3000"/>
              </a:spcBef>
            </a:pPr>
            <a:r>
              <a:rPr lang="zh-CN" altLang="en-US" dirty="0"/>
              <a:t>英语语法、词句错误较多</a:t>
            </a:r>
            <a:endParaRPr lang="zh-CN" altLang="en-US" dirty="0"/>
          </a:p>
          <a:p>
            <a:pPr>
              <a:lnSpc>
                <a:spcPct val="100000"/>
              </a:lnSpc>
            </a:pPr>
            <a:r>
              <a:rPr lang="en-GB" altLang="zh-CN" dirty="0">
                <a:solidFill>
                  <a:schemeClr val="accent2"/>
                </a:solidFill>
              </a:rPr>
              <a:t>Solution</a:t>
            </a:r>
            <a:r>
              <a:rPr lang="zh-CN" altLang="en-GB" dirty="0">
                <a:solidFill>
                  <a:schemeClr val="accent2"/>
                </a:solidFill>
              </a:rPr>
              <a:t>：</a:t>
            </a:r>
            <a:r>
              <a:rPr lang="zh-CN" altLang="en-US" dirty="0">
                <a:solidFill>
                  <a:schemeClr val="accent2"/>
                </a:solidFill>
              </a:rPr>
              <a:t>寻求合作作者或专业的第三方做</a:t>
            </a:r>
            <a:r>
              <a:rPr lang="en-GB" altLang="zh-CN" dirty="0">
                <a:solidFill>
                  <a:schemeClr val="accent2"/>
                </a:solidFill>
              </a:rPr>
              <a:t>Subediting</a:t>
            </a:r>
            <a:endParaRPr lang="en-GB" altLang="zh-CN" dirty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</a:pP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16891" y="1730865"/>
            <a:ext cx="5793303" cy="3859231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平行四边形 54"/>
          <p:cNvSpPr/>
          <p:nvPr/>
        </p:nvSpPr>
        <p:spPr>
          <a:xfrm>
            <a:off x="9036389" y="2179933"/>
            <a:ext cx="1599853" cy="400424"/>
          </a:xfrm>
          <a:prstGeom prst="parallelogram">
            <a:avLst/>
          </a:prstGeom>
          <a:solidFill>
            <a:srgbClr val="45A1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4" name="平行四边形 53"/>
          <p:cNvSpPr/>
          <p:nvPr/>
        </p:nvSpPr>
        <p:spPr>
          <a:xfrm>
            <a:off x="1103154" y="4597991"/>
            <a:ext cx="1599853" cy="400424"/>
          </a:xfrm>
          <a:prstGeom prst="parallelogram">
            <a:avLst/>
          </a:prstGeom>
          <a:solidFill>
            <a:srgbClr val="2EA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3" name="平行四边形 52"/>
          <p:cNvSpPr/>
          <p:nvPr/>
        </p:nvSpPr>
        <p:spPr>
          <a:xfrm>
            <a:off x="9039702" y="4600004"/>
            <a:ext cx="1599853" cy="400424"/>
          </a:xfrm>
          <a:prstGeom prst="parallelogram">
            <a:avLst/>
          </a:prstGeom>
          <a:solidFill>
            <a:srgbClr val="60BC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2" name="平行四边形 51"/>
          <p:cNvSpPr/>
          <p:nvPr/>
        </p:nvSpPr>
        <p:spPr>
          <a:xfrm>
            <a:off x="1103155" y="2179933"/>
            <a:ext cx="1599853" cy="400424"/>
          </a:xfrm>
          <a:prstGeom prst="parallelogram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749" y="2001882"/>
            <a:ext cx="5488501" cy="285423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628894"/>
            <a:ext cx="10515600" cy="753460"/>
          </a:xfrm>
        </p:spPr>
        <p:txBody>
          <a:bodyPr/>
          <a:lstStyle/>
          <a:p>
            <a:r>
              <a:rPr lang="en-GB" altLang="zh-CN" dirty="0"/>
              <a:t>Emerald </a:t>
            </a:r>
            <a:r>
              <a:rPr lang="zh-CN" altLang="en-US" dirty="0"/>
              <a:t>语言编辑及出版支持服务</a:t>
            </a:r>
            <a:endParaRPr lang="zh-CN" altLang="en-US" dirty="0"/>
          </a:p>
        </p:txBody>
      </p:sp>
      <p:sp>
        <p:nvSpPr>
          <p:cNvPr id="43" name="矩形 7"/>
          <p:cNvSpPr>
            <a:spLocks noChangeArrowheads="1"/>
          </p:cNvSpPr>
          <p:nvPr/>
        </p:nvSpPr>
        <p:spPr bwMode="auto">
          <a:xfrm>
            <a:off x="9128429" y="2149312"/>
            <a:ext cx="14157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投稿辅助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4" name="矩形 6"/>
          <p:cNvSpPr>
            <a:spLocks noChangeArrowheads="1"/>
          </p:cNvSpPr>
          <p:nvPr/>
        </p:nvSpPr>
        <p:spPr bwMode="auto">
          <a:xfrm>
            <a:off x="8965954" y="2640607"/>
            <a:ext cx="2797262" cy="453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说明信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+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代投稿</a:t>
            </a:r>
            <a:endParaRPr kumimoji="0" lang="zh-CN" alt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5" name="矩形 7"/>
          <p:cNvSpPr>
            <a:spLocks noChangeArrowheads="1"/>
          </p:cNvSpPr>
          <p:nvPr/>
        </p:nvSpPr>
        <p:spPr bwMode="auto">
          <a:xfrm>
            <a:off x="9128429" y="4565809"/>
            <a:ext cx="14157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期刊匹配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6" name="矩形 6"/>
          <p:cNvSpPr>
            <a:spLocks noChangeArrowheads="1"/>
          </p:cNvSpPr>
          <p:nvPr/>
        </p:nvSpPr>
        <p:spPr bwMode="auto">
          <a:xfrm>
            <a:off x="8965954" y="5027474"/>
            <a:ext cx="2767608" cy="453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匹配报告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+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初步评审</a:t>
            </a:r>
            <a:endParaRPr kumimoji="0" lang="zh-CN" alt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7" name="矩形 7"/>
          <p:cNvSpPr>
            <a:spLocks noChangeArrowheads="1"/>
          </p:cNvSpPr>
          <p:nvPr/>
        </p:nvSpPr>
        <p:spPr bwMode="auto">
          <a:xfrm>
            <a:off x="1195196" y="2149312"/>
            <a:ext cx="14157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语言编辑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8" name="矩形 6"/>
          <p:cNvSpPr>
            <a:spLocks noChangeArrowheads="1"/>
          </p:cNvSpPr>
          <p:nvPr/>
        </p:nvSpPr>
        <p:spPr bwMode="auto">
          <a:xfrm>
            <a:off x="1013246" y="2639892"/>
            <a:ext cx="2767608" cy="453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翻译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+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母语润色</a:t>
            </a:r>
            <a:endParaRPr kumimoji="0" lang="zh-CN" alt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9" name="矩形 7"/>
          <p:cNvSpPr>
            <a:spLocks noChangeArrowheads="1"/>
          </p:cNvSpPr>
          <p:nvPr/>
        </p:nvSpPr>
        <p:spPr bwMode="auto">
          <a:xfrm>
            <a:off x="1195196" y="4567370"/>
            <a:ext cx="14157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同行评审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0" name="矩形 6"/>
          <p:cNvSpPr>
            <a:spLocks noChangeArrowheads="1"/>
          </p:cNvSpPr>
          <p:nvPr/>
        </p:nvSpPr>
        <p:spPr bwMode="auto">
          <a:xfrm>
            <a:off x="1013246" y="5060988"/>
            <a:ext cx="2767608" cy="453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详细分析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+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修改意见</a:t>
            </a:r>
            <a:endParaRPr kumimoji="0" lang="zh-CN" alt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6" name="图片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6972" y="4796641"/>
            <a:ext cx="4298053" cy="749873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改善论文可读性，降低被拒概率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39417" y="1690688"/>
            <a:ext cx="10515600" cy="424231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809" y="1515848"/>
            <a:ext cx="10515600" cy="45919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809" y="1399883"/>
            <a:ext cx="10765332" cy="48239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5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Emerald</a:t>
            </a:r>
            <a:r>
              <a:rPr lang="zh-CN" altLang="en-US" sz="5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资源介绍</a:t>
            </a:r>
            <a:endParaRPr lang="zh-CN" altLang="en-US" sz="5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Nurturing Fresh Thinking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7" r="15172"/>
          <a:stretch>
            <a:fillRect/>
          </a:stretch>
        </p:blipFill>
        <p:spPr>
          <a:xfrm>
            <a:off x="831851" y="1116000"/>
            <a:ext cx="4479452" cy="2684255"/>
          </a:xfrm>
          <a:prstGeom prst="roundRect">
            <a:avLst/>
          </a:prstGeom>
          <a:ln w="3175">
            <a:noFill/>
          </a:ln>
          <a:effectLst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/>
          <p:cNvSpPr txBox="1"/>
          <p:nvPr/>
        </p:nvSpPr>
        <p:spPr>
          <a:xfrm>
            <a:off x="6429080" y="2801635"/>
            <a:ext cx="5762920" cy="116712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7178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THANKS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007178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178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7178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bm7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7178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@emeraldinsight.com.cn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7178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/>
          <p:cNvSpPr txBox="1"/>
          <p:nvPr/>
        </p:nvSpPr>
        <p:spPr>
          <a:xfrm>
            <a:off x="6429080" y="2801635"/>
            <a:ext cx="5762920" cy="116712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7178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THANKS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007178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178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7178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bm7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7178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@emeraldinsight.com.cn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7178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CN" dirty="0"/>
              <a:t>Emerald Resources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1724926" y="5588000"/>
            <a:ext cx="1959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学术期刊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5580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380+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5580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037058" y="5588000"/>
            <a:ext cx="21178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科研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图书 </a:t>
            </a:r>
            <a:r>
              <a:rPr lang="en-US" altLang="zh-CN" sz="2000" b="1" dirty="0">
                <a:solidFill>
                  <a:srgbClr val="C5580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5580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00+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5580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428671" y="5588000"/>
            <a:ext cx="21178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商业案例 </a:t>
            </a:r>
            <a:r>
              <a:rPr lang="en-US" altLang="zh-CN" sz="2000" b="1" dirty="0">
                <a:solidFill>
                  <a:srgbClr val="C5580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33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5580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00+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5580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1359630" y="1930074"/>
            <a:ext cx="2689783" cy="3134587"/>
            <a:chOff x="1316216" y="1924747"/>
            <a:chExt cx="2689783" cy="313458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316895" y="1930074"/>
              <a:ext cx="1300799" cy="1793027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4521" y="1924747"/>
              <a:ext cx="1300799" cy="1796027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16895" y="2606488"/>
              <a:ext cx="1300799" cy="1796027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16216" y="3264808"/>
              <a:ext cx="1298626" cy="1793027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04521" y="2600224"/>
              <a:ext cx="1301478" cy="1796964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04520" y="3263307"/>
              <a:ext cx="1300799" cy="1796027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5" name="组合 34"/>
          <p:cNvGrpSpPr/>
          <p:nvPr/>
        </p:nvGrpSpPr>
        <p:grpSpPr>
          <a:xfrm>
            <a:off x="4599767" y="1734414"/>
            <a:ext cx="2992464" cy="3503472"/>
            <a:chOff x="4475648" y="1652515"/>
            <a:chExt cx="2992464" cy="350347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34" name="图片 33" descr="图片包含 建筑物&#10;&#10;描述已自动生成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712" y="1652515"/>
              <a:ext cx="1958400" cy="2880000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9767" y="1742058"/>
              <a:ext cx="1912192" cy="2880000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7071" y="1986925"/>
              <a:ext cx="1934741" cy="2880000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32" name="图片 31" descr="图片包含 文字&#10;&#10;描述已自动生成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0356" y="2071706"/>
              <a:ext cx="1843200" cy="2880000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26" name="图片 25" descr="图片包含 文字&#10;&#10;描述已自动生成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648" y="2275987"/>
              <a:ext cx="1982301" cy="2880000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</p:grpSp>
      <p:pic>
        <p:nvPicPr>
          <p:cNvPr id="37" name="图片 36" descr="图片包含 文字, 标牌&#10;&#10;描述已自动生成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176" y="2313061"/>
            <a:ext cx="3588142" cy="25879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Image: Library Studi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0" b="1"/>
          <a:stretch>
            <a:fillRect/>
          </a:stretch>
        </p:blipFill>
        <p:spPr bwMode="auto">
          <a:xfrm>
            <a:off x="6659046" y="3674127"/>
            <a:ext cx="1733477" cy="222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0" y="0"/>
            <a:ext cx="2142785" cy="6858000"/>
          </a:xfrm>
          <a:prstGeom prst="rect">
            <a:avLst/>
          </a:prstGeom>
          <a:solidFill>
            <a:srgbClr val="4CB2A5">
              <a:alpha val="85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57702" y="365126"/>
            <a:ext cx="6189617" cy="753460"/>
          </a:xfrm>
        </p:spPr>
        <p:txBody>
          <a:bodyPr>
            <a:normAutofit fontScale="90000"/>
          </a:bodyPr>
          <a:lstStyle/>
          <a:p>
            <a:r>
              <a:rPr lang="en-GB" altLang="zh-CN" dirty="0"/>
              <a:t>Emerald </a:t>
            </a:r>
            <a:r>
              <a:rPr lang="zh-CN" altLang="en-US" dirty="0"/>
              <a:t>管理学期刊</a:t>
            </a:r>
            <a:br>
              <a:rPr lang="zh-CN" altLang="en-US" dirty="0"/>
            </a:br>
            <a:r>
              <a:rPr lang="en-US" altLang="zh-CN" sz="2400" dirty="0">
                <a:solidFill>
                  <a:schemeClr val="bg1">
                    <a:lumMod val="50000"/>
                  </a:schemeClr>
                </a:solidFill>
              </a:rPr>
              <a:t>A leading library of management research</a:t>
            </a:r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209006" y="1771126"/>
            <a:ext cx="5354219" cy="1457849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zh-CN" altLang="en-US" sz="2000" b="1" dirty="0"/>
              <a:t>管理学</a:t>
            </a:r>
            <a:r>
              <a:rPr lang="en-US" altLang="zh-CN" sz="2000" b="1" dirty="0"/>
              <a:t>5</a:t>
            </a:r>
            <a:r>
              <a:rPr lang="zh-CN" altLang="en-US" sz="2000" b="1" dirty="0"/>
              <a:t>大分支学科</a:t>
            </a:r>
            <a:endParaRPr lang="en-US" altLang="zh-CN" sz="2000" dirty="0"/>
          </a:p>
          <a:p>
            <a:pPr marL="0" indent="0">
              <a:buNone/>
            </a:pPr>
            <a:r>
              <a:rPr lang="zh-CN" altLang="en-US" sz="2000" dirty="0"/>
              <a:t>管理科学与工程   工商管理   公共管理</a:t>
            </a:r>
            <a:endParaRPr lang="zh-CN" altLang="en-US" sz="2000" dirty="0"/>
          </a:p>
          <a:p>
            <a:pPr marL="0" indent="0">
              <a:buNone/>
            </a:pPr>
            <a:r>
              <a:rPr lang="zh-CN" altLang="en-US" sz="2000" dirty="0"/>
              <a:t>图书情报与档案管理   农林经济管理                   </a:t>
            </a:r>
            <a:endParaRPr lang="zh-CN" altLang="en-US" sz="2000" dirty="0"/>
          </a:p>
        </p:txBody>
      </p:sp>
      <p:pic>
        <p:nvPicPr>
          <p:cNvPr id="3074" name="Picture 2" descr="Image: Information &amp; Knowledge Manage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662" y="3671605"/>
            <a:ext cx="1718310" cy="238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: Market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438" y="3671605"/>
            <a:ext cx="1718310" cy="238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: Operations, Logistics &amp; Qualit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0590" y="3671605"/>
            <a:ext cx="1718310" cy="238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: Business Management &amp; Strateg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887" y="3621943"/>
            <a:ext cx="1718311" cy="238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13"/>
          <p:cNvSpPr/>
          <p:nvPr/>
        </p:nvSpPr>
        <p:spPr>
          <a:xfrm>
            <a:off x="64235" y="106363"/>
            <a:ext cx="1990988" cy="664527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泪滴形 5"/>
          <p:cNvSpPr/>
          <p:nvPr/>
        </p:nvSpPr>
        <p:spPr>
          <a:xfrm flipH="1">
            <a:off x="64235" y="106363"/>
            <a:ext cx="948770" cy="94877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 dirty="0">
              <a:solidFill>
                <a:srgbClr val="4CB2A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18" name="图表 17"/>
          <p:cNvGraphicFramePr/>
          <p:nvPr/>
        </p:nvGraphicFramePr>
        <p:xfrm>
          <a:off x="101178" y="1118157"/>
          <a:ext cx="4572000" cy="55227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167364" y="332265"/>
            <a:ext cx="74251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b="1" dirty="0">
                <a:solidFill>
                  <a:srgbClr val="4CB2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284</a:t>
            </a:r>
            <a:endParaRPr lang="zh-CN" altLang="en-US" sz="2600" b="1" dirty="0">
              <a:solidFill>
                <a:srgbClr val="4CB2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+mn-ea"/>
              <a:cs typeface="+mn-cs"/>
            </a:endParaRPr>
          </a:p>
        </p:txBody>
      </p:sp>
      <p:sp useBgFill="1"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09574" y="633619"/>
            <a:ext cx="4520912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978408"/>
            <a:ext cx="4061696" cy="1106424"/>
          </a:xfrm>
        </p:spPr>
        <p:txBody>
          <a:bodyPr>
            <a:normAutofit/>
          </a:bodyPr>
          <a:lstStyle/>
          <a:p>
            <a:r>
              <a:rPr lang="en-GB" altLang="zh-CN" sz="2400" b="1" dirty="0"/>
              <a:t>Accounting, Finance &amp; Economics</a:t>
            </a:r>
            <a:endParaRPr lang="en-GB" altLang="zh-CN" sz="2400" b="1" dirty="0"/>
          </a:p>
        </p:txBody>
      </p:sp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45565" y="118153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77456" y="2185416"/>
            <a:ext cx="3683187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2359152"/>
            <a:ext cx="3683187" cy="342900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含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41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本期刊，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92%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为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WoS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收录，年下载量达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320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万次。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主题范围覆盖：数字会计与会计信息系统、企业融资与并购、风险管理策略、金融管理、环境管理会计、碳核算和碳交易。</a:t>
            </a:r>
            <a:endParaRPr lang="zh-CN" altLang="en-US" sz="1800" dirty="0">
              <a:solidFill>
                <a:schemeClr val="tx1"/>
              </a:solidFill>
              <a:latin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6" name="表格 3"/>
          <p:cNvGraphicFramePr>
            <a:graphicFrameLocks noGrp="1"/>
          </p:cNvGraphicFramePr>
          <p:nvPr/>
        </p:nvGraphicFramePr>
        <p:xfrm>
          <a:off x="5501434" y="3912704"/>
          <a:ext cx="6119617" cy="2138147"/>
        </p:xfrm>
        <a:graphic>
          <a:graphicData uri="http://schemas.openxmlformats.org/drawingml/2006/table">
            <a:tbl>
              <a:tblPr firstRow="1" bandRow="1">
                <a:noFill/>
                <a:tableStyleId>{C083E6E3-FA7D-4D7B-A595-EF9225AFEA82}</a:tableStyleId>
              </a:tblPr>
              <a:tblGrid>
                <a:gridCol w="4358612"/>
                <a:gridCol w="836013"/>
                <a:gridCol w="439138"/>
                <a:gridCol w="485854"/>
              </a:tblGrid>
              <a:tr h="478467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期刊名称</a:t>
                      </a:r>
                      <a:endParaRPr lang="en-US" sz="12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22428" marB="11214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收录</a:t>
                      </a:r>
                      <a:endParaRPr lang="en-US" sz="12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22428" marB="112141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1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分区</a:t>
                      </a:r>
                      <a:endParaRPr lang="en-US" sz="12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22428" marB="112141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b="1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IF</a:t>
                      </a:r>
                      <a:endParaRPr lang="en-US" altLang="zh-CN" sz="12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22428" marB="112141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492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Sustainability Accounting Management and Policy Journal</a:t>
                      </a:r>
                      <a:endParaRPr lang="en-US" altLang="zh-CN" sz="120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SSCI</a:t>
                      </a:r>
                      <a:endParaRPr lang="en-US" sz="120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Q1</a:t>
                      </a:r>
                      <a:endParaRPr lang="en-US" sz="1200" b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b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7.2</a:t>
                      </a:r>
                      <a:endParaRPr lang="en-US" altLang="zh-CN" sz="1200" b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492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Accounting, Auditing &amp; Accountability Journal</a:t>
                      </a:r>
                      <a:endParaRPr lang="en-US" altLang="zh-CN" sz="120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SSCI</a:t>
                      </a:r>
                      <a:endParaRPr lang="en-US" altLang="zh-CN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Q1</a:t>
                      </a:r>
                      <a:endParaRPr lang="en-US" altLang="zh-CN" sz="120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3.4</a:t>
                      </a:r>
                      <a:endParaRPr lang="en-US" altLang="zh-CN" sz="120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149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International Journal of Manpower</a:t>
                      </a:r>
                      <a:endParaRPr lang="en-US" sz="120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SSCI</a:t>
                      </a:r>
                      <a:endParaRPr lang="en-U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Q1</a:t>
                      </a:r>
                      <a:endParaRPr lang="en-U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3.5</a:t>
                      </a:r>
                      <a:endParaRPr lang="en-US" altLang="zh-CN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492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China Agricultural Economic Review</a:t>
                      </a:r>
                      <a:endParaRPr lang="en-US" altLang="zh-CN" sz="120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SSCI/SCIE</a:t>
                      </a:r>
                      <a:endParaRPr lang="en-US" altLang="zh-CN" sz="120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Q1</a:t>
                      </a:r>
                      <a:endParaRPr lang="en-US" sz="120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4.6</a:t>
                      </a:r>
                      <a:endParaRPr lang="en-US" altLang="zh-CN" sz="120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86854" y="589100"/>
            <a:ext cx="1595280" cy="2165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7118" y="583996"/>
            <a:ext cx="1602800" cy="21758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1720" y="645602"/>
            <a:ext cx="1515994" cy="20526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+mn-ea"/>
              <a:cs typeface="+mn-cs"/>
            </a:endParaRPr>
          </a:p>
        </p:txBody>
      </p:sp>
      <p:sp useBgFill="1"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09574" y="633619"/>
            <a:ext cx="4520912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978408"/>
            <a:ext cx="4061696" cy="1106424"/>
          </a:xfrm>
        </p:spPr>
        <p:txBody>
          <a:bodyPr>
            <a:normAutofit/>
          </a:bodyPr>
          <a:lstStyle/>
          <a:p>
            <a:r>
              <a:rPr lang="en-GB" altLang="zh-CN" sz="2400" b="1" dirty="0"/>
              <a:t>Business, Management &amp; Strategy</a:t>
            </a:r>
            <a:endParaRPr lang="en-GB" altLang="zh-CN" sz="2400" b="1" dirty="0"/>
          </a:p>
        </p:txBody>
      </p:sp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45565" y="118153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77456" y="2185416"/>
            <a:ext cx="3683187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2359152"/>
            <a:ext cx="3683187" cy="342900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cs typeface="+mn-cs"/>
              </a:rPr>
              <a:t>含</a:t>
            </a:r>
            <a:r>
              <a:rPr lang="en-US" altLang="zh-CN" sz="1800" dirty="0">
                <a:solidFill>
                  <a:schemeClr val="tx1"/>
                </a:solidFill>
                <a:latin typeface="微软雅黑" panose="020B0503020204020204" pitchFamily="34" charset="-122"/>
                <a:cs typeface="+mn-cs"/>
              </a:rPr>
              <a:t>50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cs typeface="+mn-cs"/>
              </a:rPr>
              <a:t>种</a:t>
            </a:r>
            <a:r>
              <a:rPr lang="en-US" altLang="zh-CN" sz="1800" dirty="0" err="1">
                <a:solidFill>
                  <a:schemeClr val="tx1"/>
                </a:solidFill>
                <a:latin typeface="微软雅黑" panose="020B0503020204020204" pitchFamily="34" charset="-122"/>
                <a:cs typeface="+mn-cs"/>
              </a:rPr>
              <a:t>WoS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cs typeface="+mn-cs"/>
              </a:rPr>
              <a:t>收录期刊，包括</a:t>
            </a:r>
            <a:r>
              <a:rPr lang="en-US" altLang="zh-CN" sz="1800" dirty="0">
                <a:solidFill>
                  <a:schemeClr val="tx1"/>
                </a:solidFill>
                <a:latin typeface="微软雅黑" panose="020B0503020204020204" pitchFamily="34" charset="-122"/>
                <a:cs typeface="+mn-cs"/>
              </a:rPr>
              <a:t>28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cs typeface="+mn-cs"/>
              </a:rPr>
              <a:t>种</a:t>
            </a:r>
            <a:r>
              <a:rPr lang="en-US" altLang="zh-CN" sz="1800" dirty="0">
                <a:solidFill>
                  <a:schemeClr val="tx1"/>
                </a:solidFill>
                <a:latin typeface="微软雅黑" panose="020B0503020204020204" pitchFamily="34" charset="-122"/>
                <a:cs typeface="+mn-cs"/>
              </a:rPr>
              <a:t>Q1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cs typeface="+mn-cs"/>
              </a:rPr>
              <a:t>、</a:t>
            </a:r>
            <a:r>
              <a:rPr lang="en-US" altLang="zh-CN" sz="1800" dirty="0">
                <a:solidFill>
                  <a:schemeClr val="tx1"/>
                </a:solidFill>
                <a:latin typeface="微软雅黑" panose="020B0503020204020204" pitchFamily="34" charset="-122"/>
                <a:cs typeface="+mn-cs"/>
              </a:rPr>
              <a:t>Q2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cs typeface="+mn-cs"/>
              </a:rPr>
              <a:t>期刊。</a:t>
            </a:r>
            <a:endParaRPr lang="en-US" altLang="zh-CN" sz="1800" dirty="0">
              <a:solidFill>
                <a:schemeClr val="tx1"/>
              </a:solidFill>
              <a:latin typeface="微软雅黑" panose="020B0503020204020204" pitchFamily="34" charset="-122"/>
              <a:cs typeface="+mn-cs"/>
            </a:endParaRP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cs typeface="+mn-cs"/>
              </a:rPr>
              <a:t>注重理论与实践结合，涉及众多知名企业案例，包括</a:t>
            </a:r>
            <a:r>
              <a:rPr lang="en-GB" altLang="zh-CN" sz="1800" dirty="0">
                <a:solidFill>
                  <a:schemeClr val="tx1"/>
                </a:solidFill>
                <a:latin typeface="微软雅黑" panose="020B0503020204020204" pitchFamily="34" charset="-122"/>
                <a:cs typeface="+mn-cs"/>
              </a:rPr>
              <a:t>Apple, Airbnb, Disney, Ford, General Motors, IBM, McDonalds, Microsoft, Nike……</a:t>
            </a:r>
            <a:endParaRPr lang="zh-CN" altLang="en-US" sz="1800" dirty="0">
              <a:solidFill>
                <a:schemeClr val="tx1"/>
              </a:solidFill>
              <a:latin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6" name="表格 3"/>
          <p:cNvGraphicFramePr>
            <a:graphicFrameLocks noGrp="1"/>
          </p:cNvGraphicFramePr>
          <p:nvPr/>
        </p:nvGraphicFramePr>
        <p:xfrm>
          <a:off x="5604654" y="3551206"/>
          <a:ext cx="5913178" cy="2553067"/>
        </p:xfrm>
        <a:graphic>
          <a:graphicData uri="http://schemas.openxmlformats.org/drawingml/2006/table">
            <a:tbl>
              <a:tblPr firstRow="1" bandRow="1">
                <a:noFill/>
                <a:tableStyleId>{C083E6E3-FA7D-4D7B-A595-EF9225AFEA82}</a:tableStyleId>
              </a:tblPr>
              <a:tblGrid>
                <a:gridCol w="4534761"/>
                <a:gridCol w="453425"/>
                <a:gridCol w="439138"/>
                <a:gridCol w="485854"/>
              </a:tblGrid>
              <a:tr h="478467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期刊名称</a:t>
                      </a:r>
                      <a:endParaRPr lang="en-US" sz="12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22428" marB="11214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收录</a:t>
                      </a:r>
                      <a:endParaRPr lang="en-US" sz="12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22428" marB="112141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1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分区</a:t>
                      </a:r>
                      <a:endParaRPr lang="en-US" sz="12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22428" marB="112141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b="1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IF</a:t>
                      </a:r>
                      <a:endParaRPr lang="en-US" altLang="zh-CN" sz="12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22428" marB="112141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492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Journal of Service Management</a:t>
                      </a:r>
                      <a:endParaRPr lang="en-US" altLang="zh-CN" sz="120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SSCI</a:t>
                      </a:r>
                      <a:endParaRPr lang="en-US" sz="120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Q1</a:t>
                      </a:r>
                      <a:endParaRPr lang="en-US" sz="1200" b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b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7.9</a:t>
                      </a:r>
                      <a:endParaRPr lang="en-US" altLang="zh-CN" sz="1200" b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492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International Journal of Retail &amp; Distribution Management</a:t>
                      </a:r>
                      <a:endParaRPr lang="en-US" altLang="zh-CN" sz="120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SSCI</a:t>
                      </a:r>
                      <a:endParaRPr lang="en-US" altLang="zh-CN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Q1</a:t>
                      </a:r>
                      <a:endParaRPr lang="en-US" altLang="zh-CN" sz="120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5.5</a:t>
                      </a:r>
                      <a:endParaRPr lang="en-US" altLang="zh-CN" sz="120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1492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u="none" strike="noStrike" kern="1200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Management Decision</a:t>
                      </a:r>
                      <a:endParaRPr lang="en-US" altLang="zh-CN" sz="1200" u="none" strike="noStrike" kern="1200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88300" marT="33642" marB="1121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u="none" strike="noStrike" kern="1200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SSCI</a:t>
                      </a:r>
                      <a:endParaRPr lang="en-US" altLang="zh-CN" sz="1200" u="none" strike="noStrike" kern="1200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88300" marT="33642" marB="11214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u="none" strike="noStrike" kern="1200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Q1</a:t>
                      </a:r>
                      <a:endParaRPr lang="en-US" sz="1200" u="none" strike="noStrike" kern="1200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88300" marT="33642" marB="11214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u="none" strike="noStrike" kern="1200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5.1</a:t>
                      </a:r>
                      <a:endParaRPr lang="en-US" altLang="zh-CN" sz="1200" u="none" strike="noStrike" kern="1200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88300" marT="33642" marB="11214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149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International Journal of Entrepreneurial Behavior &amp; Research</a:t>
                      </a:r>
                      <a:endParaRPr lang="en-US" sz="120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SSCI</a:t>
                      </a:r>
                      <a:endParaRPr lang="en-U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Q2</a:t>
                      </a:r>
                      <a:endParaRPr lang="en-U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4.7</a:t>
                      </a:r>
                      <a:endParaRPr lang="en-US" altLang="zh-CN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1492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u="none" strike="noStrike" kern="1200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Chinese Management Studies</a:t>
                      </a:r>
                      <a:endParaRPr lang="en-US" sz="1200" u="none" strike="noStrike" kern="1200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200" u="none" strike="noStrike" kern="1200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SSCI</a:t>
                      </a:r>
                      <a:endParaRPr lang="en-US" altLang="zh-CN" sz="1200" u="none" strike="noStrike" kern="1200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88300" marT="33642" marB="11214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u="none" strike="noStrike" kern="1200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Q3</a:t>
                      </a:r>
                      <a:endParaRPr lang="en-US" sz="1200" u="none" strike="noStrike" kern="1200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88300" marT="33642" marB="11214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zh-CN" sz="1200" u="none" strike="noStrike" kern="1200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2.3</a:t>
                      </a:r>
                      <a:endParaRPr lang="en-US" altLang="zh-CN" sz="1200" u="none" strike="noStrike" kern="1200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88300" marT="33642" marB="11214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4" name="图片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344" y="682464"/>
            <a:ext cx="1479972" cy="204341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295" y="677854"/>
            <a:ext cx="1479972" cy="20526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227" y="633619"/>
            <a:ext cx="1550722" cy="20968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tags/tag4.xml><?xml version="1.0" encoding="utf-8"?>
<p:tagLst xmlns:p="http://schemas.openxmlformats.org/presentationml/2006/main">
  <p:tag name="KSO_WPP_MARK_KEY" val="155f054c-9d9e-4bbe-9fd6-404bb2712237"/>
  <p:tag name="COMMONDATA" val="eyJoZGlkIjoiOGQzMTk4MjAyZTBkM2QyMzY3MjBlNmY2Y2IyOGIyOWYifQ==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Georgi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5f755f8-3635-4905-b77c-bb7933c7ce2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62B56AC60FFF42B91073073B1B191B" ma:contentTypeVersion="9" ma:contentTypeDescription="Create a new document." ma:contentTypeScope="" ma:versionID="add7f7f03229dec17bf460d3e5675813">
  <xsd:schema xmlns:xsd="http://www.w3.org/2001/XMLSchema" xmlns:xs="http://www.w3.org/2001/XMLSchema" xmlns:p="http://schemas.microsoft.com/office/2006/metadata/properties" xmlns:ns3="c5f755f8-3635-4905-b77c-bb7933c7ce27" xmlns:ns4="3cc3e57a-10bc-4788-9d12-2a3f4b3df158" targetNamespace="http://schemas.microsoft.com/office/2006/metadata/properties" ma:root="true" ma:fieldsID="8808f451a52dd83a96caa5ef48b43678" ns3:_="" ns4:_="">
    <xsd:import namespace="c5f755f8-3635-4905-b77c-bb7933c7ce27"/>
    <xsd:import namespace="3cc3e57a-10bc-4788-9d12-2a3f4b3df158"/>
    <xsd:element name="properties">
      <xsd:complexType>
        <xsd:sequence>
          <xsd:element name="documentManagement">
            <xsd:complexType>
              <xsd:all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f755f8-3635-4905-b77c-bb7933c7ce27" elementFormDefault="qualified">
    <xsd:import namespace="http://schemas.microsoft.com/office/2006/documentManagement/types"/>
    <xsd:import namespace="http://schemas.microsoft.com/office/infopath/2007/PartnerControls"/>
    <xsd:element name="_activity" ma:index="8" nillable="true" ma:displayName="_activity" ma:hidden="true" ma:internalName="_activity">
      <xsd:simpleType>
        <xsd:restriction base="dms:Note"/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c3e57a-10bc-4788-9d12-2a3f4b3df158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CAE008B-9693-4E60-815E-6163920A2F49}">
  <ds:schemaRefs/>
</ds:datastoreItem>
</file>

<file path=customXml/itemProps2.xml><?xml version="1.0" encoding="utf-8"?>
<ds:datastoreItem xmlns:ds="http://schemas.openxmlformats.org/officeDocument/2006/customXml" ds:itemID="{6ADF4E43-67E6-4A89-B8A9-F6966AFD63C0}">
  <ds:schemaRefs/>
</ds:datastoreItem>
</file>

<file path=customXml/itemProps3.xml><?xml version="1.0" encoding="utf-8"?>
<ds:datastoreItem xmlns:ds="http://schemas.openxmlformats.org/officeDocument/2006/customXml" ds:itemID="{075100DA-37A8-4C2B-A864-46193F09E757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7369</Words>
  <Application>WPS 演示</Application>
  <PresentationFormat>Widescreen</PresentationFormat>
  <Paragraphs>722</Paragraphs>
  <Slides>51</Slides>
  <Notes>29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51</vt:i4>
      </vt:variant>
    </vt:vector>
  </HeadingPairs>
  <TitlesOfParts>
    <vt:vector size="69" baseType="lpstr">
      <vt:lpstr>Arial</vt:lpstr>
      <vt:lpstr>宋体</vt:lpstr>
      <vt:lpstr>Wingdings</vt:lpstr>
      <vt:lpstr>微软雅黑</vt:lpstr>
      <vt:lpstr>造字工房言宋（非商用）常规体</vt:lpstr>
      <vt:lpstr>Georgia</vt:lpstr>
      <vt:lpstr>等线</vt:lpstr>
      <vt:lpstr>Times New Roman</vt:lpstr>
      <vt:lpstr>Calibri</vt:lpstr>
      <vt:lpstr>Arial Unicode MS</vt:lpstr>
      <vt:lpstr>等线 Light</vt:lpstr>
      <vt:lpstr>Verdana</vt:lpstr>
      <vt:lpstr>黑体</vt:lpstr>
      <vt:lpstr>Verdana</vt:lpstr>
      <vt:lpstr>楷体</vt:lpstr>
      <vt:lpstr>1_Office 主题​​</vt:lpstr>
      <vt:lpstr>Office Theme</vt:lpstr>
      <vt:lpstr>Theme1</vt:lpstr>
      <vt:lpstr>Emerald资源高效利用与投稿技巧</vt:lpstr>
      <vt:lpstr>Emerald Overview</vt:lpstr>
      <vt:lpstr>Influence &amp; Impact</vt:lpstr>
      <vt:lpstr>PowerPoint 演示文稿</vt:lpstr>
      <vt:lpstr>Emerald资源介绍</vt:lpstr>
      <vt:lpstr>Emerald Resources</vt:lpstr>
      <vt:lpstr>Emerald 管理学期刊 A leading library of management research</vt:lpstr>
      <vt:lpstr>Accounting, Finance &amp; Economics</vt:lpstr>
      <vt:lpstr>Business, Management &amp; Strategy</vt:lpstr>
      <vt:lpstr>Marketing</vt:lpstr>
      <vt:lpstr>Library &amp; Information Sciences</vt:lpstr>
      <vt:lpstr>Information &amp; Knowledge Management</vt:lpstr>
      <vt:lpstr>HR, Learning &amp; Organization Studies</vt:lpstr>
      <vt:lpstr>Operations, Logistics &amp; Quality</vt:lpstr>
      <vt:lpstr>LIS期刊出版社分布</vt:lpstr>
      <vt:lpstr>Emerald 开放获取期刊 Full access to open research worldwide – 80+ journals</vt:lpstr>
      <vt:lpstr>Emerald 全文期刊回溯库（1898-2000） Preserving over 100 years of management research online</vt:lpstr>
      <vt:lpstr>Emerald 英文图书 High quality, cutting-edge research across a range of subjects</vt:lpstr>
      <vt:lpstr>Emerald 电子图书 Covering topics that resonate with the real world</vt:lpstr>
      <vt:lpstr>Emerald 案例集（3300+） Authentic business scenarios for the classroom</vt:lpstr>
      <vt:lpstr>数据库平台使用</vt:lpstr>
      <vt:lpstr>PowerPoint 演示文稿</vt:lpstr>
      <vt:lpstr>Emerald平台主要功能</vt:lpstr>
      <vt:lpstr>PowerPoint 演示文稿</vt:lpstr>
      <vt:lpstr>更新检索 – Update Search</vt:lpstr>
      <vt:lpstr>更新检索 – Update Search</vt:lpstr>
      <vt:lpstr>检索结果</vt:lpstr>
      <vt:lpstr>文章页面</vt:lpstr>
      <vt:lpstr>文章页面：分屏阅读</vt:lpstr>
      <vt:lpstr>期刊主页</vt:lpstr>
      <vt:lpstr>期刊主页</vt:lpstr>
      <vt:lpstr>PowerPoint 演示文稿</vt:lpstr>
      <vt:lpstr>浏览资源</vt:lpstr>
      <vt:lpstr>PowerPoint 演示文稿</vt:lpstr>
      <vt:lpstr>远程访问</vt:lpstr>
      <vt:lpstr>登录</vt:lpstr>
      <vt:lpstr>国际期刊投稿技巧</vt:lpstr>
      <vt:lpstr>目标期刊选择方式</vt:lpstr>
      <vt:lpstr>目标期刊 选择因素</vt:lpstr>
      <vt:lpstr>目标期刊选择方式</vt:lpstr>
      <vt:lpstr>文章撰写规范与格式调整——Author Guidelines</vt:lpstr>
      <vt:lpstr>国际期刊投稿 —— Covering Letter</vt:lpstr>
      <vt:lpstr>Online Submission</vt:lpstr>
      <vt:lpstr>国际期刊投稿 —— Review Procedures </vt:lpstr>
      <vt:lpstr>如何应对审稿意见？——樊振佳 教授，南开大学，Emerald SSCI 期刊编委</vt:lpstr>
      <vt:lpstr>国际期刊投稿 —— Revision Notes</vt:lpstr>
      <vt:lpstr>知而不易的常见现象</vt:lpstr>
      <vt:lpstr>Emerald 语言编辑及出版支持服务</vt:lpstr>
      <vt:lpstr>改善论文可读性，降低被拒概率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Emerald资源使用与投稿交流</dc:title>
  <dc:creator>Juno Xu</dc:creator>
  <cp:lastModifiedBy>屠晓梅</cp:lastModifiedBy>
  <cp:revision>639</cp:revision>
  <dcterms:created xsi:type="dcterms:W3CDTF">2019-01-10T07:54:00Z</dcterms:created>
  <dcterms:modified xsi:type="dcterms:W3CDTF">2026-04-29T01:27:15Z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DC018AE6BC9F4D3E8EDE085ACCDCC2DA_13</vt:lpwstr>
  </property>
  <property fmtid="{D5CDD505-2E9C-101B-9397-08002B2CF9AE}" pid="3" name="KSOProductBuildVer">
    <vt:lpwstr>2052-12.1.0.23542</vt:lpwstr>
  </property>
  <property fmtid="{D5CDD505-2E9C-101B-9397-08002B2CF9AE}" pid="4" name="ContentTypeId">
    <vt:lpwstr>0x010100B162B56AC60FFF42B91073073B1B191B</vt:lpwstr>
  </property>
</Properties>
</file>