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8.xml" ContentType="application/vnd.openxmlformats-officedocument.presentationml.tags+xml"/>
  <Override PartName="/ppt/notesSlides/notesSlide12.xml" ContentType="application/vnd.openxmlformats-officedocument.presentationml.notesSlide+xml"/>
  <Override PartName="/ppt/tags/tag9.xml" ContentType="application/vnd.openxmlformats-officedocument.presentationml.tags+xml"/>
  <Override PartName="/ppt/notesSlides/notesSlide13.xml" ContentType="application/vnd.openxmlformats-officedocument.presentationml.notesSlide+xml"/>
  <Override PartName="/ppt/tags/tag10.xml" ContentType="application/vnd.openxmlformats-officedocument.presentationml.tags+xml"/>
  <Override PartName="/ppt/notesSlides/notesSlide1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ppt/tags/tag14.xml" ContentType="application/vnd.openxmlformats-officedocument.presentationml.tags+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tags/tag16.xml" ContentType="application/vnd.openxmlformats-officedocument.presentationml.tags+xml"/>
  <Override PartName="/ppt/notesSlides/notesSlide19.xml" ContentType="application/vnd.openxmlformats-officedocument.presentationml.notesSlide+xml"/>
  <Override PartName="/ppt/tags/tag17.xml" ContentType="application/vnd.openxmlformats-officedocument.presentationml.tags+xml"/>
  <Override PartName="/ppt/notesSlides/notesSlide20.xml" ContentType="application/vnd.openxmlformats-officedocument.presentationml.notesSlide+xml"/>
  <Override PartName="/ppt/tags/tag18.xml" ContentType="application/vnd.openxmlformats-officedocument.presentationml.tags+xml"/>
  <Override PartName="/ppt/notesSlides/notesSlide21.xml" ContentType="application/vnd.openxmlformats-officedocument.presentationml.notesSlide+xml"/>
  <Override PartName="/ppt/tags/tag19.xml" ContentType="application/vnd.openxmlformats-officedocument.presentationml.tags+xml"/>
  <Override PartName="/ppt/notesSlides/notesSlide22.xml" ContentType="application/vnd.openxmlformats-officedocument.presentationml.notesSlide+xml"/>
  <Override PartName="/ppt/tags/tag20.xml" ContentType="application/vnd.openxmlformats-officedocument.presentationml.tags+xml"/>
  <Override PartName="/ppt/notesSlides/notesSlide23.xml" ContentType="application/vnd.openxmlformats-officedocument.presentationml.notesSlide+xml"/>
  <Override PartName="/ppt/tags/tag21.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tags/tag26.xml" ContentType="application/vnd.openxmlformats-officedocument.presentationml.tags+xml"/>
  <Override PartName="/ppt/notesSlides/notesSlide30.xml" ContentType="application/vnd.openxmlformats-officedocument.presentationml.notesSlide+xml"/>
  <Override PartName="/ppt/tags/tag27.xml" ContentType="application/vnd.openxmlformats-officedocument.presentationml.tags+xml"/>
  <Override PartName="/ppt/notesSlides/notesSlide31.xml" ContentType="application/vnd.openxmlformats-officedocument.presentationml.notesSlide+xml"/>
  <Override PartName="/ppt/tags/tag28.xml" ContentType="application/vnd.openxmlformats-officedocument.presentationml.tags+xml"/>
  <Override PartName="/ppt/notesSlides/notesSlide32.xml" ContentType="application/vnd.openxmlformats-officedocument.presentationml.notesSlide+xml"/>
  <Override PartName="/ppt/tags/tag29.xml" ContentType="application/vnd.openxmlformats-officedocument.presentationml.tags+xml"/>
  <Override PartName="/ppt/notesSlides/notesSlide33.xml" ContentType="application/vnd.openxmlformats-officedocument.presentationml.notesSlide+xml"/>
  <Override PartName="/ppt/tags/tag30.xml" ContentType="application/vnd.openxmlformats-officedocument.presentationml.tags+xml"/>
  <Override PartName="/ppt/notesSlides/notesSlide34.xml" ContentType="application/vnd.openxmlformats-officedocument.presentationml.notesSlide+xml"/>
  <Override PartName="/ppt/tags/tag31.xml" ContentType="application/vnd.openxmlformats-officedocument.presentationml.tags+xml"/>
  <Override PartName="/ppt/notesSlides/notesSlide35.xml" ContentType="application/vnd.openxmlformats-officedocument.presentationml.notesSlide+xml"/>
  <Override PartName="/ppt/tags/tag32.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33.xml" ContentType="application/vnd.openxmlformats-officedocument.presentationml.tags+xml"/>
  <Override PartName="/ppt/notesSlides/notesSlide39.xml" ContentType="application/vnd.openxmlformats-officedocument.presentationml.notesSlide+xml"/>
  <Override PartName="/ppt/tags/tag34.xml" ContentType="application/vnd.openxmlformats-officedocument.presentationml.tags+xml"/>
  <Override PartName="/ppt/notesSlides/notesSlide40.xml" ContentType="application/vnd.openxmlformats-officedocument.presentationml.notesSlide+xml"/>
  <Override PartName="/ppt/tags/tag35.xml" ContentType="application/vnd.openxmlformats-officedocument.presentationml.tags+xml"/>
  <Override PartName="/ppt/notesSlides/notesSlide41.xml" ContentType="application/vnd.openxmlformats-officedocument.presentationml.notesSlide+xml"/>
  <Override PartName="/ppt/tags/tag36.xml" ContentType="application/vnd.openxmlformats-officedocument.presentationml.tags+xml"/>
  <Override PartName="/ppt/notesSlides/notesSlide42.xml" ContentType="application/vnd.openxmlformats-officedocument.presentationml.notesSlide+xml"/>
  <Override PartName="/ppt/tags/tag37.xml" ContentType="application/vnd.openxmlformats-officedocument.presentationml.tags+xml"/>
  <Override PartName="/ppt/notesSlides/notesSlide43.xml" ContentType="application/vnd.openxmlformats-officedocument.presentationml.notesSlide+xml"/>
  <Override PartName="/ppt/tags/tag38.xml" ContentType="application/vnd.openxmlformats-officedocument.presentationml.tags+xml"/>
  <Override PartName="/ppt/notesSlides/notesSlide44.xml" ContentType="application/vnd.openxmlformats-officedocument.presentationml.notesSlide+xml"/>
  <Override PartName="/ppt/tags/tag39.xml" ContentType="application/vnd.openxmlformats-officedocument.presentationml.tags+xml"/>
  <Override PartName="/ppt/notesSlides/notesSlide45.xml" ContentType="application/vnd.openxmlformats-officedocument.presentationml.notesSlide+xml"/>
  <Override PartName="/ppt/tags/tag40.xml" ContentType="application/vnd.openxmlformats-officedocument.presentationml.tags+xml"/>
  <Override PartName="/ppt/notesSlides/notesSlide46.xml" ContentType="application/vnd.openxmlformats-officedocument.presentationml.notesSlide+xml"/>
  <Override PartName="/ppt/tags/tag41.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6"/>
  </p:notesMasterIdLst>
  <p:handoutMasterIdLst>
    <p:handoutMasterId r:id="rId57"/>
  </p:handoutMasterIdLst>
  <p:sldIdLst>
    <p:sldId id="256" r:id="rId2"/>
    <p:sldId id="4054" r:id="rId3"/>
    <p:sldId id="2603" r:id="rId4"/>
    <p:sldId id="3921" r:id="rId5"/>
    <p:sldId id="2601" r:id="rId6"/>
    <p:sldId id="2602" r:id="rId7"/>
    <p:sldId id="4067" r:id="rId8"/>
    <p:sldId id="2280" r:id="rId9"/>
    <p:sldId id="2586" r:id="rId10"/>
    <p:sldId id="2587" r:id="rId11"/>
    <p:sldId id="2589" r:id="rId12"/>
    <p:sldId id="2585" r:id="rId13"/>
    <p:sldId id="4066" r:id="rId14"/>
    <p:sldId id="3934" r:id="rId15"/>
    <p:sldId id="2609" r:id="rId16"/>
    <p:sldId id="265" r:id="rId17"/>
    <p:sldId id="266" r:id="rId18"/>
    <p:sldId id="267" r:id="rId19"/>
    <p:sldId id="2610" r:id="rId20"/>
    <p:sldId id="3601" r:id="rId21"/>
    <p:sldId id="821" r:id="rId22"/>
    <p:sldId id="372" r:id="rId23"/>
    <p:sldId id="3602" r:id="rId24"/>
    <p:sldId id="818" r:id="rId25"/>
    <p:sldId id="2638" r:id="rId26"/>
    <p:sldId id="16169717" r:id="rId27"/>
    <p:sldId id="4069" r:id="rId28"/>
    <p:sldId id="4070" r:id="rId29"/>
    <p:sldId id="3951" r:id="rId30"/>
    <p:sldId id="3968" r:id="rId31"/>
    <p:sldId id="3946" r:id="rId32"/>
    <p:sldId id="4071" r:id="rId33"/>
    <p:sldId id="4057" r:id="rId34"/>
    <p:sldId id="4072" r:id="rId35"/>
    <p:sldId id="3965" r:id="rId36"/>
    <p:sldId id="3978" r:id="rId37"/>
    <p:sldId id="3966" r:id="rId38"/>
    <p:sldId id="4058" r:id="rId39"/>
    <p:sldId id="4062" r:id="rId40"/>
    <p:sldId id="756" r:id="rId41"/>
    <p:sldId id="293" r:id="rId42"/>
    <p:sldId id="4015" r:id="rId43"/>
    <p:sldId id="2681" r:id="rId44"/>
    <p:sldId id="2680" r:id="rId45"/>
    <p:sldId id="2646" r:id="rId46"/>
    <p:sldId id="2645" r:id="rId47"/>
    <p:sldId id="2647" r:id="rId48"/>
    <p:sldId id="2648" r:id="rId49"/>
    <p:sldId id="4063" r:id="rId50"/>
    <p:sldId id="4064" r:id="rId51"/>
    <p:sldId id="3969" r:id="rId52"/>
    <p:sldId id="4056" r:id="rId53"/>
    <p:sldId id="4020" r:id="rId54"/>
    <p:sldId id="273" r:id="rId55"/>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01">
          <p15:clr>
            <a:srgbClr val="A4A3A4"/>
          </p15:clr>
        </p15:guide>
      </p15:sldGuideLst>
    </p:ext>
    <p:ext uri="{2D200454-40CA-4A62-9FC3-DE9A4176ACB9}">
      <p15:notesGuideLst xmlns:p15="http://schemas.microsoft.com/office/powerpoint/2012/main">
        <p15:guide id="1" orient="horz" pos="3547">
          <p15:clr>
            <a:srgbClr val="A4A3A4"/>
          </p15:clr>
        </p15:guide>
        <p15:guide id="2" pos="227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SSET" initials="R"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95959"/>
    <a:srgbClr val="92D050"/>
    <a:srgbClr val="0B5ECE"/>
    <a:srgbClr val="681560"/>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65" autoAdjust="0"/>
    <p:restoredTop sz="96366" autoAdjust="0"/>
  </p:normalViewPr>
  <p:slideViewPr>
    <p:cSldViewPr snapToGrid="0">
      <p:cViewPr varScale="1">
        <p:scale>
          <a:sx n="109" d="100"/>
          <a:sy n="109" d="100"/>
        </p:scale>
        <p:origin x="642" y="102"/>
      </p:cViewPr>
      <p:guideLst>
        <p:guide orient="horz" pos="2160"/>
        <p:guide pos="3901"/>
      </p:guideLst>
    </p:cSldViewPr>
  </p:slideViewPr>
  <p:notesTextViewPr>
    <p:cViewPr>
      <p:scale>
        <a:sx n="1" d="1"/>
        <a:sy n="1" d="1"/>
      </p:scale>
      <p:origin x="0" y="0"/>
    </p:cViewPr>
  </p:notesTextViewPr>
  <p:notesViewPr>
    <p:cSldViewPr snapToGrid="0">
      <p:cViewPr varScale="1">
        <p:scale>
          <a:sx n="58" d="100"/>
          <a:sy n="58" d="100"/>
        </p:scale>
        <p:origin x="3274" y="82"/>
      </p:cViewPr>
      <p:guideLst>
        <p:guide orient="horz" pos="3547"/>
        <p:guide pos="227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4024313" y="0"/>
            <a:ext cx="3078162" cy="511175"/>
          </a:xfrm>
          <a:prstGeom prst="rect">
            <a:avLst/>
          </a:prstGeom>
        </p:spPr>
        <p:txBody>
          <a:bodyPr vert="horz" lIns="91440" tIns="45720" rIns="91440" bIns="45720" rtlCol="0"/>
          <a:lstStyle>
            <a:lvl1pPr algn="r">
              <a:defRPr sz="1200"/>
            </a:lvl1pPr>
          </a:lstStyle>
          <a:p>
            <a:fld id="{6E7EF50E-C6FF-4997-A9C4-FD07FA768F0D}" type="datetimeFigureOut">
              <a:rPr lang="zh-CN" altLang="en-US" smtClean="0"/>
              <a:t>2024/10/17</a:t>
            </a:fld>
            <a:endParaRPr lang="zh-CN" altLang="en-US"/>
          </a:p>
        </p:txBody>
      </p:sp>
      <p:sp>
        <p:nvSpPr>
          <p:cNvPr id="4" name="页脚占位符 3"/>
          <p:cNvSpPr>
            <a:spLocks noGrp="1"/>
          </p:cNvSpPr>
          <p:nvPr>
            <p:ph type="ftr" sz="quarter" idx="2"/>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4024313" y="9721850"/>
            <a:ext cx="3078162" cy="511175"/>
          </a:xfrm>
          <a:prstGeom prst="rect">
            <a:avLst/>
          </a:prstGeom>
        </p:spPr>
        <p:txBody>
          <a:bodyPr vert="horz" lIns="91440" tIns="45720" rIns="91440" bIns="45720" rtlCol="0" anchor="b"/>
          <a:lstStyle>
            <a:lvl1pPr algn="r">
              <a:defRPr sz="1200"/>
            </a:lvl1pPr>
          </a:lstStyle>
          <a:p>
            <a:fld id="{23AA3D68-D475-4444-AB22-03945DC93788}" type="slidenum">
              <a:rPr lang="zh-CN" altLang="en-US" smtClean="0"/>
              <a:t>‹#›</a:t>
            </a:fld>
            <a:endParaRPr lang="zh-CN" altLang="en-US"/>
          </a:p>
        </p:txBody>
      </p:sp>
    </p:spTree>
    <p:extLst>
      <p:ext uri="{BB962C8B-B14F-4D97-AF65-F5344CB8AC3E}">
        <p14:creationId xmlns:p14="http://schemas.microsoft.com/office/powerpoint/2010/main" val="28788966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2024/10/17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499962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22588" y="849313"/>
            <a:ext cx="4079875" cy="229552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solidFill>
                  <a:prstClr val="black"/>
                </a:solidFill>
              </a:r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11</a:t>
            </a:fld>
            <a:endParaRPr lang="zh-CN" altLang="en-US"/>
          </a:p>
        </p:txBody>
      </p:sp>
    </p:spTree>
    <p:extLst>
      <p:ext uri="{BB962C8B-B14F-4D97-AF65-F5344CB8AC3E}">
        <p14:creationId xmlns:p14="http://schemas.microsoft.com/office/powerpoint/2010/main" val="886053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12</a:t>
            </a:fld>
            <a:endParaRPr lang="zh-CN" altLang="en-US"/>
          </a:p>
        </p:txBody>
      </p:sp>
    </p:spTree>
    <p:extLst>
      <p:ext uri="{BB962C8B-B14F-4D97-AF65-F5344CB8AC3E}">
        <p14:creationId xmlns:p14="http://schemas.microsoft.com/office/powerpoint/2010/main" val="14593899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13</a:t>
            </a:fld>
            <a:endParaRPr lang="zh-CN" altLang="en-US"/>
          </a:p>
        </p:txBody>
      </p:sp>
    </p:spTree>
    <p:extLst>
      <p:ext uri="{BB962C8B-B14F-4D97-AF65-F5344CB8AC3E}">
        <p14:creationId xmlns:p14="http://schemas.microsoft.com/office/powerpoint/2010/main" val="3048512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14</a:t>
            </a:fld>
            <a:endParaRPr lang="zh-CN" altLang="en-US"/>
          </a:p>
        </p:txBody>
      </p:sp>
    </p:spTree>
    <p:extLst>
      <p:ext uri="{BB962C8B-B14F-4D97-AF65-F5344CB8AC3E}">
        <p14:creationId xmlns:p14="http://schemas.microsoft.com/office/powerpoint/2010/main" val="10062682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15</a:t>
            </a:fld>
            <a:endParaRPr lang="zh-CN" altLang="en-US"/>
          </a:p>
        </p:txBody>
      </p:sp>
    </p:spTree>
    <p:extLst>
      <p:ext uri="{BB962C8B-B14F-4D97-AF65-F5344CB8AC3E}">
        <p14:creationId xmlns:p14="http://schemas.microsoft.com/office/powerpoint/2010/main" val="3295154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16</a:t>
            </a:fld>
            <a:endParaRPr lang="zh-CN" altLang="en-US"/>
          </a:p>
        </p:txBody>
      </p:sp>
    </p:spTree>
    <p:extLst>
      <p:ext uri="{BB962C8B-B14F-4D97-AF65-F5344CB8AC3E}">
        <p14:creationId xmlns:p14="http://schemas.microsoft.com/office/powerpoint/2010/main" val="22037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17</a:t>
            </a:fld>
            <a:endParaRPr lang="zh-CN" altLang="en-US"/>
          </a:p>
        </p:txBody>
      </p:sp>
    </p:spTree>
    <p:extLst>
      <p:ext uri="{BB962C8B-B14F-4D97-AF65-F5344CB8AC3E}">
        <p14:creationId xmlns:p14="http://schemas.microsoft.com/office/powerpoint/2010/main" val="16433389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18</a:t>
            </a:fld>
            <a:endParaRPr lang="zh-CN" altLang="en-US"/>
          </a:p>
        </p:txBody>
      </p:sp>
    </p:spTree>
    <p:extLst>
      <p:ext uri="{BB962C8B-B14F-4D97-AF65-F5344CB8AC3E}">
        <p14:creationId xmlns:p14="http://schemas.microsoft.com/office/powerpoint/2010/main" val="313106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19</a:t>
            </a:fld>
            <a:endParaRPr lang="zh-CN" altLang="en-US"/>
          </a:p>
        </p:txBody>
      </p:sp>
    </p:spTree>
    <p:extLst>
      <p:ext uri="{BB962C8B-B14F-4D97-AF65-F5344CB8AC3E}">
        <p14:creationId xmlns:p14="http://schemas.microsoft.com/office/powerpoint/2010/main" val="9675127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20</a:t>
            </a:fld>
            <a:endParaRPr lang="zh-CN" altLang="en-US"/>
          </a:p>
        </p:txBody>
      </p:sp>
    </p:spTree>
    <p:extLst>
      <p:ext uri="{BB962C8B-B14F-4D97-AF65-F5344CB8AC3E}">
        <p14:creationId xmlns:p14="http://schemas.microsoft.com/office/powerpoint/2010/main" val="2858081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a:t>
            </a:fld>
            <a:endParaRPr lang="zh-CN" altLang="en-US"/>
          </a:p>
        </p:txBody>
      </p:sp>
    </p:spTree>
    <p:extLst>
      <p:ext uri="{BB962C8B-B14F-4D97-AF65-F5344CB8AC3E}">
        <p14:creationId xmlns:p14="http://schemas.microsoft.com/office/powerpoint/2010/main" val="35763282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21</a:t>
            </a:fld>
            <a:endParaRPr lang="zh-CN" altLang="en-US"/>
          </a:p>
        </p:txBody>
      </p:sp>
    </p:spTree>
    <p:extLst>
      <p:ext uri="{BB962C8B-B14F-4D97-AF65-F5344CB8AC3E}">
        <p14:creationId xmlns:p14="http://schemas.microsoft.com/office/powerpoint/2010/main" val="3925639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22</a:t>
            </a:fld>
            <a:endParaRPr lang="zh-CN" altLang="en-US"/>
          </a:p>
        </p:txBody>
      </p:sp>
    </p:spTree>
    <p:extLst>
      <p:ext uri="{BB962C8B-B14F-4D97-AF65-F5344CB8AC3E}">
        <p14:creationId xmlns:p14="http://schemas.microsoft.com/office/powerpoint/2010/main" val="18828896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23</a:t>
            </a:fld>
            <a:endParaRPr lang="zh-CN" altLang="en-US"/>
          </a:p>
        </p:txBody>
      </p:sp>
    </p:spTree>
    <p:extLst>
      <p:ext uri="{BB962C8B-B14F-4D97-AF65-F5344CB8AC3E}">
        <p14:creationId xmlns:p14="http://schemas.microsoft.com/office/powerpoint/2010/main" val="8061780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24</a:t>
            </a:fld>
            <a:endParaRPr lang="zh-CN" altLang="en-US"/>
          </a:p>
        </p:txBody>
      </p:sp>
    </p:spTree>
    <p:extLst>
      <p:ext uri="{BB962C8B-B14F-4D97-AF65-F5344CB8AC3E}">
        <p14:creationId xmlns:p14="http://schemas.microsoft.com/office/powerpoint/2010/main" val="1966875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25</a:t>
            </a:fld>
            <a:endParaRPr lang="zh-CN" altLang="en-US"/>
          </a:p>
        </p:txBody>
      </p:sp>
    </p:spTree>
    <p:extLst>
      <p:ext uri="{BB962C8B-B14F-4D97-AF65-F5344CB8AC3E}">
        <p14:creationId xmlns:p14="http://schemas.microsoft.com/office/powerpoint/2010/main" val="2410628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26</a:t>
            </a:fld>
            <a:endParaRPr lang="zh-CN" altLang="en-US"/>
          </a:p>
        </p:txBody>
      </p:sp>
    </p:spTree>
    <p:extLst>
      <p:ext uri="{BB962C8B-B14F-4D97-AF65-F5344CB8AC3E}">
        <p14:creationId xmlns:p14="http://schemas.microsoft.com/office/powerpoint/2010/main" val="35732280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27</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t>29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3</a:t>
            </a:fld>
            <a:endParaRPr lang="zh-CN" altLang="en-US"/>
          </a:p>
        </p:txBody>
      </p:sp>
    </p:spTree>
    <p:extLst>
      <p:ext uri="{BB962C8B-B14F-4D97-AF65-F5344CB8AC3E}">
        <p14:creationId xmlns:p14="http://schemas.microsoft.com/office/powerpoint/2010/main" val="12744075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t>33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t>34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t>36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t>37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6443187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40</a:t>
            </a:fld>
            <a:endParaRPr lang="zh-CN" altLang="en-US"/>
          </a:p>
        </p:txBody>
      </p:sp>
    </p:spTree>
    <p:extLst>
      <p:ext uri="{BB962C8B-B14F-4D97-AF65-F5344CB8AC3E}">
        <p14:creationId xmlns:p14="http://schemas.microsoft.com/office/powerpoint/2010/main" val="31558090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extLst>
      <p:ext uri="{BB962C8B-B14F-4D97-AF65-F5344CB8AC3E}">
        <p14:creationId xmlns:p14="http://schemas.microsoft.com/office/powerpoint/2010/main" val="3627720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5</a:t>
            </a:fld>
            <a:endParaRPr lang="zh-CN" altLang="en-US"/>
          </a:p>
        </p:txBody>
      </p:sp>
    </p:spTree>
    <p:extLst>
      <p:ext uri="{BB962C8B-B14F-4D97-AF65-F5344CB8AC3E}">
        <p14:creationId xmlns:p14="http://schemas.microsoft.com/office/powerpoint/2010/main" val="13560265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561495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977507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45</a:t>
            </a:fld>
            <a:endParaRPr lang="zh-CN" altLang="en-US"/>
          </a:p>
        </p:txBody>
      </p:sp>
    </p:spTree>
    <p:extLst>
      <p:ext uri="{BB962C8B-B14F-4D97-AF65-F5344CB8AC3E}">
        <p14:creationId xmlns:p14="http://schemas.microsoft.com/office/powerpoint/2010/main" val="20575470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46</a:t>
            </a:fld>
            <a:endParaRPr lang="zh-CN" altLang="en-US"/>
          </a:p>
        </p:txBody>
      </p:sp>
    </p:spTree>
    <p:extLst>
      <p:ext uri="{BB962C8B-B14F-4D97-AF65-F5344CB8AC3E}">
        <p14:creationId xmlns:p14="http://schemas.microsoft.com/office/powerpoint/2010/main" val="191255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47</a:t>
            </a:fld>
            <a:endParaRPr lang="zh-CN" altLang="en-US"/>
          </a:p>
        </p:txBody>
      </p:sp>
    </p:spTree>
    <p:extLst>
      <p:ext uri="{BB962C8B-B14F-4D97-AF65-F5344CB8AC3E}">
        <p14:creationId xmlns:p14="http://schemas.microsoft.com/office/powerpoint/2010/main" val="2237112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48</a:t>
            </a:fld>
            <a:endParaRPr lang="zh-CN" altLang="en-US"/>
          </a:p>
        </p:txBody>
      </p:sp>
    </p:spTree>
    <p:extLst>
      <p:ext uri="{BB962C8B-B14F-4D97-AF65-F5344CB8AC3E}">
        <p14:creationId xmlns:p14="http://schemas.microsoft.com/office/powerpoint/2010/main" val="23082605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49</a:t>
            </a:fld>
            <a:endParaRPr lang="zh-CN" altLang="en-US"/>
          </a:p>
        </p:txBody>
      </p:sp>
    </p:spTree>
    <p:extLst>
      <p:ext uri="{BB962C8B-B14F-4D97-AF65-F5344CB8AC3E}">
        <p14:creationId xmlns:p14="http://schemas.microsoft.com/office/powerpoint/2010/main" val="20899593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50</a:t>
            </a:fld>
            <a:endParaRPr lang="zh-CN" altLang="en-US"/>
          </a:p>
        </p:txBody>
      </p:sp>
    </p:spTree>
    <p:extLst>
      <p:ext uri="{BB962C8B-B14F-4D97-AF65-F5344CB8AC3E}">
        <p14:creationId xmlns:p14="http://schemas.microsoft.com/office/powerpoint/2010/main" val="371912297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54</a:t>
            </a:fld>
            <a:endParaRPr lang="zh-CN" altLang="en-US"/>
          </a:p>
        </p:txBody>
      </p:sp>
    </p:spTree>
    <p:extLst>
      <p:ext uri="{BB962C8B-B14F-4D97-AF65-F5344CB8AC3E}">
        <p14:creationId xmlns:p14="http://schemas.microsoft.com/office/powerpoint/2010/main" val="748085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6</a:t>
            </a:fld>
            <a:endParaRPr lang="zh-CN" altLang="en-US"/>
          </a:p>
        </p:txBody>
      </p:sp>
    </p:spTree>
    <p:extLst>
      <p:ext uri="{BB962C8B-B14F-4D97-AF65-F5344CB8AC3E}">
        <p14:creationId xmlns:p14="http://schemas.microsoft.com/office/powerpoint/2010/main" val="30928055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22588" y="849313"/>
            <a:ext cx="4079875" cy="229552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9</a:t>
            </a:fld>
            <a:endParaRPr lang="zh-CN" altLang="en-US"/>
          </a:p>
        </p:txBody>
      </p:sp>
    </p:spTree>
    <p:extLst>
      <p:ext uri="{BB962C8B-B14F-4D97-AF65-F5344CB8AC3E}">
        <p14:creationId xmlns:p14="http://schemas.microsoft.com/office/powerpoint/2010/main" val="440487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10</a:t>
            </a:fld>
            <a:endParaRPr lang="zh-CN" altLang="en-US"/>
          </a:p>
        </p:txBody>
      </p:sp>
    </p:spTree>
    <p:extLst>
      <p:ext uri="{BB962C8B-B14F-4D97-AF65-F5344CB8AC3E}">
        <p14:creationId xmlns:p14="http://schemas.microsoft.com/office/powerpoint/2010/main" val="17491072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209303" y="356659"/>
            <a:ext cx="7863029" cy="440676"/>
          </a:xfrm>
        </p:spPr>
        <p:txBody>
          <a:bodyPr vert="horz" lIns="68580" tIns="34290" rIns="68580" bIns="34290" rtlCol="0" anchor="ctr">
            <a:noAutofit/>
          </a:bodyPr>
          <a:lstStyle>
            <a:lvl1pPr algn="l">
              <a:defRPr lang="zh-CN" altLang="en-US" sz="2935" b="0" i="0" baseline="0" dirty="0">
                <a:solidFill>
                  <a:schemeClr val="tx1">
                    <a:lumMod val="65000"/>
                    <a:lumOff val="35000"/>
                  </a:schemeClr>
                </a:solidFill>
                <a:effectLst/>
                <a:latin typeface="微软雅黑" panose="020B0503020204020204" charset="-122"/>
                <a:ea typeface="微软雅黑" panose="020B0503020204020204" charset="-122"/>
              </a:defRPr>
            </a:lvl1pPr>
          </a:lstStyle>
          <a:p>
            <a:pPr lvl="0" defTabSz="514350">
              <a:lnSpc>
                <a:spcPct val="90000"/>
              </a:lnSpc>
            </a:pPr>
            <a:r>
              <a:rPr lang="zh-CN" altLang="en-US" dirty="0"/>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2024/10/17</a:t>
            </a:fld>
            <a:endParaRPr lang="zh-CN" altLang="en-US"/>
          </a:p>
        </p:txBody>
      </p:sp>
      <p:sp>
        <p:nvSpPr>
          <p:cNvPr id="4" name="页脚占位符 3"/>
          <p:cNvSpPr>
            <a:spLocks noGrp="1"/>
          </p:cNvSpPr>
          <p:nvPr>
            <p:ph type="ftr" sz="quarter" idx="11"/>
          </p:nvPr>
        </p:nvSpPr>
        <p:spPr>
          <a:xfrm>
            <a:off x="4165600" y="6388020"/>
            <a:ext cx="3860800" cy="365125"/>
          </a:xfrm>
        </p:spPr>
        <p:txBody>
          <a:bodyPr/>
          <a:lstStyle>
            <a:lvl1pPr>
              <a:defRPr sz="1400"/>
            </a:lvl1pPr>
          </a:lstStyle>
          <a:p>
            <a:endParaRPr lang="zh-CN" altLang="en-US"/>
          </a:p>
        </p:txBody>
      </p:sp>
      <p:sp>
        <p:nvSpPr>
          <p:cNvPr id="5" name="灯片编号占位符 4"/>
          <p:cNvSpPr>
            <a:spLocks noGrp="1"/>
          </p:cNvSpPr>
          <p:nvPr>
            <p:ph type="sldNum" sz="quarter" idx="12"/>
          </p:nvPr>
        </p:nvSpPr>
        <p:spPr>
          <a:xfrm>
            <a:off x="9936427" y="6383320"/>
            <a:ext cx="1632181" cy="406233"/>
          </a:xfrm>
        </p:spPr>
        <p:txBody>
          <a:bodyPr/>
          <a:lstStyle>
            <a:lvl1pPr algn="ctr">
              <a:defRPr sz="1865">
                <a:latin typeface="Impact" panose="020B0806030902050204" pitchFamily="34" charset="0"/>
              </a:defRPr>
            </a:lvl1pPr>
          </a:lstStyle>
          <a:p>
            <a:fld id="{0C913308-F349-4B6D-A68A-DD1791B4A57B}" type="slidenum">
              <a:rPr lang="zh-CN" altLang="en-US" smtClean="0"/>
              <a:t>‹#›</a:t>
            </a:fld>
            <a:endParaRPr lang="zh-CN" altLang="en-US"/>
          </a:p>
        </p:txBody>
      </p:sp>
      <p:cxnSp>
        <p:nvCxnSpPr>
          <p:cNvPr id="12" name="直接连接符 11"/>
          <p:cNvCxnSpPr/>
          <p:nvPr userDrawn="1"/>
        </p:nvCxnSpPr>
        <p:spPr>
          <a:xfrm flipV="1">
            <a:off x="1270837" y="872083"/>
            <a:ext cx="10479237" cy="1"/>
          </a:xfrm>
          <a:prstGeom prst="line">
            <a:avLst/>
          </a:prstGeom>
          <a:ln w="15875" cmpd="sng">
            <a:solidFill>
              <a:schemeClr val="accent1"/>
            </a:solidFill>
          </a:ln>
          <a:effectLst/>
        </p:spPr>
        <p:style>
          <a:lnRef idx="2">
            <a:schemeClr val="accent1"/>
          </a:lnRef>
          <a:fillRef idx="0">
            <a:schemeClr val="accent1"/>
          </a:fillRef>
          <a:effectRef idx="1">
            <a:schemeClr val="accent1"/>
          </a:effectRef>
          <a:fontRef idx="minor">
            <a:schemeClr val="tx1"/>
          </a:fontRef>
        </p:style>
      </p:cxnSp>
      <p:grpSp>
        <p:nvGrpSpPr>
          <p:cNvPr id="14" name="组合 13"/>
          <p:cNvGrpSpPr/>
          <p:nvPr userDrawn="1"/>
        </p:nvGrpSpPr>
        <p:grpSpPr>
          <a:xfrm>
            <a:off x="527435" y="331259"/>
            <a:ext cx="528000" cy="528000"/>
            <a:chOff x="406574" y="236732"/>
            <a:chExt cx="612048" cy="593261"/>
          </a:xfrm>
        </p:grpSpPr>
        <p:sp>
          <p:nvSpPr>
            <p:cNvPr id="15" name="矩形 14"/>
            <p:cNvSpPr/>
            <p:nvPr userDrawn="1"/>
          </p:nvSpPr>
          <p:spPr>
            <a:xfrm>
              <a:off x="406574" y="236732"/>
              <a:ext cx="504000" cy="504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userDrawn="1"/>
          </p:nvSpPr>
          <p:spPr>
            <a:xfrm>
              <a:off x="694606" y="512239"/>
              <a:ext cx="324016" cy="3177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pic>
        <p:nvPicPr>
          <p:cNvPr id="7" name="图片 6">
            <a:extLst>
              <a:ext uri="{FF2B5EF4-FFF2-40B4-BE49-F238E27FC236}">
                <a16:creationId xmlns:a16="http://schemas.microsoft.com/office/drawing/2014/main" id="{7D4F12E3-A6C1-D3E6-01F1-25586BECF4D7}"/>
              </a:ext>
            </a:extLst>
          </p:cNvPr>
          <p:cNvPicPr>
            <a:picLocks noChangeAspect="1"/>
          </p:cNvPicPr>
          <p:nvPr userDrawn="1"/>
        </p:nvPicPr>
        <p:blipFill>
          <a:blip r:embed="rId2" cstate="print">
            <a:clrChange>
              <a:clrFrom>
                <a:srgbClr val="F6F6F6"/>
              </a:clrFrom>
              <a:clrTo>
                <a:srgbClr val="F6F6F6">
                  <a:alpha val="0"/>
                </a:srgbClr>
              </a:clrTo>
            </a:clrChange>
            <a:extLst>
              <a:ext uri="{28A0092B-C50C-407E-A947-70E740481C1C}">
                <a14:useLocalDpi xmlns:a14="http://schemas.microsoft.com/office/drawing/2010/main" val="0"/>
              </a:ext>
            </a:extLst>
          </a:blip>
          <a:srcRect t="22336" b="22336"/>
          <a:stretch/>
        </p:blipFill>
        <p:spPr>
          <a:xfrm>
            <a:off x="9437615" y="113236"/>
            <a:ext cx="2312459" cy="7460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00" y="6363344"/>
            <a:ext cx="2844800" cy="365125"/>
          </a:xfrm>
        </p:spPr>
        <p:txBody>
          <a:bodyPr/>
          <a:lstStyle/>
          <a:p>
            <a:fld id="{530820CF-B880-4189-942D-D702A7CBA730}" type="datetimeFigureOut">
              <a:rPr lang="zh-CN" altLang="en-US" smtClean="0"/>
              <a:t>2024/10/17</a:t>
            </a:fld>
            <a:endParaRPr lang="zh-CN" altLang="en-US"/>
          </a:p>
        </p:txBody>
      </p:sp>
      <p:sp>
        <p:nvSpPr>
          <p:cNvPr id="4" name="页脚占位符 3"/>
          <p:cNvSpPr>
            <a:spLocks noGrp="1"/>
          </p:cNvSpPr>
          <p:nvPr>
            <p:ph type="ftr" sz="quarter" idx="11"/>
          </p:nvPr>
        </p:nvSpPr>
        <p:spPr>
          <a:xfrm>
            <a:off x="4115587" y="6363344"/>
            <a:ext cx="3860800" cy="365125"/>
          </a:xfrm>
        </p:spPr>
        <p:txBody>
          <a:bodyPr vert="horz" lIns="76618" tIns="38309" rIns="76618" bIns="38309" rtlCol="0" anchor="ctr"/>
          <a:lstStyle>
            <a:lvl1pPr>
              <a:defRPr lang="en-US" altLang="zh-CN" smtClean="0">
                <a:solidFill>
                  <a:prstClr val="white">
                    <a:lumMod val="65000"/>
                  </a:prstClr>
                </a:solidFill>
                <a:latin typeface="Calibri" panose="020F0502020204030204"/>
              </a:defRPr>
            </a:lvl1pPr>
          </a:lstStyle>
          <a:p>
            <a:endParaRPr lang="zh-CN" altLang="en-US"/>
          </a:p>
        </p:txBody>
      </p:sp>
      <p:sp>
        <p:nvSpPr>
          <p:cNvPr id="22" name="灯片编号占位符 4"/>
          <p:cNvSpPr>
            <a:spLocks noGrp="1"/>
          </p:cNvSpPr>
          <p:nvPr>
            <p:ph type="sldNum" sz="quarter" idx="12"/>
          </p:nvPr>
        </p:nvSpPr>
        <p:spPr>
          <a:xfrm>
            <a:off x="9264764" y="6351789"/>
            <a:ext cx="1850728" cy="376667"/>
          </a:xfrm>
        </p:spPr>
        <p:txBody>
          <a:bodyPr vert="horz" lIns="102156" tIns="51076" rIns="102156" bIns="51076" rtlCol="0" anchor="ctr"/>
          <a:lstStyle>
            <a:lvl1pPr algn="r">
              <a:defRPr lang="zh-CN" altLang="en-US" smtClean="0"/>
            </a:lvl1p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4000">
                <a:latin typeface="Times New Roman" panose="02020603050405020304" pitchFamily="18" charset="0"/>
                <a:ea typeface="宋体" panose="02010600030101010101" pitchFamily="2" charset="-122"/>
                <a:cs typeface="Times New Roman" panose="02020603050405020304" pitchFamily="18" charset="0"/>
              </a:defRPr>
            </a:lvl1pPr>
          </a:lstStyle>
          <a:p>
            <a:r>
              <a:rPr lang="zh-CN" altLang="en-US"/>
              <a:t>单击此处编辑母版标题样式</a:t>
            </a:r>
            <a:endParaRPr lang="zh-CN" altLang="en-US" dirty="0"/>
          </a:p>
        </p:txBody>
      </p:sp>
      <p:sp>
        <p:nvSpPr>
          <p:cNvPr id="3" name="内容占位符 2"/>
          <p:cNvSpPr>
            <a:spLocks noGrp="1"/>
          </p:cNvSpPr>
          <p:nvPr>
            <p:ph idx="1"/>
          </p:nvPr>
        </p:nvSpPr>
        <p:spPr/>
        <p:txBody>
          <a:bodyPr/>
          <a:lstStyle>
            <a:lvl1pPr>
              <a:defRPr b="1">
                <a:latin typeface="宋体" panose="02010600030101010101" pitchFamily="2" charset="-122"/>
                <a:ea typeface="宋体" panose="02010600030101010101" pitchFamily="2" charset="-122"/>
              </a:defRPr>
            </a:lvl1pPr>
            <a:lvl2pPr>
              <a:defRPr sz="2400">
                <a:latin typeface="宋体" panose="02010600030101010101" pitchFamily="2" charset="-122"/>
                <a:ea typeface="宋体" panose="02010600030101010101" pitchFamily="2" charset="-122"/>
              </a:defRPr>
            </a:lvl2pPr>
            <a:lvl3pPr>
              <a:defRPr>
                <a:latin typeface="宋体" panose="02010600030101010101" pitchFamily="2" charset="-122"/>
                <a:ea typeface="宋体" panose="02010600030101010101" pitchFamily="2" charset="-122"/>
              </a:defRPr>
            </a:lvl3pPr>
            <a:lvl4pPr>
              <a:defRPr>
                <a:latin typeface="宋体" panose="02010600030101010101" pitchFamily="2" charset="-122"/>
                <a:ea typeface="宋体" panose="02010600030101010101" pitchFamily="2" charset="-122"/>
              </a:defRPr>
            </a:lvl4pPr>
            <a:lvl5pPr>
              <a:defRPr>
                <a:latin typeface="宋体" panose="02010600030101010101" pitchFamily="2" charset="-122"/>
                <a:ea typeface="宋体" panose="02010600030101010101" pitchFamily="2"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www.resset.cn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t>2024/10/17</a:t>
            </a:fld>
            <a:endParaRPr lang="zh-CN" altLang="en-US"/>
          </a:p>
        </p:txBody>
      </p:sp>
      <p:sp>
        <p:nvSpPr>
          <p:cNvPr id="4" name="页脚占位符 3"/>
          <p:cNvSpPr>
            <a:spLocks noGrp="1"/>
          </p:cNvSpPr>
          <p:nvPr>
            <p:ph type="ftr" sz="quarter" idx="11"/>
          </p:nvPr>
        </p:nvSpPr>
        <p:spPr>
          <a:xfrm>
            <a:off x="4165600" y="6388020"/>
            <a:ext cx="3860800" cy="365125"/>
          </a:xfrm>
        </p:spPr>
        <p:txBody>
          <a:bodyPr/>
          <a:lstStyle>
            <a:lvl1pPr>
              <a:defRPr sz="1400"/>
            </a:lvl1pPr>
          </a:lstStyle>
          <a:p>
            <a:endParaRPr lang="zh-CN" altLang="en-US"/>
          </a:p>
        </p:txBody>
      </p:sp>
      <p:sp>
        <p:nvSpPr>
          <p:cNvPr id="5" name="灯片编号占位符 4"/>
          <p:cNvSpPr>
            <a:spLocks noGrp="1"/>
          </p:cNvSpPr>
          <p:nvPr>
            <p:ph type="sldNum" sz="quarter" idx="12"/>
          </p:nvPr>
        </p:nvSpPr>
        <p:spPr>
          <a:xfrm>
            <a:off x="9936427" y="6383320"/>
            <a:ext cx="1632181" cy="406233"/>
          </a:xfrm>
        </p:spPr>
        <p:txBody>
          <a:bodyPr/>
          <a:lstStyle>
            <a:lvl1pPr algn="ctr">
              <a:defRPr sz="1865">
                <a:latin typeface="Impact" panose="020B0806030902050204" pitchFamily="34" charset="0"/>
              </a:defRPr>
            </a:lvl1pPr>
          </a:lstStyle>
          <a:p>
            <a:fld id="{0C913308-F349-4B6D-A68A-DD1791B4A57B}" type="slidenum">
              <a:rPr lang="zh-CN" altLang="en-US" smtClean="0"/>
              <a:t>‹#›</a:t>
            </a:fld>
            <a:endParaRPr lang="zh-CN" altLang="en-US"/>
          </a:p>
        </p:txBody>
      </p:sp>
      <p:cxnSp>
        <p:nvCxnSpPr>
          <p:cNvPr id="12" name="直接连接符 11"/>
          <p:cNvCxnSpPr/>
          <p:nvPr userDrawn="1"/>
        </p:nvCxnSpPr>
        <p:spPr>
          <a:xfrm flipV="1">
            <a:off x="1270837" y="872083"/>
            <a:ext cx="10479237" cy="1"/>
          </a:xfrm>
          <a:prstGeom prst="line">
            <a:avLst/>
          </a:prstGeom>
          <a:ln w="15875" cmpd="sng">
            <a:solidFill>
              <a:schemeClr val="accent1"/>
            </a:solidFill>
          </a:ln>
          <a:effectLst/>
        </p:spPr>
        <p:style>
          <a:lnRef idx="2">
            <a:schemeClr val="accent1"/>
          </a:lnRef>
          <a:fillRef idx="0">
            <a:schemeClr val="accent1"/>
          </a:fillRef>
          <a:effectRef idx="1">
            <a:schemeClr val="accent1"/>
          </a:effectRef>
          <a:fontRef idx="minor">
            <a:schemeClr val="tx1"/>
          </a:fontRef>
        </p:style>
      </p:cxnSp>
      <p:grpSp>
        <p:nvGrpSpPr>
          <p:cNvPr id="14" name="组合 13"/>
          <p:cNvGrpSpPr/>
          <p:nvPr userDrawn="1"/>
        </p:nvGrpSpPr>
        <p:grpSpPr>
          <a:xfrm>
            <a:off x="527435" y="331259"/>
            <a:ext cx="528000" cy="528000"/>
            <a:chOff x="406574" y="236732"/>
            <a:chExt cx="612048" cy="593261"/>
          </a:xfrm>
        </p:grpSpPr>
        <p:sp>
          <p:nvSpPr>
            <p:cNvPr id="15" name="矩形 14"/>
            <p:cNvSpPr/>
            <p:nvPr userDrawn="1"/>
          </p:nvSpPr>
          <p:spPr>
            <a:xfrm>
              <a:off x="406574" y="236732"/>
              <a:ext cx="504000" cy="504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userDrawn="1"/>
          </p:nvSpPr>
          <p:spPr>
            <a:xfrm>
              <a:off x="694606" y="512239"/>
              <a:ext cx="324016" cy="3177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0" name="组合 9"/>
          <p:cNvGrpSpPr/>
          <p:nvPr userDrawn="1"/>
        </p:nvGrpSpPr>
        <p:grpSpPr>
          <a:xfrm>
            <a:off x="10245396" y="331772"/>
            <a:ext cx="1611243" cy="484133"/>
            <a:chOff x="3717568" y="500833"/>
            <a:chExt cx="1332037" cy="536191"/>
          </a:xfrm>
        </p:grpSpPr>
        <p:sp>
          <p:nvSpPr>
            <p:cNvPr id="11" name="TextBox 10"/>
            <p:cNvSpPr txBox="1"/>
            <p:nvPr/>
          </p:nvSpPr>
          <p:spPr>
            <a:xfrm>
              <a:off x="3717568" y="500833"/>
              <a:ext cx="1325774" cy="373442"/>
            </a:xfrm>
            <a:prstGeom prst="rect">
              <a:avLst/>
            </a:prstGeom>
            <a:noFill/>
          </p:spPr>
          <p:txBody>
            <a:bodyPr wrap="square" rtlCol="0">
              <a:spAutoFit/>
            </a:bodyPr>
            <a:lstStyle/>
            <a:p>
              <a:r>
                <a:rPr lang="zh-CN" altLang="en-US" sz="1600" b="1" dirty="0">
                  <a:solidFill>
                    <a:schemeClr val="bg1">
                      <a:lumMod val="50000"/>
                    </a:schemeClr>
                  </a:solidFill>
                </a:rPr>
                <a:t> </a:t>
              </a:r>
            </a:p>
          </p:txBody>
        </p:sp>
        <p:sp>
          <p:nvSpPr>
            <p:cNvPr id="13" name="TextBox 12"/>
            <p:cNvSpPr txBox="1"/>
            <p:nvPr/>
          </p:nvSpPr>
          <p:spPr>
            <a:xfrm>
              <a:off x="3723829" y="776107"/>
              <a:ext cx="1325776" cy="260917"/>
            </a:xfrm>
            <a:prstGeom prst="rect">
              <a:avLst/>
            </a:prstGeom>
            <a:noFill/>
          </p:spPr>
          <p:txBody>
            <a:bodyPr wrap="square" rtlCol="0">
              <a:spAutoFit/>
            </a:bodyPr>
            <a:lstStyle/>
            <a:p>
              <a:r>
                <a:rPr lang="en-US" altLang="zh-CN" sz="935" b="1" dirty="0">
                  <a:solidFill>
                    <a:schemeClr val="bg1">
                      <a:lumMod val="50000"/>
                    </a:schemeClr>
                  </a:solidFill>
                  <a:latin typeface="Arial" panose="020B0604020202020204" pitchFamily="34" charset="0"/>
                  <a:cs typeface="Arial" panose="020B0604020202020204" pitchFamily="34" charset="0"/>
                </a:rPr>
                <a:t> </a:t>
              </a:r>
              <a:endParaRPr lang="zh-CN" altLang="en-US" sz="935" b="1" dirty="0">
                <a:solidFill>
                  <a:schemeClr val="bg1">
                    <a:lumMod val="50000"/>
                  </a:schemeClr>
                </a:solidFill>
                <a:latin typeface="Arial" panose="020B0604020202020204" pitchFamily="34" charset="0"/>
                <a:cs typeface="Arial" panose="020B0604020202020204" pitchFamily="34" charset="0"/>
              </a:endParaRPr>
            </a:p>
          </p:txBody>
        </p:sp>
      </p:grpSp>
      <p:pic>
        <p:nvPicPr>
          <p:cNvPr id="6" name="图片 5">
            <a:extLst>
              <a:ext uri="{FF2B5EF4-FFF2-40B4-BE49-F238E27FC236}">
                <a16:creationId xmlns:a16="http://schemas.microsoft.com/office/drawing/2014/main" id="{362EB239-6BFF-5E34-14B5-858DB44C6AE3}"/>
              </a:ext>
            </a:extLst>
          </p:cNvPr>
          <p:cNvPicPr>
            <a:picLocks noChangeAspect="1"/>
          </p:cNvPicPr>
          <p:nvPr userDrawn="1"/>
        </p:nvPicPr>
        <p:blipFill>
          <a:blip r:embed="rId2" cstate="print">
            <a:clrChange>
              <a:clrFrom>
                <a:srgbClr val="F6F6F6"/>
              </a:clrFrom>
              <a:clrTo>
                <a:srgbClr val="F6F6F6">
                  <a:alpha val="0"/>
                </a:srgbClr>
              </a:clrTo>
            </a:clrChange>
            <a:extLst>
              <a:ext uri="{28A0092B-C50C-407E-A947-70E740481C1C}">
                <a14:useLocalDpi xmlns:a14="http://schemas.microsoft.com/office/drawing/2010/main" val="0"/>
              </a:ext>
            </a:extLst>
          </a:blip>
          <a:srcRect t="22336" b="22336"/>
          <a:stretch/>
        </p:blipFill>
        <p:spPr>
          <a:xfrm>
            <a:off x="9437615" y="113236"/>
            <a:ext cx="2312459" cy="746021"/>
          </a:xfrm>
          <a:prstGeom prst="rect">
            <a:avLst/>
          </a:prstGeom>
        </p:spPr>
      </p:pic>
    </p:spTree>
    <p:extLst>
      <p:ext uri="{BB962C8B-B14F-4D97-AF65-F5344CB8AC3E}">
        <p14:creationId xmlns:p14="http://schemas.microsoft.com/office/powerpoint/2010/main" val="4148583856"/>
      </p:ext>
    </p:extLst>
  </p:cSld>
  <p:clrMapOvr>
    <a:masterClrMapping/>
  </p:clrMapOvr>
  <mc:AlternateContent xmlns:mc="http://schemas.openxmlformats.org/markup-compatibility/2006" xmlns:p14="http://schemas.microsoft.com/office/powerpoint/2010/main">
    <mc:Choice Requires="p14">
      <p:transition spd="med" p14:dur="699" advTm="10000">
        <p:fade/>
      </p:transition>
    </mc:Choice>
    <mc:Fallback xmlns="">
      <p:transition spd="med" advTm="10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9"/>
            <a:ext cx="10972800" cy="1143000"/>
          </a:xfrm>
          <a:prstGeom prst="rect">
            <a:avLst/>
          </a:prstGeom>
        </p:spPr>
        <p:txBody>
          <a:bodyPr vert="horz" lIns="102156" tIns="51076" rIns="102156" bIns="51076"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17"/>
            <a:ext cx="10972800" cy="4525963"/>
          </a:xfrm>
          <a:prstGeom prst="rect">
            <a:avLst/>
          </a:prstGeom>
        </p:spPr>
        <p:txBody>
          <a:bodyPr vert="horz" lIns="102156" tIns="51076" rIns="102156" bIns="51076"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102156" tIns="51076" rIns="102156" bIns="51076" rtlCol="0" anchor="ctr"/>
          <a:lstStyle>
            <a:lvl1pPr algn="l">
              <a:defRPr sz="1735">
                <a:solidFill>
                  <a:schemeClr val="tx1">
                    <a:tint val="75000"/>
                  </a:schemeClr>
                </a:solidFill>
              </a:defRPr>
            </a:lvl1pPr>
          </a:lstStyle>
          <a:p>
            <a:fld id="{530820CF-B880-4189-942D-D702A7CBA730}" type="datetimeFigureOut">
              <a:rPr lang="zh-CN" altLang="en-US" smtClean="0"/>
              <a:t>2024/10/17</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102156" tIns="51076" rIns="102156" bIns="51076" rtlCol="0" anchor="ctr"/>
          <a:lstStyle>
            <a:lvl1pPr algn="ctr">
              <a:defRPr sz="1735">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102156" tIns="51076" rIns="102156" bIns="51076" rtlCol="0" anchor="ctr"/>
          <a:lstStyle>
            <a:lvl1pPr algn="r">
              <a:defRPr sz="1735">
                <a:solidFill>
                  <a:schemeClr val="tx1">
                    <a:tint val="75000"/>
                  </a:schemeClr>
                </a:solidFill>
              </a:defRPr>
            </a:lvl1pPr>
          </a:lstStyle>
          <a:p>
            <a:fld id="{0C913308-F349-4B6D-A68A-DD1791B4A57B}" type="slidenum">
              <a:rPr lang="zh-CN" altLang="en-US" smtClean="0"/>
              <a:t>‹#›</a:t>
            </a:fld>
            <a:endParaRPr lang="zh-CN" altLang="en-US"/>
          </a:p>
        </p:txBody>
      </p:sp>
      <p:pic>
        <p:nvPicPr>
          <p:cNvPr id="13" name="Picture 76"/>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0" y="-22815"/>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a:extLst>
              <a:ext uri="{FF2B5EF4-FFF2-40B4-BE49-F238E27FC236}">
                <a16:creationId xmlns:a16="http://schemas.microsoft.com/office/drawing/2014/main" id="{01C1568F-2F51-5463-C300-12EB92DDF51D}"/>
              </a:ext>
            </a:extLst>
          </p:cNvPr>
          <p:cNvPicPr>
            <a:picLocks noChangeAspect="1"/>
          </p:cNvPicPr>
          <p:nvPr userDrawn="1"/>
        </p:nvPicPr>
        <p:blipFill>
          <a:blip r:embed="rId8" cstate="print">
            <a:clrChange>
              <a:clrFrom>
                <a:srgbClr val="F6F6F6"/>
              </a:clrFrom>
              <a:clrTo>
                <a:srgbClr val="F6F6F6">
                  <a:alpha val="0"/>
                </a:srgbClr>
              </a:clrTo>
            </a:clrChange>
            <a:extLst>
              <a:ext uri="{28A0092B-C50C-407E-A947-70E740481C1C}">
                <a14:useLocalDpi xmlns:a14="http://schemas.microsoft.com/office/drawing/2010/main" val="0"/>
              </a:ext>
            </a:extLst>
          </a:blip>
          <a:srcRect t="22336" b="22336"/>
          <a:stretch/>
        </p:blipFill>
        <p:spPr>
          <a:xfrm>
            <a:off x="9437615" y="113236"/>
            <a:ext cx="2312459" cy="74602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1363980" rtl="0" eaLnBrk="1" latinLnBrk="0" hangingPunct="1">
        <a:spcBef>
          <a:spcPct val="0"/>
        </a:spcBef>
        <a:buNone/>
        <a:defRPr sz="6665" kern="1200">
          <a:solidFill>
            <a:schemeClr val="tx1"/>
          </a:solidFill>
          <a:latin typeface="+mj-lt"/>
          <a:ea typeface="+mj-ea"/>
          <a:cs typeface="+mj-cs"/>
        </a:defRPr>
      </a:lvl1pPr>
    </p:titleStyle>
    <p:bodyStyle>
      <a:lvl1pPr marL="511175" indent="-511175" algn="l" defTabSz="1363980" rtl="0" eaLnBrk="1" latinLnBrk="0" hangingPunct="1">
        <a:spcBef>
          <a:spcPts val="130"/>
        </a:spcBef>
        <a:buFont typeface="Arial" panose="020B0604020202020204" pitchFamily="34" charset="0"/>
        <a:buChar char="•"/>
        <a:defRPr sz="4800" kern="1200">
          <a:solidFill>
            <a:schemeClr val="tx1"/>
          </a:solidFill>
          <a:latin typeface="+mn-lt"/>
          <a:ea typeface="+mn-ea"/>
          <a:cs typeface="+mn-cs"/>
        </a:defRPr>
      </a:lvl1pPr>
      <a:lvl2pPr marL="1108075" indent="-426720" algn="l" defTabSz="1363980" rtl="0" eaLnBrk="1" latinLnBrk="0" hangingPunct="1">
        <a:spcBef>
          <a:spcPts val="130"/>
        </a:spcBef>
        <a:buFont typeface="Arial" panose="020B0604020202020204" pitchFamily="34" charset="0"/>
        <a:buChar char="–"/>
        <a:defRPr sz="4135" kern="1200">
          <a:solidFill>
            <a:schemeClr val="tx1"/>
          </a:solidFill>
          <a:latin typeface="+mn-lt"/>
          <a:ea typeface="+mn-ea"/>
          <a:cs typeface="+mn-cs"/>
        </a:defRPr>
      </a:lvl2pPr>
      <a:lvl3pPr marL="1704975" indent="-340995" algn="l" defTabSz="1363980" rtl="0" eaLnBrk="1" latinLnBrk="0" hangingPunct="1">
        <a:spcBef>
          <a:spcPts val="130"/>
        </a:spcBef>
        <a:buFont typeface="Arial" panose="020B0604020202020204" pitchFamily="34" charset="0"/>
        <a:buChar char="•"/>
        <a:defRPr sz="3600" kern="1200">
          <a:solidFill>
            <a:schemeClr val="tx1"/>
          </a:solidFill>
          <a:latin typeface="+mn-lt"/>
          <a:ea typeface="+mn-ea"/>
          <a:cs typeface="+mn-cs"/>
        </a:defRPr>
      </a:lvl3pPr>
      <a:lvl4pPr marL="2387600" indent="-340995" algn="l" defTabSz="1363980" rtl="0" eaLnBrk="1" latinLnBrk="0" hangingPunct="1">
        <a:spcBef>
          <a:spcPts val="130"/>
        </a:spcBef>
        <a:buFont typeface="Arial" panose="020B0604020202020204" pitchFamily="34" charset="0"/>
        <a:buChar char="–"/>
        <a:defRPr sz="3065" kern="1200">
          <a:solidFill>
            <a:schemeClr val="tx1"/>
          </a:solidFill>
          <a:latin typeface="+mn-lt"/>
          <a:ea typeface="+mn-ea"/>
          <a:cs typeface="+mn-cs"/>
        </a:defRPr>
      </a:lvl4pPr>
      <a:lvl5pPr marL="3070225" indent="-340995" algn="l" defTabSz="1363980" rtl="0" eaLnBrk="1" latinLnBrk="0" hangingPunct="1">
        <a:spcBef>
          <a:spcPts val="130"/>
        </a:spcBef>
        <a:buFont typeface="Arial" panose="020B0604020202020204" pitchFamily="34" charset="0"/>
        <a:buChar char="»"/>
        <a:defRPr sz="3065" kern="1200">
          <a:solidFill>
            <a:schemeClr val="tx1"/>
          </a:solidFill>
          <a:latin typeface="+mn-lt"/>
          <a:ea typeface="+mn-ea"/>
          <a:cs typeface="+mn-cs"/>
        </a:defRPr>
      </a:lvl5pPr>
      <a:lvl6pPr marL="3751580" indent="-340995" algn="l" defTabSz="1363980" rtl="0" eaLnBrk="1" latinLnBrk="0" hangingPunct="1">
        <a:spcBef>
          <a:spcPts val="130"/>
        </a:spcBef>
        <a:buFont typeface="Arial" panose="020B0604020202020204" pitchFamily="34" charset="0"/>
        <a:buChar char="•"/>
        <a:defRPr sz="3065" kern="1200">
          <a:solidFill>
            <a:schemeClr val="tx1"/>
          </a:solidFill>
          <a:latin typeface="+mn-lt"/>
          <a:ea typeface="+mn-ea"/>
          <a:cs typeface="+mn-cs"/>
        </a:defRPr>
      </a:lvl6pPr>
      <a:lvl7pPr marL="4434205" indent="-340995" algn="l" defTabSz="1363980" rtl="0" eaLnBrk="1" latinLnBrk="0" hangingPunct="1">
        <a:spcBef>
          <a:spcPts val="130"/>
        </a:spcBef>
        <a:buFont typeface="Arial" panose="020B0604020202020204" pitchFamily="34" charset="0"/>
        <a:buChar char="•"/>
        <a:defRPr sz="3065" kern="1200">
          <a:solidFill>
            <a:schemeClr val="tx1"/>
          </a:solidFill>
          <a:latin typeface="+mn-lt"/>
          <a:ea typeface="+mn-ea"/>
          <a:cs typeface="+mn-cs"/>
        </a:defRPr>
      </a:lvl7pPr>
      <a:lvl8pPr marL="5116195" indent="-340995" algn="l" defTabSz="1363980" rtl="0" eaLnBrk="1" latinLnBrk="0" hangingPunct="1">
        <a:spcBef>
          <a:spcPts val="130"/>
        </a:spcBef>
        <a:buFont typeface="Arial" panose="020B0604020202020204" pitchFamily="34" charset="0"/>
        <a:buChar char="•"/>
        <a:defRPr sz="3065" kern="1200">
          <a:solidFill>
            <a:schemeClr val="tx1"/>
          </a:solidFill>
          <a:latin typeface="+mn-lt"/>
          <a:ea typeface="+mn-ea"/>
          <a:cs typeface="+mn-cs"/>
        </a:defRPr>
      </a:lvl8pPr>
      <a:lvl9pPr marL="5798820" indent="-340995" algn="l" defTabSz="1363980" rtl="0" eaLnBrk="1" latinLnBrk="0" hangingPunct="1">
        <a:spcBef>
          <a:spcPts val="130"/>
        </a:spcBef>
        <a:buFont typeface="Arial" panose="020B0604020202020204" pitchFamily="34" charset="0"/>
        <a:buChar char="•"/>
        <a:defRPr sz="3065" kern="1200">
          <a:solidFill>
            <a:schemeClr val="tx1"/>
          </a:solidFill>
          <a:latin typeface="+mn-lt"/>
          <a:ea typeface="+mn-ea"/>
          <a:cs typeface="+mn-cs"/>
        </a:defRPr>
      </a:lvl9pPr>
    </p:bodyStyle>
    <p:otherStyle>
      <a:defPPr>
        <a:defRPr lang="zh-CN"/>
      </a:defPPr>
      <a:lvl1pPr marL="0" algn="l" defTabSz="1363980" rtl="0" eaLnBrk="1" latinLnBrk="0" hangingPunct="1">
        <a:defRPr sz="2665" kern="1200">
          <a:solidFill>
            <a:schemeClr val="tx1"/>
          </a:solidFill>
          <a:latin typeface="+mn-lt"/>
          <a:ea typeface="+mn-ea"/>
          <a:cs typeface="+mn-cs"/>
        </a:defRPr>
      </a:lvl1pPr>
      <a:lvl2pPr marL="682625" algn="l" defTabSz="1363980" rtl="0" eaLnBrk="1" latinLnBrk="0" hangingPunct="1">
        <a:defRPr sz="2665" kern="1200">
          <a:solidFill>
            <a:schemeClr val="tx1"/>
          </a:solidFill>
          <a:latin typeface="+mn-lt"/>
          <a:ea typeface="+mn-ea"/>
          <a:cs typeface="+mn-cs"/>
        </a:defRPr>
      </a:lvl2pPr>
      <a:lvl3pPr marL="1363980" algn="l" defTabSz="1363980" rtl="0" eaLnBrk="1" latinLnBrk="0" hangingPunct="1">
        <a:defRPr sz="2665" kern="1200">
          <a:solidFill>
            <a:schemeClr val="tx1"/>
          </a:solidFill>
          <a:latin typeface="+mn-lt"/>
          <a:ea typeface="+mn-ea"/>
          <a:cs typeface="+mn-cs"/>
        </a:defRPr>
      </a:lvl3pPr>
      <a:lvl4pPr marL="2046605" algn="l" defTabSz="1363980" rtl="0" eaLnBrk="1" latinLnBrk="0" hangingPunct="1">
        <a:defRPr sz="2665" kern="1200">
          <a:solidFill>
            <a:schemeClr val="tx1"/>
          </a:solidFill>
          <a:latin typeface="+mn-lt"/>
          <a:ea typeface="+mn-ea"/>
          <a:cs typeface="+mn-cs"/>
        </a:defRPr>
      </a:lvl4pPr>
      <a:lvl5pPr marL="2728595" algn="l" defTabSz="1363980" rtl="0" eaLnBrk="1" latinLnBrk="0" hangingPunct="1">
        <a:defRPr sz="2665" kern="1200">
          <a:solidFill>
            <a:schemeClr val="tx1"/>
          </a:solidFill>
          <a:latin typeface="+mn-lt"/>
          <a:ea typeface="+mn-ea"/>
          <a:cs typeface="+mn-cs"/>
        </a:defRPr>
      </a:lvl5pPr>
      <a:lvl6pPr marL="3411220" algn="l" defTabSz="1363980" rtl="0" eaLnBrk="1" latinLnBrk="0" hangingPunct="1">
        <a:defRPr sz="2665" kern="1200">
          <a:solidFill>
            <a:schemeClr val="tx1"/>
          </a:solidFill>
          <a:latin typeface="+mn-lt"/>
          <a:ea typeface="+mn-ea"/>
          <a:cs typeface="+mn-cs"/>
        </a:defRPr>
      </a:lvl6pPr>
      <a:lvl7pPr marL="4092575" algn="l" defTabSz="1363980" rtl="0" eaLnBrk="1" latinLnBrk="0" hangingPunct="1">
        <a:defRPr sz="2665" kern="1200">
          <a:solidFill>
            <a:schemeClr val="tx1"/>
          </a:solidFill>
          <a:latin typeface="+mn-lt"/>
          <a:ea typeface="+mn-ea"/>
          <a:cs typeface="+mn-cs"/>
        </a:defRPr>
      </a:lvl7pPr>
      <a:lvl8pPr marL="4775200" algn="l" defTabSz="1363980" rtl="0" eaLnBrk="1" latinLnBrk="0" hangingPunct="1">
        <a:defRPr sz="2665" kern="1200">
          <a:solidFill>
            <a:schemeClr val="tx1"/>
          </a:solidFill>
          <a:latin typeface="+mn-lt"/>
          <a:ea typeface="+mn-ea"/>
          <a:cs typeface="+mn-cs"/>
        </a:defRPr>
      </a:lvl8pPr>
      <a:lvl9pPr marL="5457825" algn="l" defTabSz="1363980" rtl="0" eaLnBrk="1" latinLnBrk="0" hangingPunct="1">
        <a:defRPr sz="266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hyperlink" Target="http://www.resset.com/" TargetMode="Externa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2.png"/><Relationship Id="rId2" Type="http://schemas.openxmlformats.org/officeDocument/2006/relationships/slideLayout" Target="../slideLayouts/slideLayout1.xml"/><Relationship Id="rId1" Type="http://schemas.openxmlformats.org/officeDocument/2006/relationships/tags" Target="../tags/tag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hyperlink" Target="http://www.resset.com/"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0.xml"/><Relationship Id="rId5" Type="http://schemas.openxmlformats.org/officeDocument/2006/relationships/image" Target="../media/image33.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34.pn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3.xml"/><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4.xml"/><Relationship Id="rId5" Type="http://schemas.openxmlformats.org/officeDocument/2006/relationships/image" Target="../media/image38.pn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5.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16.xml"/><Relationship Id="rId4" Type="http://schemas.openxmlformats.org/officeDocument/2006/relationships/hyperlink" Target="mailto:resset@resset.cn"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17.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18.xml"/><Relationship Id="rId5" Type="http://schemas.openxmlformats.org/officeDocument/2006/relationships/image" Target="../media/image42.png"/><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19.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21.xml"/><Relationship Id="rId4" Type="http://schemas.openxmlformats.org/officeDocument/2006/relationships/hyperlink" Target="http://www.resset.com/"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23.xml"/><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27.xml"/><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29.xml"/><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30.xml"/><Relationship Id="rId4" Type="http://schemas.openxmlformats.org/officeDocument/2006/relationships/image" Target="../media/image4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31.xml"/><Relationship Id="rId4" Type="http://schemas.openxmlformats.org/officeDocument/2006/relationships/image" Target="../media/image50.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hyperlink" Target="http://nvsm.cnki.net/kns/NaviBridge.aspx?bt=1&amp;DBCode=CJFD&amp;BaseID=JRJJ&amp;UnitCode=&amp;NaviLink=%e9%87%91%e8%9e%8d%e7%bb%8f%e6%b5%8e" TargetMode="External"/><Relationship Id="rId2" Type="http://schemas.openxmlformats.org/officeDocument/2006/relationships/hyperlink" Target="http://nvsm.cnki.net/kns/NaviBridge.aspx?bt=1&amp;DBCode=CJFD&amp;BaseID=ZWGD&amp;UnitCode=&amp;NaviLink=%e7%ae%a1%e7%90%86%e8%af%84%e8%ae%ba" TargetMode="External"/><Relationship Id="rId1" Type="http://schemas.openxmlformats.org/officeDocument/2006/relationships/slideLayout" Target="../slideLayouts/slideLayout1.xml"/><Relationship Id="rId4" Type="http://schemas.openxmlformats.org/officeDocument/2006/relationships/hyperlink" Target="http://nvsm.cnki.net/kns/NaviBridge.aspx?bt=1&amp;DBCode=CJFD&amp;BaseID=CKTX&amp;UnitCode=&amp;NaviLink=%e8%b4%a2%e4%bc%9a%e9%80%9a%e8%ae%af"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tags" Target="../tags/tag33.xml"/><Relationship Id="rId4" Type="http://schemas.openxmlformats.org/officeDocument/2006/relationships/image" Target="../media/image51.png"/></Relationships>
</file>

<file path=ppt/slides/_rels/slide42.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tags" Target="../tags/tag35.xml"/><Relationship Id="rId4" Type="http://schemas.openxmlformats.org/officeDocument/2006/relationships/image" Target="../media/image28.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tags" Target="../tags/tag36.xml"/><Relationship Id="rId4" Type="http://schemas.openxmlformats.org/officeDocument/2006/relationships/image" Target="../media/image53.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tags" Target="../tags/tag37.xml"/><Relationship Id="rId5" Type="http://schemas.openxmlformats.org/officeDocument/2006/relationships/image" Target="../media/image55.png"/><Relationship Id="rId4" Type="http://schemas.openxmlformats.org/officeDocument/2006/relationships/image" Target="../media/image5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ags" Target="../tags/tag38.xml"/><Relationship Id="rId5" Type="http://schemas.openxmlformats.org/officeDocument/2006/relationships/image" Target="../media/image57.png"/><Relationship Id="rId4" Type="http://schemas.openxmlformats.org/officeDocument/2006/relationships/image" Target="../media/image56.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tags" Target="../tags/tag39.xml"/><Relationship Id="rId5" Type="http://schemas.openxmlformats.org/officeDocument/2006/relationships/image" Target="../media/image59.png"/><Relationship Id="rId4" Type="http://schemas.openxmlformats.org/officeDocument/2006/relationships/image" Target="../media/image58.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tags" Target="../tags/tag40.xml"/><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notesSlide" Target="../notesSlides/notesSlide4.xml"/><Relationship Id="rId7" Type="http://schemas.openxmlformats.org/officeDocument/2006/relationships/image" Target="../media/image7.jpe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jpe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tags" Target="../tags/tag41.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hyperlink" Target="http://nvsm.cnki.net/kns/NaviBridge.aspx?bt=1&amp;DBCode=CJFD&amp;BaseID=JRJJ&amp;UnitCode=&amp;NaviLink=%e9%87%91%e8%9e%8d%e7%bb%8f%e6%b5%8e" TargetMode="External"/><Relationship Id="rId2" Type="http://schemas.openxmlformats.org/officeDocument/2006/relationships/hyperlink" Target="http://nvsm.cnki.net/kns/NaviBridge.aspx?bt=1&amp;DBCode=CJFD&amp;BaseID=ZWGD&amp;UnitCode=&amp;NaviLink=%e7%ae%a1%e7%90%86%e8%af%84%e8%ae%ba" TargetMode="External"/><Relationship Id="rId1" Type="http://schemas.openxmlformats.org/officeDocument/2006/relationships/slideLayout" Target="../slideLayouts/slideLayout1.xml"/><Relationship Id="rId4" Type="http://schemas.openxmlformats.org/officeDocument/2006/relationships/hyperlink" Target="http://nvsm.cnki.net/kns/NaviBridge.aspx?bt=1&amp;DBCode=CJFD&amp;BaseID=CKTX&amp;UnitCode=&amp;NaviLink=%e8%b4%a2%e4%bc%9a%e9%80%9a%e8%ae%af"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6.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1.jpeg"/><Relationship Id="rId18" Type="http://schemas.openxmlformats.org/officeDocument/2006/relationships/image" Target="../media/image26.png"/><Relationship Id="rId3" Type="http://schemas.openxmlformats.org/officeDocument/2006/relationships/notesSlide" Target="../notesSlides/notesSlide5.xml"/><Relationship Id="rId7" Type="http://schemas.openxmlformats.org/officeDocument/2006/relationships/image" Target="../media/image15.jpeg"/><Relationship Id="rId12" Type="http://schemas.openxmlformats.org/officeDocument/2006/relationships/image" Target="../media/image20.jpeg"/><Relationship Id="rId17" Type="http://schemas.openxmlformats.org/officeDocument/2006/relationships/image" Target="../media/image25.png"/><Relationship Id="rId2" Type="http://schemas.openxmlformats.org/officeDocument/2006/relationships/slideLayout" Target="../slideLayouts/slideLayout1.xml"/><Relationship Id="rId16" Type="http://schemas.openxmlformats.org/officeDocument/2006/relationships/image" Target="../media/image24.jpeg"/><Relationship Id="rId1" Type="http://schemas.openxmlformats.org/officeDocument/2006/relationships/tags" Target="../tags/tag2.xml"/><Relationship Id="rId6" Type="http://schemas.openxmlformats.org/officeDocument/2006/relationships/image" Target="../media/image14.jpeg"/><Relationship Id="rId11" Type="http://schemas.openxmlformats.org/officeDocument/2006/relationships/image" Target="../media/image19.jpeg"/><Relationship Id="rId5" Type="http://schemas.openxmlformats.org/officeDocument/2006/relationships/image" Target="../media/image13.jpeg"/><Relationship Id="rId15" Type="http://schemas.openxmlformats.org/officeDocument/2006/relationships/image" Target="../media/image23.jpeg"/><Relationship Id="rId10" Type="http://schemas.openxmlformats.org/officeDocument/2006/relationships/image" Target="../media/image18.jpeg"/><Relationship Id="rId4" Type="http://schemas.openxmlformats.org/officeDocument/2006/relationships/image" Target="../media/image12.png"/><Relationship Id="rId9" Type="http://schemas.openxmlformats.org/officeDocument/2006/relationships/image" Target="../media/image17.jpeg"/><Relationship Id="rId1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142005"/>
            <a:ext cx="12192000" cy="9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endParaRPr>
          </a:p>
        </p:txBody>
      </p:sp>
      <p:sp>
        <p:nvSpPr>
          <p:cNvPr id="11" name="矩形 10"/>
          <p:cNvSpPr/>
          <p:nvPr/>
        </p:nvSpPr>
        <p:spPr>
          <a:xfrm>
            <a:off x="0" y="6271404"/>
            <a:ext cx="12192000" cy="5865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endParaRPr>
          </a:p>
        </p:txBody>
      </p:sp>
      <p:sp>
        <p:nvSpPr>
          <p:cNvPr id="56" name="TextBox 55"/>
          <p:cNvSpPr txBox="1"/>
          <p:nvPr/>
        </p:nvSpPr>
        <p:spPr>
          <a:xfrm>
            <a:off x="8952420" y="5770066"/>
            <a:ext cx="3239580" cy="338540"/>
          </a:xfrm>
          <a:prstGeom prst="rect">
            <a:avLst/>
          </a:prstGeom>
          <a:noFill/>
        </p:spPr>
        <p:txBody>
          <a:bodyPr wrap="square" lIns="91428" tIns="45713" rIns="91428" bIns="45713" rtlCol="0">
            <a:spAutoFit/>
          </a:bodyPr>
          <a:lstStyle/>
          <a:p>
            <a:pPr algn="r"/>
            <a:r>
              <a:rPr lang="zh-CN" altLang="en-US" sz="1600" b="1" dirty="0">
                <a:solidFill>
                  <a:srgbClr val="0070C0"/>
                </a:solidFill>
                <a:latin typeface="微软雅黑" panose="020B0503020204020204" charset="-122"/>
              </a:rPr>
              <a:t>北京聚源锐思数据科技有限公司</a:t>
            </a:r>
          </a:p>
        </p:txBody>
      </p:sp>
      <p:pic>
        <p:nvPicPr>
          <p:cNvPr id="1027" name="Picture 3" descr="E:\文档\doc\04.svn\100.综合\005.Logo\logo.jpg"/>
          <p:cNvPicPr>
            <a:picLocks noChangeAspect="1" noChangeArrowheads="1"/>
          </p:cNvPicPr>
          <p:nvPr/>
        </p:nvPicPr>
        <p:blipFill>
          <a:blip r:embed="rId3" cstate="print"/>
          <a:srcRect/>
          <a:stretch>
            <a:fillRect/>
          </a:stretch>
        </p:blipFill>
        <p:spPr bwMode="auto">
          <a:xfrm>
            <a:off x="252347" y="259488"/>
            <a:ext cx="1600200" cy="635000"/>
          </a:xfrm>
          <a:prstGeom prst="rect">
            <a:avLst/>
          </a:prstGeom>
          <a:noFill/>
        </p:spPr>
      </p:pic>
      <p:sp>
        <p:nvSpPr>
          <p:cNvPr id="13" name="TextBox 12"/>
          <p:cNvSpPr txBox="1"/>
          <p:nvPr/>
        </p:nvSpPr>
        <p:spPr>
          <a:xfrm>
            <a:off x="7368037" y="6410813"/>
            <a:ext cx="4778922" cy="307777"/>
          </a:xfrm>
          <a:prstGeom prst="rect">
            <a:avLst/>
          </a:prstGeom>
          <a:noFill/>
        </p:spPr>
        <p:txBody>
          <a:bodyPr wrap="square" rtlCol="0">
            <a:spAutoFit/>
          </a:bodyPr>
          <a:lstStyle/>
          <a:p>
            <a:pPr algn="r"/>
            <a:r>
              <a:rPr lang="zh-CN" altLang="en-US" sz="1400" b="1" dirty="0">
                <a:solidFill>
                  <a:schemeClr val="bg1"/>
                </a:solidFill>
              </a:rPr>
              <a:t>石森   高级培训师  </a:t>
            </a:r>
            <a:r>
              <a:rPr lang="en-US" altLang="zh-CN" sz="1400" b="1" dirty="0">
                <a:solidFill>
                  <a:schemeClr val="bg1"/>
                </a:solidFill>
              </a:rPr>
              <a:t>2024</a:t>
            </a:r>
            <a:r>
              <a:rPr lang="zh-CN" altLang="en-US" sz="1400" b="1" dirty="0">
                <a:solidFill>
                  <a:schemeClr val="bg1"/>
                </a:solidFill>
              </a:rPr>
              <a:t>年</a:t>
            </a:r>
            <a:r>
              <a:rPr lang="en-US" altLang="zh-CN" sz="1400" b="1" dirty="0">
                <a:solidFill>
                  <a:schemeClr val="bg1"/>
                </a:solidFill>
              </a:rPr>
              <a:t>10</a:t>
            </a:r>
            <a:r>
              <a:rPr lang="zh-CN" altLang="en-US" sz="1400" b="1" dirty="0">
                <a:solidFill>
                  <a:schemeClr val="bg1"/>
                </a:solidFill>
              </a:rPr>
              <a:t>月</a:t>
            </a:r>
            <a:r>
              <a:rPr lang="en-US" altLang="zh-CN" sz="1400" b="1" dirty="0">
                <a:solidFill>
                  <a:schemeClr val="bg1"/>
                </a:solidFill>
              </a:rPr>
              <a:t>17</a:t>
            </a:r>
            <a:r>
              <a:rPr lang="zh-CN" altLang="en-US" sz="1400" b="1" dirty="0">
                <a:solidFill>
                  <a:schemeClr val="bg1"/>
                </a:solidFill>
              </a:rPr>
              <a:t>日</a:t>
            </a:r>
          </a:p>
        </p:txBody>
      </p:sp>
      <p:sp>
        <p:nvSpPr>
          <p:cNvPr id="4" name="矩形 3">
            <a:extLst>
              <a:ext uri="{FF2B5EF4-FFF2-40B4-BE49-F238E27FC236}">
                <a16:creationId xmlns:a16="http://schemas.microsoft.com/office/drawing/2014/main" id="{E718A9DA-1AB0-1DCF-3F92-573645704908}"/>
              </a:ext>
            </a:extLst>
          </p:cNvPr>
          <p:cNvSpPr/>
          <p:nvPr/>
        </p:nvSpPr>
        <p:spPr>
          <a:xfrm>
            <a:off x="750139" y="2277352"/>
            <a:ext cx="10691722" cy="1993174"/>
          </a:xfrm>
          <a:prstGeom prst="rect">
            <a:avLst/>
          </a:prstGeom>
          <a:noFill/>
        </p:spPr>
        <p:txBody>
          <a:bodyPr wrap="square">
            <a:spAutoFit/>
          </a:bodyPr>
          <a:lstStyle/>
          <a:p>
            <a:pPr algn="ctr"/>
            <a:r>
              <a:rPr lang="zh-CN" altLang="en-US" sz="6000" b="1" spc="300" dirty="0">
                <a:solidFill>
                  <a:schemeClr val="tx1">
                    <a:lumMod val="75000"/>
                    <a:lumOff val="25000"/>
                  </a:schemeClr>
                </a:solidFill>
                <a:latin typeface="+mn-ea"/>
              </a:rPr>
              <a:t>大数据视角下的实证研究</a:t>
            </a:r>
            <a:endParaRPr lang="en-US" altLang="zh-CN" sz="6000" spc="300" dirty="0">
              <a:solidFill>
                <a:schemeClr val="tx1">
                  <a:lumMod val="75000"/>
                  <a:lumOff val="25000"/>
                </a:schemeClr>
              </a:solidFill>
              <a:latin typeface="+mn-ea"/>
            </a:endParaRPr>
          </a:p>
          <a:p>
            <a:pPr algn="ctr">
              <a:lnSpc>
                <a:spcPct val="150000"/>
              </a:lnSpc>
            </a:pPr>
            <a:r>
              <a:rPr lang="en-US" altLang="zh-CN" sz="4000" dirty="0">
                <a:solidFill>
                  <a:schemeClr val="tx1">
                    <a:lumMod val="75000"/>
                    <a:lumOff val="25000"/>
                  </a:schemeClr>
                </a:solidFill>
                <a:latin typeface="+mn-ea"/>
              </a:rPr>
              <a:t>               </a:t>
            </a:r>
            <a:r>
              <a:rPr lang="en-US" altLang="zh-CN" sz="4800" dirty="0">
                <a:solidFill>
                  <a:schemeClr val="tx1">
                    <a:lumMod val="75000"/>
                    <a:lumOff val="25000"/>
                  </a:schemeClr>
                </a:solidFill>
                <a:latin typeface="+mn-ea"/>
              </a:rPr>
              <a:t>——</a:t>
            </a:r>
            <a:r>
              <a:rPr lang="zh-CN" altLang="en-US" sz="4800" dirty="0">
                <a:solidFill>
                  <a:schemeClr val="tx1">
                    <a:lumMod val="75000"/>
                    <a:lumOff val="25000"/>
                  </a:schemeClr>
                </a:solidFill>
                <a:latin typeface="+mn-ea"/>
              </a:rPr>
              <a:t>基于</a:t>
            </a:r>
            <a:r>
              <a:rPr lang="en-US" altLang="zh-CN" sz="4800" dirty="0">
                <a:solidFill>
                  <a:schemeClr val="tx1">
                    <a:lumMod val="75000"/>
                    <a:lumOff val="25000"/>
                  </a:schemeClr>
                </a:solidFill>
                <a:latin typeface="+mn-ea"/>
              </a:rPr>
              <a:t>RESSET</a:t>
            </a:r>
            <a:r>
              <a:rPr lang="zh-CN" altLang="en-US" sz="4800" dirty="0">
                <a:solidFill>
                  <a:schemeClr val="tx1">
                    <a:lumMod val="75000"/>
                    <a:lumOff val="25000"/>
                  </a:schemeClr>
                </a:solidFill>
                <a:latin typeface="+mn-ea"/>
              </a:rPr>
              <a:t>数据库</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altLang="en-US" sz="2800" b="1" dirty="0"/>
              <a:t>实证研究数据与资讯类数据的区别</a:t>
            </a:r>
            <a:endParaRPr lang="zh-CN" altLang="en-US" sz="2800" b="1" dirty="0"/>
          </a:p>
        </p:txBody>
      </p:sp>
      <p:sp>
        <p:nvSpPr>
          <p:cNvPr id="8" name="Rectangle 7"/>
          <p:cNvSpPr/>
          <p:nvPr/>
        </p:nvSpPr>
        <p:spPr>
          <a:xfrm>
            <a:off x="1268083" y="1371600"/>
            <a:ext cx="4809494" cy="4813901"/>
          </a:xfrm>
          <a:prstGeom prst="rect">
            <a:avLst/>
          </a:prstGeom>
          <a:solidFill>
            <a:srgbClr val="0070C0">
              <a:alpha val="95000"/>
            </a:srgb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pPr algn="ctr" defTabSz="913765"/>
            <a:endParaRPr lang="en-US" dirty="0">
              <a:solidFill>
                <a:prstClr val="white"/>
              </a:solidFill>
              <a:cs typeface="+mn-ea"/>
              <a:sym typeface="+mn-lt"/>
            </a:endParaRPr>
          </a:p>
        </p:txBody>
      </p:sp>
      <p:sp>
        <p:nvSpPr>
          <p:cNvPr id="9" name="Rectangle 25"/>
          <p:cNvSpPr/>
          <p:nvPr/>
        </p:nvSpPr>
        <p:spPr>
          <a:xfrm>
            <a:off x="6092594" y="1374561"/>
            <a:ext cx="4903355" cy="4794746"/>
          </a:xfrm>
          <a:prstGeom prst="rect">
            <a:avLst/>
          </a:prstGeom>
          <a:solidFill>
            <a:schemeClr val="bg1">
              <a:lumMod val="85000"/>
              <a:alpha val="96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pPr algn="ctr" defTabSz="913765"/>
            <a:endParaRPr lang="en-US" dirty="0">
              <a:solidFill>
                <a:prstClr val="white"/>
              </a:solidFill>
              <a:cs typeface="+mn-ea"/>
              <a:sym typeface="+mn-lt"/>
            </a:endParaRPr>
          </a:p>
        </p:txBody>
      </p:sp>
      <p:sp>
        <p:nvSpPr>
          <p:cNvPr id="12" name="TextBox 11"/>
          <p:cNvSpPr txBox="1"/>
          <p:nvPr/>
        </p:nvSpPr>
        <p:spPr>
          <a:xfrm>
            <a:off x="1466745" y="1524796"/>
            <a:ext cx="4101846" cy="400110"/>
          </a:xfrm>
          <a:prstGeom prst="rect">
            <a:avLst/>
          </a:prstGeom>
          <a:noFill/>
        </p:spPr>
        <p:txBody>
          <a:bodyPr wrap="square" rtlCol="0">
            <a:spAutoFit/>
          </a:bodyPr>
          <a:lstStyle/>
          <a:p>
            <a:pPr algn="ctr" defTabSz="913765"/>
            <a:r>
              <a:rPr lang="zh-CN" altLang="en-US" sz="2000" b="1" dirty="0">
                <a:solidFill>
                  <a:prstClr val="white"/>
                </a:solidFill>
                <a:cs typeface="+mn-ea"/>
                <a:sym typeface="+mn-lt"/>
              </a:rPr>
              <a:t>实证研究数据</a:t>
            </a:r>
            <a:endParaRPr lang="en-US" sz="2000" b="1" dirty="0">
              <a:solidFill>
                <a:prstClr val="white"/>
              </a:solidFill>
              <a:cs typeface="+mn-ea"/>
              <a:sym typeface="+mn-lt"/>
            </a:endParaRPr>
          </a:p>
        </p:txBody>
      </p:sp>
      <p:sp>
        <p:nvSpPr>
          <p:cNvPr id="18" name="TextBox 17"/>
          <p:cNvSpPr txBox="1"/>
          <p:nvPr/>
        </p:nvSpPr>
        <p:spPr>
          <a:xfrm>
            <a:off x="1427913" y="2103783"/>
            <a:ext cx="4282774" cy="722442"/>
          </a:xfrm>
          <a:prstGeom prst="rect">
            <a:avLst/>
          </a:prstGeom>
          <a:noFill/>
        </p:spPr>
        <p:txBody>
          <a:bodyPr wrap="square" rtlCol="0">
            <a:spAutoFit/>
          </a:bodyPr>
          <a:lstStyle/>
          <a:p>
            <a:pPr defTabSz="913765">
              <a:lnSpc>
                <a:spcPct val="135000"/>
              </a:lnSpc>
            </a:pPr>
            <a:r>
              <a:rPr lang="zh-CN" altLang="en-US" sz="1600" b="1" dirty="0">
                <a:solidFill>
                  <a:prstClr val="white"/>
                </a:solidFill>
                <a:cs typeface="+mn-ea"/>
                <a:sym typeface="+mn-lt"/>
              </a:rPr>
              <a:t>用途：</a:t>
            </a:r>
            <a:r>
              <a:rPr lang="zh-CN" altLang="en-US" sz="1600" dirty="0">
                <a:solidFill>
                  <a:prstClr val="white"/>
                </a:solidFill>
                <a:cs typeface="+mn-ea"/>
                <a:sym typeface="+mn-lt"/>
              </a:rPr>
              <a:t>实证学术研究，贯穿数据收集、数据处理、数据分析和实证结果整个过程</a:t>
            </a:r>
            <a:r>
              <a:rPr lang="en-US" sz="1600" dirty="0">
                <a:solidFill>
                  <a:prstClr val="white"/>
                </a:solidFill>
                <a:cs typeface="+mn-ea"/>
                <a:sym typeface="+mn-lt"/>
              </a:rPr>
              <a:t> </a:t>
            </a:r>
            <a:r>
              <a:rPr lang="zh-CN" altLang="en-US" sz="1600" dirty="0">
                <a:solidFill>
                  <a:prstClr val="white"/>
                </a:solidFill>
                <a:cs typeface="+mn-ea"/>
                <a:sym typeface="+mn-lt"/>
              </a:rPr>
              <a:t>。</a:t>
            </a:r>
            <a:endParaRPr lang="en-US" sz="1600" dirty="0">
              <a:solidFill>
                <a:prstClr val="white"/>
              </a:solidFill>
              <a:cs typeface="+mn-ea"/>
              <a:sym typeface="+mn-lt"/>
            </a:endParaRPr>
          </a:p>
        </p:txBody>
      </p:sp>
      <p:sp>
        <p:nvSpPr>
          <p:cNvPr id="20" name="TextBox 19"/>
          <p:cNvSpPr txBox="1"/>
          <p:nvPr/>
        </p:nvSpPr>
        <p:spPr>
          <a:xfrm>
            <a:off x="1395116" y="3170594"/>
            <a:ext cx="4282774" cy="1054841"/>
          </a:xfrm>
          <a:prstGeom prst="rect">
            <a:avLst/>
          </a:prstGeom>
          <a:noFill/>
        </p:spPr>
        <p:txBody>
          <a:bodyPr wrap="square" rtlCol="0">
            <a:spAutoFit/>
          </a:bodyPr>
          <a:lstStyle/>
          <a:p>
            <a:pPr defTabSz="913765">
              <a:lnSpc>
                <a:spcPct val="135000"/>
              </a:lnSpc>
            </a:pPr>
            <a:r>
              <a:rPr lang="zh-CN" altLang="en-US" sz="1600" b="1" dirty="0">
                <a:solidFill>
                  <a:prstClr val="white"/>
                </a:solidFill>
                <a:cs typeface="+mn-ea"/>
                <a:sym typeface="+mn-lt"/>
              </a:rPr>
              <a:t>数据特点：</a:t>
            </a:r>
            <a:r>
              <a:rPr lang="zh-CN" altLang="en-US" sz="1600" dirty="0">
                <a:solidFill>
                  <a:prstClr val="white"/>
                </a:solidFill>
                <a:cs typeface="+mn-ea"/>
                <a:sym typeface="+mn-lt"/>
              </a:rPr>
              <a:t>侧重于对原始数据的深层次加工，如数据表专业合并、衍生指标计算等，帮助研究者便捷、高效、精准的获取数据。</a:t>
            </a:r>
            <a:endParaRPr lang="en-US" sz="1600" dirty="0">
              <a:solidFill>
                <a:prstClr val="white"/>
              </a:solidFill>
              <a:cs typeface="+mn-ea"/>
              <a:sym typeface="+mn-lt"/>
            </a:endParaRPr>
          </a:p>
        </p:txBody>
      </p:sp>
      <p:sp>
        <p:nvSpPr>
          <p:cNvPr id="21" name="TextBox 20"/>
          <p:cNvSpPr txBox="1"/>
          <p:nvPr/>
        </p:nvSpPr>
        <p:spPr>
          <a:xfrm>
            <a:off x="1441416" y="4675288"/>
            <a:ext cx="4282774" cy="1089529"/>
          </a:xfrm>
          <a:prstGeom prst="rect">
            <a:avLst/>
          </a:prstGeom>
          <a:noFill/>
        </p:spPr>
        <p:txBody>
          <a:bodyPr wrap="square" rtlCol="0">
            <a:spAutoFit/>
          </a:bodyPr>
          <a:lstStyle/>
          <a:p>
            <a:pPr defTabSz="913765">
              <a:lnSpc>
                <a:spcPct val="135000"/>
              </a:lnSpc>
            </a:pPr>
            <a:r>
              <a:rPr lang="zh-CN" altLang="en-US" sz="1600" b="1" dirty="0">
                <a:solidFill>
                  <a:prstClr val="white"/>
                </a:solidFill>
                <a:cs typeface="+mn-ea"/>
                <a:sym typeface="+mn-lt"/>
              </a:rPr>
              <a:t>服务方式：</a:t>
            </a:r>
            <a:r>
              <a:rPr lang="en-US" altLang="zh-CN" sz="1600" dirty="0">
                <a:solidFill>
                  <a:prstClr val="white"/>
                </a:solidFill>
                <a:cs typeface="+mn-ea"/>
                <a:sym typeface="+mn-lt"/>
              </a:rPr>
              <a:t>B/S</a:t>
            </a:r>
            <a:r>
              <a:rPr lang="zh-CN" altLang="en-US" sz="1600" dirty="0">
                <a:solidFill>
                  <a:prstClr val="white"/>
                </a:solidFill>
                <a:cs typeface="+mn-ea"/>
                <a:sym typeface="+mn-lt"/>
              </a:rPr>
              <a:t>架构远程访问、安装本地镜像数据（全部历史数据安装在用户本地服务器上，无使用期限制）、</a:t>
            </a:r>
            <a:r>
              <a:rPr lang="en-US" altLang="zh-CN" sz="1600" dirty="0">
                <a:solidFill>
                  <a:prstClr val="white"/>
                </a:solidFill>
                <a:cs typeface="+mn-ea"/>
                <a:sym typeface="+mn-lt"/>
              </a:rPr>
              <a:t>SAS</a:t>
            </a:r>
            <a:r>
              <a:rPr lang="zh-CN" altLang="en-US" sz="1600" dirty="0">
                <a:solidFill>
                  <a:prstClr val="white"/>
                </a:solidFill>
                <a:cs typeface="+mn-ea"/>
                <a:sym typeface="+mn-lt"/>
              </a:rPr>
              <a:t>软件调用、</a:t>
            </a:r>
            <a:r>
              <a:rPr lang="en-US" altLang="zh-CN" sz="1600" dirty="0">
                <a:solidFill>
                  <a:prstClr val="white"/>
                </a:solidFill>
                <a:cs typeface="+mn-ea"/>
                <a:sym typeface="+mn-lt"/>
              </a:rPr>
              <a:t>API</a:t>
            </a:r>
            <a:r>
              <a:rPr lang="zh-CN" altLang="en-US" sz="1600" dirty="0">
                <a:solidFill>
                  <a:prstClr val="white"/>
                </a:solidFill>
                <a:cs typeface="+mn-ea"/>
                <a:sym typeface="+mn-lt"/>
              </a:rPr>
              <a:t>接口。</a:t>
            </a:r>
            <a:endParaRPr lang="en-US" sz="1600" dirty="0">
              <a:solidFill>
                <a:prstClr val="white"/>
              </a:solidFill>
              <a:cs typeface="+mn-ea"/>
              <a:sym typeface="+mn-lt"/>
            </a:endParaRPr>
          </a:p>
        </p:txBody>
      </p:sp>
      <p:sp>
        <p:nvSpPr>
          <p:cNvPr id="22" name="TextBox 21"/>
          <p:cNvSpPr txBox="1"/>
          <p:nvPr/>
        </p:nvSpPr>
        <p:spPr>
          <a:xfrm>
            <a:off x="6434208" y="1491995"/>
            <a:ext cx="4101846" cy="400110"/>
          </a:xfrm>
          <a:prstGeom prst="rect">
            <a:avLst/>
          </a:prstGeom>
          <a:noFill/>
        </p:spPr>
        <p:txBody>
          <a:bodyPr wrap="square" rtlCol="0">
            <a:spAutoFit/>
          </a:bodyPr>
          <a:lstStyle/>
          <a:p>
            <a:pPr algn="ctr" defTabSz="913765"/>
            <a:r>
              <a:rPr lang="zh-CN" altLang="en-US" sz="2000" b="1" dirty="0">
                <a:solidFill>
                  <a:schemeClr val="tx1">
                    <a:lumMod val="75000"/>
                    <a:lumOff val="25000"/>
                  </a:schemeClr>
                </a:solidFill>
                <a:cs typeface="+mn-ea"/>
                <a:sym typeface="+mn-lt"/>
              </a:rPr>
              <a:t>资讯类数据</a:t>
            </a:r>
            <a:endParaRPr lang="en-US" sz="2000" b="1" dirty="0">
              <a:solidFill>
                <a:schemeClr val="tx1">
                  <a:lumMod val="75000"/>
                  <a:lumOff val="25000"/>
                </a:schemeClr>
              </a:solidFill>
              <a:cs typeface="+mn-ea"/>
              <a:sym typeface="+mn-lt"/>
            </a:endParaRPr>
          </a:p>
        </p:txBody>
      </p:sp>
      <p:sp>
        <p:nvSpPr>
          <p:cNvPr id="23" name="TextBox 22"/>
          <p:cNvSpPr txBox="1"/>
          <p:nvPr/>
        </p:nvSpPr>
        <p:spPr>
          <a:xfrm>
            <a:off x="6395376" y="2070982"/>
            <a:ext cx="4282774" cy="757130"/>
          </a:xfrm>
          <a:prstGeom prst="rect">
            <a:avLst/>
          </a:prstGeom>
          <a:noFill/>
        </p:spPr>
        <p:txBody>
          <a:bodyPr wrap="square" rtlCol="0">
            <a:spAutoFit/>
          </a:bodyPr>
          <a:lstStyle/>
          <a:p>
            <a:pPr defTabSz="913765">
              <a:lnSpc>
                <a:spcPct val="135000"/>
              </a:lnSpc>
            </a:pPr>
            <a:r>
              <a:rPr lang="zh-CN" altLang="en-US" sz="1600" b="1" dirty="0">
                <a:solidFill>
                  <a:schemeClr val="tx1">
                    <a:lumMod val="75000"/>
                    <a:lumOff val="25000"/>
                  </a:schemeClr>
                </a:solidFill>
                <a:cs typeface="+mn-ea"/>
                <a:sym typeface="+mn-lt"/>
              </a:rPr>
              <a:t>用途：</a:t>
            </a:r>
            <a:r>
              <a:rPr lang="zh-CN" altLang="en-US" sz="1600" dirty="0">
                <a:solidFill>
                  <a:schemeClr val="tx1">
                    <a:lumMod val="75000"/>
                    <a:lumOff val="25000"/>
                  </a:schemeClr>
                </a:solidFill>
                <a:cs typeface="+mn-ea"/>
                <a:sym typeface="+mn-lt"/>
              </a:rPr>
              <a:t>投资市场操作，对原始数据做初次收集后提供给研究者以做参考。</a:t>
            </a:r>
            <a:endParaRPr lang="en-US" sz="1600" dirty="0">
              <a:solidFill>
                <a:schemeClr val="tx1">
                  <a:lumMod val="75000"/>
                  <a:lumOff val="25000"/>
                </a:schemeClr>
              </a:solidFill>
              <a:cs typeface="+mn-ea"/>
              <a:sym typeface="+mn-lt"/>
            </a:endParaRPr>
          </a:p>
        </p:txBody>
      </p:sp>
      <p:sp>
        <p:nvSpPr>
          <p:cNvPr id="24" name="TextBox 23"/>
          <p:cNvSpPr txBox="1"/>
          <p:nvPr/>
        </p:nvSpPr>
        <p:spPr>
          <a:xfrm>
            <a:off x="6362579" y="3137793"/>
            <a:ext cx="4282774" cy="1089529"/>
          </a:xfrm>
          <a:prstGeom prst="rect">
            <a:avLst/>
          </a:prstGeom>
          <a:noFill/>
        </p:spPr>
        <p:txBody>
          <a:bodyPr wrap="square" rtlCol="0">
            <a:spAutoFit/>
          </a:bodyPr>
          <a:lstStyle/>
          <a:p>
            <a:pPr defTabSz="913765">
              <a:lnSpc>
                <a:spcPct val="135000"/>
              </a:lnSpc>
            </a:pPr>
            <a:r>
              <a:rPr lang="zh-CN" altLang="en-US" sz="1600" b="1" dirty="0">
                <a:solidFill>
                  <a:schemeClr val="tx1">
                    <a:lumMod val="75000"/>
                    <a:lumOff val="25000"/>
                  </a:schemeClr>
                </a:solidFill>
                <a:cs typeface="+mn-ea"/>
                <a:sym typeface="+mn-lt"/>
              </a:rPr>
              <a:t>数据特点：</a:t>
            </a:r>
            <a:r>
              <a:rPr lang="zh-CN" altLang="en-US" sz="1600" dirty="0">
                <a:solidFill>
                  <a:schemeClr val="tx1">
                    <a:lumMod val="75000"/>
                    <a:lumOff val="25000"/>
                  </a:schemeClr>
                </a:solidFill>
                <a:cs typeface="+mn-ea"/>
                <a:sym typeface="+mn-lt"/>
              </a:rPr>
              <a:t>侧重于信息和数据的实时性和原发性，仅对原始数据做初次收集，不对数据进行深层次加工。</a:t>
            </a:r>
            <a:endParaRPr lang="en-US" sz="1600" dirty="0">
              <a:solidFill>
                <a:schemeClr val="tx1">
                  <a:lumMod val="75000"/>
                  <a:lumOff val="25000"/>
                </a:schemeClr>
              </a:solidFill>
              <a:cs typeface="+mn-ea"/>
              <a:sym typeface="+mn-lt"/>
            </a:endParaRPr>
          </a:p>
        </p:txBody>
      </p:sp>
      <p:sp>
        <p:nvSpPr>
          <p:cNvPr id="25" name="TextBox 24"/>
          <p:cNvSpPr txBox="1"/>
          <p:nvPr/>
        </p:nvSpPr>
        <p:spPr>
          <a:xfrm>
            <a:off x="6408879" y="4642487"/>
            <a:ext cx="4282774" cy="757130"/>
          </a:xfrm>
          <a:prstGeom prst="rect">
            <a:avLst/>
          </a:prstGeom>
          <a:noFill/>
        </p:spPr>
        <p:txBody>
          <a:bodyPr wrap="square" rtlCol="0">
            <a:spAutoFit/>
          </a:bodyPr>
          <a:lstStyle/>
          <a:p>
            <a:pPr defTabSz="913765">
              <a:lnSpc>
                <a:spcPct val="135000"/>
              </a:lnSpc>
            </a:pPr>
            <a:r>
              <a:rPr lang="zh-CN" altLang="en-US" sz="1600" b="1" dirty="0">
                <a:solidFill>
                  <a:schemeClr val="tx1">
                    <a:lumMod val="75000"/>
                    <a:lumOff val="25000"/>
                  </a:schemeClr>
                </a:solidFill>
                <a:cs typeface="+mn-ea"/>
                <a:sym typeface="+mn-lt"/>
              </a:rPr>
              <a:t>服务方式：</a:t>
            </a:r>
            <a:r>
              <a:rPr lang="zh-CN" altLang="en-US" sz="1600" dirty="0">
                <a:solidFill>
                  <a:schemeClr val="tx1">
                    <a:lumMod val="75000"/>
                    <a:lumOff val="25000"/>
                  </a:schemeClr>
                </a:solidFill>
                <a:cs typeface="+mn-ea"/>
                <a:sym typeface="+mn-lt"/>
              </a:rPr>
              <a:t>通过安装客户端程序访问、</a:t>
            </a:r>
            <a:r>
              <a:rPr lang="en-US" altLang="zh-CN" sz="1600" dirty="0">
                <a:solidFill>
                  <a:schemeClr val="tx1">
                    <a:lumMod val="75000"/>
                    <a:lumOff val="25000"/>
                  </a:schemeClr>
                </a:solidFill>
                <a:cs typeface="+mn-ea"/>
                <a:sym typeface="+mn-lt"/>
              </a:rPr>
              <a:t>B/S</a:t>
            </a:r>
            <a:r>
              <a:rPr lang="zh-CN" altLang="en-US" sz="1600" dirty="0">
                <a:solidFill>
                  <a:schemeClr val="tx1">
                    <a:lumMod val="75000"/>
                    <a:lumOff val="25000"/>
                  </a:schemeClr>
                </a:solidFill>
                <a:cs typeface="+mn-ea"/>
                <a:sym typeface="+mn-lt"/>
              </a:rPr>
              <a:t>架构远程访问。</a:t>
            </a:r>
            <a:endParaRPr lang="en-US" sz="1600" dirty="0">
              <a:solidFill>
                <a:schemeClr val="tx1">
                  <a:lumMod val="75000"/>
                  <a:lumOff val="25000"/>
                </a:schemeClr>
              </a:solidFill>
              <a:cs typeface="+mn-ea"/>
              <a:sym typeface="+mn-lt"/>
            </a:endParaRPr>
          </a:p>
        </p:txBody>
      </p:sp>
    </p:spTree>
    <p:custDataLst>
      <p:tags r:id="rId1"/>
    </p:custDataLst>
    <p:extLst>
      <p:ext uri="{BB962C8B-B14F-4D97-AF65-F5344CB8AC3E}">
        <p14:creationId xmlns:p14="http://schemas.microsoft.com/office/powerpoint/2010/main" val="547059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altLang="en-US" sz="2800" b="1" dirty="0" err="1">
                <a:solidFill>
                  <a:prstClr val="black">
                    <a:lumMod val="65000"/>
                    <a:lumOff val="35000"/>
                  </a:prstClr>
                </a:solidFill>
              </a:rPr>
              <a:t>锐思</a:t>
            </a:r>
            <a:r>
              <a:rPr lang="zh-CN" altLang="en-US" sz="2800" b="1" dirty="0">
                <a:solidFill>
                  <a:prstClr val="black">
                    <a:lumMod val="65000"/>
                    <a:lumOff val="35000"/>
                  </a:prstClr>
                </a:solidFill>
              </a:rPr>
              <a:t>（</a:t>
            </a:r>
            <a:r>
              <a:rPr lang="en-US" altLang="zh-CN" sz="2800" b="1" dirty="0">
                <a:solidFill>
                  <a:prstClr val="black">
                    <a:lumMod val="65000"/>
                    <a:lumOff val="35000"/>
                  </a:prstClr>
                </a:solidFill>
              </a:rPr>
              <a:t>RESSET</a:t>
            </a:r>
            <a:r>
              <a:rPr lang="zh-CN" altLang="en-US" sz="2800" b="1" dirty="0">
                <a:solidFill>
                  <a:prstClr val="black">
                    <a:lumMod val="65000"/>
                    <a:lumOff val="35000"/>
                  </a:prstClr>
                </a:solidFill>
              </a:rPr>
              <a:t>）</a:t>
            </a:r>
            <a:r>
              <a:rPr altLang="en-US" sz="2800" b="1" dirty="0">
                <a:solidFill>
                  <a:prstClr val="black">
                    <a:lumMod val="65000"/>
                    <a:lumOff val="35000"/>
                  </a:prstClr>
                </a:solidFill>
              </a:rPr>
              <a:t>数据库</a:t>
            </a:r>
            <a:r>
              <a:rPr lang="zh-CN" altLang="en-US" sz="2800" b="1" dirty="0">
                <a:solidFill>
                  <a:prstClr val="black">
                    <a:lumMod val="65000"/>
                    <a:lumOff val="35000"/>
                  </a:prstClr>
                </a:solidFill>
              </a:rPr>
              <a:t>特色</a:t>
            </a:r>
            <a:endParaRPr lang="zh-CN" altLang="en-US" sz="2800" b="1" dirty="0"/>
          </a:p>
        </p:txBody>
      </p:sp>
      <p:grpSp>
        <p:nvGrpSpPr>
          <p:cNvPr id="2" name="Group 2"/>
          <p:cNvGrpSpPr/>
          <p:nvPr/>
        </p:nvGrpSpPr>
        <p:grpSpPr>
          <a:xfrm>
            <a:off x="1392397" y="2184017"/>
            <a:ext cx="2886366" cy="326475"/>
            <a:chOff x="1848067" y="2697524"/>
            <a:chExt cx="2311184" cy="316190"/>
          </a:xfrm>
        </p:grpSpPr>
        <p:cxnSp>
          <p:nvCxnSpPr>
            <p:cNvPr id="11" name="Straight Connector 56"/>
            <p:cNvCxnSpPr/>
            <p:nvPr/>
          </p:nvCxnSpPr>
          <p:spPr>
            <a:xfrm flipH="1" flipV="1">
              <a:off x="3661285" y="2697524"/>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57"/>
            <p:cNvCxnSpPr/>
            <p:nvPr/>
          </p:nvCxnSpPr>
          <p:spPr>
            <a:xfrm flipH="1">
              <a:off x="1848067" y="2697524"/>
              <a:ext cx="181321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3" name="Group 3"/>
          <p:cNvGrpSpPr/>
          <p:nvPr/>
        </p:nvGrpSpPr>
        <p:grpSpPr>
          <a:xfrm>
            <a:off x="7754580" y="2236742"/>
            <a:ext cx="2673026" cy="254614"/>
            <a:chOff x="7528087" y="2680840"/>
            <a:chExt cx="2061939" cy="316190"/>
          </a:xfrm>
        </p:grpSpPr>
        <p:cxnSp>
          <p:nvCxnSpPr>
            <p:cNvPr id="14" name="Straight Connector 61"/>
            <p:cNvCxnSpPr/>
            <p:nvPr/>
          </p:nvCxnSpPr>
          <p:spPr>
            <a:xfrm flipV="1">
              <a:off x="7528087" y="2680840"/>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62"/>
            <p:cNvCxnSpPr/>
            <p:nvPr/>
          </p:nvCxnSpPr>
          <p:spPr>
            <a:xfrm>
              <a:off x="8026053" y="2680840"/>
              <a:ext cx="1563973"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4" name="Group 70"/>
          <p:cNvGrpSpPr/>
          <p:nvPr/>
        </p:nvGrpSpPr>
        <p:grpSpPr>
          <a:xfrm flipV="1">
            <a:off x="7754580" y="3797760"/>
            <a:ext cx="2673026" cy="433280"/>
            <a:chOff x="7528087" y="2680840"/>
            <a:chExt cx="2061939" cy="316190"/>
          </a:xfrm>
        </p:grpSpPr>
        <p:cxnSp>
          <p:nvCxnSpPr>
            <p:cNvPr id="17" name="Straight Connector 71"/>
            <p:cNvCxnSpPr/>
            <p:nvPr/>
          </p:nvCxnSpPr>
          <p:spPr>
            <a:xfrm flipV="1">
              <a:off x="7528087" y="2680840"/>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72"/>
            <p:cNvCxnSpPr/>
            <p:nvPr/>
          </p:nvCxnSpPr>
          <p:spPr>
            <a:xfrm>
              <a:off x="8026053" y="2680840"/>
              <a:ext cx="1563973"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5" name="Group 76"/>
          <p:cNvGrpSpPr/>
          <p:nvPr/>
        </p:nvGrpSpPr>
        <p:grpSpPr>
          <a:xfrm flipV="1">
            <a:off x="1392397" y="3820910"/>
            <a:ext cx="2886366" cy="428200"/>
            <a:chOff x="1848067" y="2697524"/>
            <a:chExt cx="2311184" cy="316190"/>
          </a:xfrm>
        </p:grpSpPr>
        <p:cxnSp>
          <p:nvCxnSpPr>
            <p:cNvPr id="20" name="Straight Connector 77"/>
            <p:cNvCxnSpPr/>
            <p:nvPr/>
          </p:nvCxnSpPr>
          <p:spPr>
            <a:xfrm flipH="1" flipV="1">
              <a:off x="3661285" y="2697524"/>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78"/>
            <p:cNvCxnSpPr/>
            <p:nvPr/>
          </p:nvCxnSpPr>
          <p:spPr>
            <a:xfrm flipH="1">
              <a:off x="1848067" y="2697524"/>
              <a:ext cx="181321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1401698" y="1806605"/>
            <a:ext cx="2133045" cy="400110"/>
          </a:xfrm>
          <a:prstGeom prst="rect">
            <a:avLst/>
          </a:prstGeom>
          <a:noFill/>
        </p:spPr>
        <p:txBody>
          <a:bodyPr wrap="square" rtlCol="0">
            <a:spAutoFit/>
          </a:bodyPr>
          <a:lstStyle/>
          <a:p>
            <a:pPr defTabSz="913765"/>
            <a:r>
              <a:rPr lang="zh-CN" altLang="en-US" sz="2000" b="1" dirty="0">
                <a:solidFill>
                  <a:srgbClr val="0070C0"/>
                </a:solidFill>
                <a:cs typeface="+mn-ea"/>
                <a:sym typeface="+mn-lt"/>
              </a:rPr>
              <a:t>海量大数据</a:t>
            </a:r>
            <a:endParaRPr lang="en-US" sz="2000" b="1" dirty="0">
              <a:solidFill>
                <a:srgbClr val="0070C0"/>
              </a:solidFill>
              <a:cs typeface="+mn-ea"/>
              <a:sym typeface="+mn-lt"/>
            </a:endParaRPr>
          </a:p>
        </p:txBody>
      </p:sp>
      <p:sp>
        <p:nvSpPr>
          <p:cNvPr id="23" name="TextBox 22"/>
          <p:cNvSpPr txBox="1"/>
          <p:nvPr/>
        </p:nvSpPr>
        <p:spPr>
          <a:xfrm>
            <a:off x="1401698" y="2217314"/>
            <a:ext cx="2417948" cy="1370830"/>
          </a:xfrm>
          <a:prstGeom prst="rect">
            <a:avLst/>
          </a:prstGeom>
          <a:noFill/>
        </p:spPr>
        <p:txBody>
          <a:bodyPr wrap="square" rtlCol="0">
            <a:noAutofit/>
          </a:bodyPr>
          <a:lstStyle/>
          <a:p>
            <a:pPr algn="just" fontAlgn="auto">
              <a:lnSpc>
                <a:spcPct val="150000"/>
              </a:lnSpc>
              <a:spcBef>
                <a:spcPts val="20"/>
              </a:spcBef>
              <a:spcAft>
                <a:spcPts val="0"/>
              </a:spcAft>
              <a:buFont typeface="Wingdings" panose="05000000000000000000" charset="0"/>
              <a:buChar char=""/>
            </a:pPr>
            <a:r>
              <a:rPr lang="zh-CN" altLang="en-US" sz="1200" dirty="0">
                <a:latin typeface="+mn-ea"/>
                <a:sym typeface="Arial" panose="020B0604020202020204" pitchFamily="34" charset="0"/>
              </a:rPr>
              <a:t> 数据总量近</a:t>
            </a:r>
            <a:r>
              <a:rPr lang="en-US" altLang="zh-CN" sz="1200" dirty="0">
                <a:latin typeface="+mn-ea"/>
                <a:sym typeface="Arial" panose="020B0604020202020204" pitchFamily="34" charset="0"/>
              </a:rPr>
              <a:t>100T</a:t>
            </a:r>
          </a:p>
          <a:p>
            <a:pPr algn="just" fontAlgn="auto">
              <a:lnSpc>
                <a:spcPct val="150000"/>
              </a:lnSpc>
              <a:spcBef>
                <a:spcPts val="20"/>
              </a:spcBef>
              <a:spcAft>
                <a:spcPts val="0"/>
              </a:spcAft>
              <a:buFont typeface="Wingdings" panose="05000000000000000000" charset="0"/>
              <a:buChar char=""/>
            </a:pPr>
            <a:r>
              <a:rPr lang="zh-CN" altLang="en-US" sz="1200" dirty="0">
                <a:latin typeface="+mn-ea"/>
                <a:sym typeface="Arial" panose="020B0604020202020204" pitchFamily="34" charset="0"/>
              </a:rPr>
              <a:t> 单库表数据量超</a:t>
            </a:r>
            <a:r>
              <a:rPr lang="en-US" altLang="zh-CN" sz="1200" dirty="0">
                <a:latin typeface="+mn-ea"/>
                <a:sym typeface="Arial" panose="020B0604020202020204" pitchFamily="34" charset="0"/>
              </a:rPr>
              <a:t>3</a:t>
            </a:r>
            <a:r>
              <a:rPr lang="zh-CN" altLang="en-US" sz="1200" dirty="0">
                <a:latin typeface="+mn-ea"/>
                <a:sym typeface="Arial" panose="020B0604020202020204" pitchFamily="34" charset="0"/>
              </a:rPr>
              <a:t>00G    </a:t>
            </a:r>
          </a:p>
          <a:p>
            <a:pPr algn="just" fontAlgn="auto">
              <a:lnSpc>
                <a:spcPct val="150000"/>
              </a:lnSpc>
              <a:spcBef>
                <a:spcPts val="20"/>
              </a:spcBef>
              <a:spcAft>
                <a:spcPts val="0"/>
              </a:spcAft>
              <a:buFont typeface="Wingdings" panose="05000000000000000000" charset="0"/>
              <a:buChar char=""/>
            </a:pPr>
            <a:r>
              <a:rPr lang="zh-CN" altLang="en-US" sz="1200" dirty="0">
                <a:latin typeface="+mn-ea"/>
                <a:sym typeface="Arial" panose="020B0604020202020204" pitchFamily="34" charset="0"/>
              </a:rPr>
              <a:t> 数据库表超</a:t>
            </a:r>
            <a:r>
              <a:rPr lang="en-US" altLang="zh-CN" sz="1200" dirty="0">
                <a:latin typeface="+mn-ea"/>
                <a:sym typeface="Arial" panose="020B0604020202020204" pitchFamily="34" charset="0"/>
              </a:rPr>
              <a:t>3500</a:t>
            </a:r>
            <a:r>
              <a:rPr lang="zh-CN" altLang="en-US" sz="1200" dirty="0">
                <a:latin typeface="+mn-ea"/>
                <a:sym typeface="Arial" panose="020B0604020202020204" pitchFamily="34" charset="0"/>
              </a:rPr>
              <a:t>个</a:t>
            </a:r>
          </a:p>
          <a:p>
            <a:pPr algn="just" fontAlgn="auto">
              <a:lnSpc>
                <a:spcPct val="150000"/>
              </a:lnSpc>
              <a:spcBef>
                <a:spcPts val="20"/>
              </a:spcBef>
              <a:spcAft>
                <a:spcPts val="0"/>
              </a:spcAft>
              <a:buFont typeface="Wingdings" panose="05000000000000000000" charset="0"/>
              <a:buChar char=""/>
            </a:pPr>
            <a:r>
              <a:rPr lang="zh-CN" altLang="en-US" sz="1200" dirty="0">
                <a:latin typeface="+mn-ea"/>
                <a:sym typeface="Arial" panose="020B0604020202020204" pitchFamily="34" charset="0"/>
              </a:rPr>
              <a:t> 数据字段近</a:t>
            </a:r>
            <a:r>
              <a:rPr lang="en-US" altLang="zh-CN" sz="1200" dirty="0">
                <a:latin typeface="+mn-ea"/>
                <a:sym typeface="Arial" panose="020B0604020202020204" pitchFamily="34" charset="0"/>
              </a:rPr>
              <a:t>40,000</a:t>
            </a:r>
            <a:r>
              <a:rPr lang="zh-CN" altLang="en-US" sz="1200" dirty="0">
                <a:latin typeface="+mn-ea"/>
                <a:sym typeface="Arial" panose="020B0604020202020204" pitchFamily="34" charset="0"/>
              </a:rPr>
              <a:t>个</a:t>
            </a:r>
            <a:endParaRPr lang="en-US" altLang="zh-CN" sz="1200" dirty="0">
              <a:latin typeface="+mn-ea"/>
              <a:sym typeface="Arial" panose="020B0604020202020204" pitchFamily="34" charset="0"/>
            </a:endParaRPr>
          </a:p>
          <a:p>
            <a:pPr defTabSz="913765">
              <a:lnSpc>
                <a:spcPct val="120000"/>
              </a:lnSpc>
            </a:pPr>
            <a:endParaRPr lang="en-US" sz="1200" dirty="0">
              <a:solidFill>
                <a:srgbClr val="737572"/>
              </a:solidFill>
              <a:latin typeface="+mn-ea"/>
              <a:cs typeface="+mn-ea"/>
              <a:sym typeface="+mn-lt"/>
            </a:endParaRPr>
          </a:p>
        </p:txBody>
      </p:sp>
      <p:sp>
        <p:nvSpPr>
          <p:cNvPr id="24" name="TextBox 23"/>
          <p:cNvSpPr txBox="1"/>
          <p:nvPr/>
        </p:nvSpPr>
        <p:spPr>
          <a:xfrm>
            <a:off x="8281056" y="1837555"/>
            <a:ext cx="2133045" cy="400110"/>
          </a:xfrm>
          <a:prstGeom prst="rect">
            <a:avLst/>
          </a:prstGeom>
          <a:noFill/>
        </p:spPr>
        <p:txBody>
          <a:bodyPr wrap="square" rtlCol="0">
            <a:spAutoFit/>
          </a:bodyPr>
          <a:lstStyle/>
          <a:p>
            <a:pPr algn="r" defTabSz="913765"/>
            <a:r>
              <a:rPr lang="zh-CN" altLang="en-US" sz="2000" b="1" dirty="0">
                <a:solidFill>
                  <a:srgbClr val="0070C0"/>
                </a:solidFill>
                <a:cs typeface="+mn-ea"/>
                <a:sym typeface="+mn-lt"/>
              </a:rPr>
              <a:t>权威数据源</a:t>
            </a:r>
            <a:endParaRPr lang="en-US" sz="2000" b="1" dirty="0">
              <a:solidFill>
                <a:srgbClr val="0070C0"/>
              </a:solidFill>
              <a:cs typeface="+mn-ea"/>
              <a:sym typeface="+mn-lt"/>
            </a:endParaRPr>
          </a:p>
        </p:txBody>
      </p:sp>
      <p:sp>
        <p:nvSpPr>
          <p:cNvPr id="26" name="TextBox 25"/>
          <p:cNvSpPr txBox="1"/>
          <p:nvPr/>
        </p:nvSpPr>
        <p:spPr>
          <a:xfrm>
            <a:off x="8281056" y="3843429"/>
            <a:ext cx="2133045" cy="400110"/>
          </a:xfrm>
          <a:prstGeom prst="rect">
            <a:avLst/>
          </a:prstGeom>
          <a:noFill/>
        </p:spPr>
        <p:txBody>
          <a:bodyPr wrap="square" rtlCol="0">
            <a:spAutoFit/>
          </a:bodyPr>
          <a:lstStyle/>
          <a:p>
            <a:pPr algn="r" defTabSz="913765"/>
            <a:r>
              <a:rPr lang="zh-CN" altLang="en-US" sz="2000" b="1" dirty="0">
                <a:solidFill>
                  <a:srgbClr val="0070C0"/>
                </a:solidFill>
                <a:cs typeface="+mn-ea"/>
                <a:sym typeface="+mn-lt"/>
              </a:rPr>
              <a:t>灵活应用</a:t>
            </a:r>
            <a:endParaRPr lang="en-US" sz="2000" b="1" dirty="0">
              <a:solidFill>
                <a:srgbClr val="0070C0"/>
              </a:solidFill>
              <a:cs typeface="+mn-ea"/>
              <a:sym typeface="+mn-lt"/>
            </a:endParaRPr>
          </a:p>
        </p:txBody>
      </p:sp>
      <p:sp>
        <p:nvSpPr>
          <p:cNvPr id="28" name="TextBox 27"/>
          <p:cNvSpPr txBox="1"/>
          <p:nvPr/>
        </p:nvSpPr>
        <p:spPr>
          <a:xfrm>
            <a:off x="1401698" y="3860075"/>
            <a:ext cx="2133045" cy="400110"/>
          </a:xfrm>
          <a:prstGeom prst="rect">
            <a:avLst/>
          </a:prstGeom>
          <a:noFill/>
        </p:spPr>
        <p:txBody>
          <a:bodyPr wrap="square" rtlCol="0">
            <a:spAutoFit/>
          </a:bodyPr>
          <a:lstStyle/>
          <a:p>
            <a:pPr defTabSz="913765"/>
            <a:r>
              <a:rPr lang="zh-CN" altLang="en-US" sz="2000" b="1" dirty="0">
                <a:solidFill>
                  <a:srgbClr val="0070C0"/>
                </a:solidFill>
                <a:cs typeface="+mn-ea"/>
                <a:sym typeface="+mn-lt"/>
              </a:rPr>
              <a:t>高效提取</a:t>
            </a:r>
            <a:endParaRPr lang="en-US" sz="2000" b="1" dirty="0">
              <a:solidFill>
                <a:srgbClr val="0070C0"/>
              </a:solidFill>
              <a:cs typeface="+mn-ea"/>
              <a:sym typeface="+mn-lt"/>
            </a:endParaRPr>
          </a:p>
        </p:txBody>
      </p:sp>
      <p:sp>
        <p:nvSpPr>
          <p:cNvPr id="31" name="AutoShape 34"/>
          <p:cNvSpPr/>
          <p:nvPr/>
        </p:nvSpPr>
        <p:spPr bwMode="auto">
          <a:xfrm>
            <a:off x="758522" y="1833043"/>
            <a:ext cx="392974" cy="3848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rgbClr val="0070C0"/>
          </a:solidFill>
          <a:ln>
            <a:noFill/>
          </a:ln>
          <a:effectLst/>
        </p:spPr>
        <p:txBody>
          <a:bodyPr lIns="19050" tIns="19050" rIns="19050" bIns="19050" anchor="ctr"/>
          <a:lstStyle/>
          <a:p>
            <a:pPr defTabSz="170815">
              <a:defRPr/>
            </a:pPr>
            <a:endParaRPr lang="es-ES" sz="1000">
              <a:solidFill>
                <a:srgbClr val="44CEB9"/>
              </a:solidFill>
              <a:effectLst>
                <a:outerShdw blurRad="38100" dist="38100" dir="2700000" algn="tl">
                  <a:srgbClr val="000000"/>
                </a:outerShdw>
              </a:effectLst>
              <a:cs typeface="+mn-ea"/>
              <a:sym typeface="+mn-lt"/>
            </a:endParaRPr>
          </a:p>
        </p:txBody>
      </p:sp>
      <p:sp>
        <p:nvSpPr>
          <p:cNvPr id="32" name="AutoShape 14"/>
          <p:cNvSpPr/>
          <p:nvPr/>
        </p:nvSpPr>
        <p:spPr bwMode="auto">
          <a:xfrm>
            <a:off x="912485" y="3943501"/>
            <a:ext cx="277136" cy="4770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solidFill>
            <a:srgbClr val="0070C0"/>
          </a:solidFill>
          <a:ln>
            <a:noFill/>
          </a:ln>
          <a:effectLst/>
        </p:spPr>
        <p:txBody>
          <a:bodyPr lIns="19050" tIns="19050" rIns="19050" bIns="19050" anchor="ctr"/>
          <a:lstStyle/>
          <a:p>
            <a:pPr defTabSz="170815">
              <a:defRPr/>
            </a:pPr>
            <a:endParaRPr lang="es-ES" sz="1050">
              <a:solidFill>
                <a:srgbClr val="44CEB9"/>
              </a:solidFill>
              <a:effectLst>
                <a:outerShdw blurRad="38100" dist="38100" dir="2700000" algn="tl">
                  <a:srgbClr val="000000"/>
                </a:outerShdw>
              </a:effectLst>
              <a:cs typeface="+mn-ea"/>
              <a:sym typeface="+mn-lt"/>
            </a:endParaRPr>
          </a:p>
        </p:txBody>
      </p:sp>
      <p:sp>
        <p:nvSpPr>
          <p:cNvPr id="33" name="AutoShape 81"/>
          <p:cNvSpPr/>
          <p:nvPr/>
        </p:nvSpPr>
        <p:spPr bwMode="auto">
          <a:xfrm>
            <a:off x="10623241" y="3962335"/>
            <a:ext cx="362565" cy="2922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0070C0"/>
          </a:solidFill>
          <a:ln>
            <a:noFill/>
          </a:ln>
          <a:effectLst/>
        </p:spPr>
        <p:txBody>
          <a:bodyPr lIns="19050" tIns="19050" rIns="19050" bIns="19050" anchor="ctr"/>
          <a:lstStyle/>
          <a:p>
            <a:pPr defTabSz="170815">
              <a:defRPr/>
            </a:pPr>
            <a:endParaRPr lang="es-ES" sz="1050">
              <a:solidFill>
                <a:srgbClr val="44CEB9"/>
              </a:solidFill>
              <a:effectLst>
                <a:outerShdw blurRad="38100" dist="38100" dir="2700000" algn="tl">
                  <a:srgbClr val="000000"/>
                </a:outerShdw>
              </a:effectLst>
              <a:cs typeface="+mn-ea"/>
              <a:sym typeface="+mn-lt"/>
            </a:endParaRPr>
          </a:p>
        </p:txBody>
      </p:sp>
      <p:sp>
        <p:nvSpPr>
          <p:cNvPr id="34" name="AutoShape 92"/>
          <p:cNvSpPr/>
          <p:nvPr/>
        </p:nvSpPr>
        <p:spPr bwMode="auto">
          <a:xfrm>
            <a:off x="10578356" y="1886267"/>
            <a:ext cx="385173" cy="3228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solidFill>
            <a:srgbClr val="0070C0"/>
          </a:solidFill>
          <a:ln>
            <a:noFill/>
          </a:ln>
          <a:effectLst/>
        </p:spPr>
        <p:txBody>
          <a:bodyPr lIns="19050" tIns="19050" rIns="19050" bIns="19050" anchor="ctr"/>
          <a:lstStyle/>
          <a:p>
            <a:pPr defTabSz="170815">
              <a:defRPr/>
            </a:pPr>
            <a:endParaRPr lang="es-ES" sz="1400" dirty="0">
              <a:solidFill>
                <a:srgbClr val="44CEB9"/>
              </a:solidFill>
              <a:effectLst>
                <a:outerShdw blurRad="38100" dist="38100" dir="2700000" algn="tl">
                  <a:srgbClr val="000000"/>
                </a:outerShdw>
              </a:effectLst>
              <a:cs typeface="+mn-ea"/>
              <a:sym typeface="+mn-lt"/>
            </a:endParaRPr>
          </a:p>
        </p:txBody>
      </p:sp>
      <p:pic>
        <p:nvPicPr>
          <p:cNvPr id="2051" name="Picture 3" descr="C:\Users\resset\Documents\Tencent Files\283972803\FileRecv\2.png"/>
          <p:cNvPicPr>
            <a:picLocks noChangeAspect="1" noChangeArrowheads="1"/>
          </p:cNvPicPr>
          <p:nvPr/>
        </p:nvPicPr>
        <p:blipFill>
          <a:blip r:embed="rId4" cstate="print"/>
          <a:srcRect/>
          <a:stretch>
            <a:fillRect/>
          </a:stretch>
        </p:blipFill>
        <p:spPr bwMode="auto">
          <a:xfrm>
            <a:off x="3671616" y="2048718"/>
            <a:ext cx="4779835" cy="2766108"/>
          </a:xfrm>
          <a:prstGeom prst="rect">
            <a:avLst/>
          </a:prstGeom>
          <a:noFill/>
        </p:spPr>
      </p:pic>
      <p:sp>
        <p:nvSpPr>
          <p:cNvPr id="36" name="TextBox 35"/>
          <p:cNvSpPr txBox="1"/>
          <p:nvPr/>
        </p:nvSpPr>
        <p:spPr>
          <a:xfrm>
            <a:off x="8718822" y="2221964"/>
            <a:ext cx="2417948" cy="1370830"/>
          </a:xfrm>
          <a:prstGeom prst="rect">
            <a:avLst/>
          </a:prstGeom>
          <a:noFill/>
        </p:spPr>
        <p:txBody>
          <a:bodyPr wrap="square" rtlCol="0">
            <a:noAutofit/>
          </a:bodyPr>
          <a:lstStyle/>
          <a:p>
            <a:pPr algn="just" fontAlgn="auto">
              <a:lnSpc>
                <a:spcPct val="150000"/>
              </a:lnSpc>
              <a:spcBef>
                <a:spcPts val="20"/>
              </a:spcBef>
              <a:spcAft>
                <a:spcPts val="0"/>
              </a:spcAft>
              <a:buFont typeface="Wingdings" panose="05000000000000000000" charset="0"/>
              <a:buChar char=""/>
            </a:pPr>
            <a:r>
              <a:rPr lang="zh-CN" altLang="en-US" sz="1200" dirty="0">
                <a:latin typeface="+mn-ea"/>
                <a:sym typeface="Arial" panose="020B0604020202020204" pitchFamily="34" charset="0"/>
              </a:rPr>
              <a:t> 各大交易所授权</a:t>
            </a:r>
            <a:endParaRPr lang="en-US" altLang="zh-CN" sz="1200" dirty="0">
              <a:latin typeface="+mn-ea"/>
              <a:sym typeface="Arial" panose="020B0604020202020204" pitchFamily="34" charset="0"/>
            </a:endParaRPr>
          </a:p>
          <a:p>
            <a:pPr algn="just" fontAlgn="auto">
              <a:lnSpc>
                <a:spcPct val="150000"/>
              </a:lnSpc>
              <a:spcBef>
                <a:spcPts val="20"/>
              </a:spcBef>
              <a:spcAft>
                <a:spcPts val="0"/>
              </a:spcAft>
              <a:buFont typeface="Wingdings" panose="05000000000000000000" charset="0"/>
              <a:buChar char=""/>
            </a:pPr>
            <a:r>
              <a:rPr lang="zh-CN" altLang="en-US" sz="1200" dirty="0">
                <a:latin typeface="+mn-ea"/>
                <a:sym typeface="Arial" panose="020B0604020202020204" pitchFamily="34" charset="0"/>
              </a:rPr>
              <a:t> 外汇交易中心、银行间协会</a:t>
            </a:r>
          </a:p>
          <a:p>
            <a:pPr algn="just" fontAlgn="auto">
              <a:lnSpc>
                <a:spcPct val="150000"/>
              </a:lnSpc>
              <a:spcBef>
                <a:spcPts val="20"/>
              </a:spcBef>
              <a:spcAft>
                <a:spcPts val="0"/>
              </a:spcAft>
              <a:buFont typeface="Wingdings" panose="05000000000000000000" charset="0"/>
              <a:buChar char=""/>
            </a:pPr>
            <a:r>
              <a:rPr lang="zh-CN" altLang="en-US" sz="1200" dirty="0">
                <a:latin typeface="+mn-ea"/>
                <a:sym typeface="Arial" panose="020B0604020202020204" pitchFamily="34" charset="0"/>
              </a:rPr>
              <a:t> 统计局发布</a:t>
            </a:r>
            <a:endParaRPr lang="en-US" altLang="zh-CN" sz="1200" dirty="0">
              <a:latin typeface="+mn-ea"/>
              <a:sym typeface="Arial" panose="020B0604020202020204" pitchFamily="34" charset="0"/>
            </a:endParaRPr>
          </a:p>
          <a:p>
            <a:pPr algn="just" fontAlgn="auto">
              <a:lnSpc>
                <a:spcPct val="150000"/>
              </a:lnSpc>
              <a:spcBef>
                <a:spcPts val="20"/>
              </a:spcBef>
              <a:spcAft>
                <a:spcPts val="0"/>
              </a:spcAft>
              <a:buFont typeface="Wingdings" panose="05000000000000000000" charset="0"/>
              <a:buChar char=""/>
            </a:pPr>
            <a:r>
              <a:rPr lang="zh-CN" altLang="en-US" sz="1200" dirty="0">
                <a:latin typeface="+mn-ea"/>
                <a:sym typeface="Arial" panose="020B0604020202020204" pitchFamily="34" charset="0"/>
              </a:rPr>
              <a:t> </a:t>
            </a:r>
            <a:r>
              <a:rPr lang="en-US" altLang="zh-CN" sz="1200" dirty="0">
                <a:latin typeface="+mn-ea"/>
                <a:sym typeface="Arial" panose="020B0604020202020204" pitchFamily="34" charset="0"/>
              </a:rPr>
              <a:t>SAS</a:t>
            </a:r>
            <a:r>
              <a:rPr lang="zh-CN" altLang="en-US" sz="1200" dirty="0">
                <a:latin typeface="+mn-ea"/>
                <a:sym typeface="Arial" panose="020B0604020202020204" pitchFamily="34" charset="0"/>
              </a:rPr>
              <a:t>数据分析专利</a:t>
            </a:r>
            <a:endParaRPr lang="en-US" altLang="zh-CN" sz="1200" dirty="0">
              <a:latin typeface="+mn-ea"/>
              <a:sym typeface="Arial" panose="020B0604020202020204" pitchFamily="34" charset="0"/>
            </a:endParaRPr>
          </a:p>
          <a:p>
            <a:pPr defTabSz="913765">
              <a:lnSpc>
                <a:spcPct val="120000"/>
              </a:lnSpc>
            </a:pPr>
            <a:endParaRPr lang="en-US" sz="1200" dirty="0">
              <a:solidFill>
                <a:srgbClr val="737572"/>
              </a:solidFill>
              <a:latin typeface="+mn-ea"/>
              <a:cs typeface="+mn-ea"/>
              <a:sym typeface="+mn-lt"/>
            </a:endParaRPr>
          </a:p>
        </p:txBody>
      </p:sp>
      <p:sp>
        <p:nvSpPr>
          <p:cNvPr id="37" name="TextBox 36"/>
          <p:cNvSpPr txBox="1"/>
          <p:nvPr/>
        </p:nvSpPr>
        <p:spPr>
          <a:xfrm>
            <a:off x="1357329" y="4267957"/>
            <a:ext cx="2417948" cy="1370830"/>
          </a:xfrm>
          <a:prstGeom prst="rect">
            <a:avLst/>
          </a:prstGeom>
          <a:noFill/>
        </p:spPr>
        <p:txBody>
          <a:bodyPr wrap="square" rtlCol="0">
            <a:noAutofit/>
          </a:bodyPr>
          <a:lstStyle/>
          <a:p>
            <a:pPr algn="just" fontAlgn="auto">
              <a:lnSpc>
                <a:spcPct val="150000"/>
              </a:lnSpc>
              <a:spcBef>
                <a:spcPts val="20"/>
              </a:spcBef>
              <a:spcAft>
                <a:spcPts val="0"/>
              </a:spcAft>
              <a:buFont typeface="Wingdings" panose="05000000000000000000" charset="0"/>
              <a:buChar char=""/>
            </a:pPr>
            <a:r>
              <a:rPr lang="zh-CN" altLang="en-US" sz="1200" dirty="0">
                <a:latin typeface="+mn-ea"/>
                <a:sym typeface="Arial" panose="020B0604020202020204" pitchFamily="34" charset="0"/>
              </a:rPr>
              <a:t> 数据表专业合并</a:t>
            </a:r>
            <a:endParaRPr lang="en-US" altLang="zh-CN" sz="1200" dirty="0">
              <a:latin typeface="+mn-ea"/>
              <a:sym typeface="Arial" panose="020B0604020202020204" pitchFamily="34" charset="0"/>
            </a:endParaRPr>
          </a:p>
          <a:p>
            <a:pPr algn="just" fontAlgn="auto">
              <a:lnSpc>
                <a:spcPct val="150000"/>
              </a:lnSpc>
              <a:spcBef>
                <a:spcPts val="20"/>
              </a:spcBef>
              <a:spcAft>
                <a:spcPts val="0"/>
              </a:spcAft>
              <a:buFont typeface="Wingdings" panose="05000000000000000000" charset="0"/>
              <a:buChar char=""/>
            </a:pPr>
            <a:r>
              <a:rPr lang="zh-CN" altLang="en-US" sz="1200" dirty="0">
                <a:latin typeface="+mn-ea"/>
                <a:sym typeface="Arial" panose="020B0604020202020204" pitchFamily="34" charset="0"/>
              </a:rPr>
              <a:t> 大量衍生数据指标    </a:t>
            </a:r>
          </a:p>
          <a:p>
            <a:pPr algn="just" fontAlgn="auto">
              <a:lnSpc>
                <a:spcPct val="150000"/>
              </a:lnSpc>
              <a:spcBef>
                <a:spcPts val="20"/>
              </a:spcBef>
              <a:spcAft>
                <a:spcPts val="0"/>
              </a:spcAft>
              <a:buFont typeface="Wingdings" panose="05000000000000000000" charset="0"/>
              <a:buChar char=""/>
            </a:pPr>
            <a:r>
              <a:rPr lang="zh-CN" altLang="en-US" sz="1200" dirty="0">
                <a:latin typeface="+mn-ea"/>
                <a:sym typeface="Arial" panose="020B0604020202020204" pitchFamily="34" charset="0"/>
              </a:rPr>
              <a:t> 支持单表连续下载</a:t>
            </a:r>
          </a:p>
          <a:p>
            <a:pPr algn="just">
              <a:lnSpc>
                <a:spcPct val="150000"/>
              </a:lnSpc>
              <a:spcBef>
                <a:spcPts val="20"/>
              </a:spcBef>
              <a:buFont typeface="Wingdings" panose="05000000000000000000" charset="0"/>
              <a:buChar char=""/>
            </a:pPr>
            <a:r>
              <a:rPr lang="zh-CN" altLang="en-US" sz="1200" dirty="0">
                <a:solidFill>
                  <a:srgbClr val="000000"/>
                </a:solidFill>
                <a:latin typeface="+mn-ea"/>
              </a:rPr>
              <a:t> 单次下载多达</a:t>
            </a:r>
            <a:r>
              <a:rPr lang="en-US" altLang="zh-CN" sz="1200" dirty="0">
                <a:solidFill>
                  <a:srgbClr val="000000"/>
                </a:solidFill>
                <a:latin typeface="+mn-ea"/>
              </a:rPr>
              <a:t>200</a:t>
            </a:r>
            <a:r>
              <a:rPr lang="zh-CN" altLang="en-US" sz="1200" dirty="0">
                <a:solidFill>
                  <a:srgbClr val="000000"/>
                </a:solidFill>
                <a:latin typeface="+mn-ea"/>
              </a:rPr>
              <a:t>万条</a:t>
            </a:r>
          </a:p>
          <a:p>
            <a:pPr algn="just" fontAlgn="auto">
              <a:lnSpc>
                <a:spcPct val="150000"/>
              </a:lnSpc>
              <a:spcBef>
                <a:spcPts val="20"/>
              </a:spcBef>
              <a:spcAft>
                <a:spcPts val="0"/>
              </a:spcAft>
              <a:buFont typeface="Wingdings" panose="05000000000000000000" charset="0"/>
              <a:buChar char=""/>
            </a:pPr>
            <a:endParaRPr lang="en-US" altLang="zh-CN" sz="1200" dirty="0">
              <a:latin typeface="+mn-ea"/>
              <a:sym typeface="Arial" panose="020B0604020202020204" pitchFamily="34" charset="0"/>
            </a:endParaRPr>
          </a:p>
          <a:p>
            <a:pPr defTabSz="913765">
              <a:lnSpc>
                <a:spcPct val="120000"/>
              </a:lnSpc>
            </a:pPr>
            <a:endParaRPr lang="en-US" sz="1200" dirty="0">
              <a:solidFill>
                <a:srgbClr val="737572"/>
              </a:solidFill>
              <a:latin typeface="+mn-ea"/>
              <a:cs typeface="+mn-ea"/>
              <a:sym typeface="+mn-lt"/>
            </a:endParaRPr>
          </a:p>
        </p:txBody>
      </p:sp>
      <p:sp>
        <p:nvSpPr>
          <p:cNvPr id="38" name="TextBox 37"/>
          <p:cNvSpPr txBox="1"/>
          <p:nvPr/>
        </p:nvSpPr>
        <p:spPr>
          <a:xfrm>
            <a:off x="8765127" y="4256386"/>
            <a:ext cx="2358144" cy="1370830"/>
          </a:xfrm>
          <a:prstGeom prst="rect">
            <a:avLst/>
          </a:prstGeom>
          <a:noFill/>
        </p:spPr>
        <p:txBody>
          <a:bodyPr wrap="square" rtlCol="0">
            <a:noAutofit/>
          </a:bodyPr>
          <a:lstStyle/>
          <a:p>
            <a:pPr algn="just" eaLnBrk="0" fontAlgn="auto" latinLnBrk="1" hangingPunct="0">
              <a:lnSpc>
                <a:spcPct val="150000"/>
              </a:lnSpc>
              <a:spcBef>
                <a:spcPts val="20"/>
              </a:spcBef>
              <a:spcAft>
                <a:spcPts val="0"/>
              </a:spcAft>
              <a:buFont typeface="Wingdings" panose="05000000000000000000" charset="0"/>
              <a:buChar char=""/>
            </a:pPr>
            <a:r>
              <a:rPr lang="zh-CN" altLang="en-US" sz="1200" dirty="0">
                <a:latin typeface="+mn-ea"/>
              </a:rPr>
              <a:t> 提供</a:t>
            </a:r>
            <a:r>
              <a:rPr lang="en-US" sz="1200" dirty="0">
                <a:latin typeface="+mn-ea"/>
              </a:rPr>
              <a:t>Txt,Excel</a:t>
            </a:r>
            <a:r>
              <a:rPr lang="en-US" altLang="zh-CN" sz="1200" dirty="0">
                <a:latin typeface="+mn-ea"/>
              </a:rPr>
              <a:t>,</a:t>
            </a:r>
            <a:r>
              <a:rPr lang="en-US" sz="1200" dirty="0">
                <a:latin typeface="+mn-ea"/>
              </a:rPr>
              <a:t>SAS</a:t>
            </a:r>
            <a:r>
              <a:rPr lang="en-US" altLang="zh-CN" sz="1200" dirty="0">
                <a:latin typeface="+mn-ea"/>
              </a:rPr>
              <a:t>,</a:t>
            </a:r>
            <a:r>
              <a:rPr lang="en-US" sz="1200" dirty="0">
                <a:latin typeface="+mn-ea"/>
              </a:rPr>
              <a:t>SPSS</a:t>
            </a:r>
          </a:p>
          <a:p>
            <a:pPr algn="just" eaLnBrk="0" fontAlgn="auto" latinLnBrk="1" hangingPunct="0">
              <a:lnSpc>
                <a:spcPct val="150000"/>
              </a:lnSpc>
              <a:spcBef>
                <a:spcPts val="20"/>
              </a:spcBef>
              <a:spcAft>
                <a:spcPts val="0"/>
              </a:spcAft>
            </a:pPr>
            <a:r>
              <a:rPr lang="en-US" sz="1200" dirty="0">
                <a:latin typeface="+mn-ea"/>
              </a:rPr>
              <a:t>    MATLAB</a:t>
            </a:r>
            <a:r>
              <a:rPr lang="en-US" altLang="zh-CN" sz="1200" dirty="0">
                <a:latin typeface="+mn-ea"/>
              </a:rPr>
              <a:t>,</a:t>
            </a:r>
            <a:r>
              <a:rPr lang="en-US" sz="1200" dirty="0">
                <a:latin typeface="+mn-ea"/>
              </a:rPr>
              <a:t>CSV</a:t>
            </a:r>
            <a:r>
              <a:rPr lang="zh-CN" altLang="en-US" sz="1200" dirty="0">
                <a:latin typeface="+mn-ea"/>
              </a:rPr>
              <a:t>等下载格式</a:t>
            </a:r>
            <a:endParaRPr lang="en-US" altLang="zh-CN" sz="1200" dirty="0">
              <a:latin typeface="+mn-ea"/>
              <a:sym typeface="Arial" panose="020B0604020202020204" pitchFamily="34" charset="0"/>
            </a:endParaRPr>
          </a:p>
          <a:p>
            <a:pPr algn="just" eaLnBrk="0" fontAlgn="auto" latinLnBrk="1" hangingPunct="0">
              <a:lnSpc>
                <a:spcPct val="150000"/>
              </a:lnSpc>
              <a:spcBef>
                <a:spcPts val="20"/>
              </a:spcBef>
              <a:spcAft>
                <a:spcPts val="0"/>
              </a:spcAft>
              <a:buFont typeface="Wingdings" panose="05000000000000000000" charset="0"/>
              <a:buChar char=""/>
            </a:pPr>
            <a:r>
              <a:rPr lang="zh-CN" altLang="en-US" sz="1200" dirty="0">
                <a:latin typeface="+mn-ea"/>
                <a:sym typeface="Arial" panose="020B0604020202020204" pitchFamily="34" charset="0"/>
              </a:rPr>
              <a:t> 全库中英文对照，支持中英文</a:t>
            </a:r>
            <a:endParaRPr lang="en-US" altLang="zh-CN" sz="1200" dirty="0">
              <a:latin typeface="+mn-ea"/>
              <a:sym typeface="Arial" panose="020B0604020202020204" pitchFamily="34" charset="0"/>
            </a:endParaRPr>
          </a:p>
          <a:p>
            <a:pPr algn="just" eaLnBrk="0" fontAlgn="auto" latinLnBrk="1" hangingPunct="0">
              <a:lnSpc>
                <a:spcPct val="150000"/>
              </a:lnSpc>
              <a:spcBef>
                <a:spcPts val="20"/>
              </a:spcBef>
              <a:spcAft>
                <a:spcPts val="0"/>
              </a:spcAft>
            </a:pPr>
            <a:r>
              <a:rPr lang="en-US" altLang="zh-CN" sz="1200" dirty="0">
                <a:latin typeface="+mn-ea"/>
                <a:sym typeface="Arial" panose="020B0604020202020204" pitchFamily="34" charset="0"/>
              </a:rPr>
              <a:t>    </a:t>
            </a:r>
            <a:r>
              <a:rPr lang="zh-CN" altLang="en-US" sz="1200" dirty="0">
                <a:latin typeface="+mn-ea"/>
                <a:sym typeface="Arial" panose="020B0604020202020204" pitchFamily="34" charset="0"/>
              </a:rPr>
              <a:t>跨库检索</a:t>
            </a:r>
            <a:endParaRPr lang="en-US" sz="1200" dirty="0">
              <a:solidFill>
                <a:srgbClr val="737572"/>
              </a:solidFill>
              <a:latin typeface="+mn-ea"/>
              <a:cs typeface="+mn-ea"/>
              <a:sym typeface="+mn-lt"/>
            </a:endParaRPr>
          </a:p>
        </p:txBody>
      </p:sp>
    </p:spTree>
    <p:custDataLst>
      <p:tags r:id="rId1"/>
    </p:custDataLst>
    <p:extLst>
      <p:ext uri="{BB962C8B-B14F-4D97-AF65-F5344CB8AC3E}">
        <p14:creationId xmlns:p14="http://schemas.microsoft.com/office/powerpoint/2010/main" val="2644103326"/>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09607" y="1364979"/>
            <a:ext cx="8782420" cy="1872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 name="矩形 6"/>
          <p:cNvSpPr/>
          <p:nvPr/>
        </p:nvSpPr>
        <p:spPr>
          <a:xfrm>
            <a:off x="0" y="3909053"/>
            <a:ext cx="5712357" cy="1872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8" name="矩形 7"/>
          <p:cNvSpPr/>
          <p:nvPr/>
        </p:nvSpPr>
        <p:spPr>
          <a:xfrm>
            <a:off x="0" y="1988840"/>
            <a:ext cx="10613237" cy="3024000"/>
          </a:xfrm>
          <a:custGeom>
            <a:avLst/>
            <a:gdLst/>
            <a:ahLst/>
            <a:cxnLst/>
            <a:rect l="l" t="t" r="r" b="b"/>
            <a:pathLst>
              <a:path w="7959928" h="2268000">
                <a:moveTo>
                  <a:pt x="0" y="0"/>
                </a:moveTo>
                <a:lnTo>
                  <a:pt x="7959928" y="0"/>
                </a:lnTo>
                <a:lnTo>
                  <a:pt x="6650498" y="2268000"/>
                </a:lnTo>
                <a:lnTo>
                  <a:pt x="0" y="226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0" name="TextBox 9"/>
          <p:cNvSpPr txBox="1"/>
          <p:nvPr/>
        </p:nvSpPr>
        <p:spPr>
          <a:xfrm>
            <a:off x="790577" y="3813047"/>
            <a:ext cx="1394076" cy="615553"/>
          </a:xfrm>
          <a:prstGeom prst="rect">
            <a:avLst/>
          </a:prstGeom>
          <a:noFill/>
        </p:spPr>
        <p:txBody>
          <a:bodyPr wrap="square" lIns="121917" tIns="60958" rIns="121917" bIns="60958" rtlCol="0">
            <a:spAutoFit/>
          </a:bodyPr>
          <a:lstStyle/>
          <a:p>
            <a:pPr algn="ctr"/>
            <a:r>
              <a:rPr lang="en-US" altLang="zh-CN" sz="3200" dirty="0">
                <a:solidFill>
                  <a:schemeClr val="bg1"/>
                </a:solidFill>
              </a:rPr>
              <a:t>PART</a:t>
            </a:r>
            <a:endParaRPr lang="zh-CN" altLang="en-US" sz="3200" dirty="0">
              <a:solidFill>
                <a:schemeClr val="bg1"/>
              </a:solidFill>
            </a:endParaRPr>
          </a:p>
        </p:txBody>
      </p:sp>
      <p:sp>
        <p:nvSpPr>
          <p:cNvPr id="11" name="TextBox 10"/>
          <p:cNvSpPr txBox="1"/>
          <p:nvPr/>
        </p:nvSpPr>
        <p:spPr>
          <a:xfrm>
            <a:off x="1833431" y="2245208"/>
            <a:ext cx="2229877" cy="2474595"/>
          </a:xfrm>
          <a:prstGeom prst="rect">
            <a:avLst/>
          </a:prstGeom>
          <a:noFill/>
        </p:spPr>
        <p:txBody>
          <a:bodyPr wrap="square" lIns="121917" tIns="60958" rIns="121917" bIns="60958" rtlCol="0">
            <a:spAutoFit/>
          </a:bodyPr>
          <a:lstStyle/>
          <a:p>
            <a:pPr algn="ctr"/>
            <a:r>
              <a:rPr lang="en-US" altLang="zh-CN" sz="15300" dirty="0">
                <a:solidFill>
                  <a:schemeClr val="bg1"/>
                </a:solidFill>
                <a:latin typeface="Impact" panose="020B0806030902050204" pitchFamily="34" charset="0"/>
              </a:rPr>
              <a:t>2</a:t>
            </a:r>
          </a:p>
        </p:txBody>
      </p:sp>
      <p:sp>
        <p:nvSpPr>
          <p:cNvPr id="12" name="TextBox 11"/>
          <p:cNvSpPr txBox="1"/>
          <p:nvPr/>
        </p:nvSpPr>
        <p:spPr>
          <a:xfrm>
            <a:off x="3768905" y="3069451"/>
            <a:ext cx="5618302" cy="1261880"/>
          </a:xfrm>
          <a:prstGeom prst="rect">
            <a:avLst/>
          </a:prstGeom>
          <a:noFill/>
        </p:spPr>
        <p:txBody>
          <a:bodyPr wrap="square" lIns="121917" tIns="60958" rIns="121917" bIns="60958" rtlCol="0">
            <a:spAutoFit/>
          </a:bodyPr>
          <a:lstStyle/>
          <a:p>
            <a:pPr marL="0" lvl="1" algn="ctr"/>
            <a:r>
              <a:rPr lang="en-US" altLang="zh-CN" sz="3700" b="1" dirty="0">
                <a:solidFill>
                  <a:schemeClr val="bg1"/>
                </a:solidFill>
                <a:latin typeface="微软雅黑" panose="020B0503020204020204" charset="-122"/>
              </a:rPr>
              <a:t>RESSET</a:t>
            </a:r>
            <a:r>
              <a:rPr lang="zh-CN" altLang="en-US" sz="3700" b="1" dirty="0">
                <a:solidFill>
                  <a:schemeClr val="bg1"/>
                </a:solidFill>
                <a:latin typeface="微软雅黑" panose="020B0503020204020204" charset="-122"/>
              </a:rPr>
              <a:t>金融研究数据库介绍</a:t>
            </a:r>
          </a:p>
        </p:txBody>
      </p:sp>
      <p:sp>
        <p:nvSpPr>
          <p:cNvPr id="21" name="矩形 20"/>
          <p:cNvSpPr/>
          <p:nvPr/>
        </p:nvSpPr>
        <p:spPr>
          <a:xfrm>
            <a:off x="11001541" y="1808851"/>
            <a:ext cx="596076" cy="984256"/>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5" name="Picture 3" descr="E:\文档\doc\04.svn\100.综合\005.Logo\logo.jpg"/>
          <p:cNvPicPr>
            <a:picLocks noChangeAspect="1" noChangeArrowheads="1"/>
          </p:cNvPicPr>
          <p:nvPr/>
        </p:nvPicPr>
        <p:blipFill>
          <a:blip r:embed="rId3" cstate="print"/>
          <a:srcRect/>
          <a:stretch>
            <a:fillRect/>
          </a:stretch>
        </p:blipFill>
        <p:spPr bwMode="auto">
          <a:xfrm>
            <a:off x="252347" y="259488"/>
            <a:ext cx="1600200" cy="635000"/>
          </a:xfrm>
          <a:prstGeom prst="rect">
            <a:avLst/>
          </a:prstGeom>
          <a:noFill/>
        </p:spPr>
      </p:pic>
    </p:spTree>
    <p:extLst>
      <p:ext uri="{BB962C8B-B14F-4D97-AF65-F5344CB8AC3E}">
        <p14:creationId xmlns:p14="http://schemas.microsoft.com/office/powerpoint/2010/main" val="24531202"/>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燕尾形 56"/>
          <p:cNvSpPr/>
          <p:nvPr/>
        </p:nvSpPr>
        <p:spPr>
          <a:xfrm>
            <a:off x="4237355" y="2984500"/>
            <a:ext cx="623570" cy="707390"/>
          </a:xfrm>
          <a:prstGeom prst="chevron">
            <a:avLst/>
          </a:prstGeom>
          <a:solidFill>
            <a:srgbClr val="002060"/>
          </a:solidFill>
          <a:ln w="25400"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charset="-122"/>
            </a:endParaRPr>
          </a:p>
        </p:txBody>
      </p:sp>
      <p:sp>
        <p:nvSpPr>
          <p:cNvPr id="58" name="燕尾形 57"/>
          <p:cNvSpPr/>
          <p:nvPr/>
        </p:nvSpPr>
        <p:spPr>
          <a:xfrm>
            <a:off x="3651250" y="2986405"/>
            <a:ext cx="623570" cy="707390"/>
          </a:xfrm>
          <a:prstGeom prst="chevron">
            <a:avLst/>
          </a:prstGeom>
          <a:solidFill>
            <a:srgbClr val="0070C0"/>
          </a:solidFill>
          <a:ln w="25400"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charset="-122"/>
            </a:endParaRPr>
          </a:p>
        </p:txBody>
      </p:sp>
      <p:sp>
        <p:nvSpPr>
          <p:cNvPr id="59" name="燕尾形 58"/>
          <p:cNvSpPr/>
          <p:nvPr/>
        </p:nvSpPr>
        <p:spPr>
          <a:xfrm>
            <a:off x="3065145" y="2989580"/>
            <a:ext cx="623570" cy="707390"/>
          </a:xfrm>
          <a:prstGeom prst="chevron">
            <a:avLst/>
          </a:prstGeom>
          <a:solidFill>
            <a:srgbClr val="00B0F0"/>
          </a:solidFill>
          <a:ln w="25400"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charset="-122"/>
            </a:endParaRPr>
          </a:p>
        </p:txBody>
      </p:sp>
      <p:sp>
        <p:nvSpPr>
          <p:cNvPr id="60" name="圆角矩形 31"/>
          <p:cNvSpPr/>
          <p:nvPr/>
        </p:nvSpPr>
        <p:spPr>
          <a:xfrm rot="19005917">
            <a:off x="987425" y="2341880"/>
            <a:ext cx="2032000" cy="2248535"/>
          </a:xfrm>
          <a:custGeom>
            <a:avLst/>
            <a:gdLst/>
            <a:ahLst/>
            <a:cxnLst/>
            <a:rect l="l" t="t" r="r" b="b"/>
            <a:pathLst>
              <a:path w="1734279" h="1717667">
                <a:moveTo>
                  <a:pt x="1212420" y="152024"/>
                </a:moveTo>
                <a:cubicBezTo>
                  <a:pt x="1217532" y="156660"/>
                  <a:pt x="1221756" y="162122"/>
                  <a:pt x="1224582" y="168319"/>
                </a:cubicBezTo>
                <a:cubicBezTo>
                  <a:pt x="1229663" y="170804"/>
                  <a:pt x="1233819" y="174749"/>
                  <a:pt x="1237416" y="179383"/>
                </a:cubicBezTo>
                <a:lnTo>
                  <a:pt x="1380858" y="364166"/>
                </a:lnTo>
                <a:cubicBezTo>
                  <a:pt x="1390204" y="376205"/>
                  <a:pt x="1394109" y="390745"/>
                  <a:pt x="1392514" y="404790"/>
                </a:cubicBezTo>
                <a:cubicBezTo>
                  <a:pt x="1394443" y="408362"/>
                  <a:pt x="1394844" y="412299"/>
                  <a:pt x="1394844" y="416330"/>
                </a:cubicBezTo>
                <a:lnTo>
                  <a:pt x="1394843" y="674381"/>
                </a:lnTo>
                <a:cubicBezTo>
                  <a:pt x="1489202" y="693926"/>
                  <a:pt x="1583561" y="713471"/>
                  <a:pt x="1677919" y="733015"/>
                </a:cubicBezTo>
                <a:cubicBezTo>
                  <a:pt x="1710064" y="739673"/>
                  <a:pt x="1730725" y="771129"/>
                  <a:pt x="1724067" y="803273"/>
                </a:cubicBezTo>
                <a:lnTo>
                  <a:pt x="1724066" y="803272"/>
                </a:lnTo>
                <a:cubicBezTo>
                  <a:pt x="1717408" y="835417"/>
                  <a:pt x="1685952" y="856077"/>
                  <a:pt x="1653808" y="849419"/>
                </a:cubicBezTo>
                <a:lnTo>
                  <a:pt x="1334656" y="783314"/>
                </a:lnTo>
                <a:cubicBezTo>
                  <a:pt x="1317603" y="779782"/>
                  <a:pt x="1303782" y="769271"/>
                  <a:pt x="1295965" y="755140"/>
                </a:cubicBezTo>
                <a:cubicBezTo>
                  <a:pt x="1283553" y="744645"/>
                  <a:pt x="1275968" y="728891"/>
                  <a:pt x="1275968" y="711366"/>
                </a:cubicBezTo>
                <a:lnTo>
                  <a:pt x="1275968" y="519624"/>
                </a:lnTo>
                <a:lnTo>
                  <a:pt x="906856" y="806156"/>
                </a:lnTo>
                <a:lnTo>
                  <a:pt x="1065815" y="1141673"/>
                </a:lnTo>
                <a:cubicBezTo>
                  <a:pt x="1072320" y="1155404"/>
                  <a:pt x="1074348" y="1170104"/>
                  <a:pt x="1071105" y="1183939"/>
                </a:cubicBezTo>
                <a:cubicBezTo>
                  <a:pt x="1072773" y="1191573"/>
                  <a:pt x="1072227" y="1199522"/>
                  <a:pt x="1070359" y="1207468"/>
                </a:cubicBezTo>
                <a:lnTo>
                  <a:pt x="964177" y="1659082"/>
                </a:lnTo>
                <a:cubicBezTo>
                  <a:pt x="954576" y="1699916"/>
                  <a:pt x="913692" y="1725234"/>
                  <a:pt x="872859" y="1715634"/>
                </a:cubicBezTo>
                <a:cubicBezTo>
                  <a:pt x="832025" y="1706033"/>
                  <a:pt x="806707" y="1665149"/>
                  <a:pt x="816307" y="1624316"/>
                </a:cubicBezTo>
                <a:lnTo>
                  <a:pt x="919152" y="1186894"/>
                </a:lnTo>
                <a:lnTo>
                  <a:pt x="694543" y="712807"/>
                </a:lnTo>
                <a:lnTo>
                  <a:pt x="206298" y="912259"/>
                </a:lnTo>
                <a:lnTo>
                  <a:pt x="205161" y="912476"/>
                </a:lnTo>
                <a:cubicBezTo>
                  <a:pt x="201570" y="915619"/>
                  <a:pt x="197179" y="917026"/>
                  <a:pt x="192600" y="918039"/>
                </a:cubicBezTo>
                <a:cubicBezTo>
                  <a:pt x="151643" y="927102"/>
                  <a:pt x="111096" y="901247"/>
                  <a:pt x="102034" y="860290"/>
                </a:cubicBezTo>
                <a:lnTo>
                  <a:pt x="1810" y="407318"/>
                </a:lnTo>
                <a:cubicBezTo>
                  <a:pt x="-7253" y="366361"/>
                  <a:pt x="18602" y="325814"/>
                  <a:pt x="59559" y="316752"/>
                </a:cubicBezTo>
                <a:cubicBezTo>
                  <a:pt x="100515" y="307690"/>
                  <a:pt x="141062" y="333545"/>
                  <a:pt x="150124" y="374501"/>
                </a:cubicBezTo>
                <a:lnTo>
                  <a:pt x="230606" y="738241"/>
                </a:lnTo>
                <a:lnTo>
                  <a:pt x="645176" y="568886"/>
                </a:lnTo>
                <a:cubicBezTo>
                  <a:pt x="647355" y="564266"/>
                  <a:pt x="650942" y="560611"/>
                  <a:pt x="655077" y="557402"/>
                </a:cubicBezTo>
                <a:lnTo>
                  <a:pt x="1080746" y="226967"/>
                </a:lnTo>
                <a:lnTo>
                  <a:pt x="799166" y="128506"/>
                </a:lnTo>
                <a:lnTo>
                  <a:pt x="795830" y="126527"/>
                </a:lnTo>
                <a:cubicBezTo>
                  <a:pt x="715067" y="196803"/>
                  <a:pt x="634305" y="267079"/>
                  <a:pt x="553543" y="337355"/>
                </a:cubicBezTo>
                <a:cubicBezTo>
                  <a:pt x="528779" y="358904"/>
                  <a:pt x="491236" y="356298"/>
                  <a:pt x="469687" y="331533"/>
                </a:cubicBezTo>
                <a:lnTo>
                  <a:pt x="469688" y="331534"/>
                </a:lnTo>
                <a:cubicBezTo>
                  <a:pt x="448139" y="306770"/>
                  <a:pt x="450746" y="269226"/>
                  <a:pt x="475510" y="247677"/>
                </a:cubicBezTo>
                <a:lnTo>
                  <a:pt x="743505" y="14477"/>
                </a:lnTo>
                <a:cubicBezTo>
                  <a:pt x="765419" y="-4592"/>
                  <a:pt x="797339" y="-4746"/>
                  <a:pt x="818596" y="13559"/>
                </a:cubicBezTo>
                <a:cubicBezTo>
                  <a:pt x="825164" y="12925"/>
                  <a:pt x="831849" y="14001"/>
                  <a:pt x="838403" y="16293"/>
                </a:cubicBezTo>
                <a:cubicBezTo>
                  <a:pt x="956310" y="57521"/>
                  <a:pt x="1074215" y="98750"/>
                  <a:pt x="1192122" y="139979"/>
                </a:cubicBezTo>
                <a:cubicBezTo>
                  <a:pt x="1199869" y="142688"/>
                  <a:pt x="1206700" y="146838"/>
                  <a:pt x="1212420" y="152024"/>
                </a:cubicBezTo>
                <a:close/>
                <a:moveTo>
                  <a:pt x="1681771" y="50445"/>
                </a:moveTo>
                <a:cubicBezTo>
                  <a:pt x="1748841" y="113504"/>
                  <a:pt x="1752092" y="218996"/>
                  <a:pt x="1689033" y="286066"/>
                </a:cubicBezTo>
                <a:cubicBezTo>
                  <a:pt x="1625973" y="353135"/>
                  <a:pt x="1520482" y="356387"/>
                  <a:pt x="1453412" y="293327"/>
                </a:cubicBezTo>
                <a:cubicBezTo>
                  <a:pt x="1386342" y="230268"/>
                  <a:pt x="1383091" y="124777"/>
                  <a:pt x="1446150" y="57707"/>
                </a:cubicBezTo>
                <a:cubicBezTo>
                  <a:pt x="1509210" y="-9363"/>
                  <a:pt x="1614701" y="-12614"/>
                  <a:pt x="1681771" y="50445"/>
                </a:cubicBezTo>
                <a:close/>
              </a:path>
            </a:pathLst>
          </a:custGeom>
          <a:solidFill>
            <a:srgbClr val="2D82F4">
              <a:lumMod val="75000"/>
            </a:srgbClr>
          </a:solidFill>
          <a:ln w="25400"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charset="-122"/>
            </a:endParaRPr>
          </a:p>
        </p:txBody>
      </p:sp>
      <p:sp>
        <p:nvSpPr>
          <p:cNvPr id="62" name="TextBox 61"/>
          <p:cNvSpPr txBox="1"/>
          <p:nvPr/>
        </p:nvSpPr>
        <p:spPr>
          <a:xfrm>
            <a:off x="5059680" y="1093210"/>
            <a:ext cx="6032939" cy="1289905"/>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n"/>
              <a:defRPr/>
            </a:pPr>
            <a:r>
              <a:rPr lang="zh-CN" altLang="en-US" b="1" kern="0" dirty="0">
                <a:solidFill>
                  <a:sysClr val="windowText" lastClr="000000">
                    <a:lumMod val="65000"/>
                    <a:lumOff val="35000"/>
                  </a:sysClr>
                </a:solidFill>
                <a:latin typeface="微软雅黑" panose="020B0503020204020204" charset="-122"/>
                <a:ea typeface="微软雅黑" panose="020B0503020204020204" charset="-122"/>
                <a:sym typeface="+mn-ea"/>
              </a:rPr>
              <a:t>校内访问</a:t>
            </a:r>
            <a:endParaRPr lang="en-US" altLang="zh-CN" b="1" kern="0" dirty="0">
              <a:solidFill>
                <a:sysClr val="windowText" lastClr="000000">
                  <a:lumMod val="65000"/>
                  <a:lumOff val="35000"/>
                </a:sysClr>
              </a:solidFill>
              <a:latin typeface="微软雅黑" panose="020B0503020204020204" charset="-122"/>
              <a:ea typeface="微软雅黑" panose="020B0503020204020204" charset="-122"/>
              <a:sym typeface="+mn-ea"/>
            </a:endParaRPr>
          </a:p>
          <a:p>
            <a:pPr marL="285750" indent="-285750">
              <a:lnSpc>
                <a:spcPct val="150000"/>
              </a:lnSpc>
              <a:buFontTx/>
              <a:buChar char="-"/>
              <a:defRPr/>
            </a:pPr>
            <a:r>
              <a:rPr lang="zh-CN" altLang="en-US" b="1" kern="0" dirty="0">
                <a:solidFill>
                  <a:sysClr val="windowText" lastClr="000000">
                    <a:lumMod val="65000"/>
                    <a:lumOff val="35000"/>
                  </a:sysClr>
                </a:solidFill>
                <a:latin typeface="微软雅黑" panose="020B0503020204020204" charset="-122"/>
                <a:ea typeface="微软雅黑" panose="020B0503020204020204" charset="-122"/>
              </a:rPr>
              <a:t>校园网</a:t>
            </a:r>
            <a:r>
              <a:rPr lang="en-US" altLang="zh-CN" b="1" kern="0" dirty="0">
                <a:solidFill>
                  <a:sysClr val="windowText" lastClr="000000">
                    <a:lumMod val="65000"/>
                    <a:lumOff val="35000"/>
                  </a:sysClr>
                </a:solidFill>
                <a:latin typeface="微软雅黑" panose="020B0503020204020204" charset="-122"/>
                <a:ea typeface="微软雅黑" panose="020B0503020204020204" charset="-122"/>
              </a:rPr>
              <a:t>IP</a:t>
            </a:r>
            <a:r>
              <a:rPr lang="zh-CN" altLang="en-US" b="1" kern="0" dirty="0">
                <a:solidFill>
                  <a:sysClr val="windowText" lastClr="000000">
                    <a:lumMod val="65000"/>
                    <a:lumOff val="35000"/>
                  </a:sysClr>
                </a:solidFill>
                <a:latin typeface="微软雅黑" panose="020B0503020204020204" charset="-122"/>
                <a:ea typeface="微软雅黑" panose="020B0503020204020204" charset="-122"/>
              </a:rPr>
              <a:t>范围内，</a:t>
            </a:r>
            <a:r>
              <a:rPr lang="zh-CN" altLang="en-US" sz="1800" b="1" kern="0" dirty="0">
                <a:solidFill>
                  <a:sysClr val="windowText" lastClr="000000">
                    <a:lumMod val="65000"/>
                    <a:lumOff val="35000"/>
                  </a:sysClr>
                </a:solidFill>
                <a:latin typeface="微软雅黑" panose="020B0503020204020204" charset="-122"/>
                <a:ea typeface="微软雅黑" panose="020B0503020204020204" charset="-122"/>
                <a:sym typeface="+mn-ea"/>
              </a:rPr>
              <a:t>登录中南财经政法大学图书馆官网：</a:t>
            </a:r>
            <a:endParaRPr lang="en-US" altLang="zh-CN" sz="1800" b="1" kern="0" dirty="0">
              <a:solidFill>
                <a:sysClr val="windowText" lastClr="000000">
                  <a:lumMod val="65000"/>
                  <a:lumOff val="35000"/>
                </a:sysClr>
              </a:solidFill>
              <a:latin typeface="微软雅黑" panose="020B0503020204020204" charset="-122"/>
              <a:ea typeface="微软雅黑" panose="020B0503020204020204" charset="-122"/>
              <a:sym typeface="+mn-ea"/>
            </a:endParaRPr>
          </a:p>
          <a:p>
            <a:pPr>
              <a:lnSpc>
                <a:spcPct val="150000"/>
              </a:lnSpc>
              <a:defRPr/>
            </a:pPr>
            <a:r>
              <a:rPr lang="en-US" altLang="zh-CN" sz="1800" b="1" kern="0" dirty="0">
                <a:solidFill>
                  <a:sysClr val="windowText" lastClr="000000">
                    <a:lumMod val="65000"/>
                    <a:lumOff val="35000"/>
                  </a:sysClr>
                </a:solidFill>
                <a:latin typeface="微软雅黑" panose="020B0503020204020204" charset="-122"/>
                <a:ea typeface="微软雅黑" panose="020B0503020204020204" charset="-122"/>
                <a:sym typeface="+mn-ea"/>
              </a:rPr>
              <a:t>     </a:t>
            </a:r>
            <a:r>
              <a:rPr lang="zh-CN" altLang="en-US" sz="1800" b="1" kern="0" dirty="0">
                <a:solidFill>
                  <a:srgbClr val="0070C0"/>
                </a:solidFill>
                <a:latin typeface="微软雅黑" panose="020B0503020204020204" charset="-122"/>
                <a:ea typeface="微软雅黑" panose="020B0503020204020204" charset="-122"/>
                <a:sym typeface="+mn-ea"/>
              </a:rPr>
              <a:t>中文库</a:t>
            </a:r>
            <a:r>
              <a:rPr lang="en-US" altLang="zh-CN" sz="1800" b="1" kern="0" dirty="0">
                <a:solidFill>
                  <a:srgbClr val="0070C0"/>
                </a:solidFill>
                <a:latin typeface="微软雅黑" panose="020B0503020204020204" charset="-122"/>
                <a:ea typeface="微软雅黑" panose="020B0503020204020204" charset="-122"/>
                <a:sym typeface="+mn-ea"/>
              </a:rPr>
              <a:t>-RESSET</a:t>
            </a:r>
            <a:r>
              <a:rPr lang="zh-CN" altLang="en-US" sz="1800" b="1" kern="0" dirty="0">
                <a:solidFill>
                  <a:srgbClr val="0070C0"/>
                </a:solidFill>
                <a:latin typeface="微软雅黑" panose="020B0503020204020204" charset="-122"/>
                <a:ea typeface="微软雅黑" panose="020B0503020204020204" charset="-122"/>
                <a:sym typeface="+mn-ea"/>
              </a:rPr>
              <a:t>金融研究数据库</a:t>
            </a:r>
            <a:endParaRPr lang="en-US" altLang="zh-CN" sz="1800" b="1" i="1" kern="0" dirty="0">
              <a:solidFill>
                <a:srgbClr val="FF0000"/>
              </a:solidFill>
              <a:latin typeface="微软雅黑" panose="020B0503020204020204" charset="-122"/>
              <a:ea typeface="微软雅黑" panose="020B0503020204020204" charset="-122"/>
              <a:sym typeface="+mn-ea"/>
            </a:endParaRPr>
          </a:p>
        </p:txBody>
      </p:sp>
      <p:cxnSp>
        <p:nvCxnSpPr>
          <p:cNvPr id="65" name="直接连接符 64"/>
          <p:cNvCxnSpPr/>
          <p:nvPr/>
        </p:nvCxnSpPr>
        <p:spPr>
          <a:xfrm flipV="1">
            <a:off x="5140817" y="6448424"/>
            <a:ext cx="6220460" cy="6985"/>
          </a:xfrm>
          <a:prstGeom prst="line">
            <a:avLst/>
          </a:prstGeom>
          <a:noFill/>
          <a:ln w="9525" cap="flat" cmpd="sng" algn="ctr">
            <a:solidFill>
              <a:sysClr val="windowText" lastClr="000000">
                <a:lumMod val="50000"/>
                <a:lumOff val="50000"/>
              </a:sysClr>
            </a:solidFill>
            <a:prstDash val="dash"/>
          </a:ln>
          <a:effectLst/>
        </p:spPr>
      </p:cxnSp>
      <p:sp>
        <p:nvSpPr>
          <p:cNvPr id="5" name="标题 6">
            <a:extLst>
              <a:ext uri="{FF2B5EF4-FFF2-40B4-BE49-F238E27FC236}">
                <a16:creationId xmlns:a16="http://schemas.microsoft.com/office/drawing/2014/main" id="{67B9DA0C-DF24-5862-91E9-A809B7483CDC}"/>
              </a:ext>
            </a:extLst>
          </p:cNvPr>
          <p:cNvSpPr>
            <a:spLocks noGrp="1"/>
          </p:cNvSpPr>
          <p:nvPr>
            <p:ph type="title"/>
          </p:nvPr>
        </p:nvSpPr>
        <p:spPr>
          <a:xfrm>
            <a:off x="1209303" y="356659"/>
            <a:ext cx="7863029" cy="440676"/>
          </a:xfrm>
        </p:spPr>
        <p:txBody>
          <a:bodyPr/>
          <a:lstStyle/>
          <a:p>
            <a:r>
              <a:rPr lang="en-US" altLang="zh-CN" sz="2800" b="1" dirty="0"/>
              <a:t>RESSET</a:t>
            </a:r>
            <a:r>
              <a:rPr lang="zh-CN" altLang="en-US" sz="2800" b="1" dirty="0"/>
              <a:t>金融研究数据库</a:t>
            </a:r>
            <a:r>
              <a:rPr lang="en-US" altLang="zh-CN" sz="2800" b="1" dirty="0"/>
              <a:t>-</a:t>
            </a:r>
            <a:r>
              <a:rPr lang="zh-CN" altLang="en-US" sz="2800" b="1" dirty="0"/>
              <a:t>访问途径</a:t>
            </a:r>
            <a:endParaRPr sz="2800" b="1" dirty="0"/>
          </a:p>
        </p:txBody>
      </p:sp>
      <p:pic>
        <p:nvPicPr>
          <p:cNvPr id="3" name="图片 2">
            <a:extLst>
              <a:ext uri="{FF2B5EF4-FFF2-40B4-BE49-F238E27FC236}">
                <a16:creationId xmlns:a16="http://schemas.microsoft.com/office/drawing/2014/main" id="{59A3094D-DE61-9BB0-9118-CCC7B477D1E3}"/>
              </a:ext>
            </a:extLst>
          </p:cNvPr>
          <p:cNvPicPr>
            <a:picLocks noChangeAspect="1"/>
          </p:cNvPicPr>
          <p:nvPr/>
        </p:nvPicPr>
        <p:blipFill>
          <a:blip r:embed="rId4"/>
          <a:stretch>
            <a:fillRect/>
          </a:stretch>
        </p:blipFill>
        <p:spPr>
          <a:xfrm>
            <a:off x="5629859" y="2479478"/>
            <a:ext cx="4574646" cy="2825748"/>
          </a:xfrm>
          <a:prstGeom prst="rect">
            <a:avLst/>
          </a:prstGeom>
          <a:effectLst>
            <a:outerShdw blurRad="63500" sx="102000" sy="102000" algn="ctr" rotWithShape="0">
              <a:prstClr val="black">
                <a:alpha val="40000"/>
              </a:prstClr>
            </a:outerShdw>
          </a:effectLst>
        </p:spPr>
      </p:pic>
      <p:sp>
        <p:nvSpPr>
          <p:cNvPr id="6" name="文本框 5">
            <a:extLst>
              <a:ext uri="{FF2B5EF4-FFF2-40B4-BE49-F238E27FC236}">
                <a16:creationId xmlns:a16="http://schemas.microsoft.com/office/drawing/2014/main" id="{0C17C9FC-F48C-0AF6-3B9F-E28B6F333E04}"/>
              </a:ext>
            </a:extLst>
          </p:cNvPr>
          <p:cNvSpPr txBox="1"/>
          <p:nvPr/>
        </p:nvSpPr>
        <p:spPr>
          <a:xfrm>
            <a:off x="5059681" y="5717789"/>
            <a:ext cx="6818728" cy="458908"/>
          </a:xfrm>
          <a:prstGeom prst="rect">
            <a:avLst/>
          </a:prstGeom>
          <a:noFill/>
        </p:spPr>
        <p:txBody>
          <a:bodyPr wrap="square">
            <a:spAutoFit/>
          </a:bodyPr>
          <a:lstStyle/>
          <a:p>
            <a:pPr marL="285750" indent="-285750">
              <a:lnSpc>
                <a:spcPct val="150000"/>
              </a:lnSpc>
              <a:buFontTx/>
              <a:buChar char="-"/>
              <a:defRPr/>
            </a:pPr>
            <a:r>
              <a:rPr lang="zh-CN" altLang="en-US" sz="1800" b="1" kern="0" dirty="0">
                <a:solidFill>
                  <a:sysClr val="windowText" lastClr="000000">
                    <a:lumMod val="65000"/>
                    <a:lumOff val="35000"/>
                  </a:sysClr>
                </a:solidFill>
                <a:latin typeface="微软雅黑" panose="020B0503020204020204" charset="-122"/>
                <a:ea typeface="微软雅黑" panose="020B0503020204020204" charset="-122"/>
                <a:sym typeface="+mn-ea"/>
              </a:rPr>
              <a:t>锐思数据官网：</a:t>
            </a:r>
            <a:r>
              <a:rPr lang="en-US" altLang="zh-CN" sz="1800" b="1" kern="0" dirty="0">
                <a:solidFill>
                  <a:srgbClr val="0070C0"/>
                </a:solidFill>
                <a:latin typeface="微软雅黑" panose="020B0503020204020204" charset="-122"/>
                <a:ea typeface="微软雅黑" panose="020B0503020204020204" charset="-122"/>
                <a:sym typeface="+mn-ea"/>
                <a:hlinkClick r:id="rId5"/>
              </a:rPr>
              <a:t>http://www.resset.com</a:t>
            </a:r>
            <a:r>
              <a:rPr lang="zh-CN" altLang="en-US" sz="1800" b="1" kern="0" dirty="0">
                <a:solidFill>
                  <a:schemeClr val="tx1">
                    <a:lumMod val="65000"/>
                    <a:lumOff val="35000"/>
                  </a:schemeClr>
                </a:solidFill>
                <a:latin typeface="微软雅黑" panose="020B0503020204020204" charset="-122"/>
                <a:ea typeface="微软雅黑" panose="020B0503020204020204" charset="-122"/>
                <a:sym typeface="+mn-ea"/>
              </a:rPr>
              <a:t>（</a:t>
            </a:r>
            <a:r>
              <a:rPr lang="zh-CN" altLang="en-US" sz="1800" b="1" kern="0" dirty="0">
                <a:solidFill>
                  <a:sysClr val="windowText" lastClr="000000">
                    <a:lumMod val="65000"/>
                    <a:lumOff val="35000"/>
                  </a:sysClr>
                </a:solidFill>
                <a:latin typeface="微软雅黑" panose="020B0503020204020204" charset="-122"/>
                <a:ea typeface="微软雅黑" panose="020B0503020204020204" charset="-122"/>
                <a:sym typeface="+mn-ea"/>
              </a:rPr>
              <a:t>快速登录</a:t>
            </a:r>
            <a:r>
              <a:rPr lang="en-US" altLang="zh-CN" sz="1800" b="1" kern="0" dirty="0">
                <a:solidFill>
                  <a:sysClr val="windowText" lastClr="000000">
                    <a:lumMod val="65000"/>
                    <a:lumOff val="35000"/>
                  </a:sysClr>
                </a:solidFill>
                <a:latin typeface="微软雅黑" panose="020B0503020204020204" charset="-122"/>
                <a:ea typeface="微软雅黑" panose="020B0503020204020204" charset="-122"/>
                <a:sym typeface="+mn-ea"/>
              </a:rPr>
              <a:t>-</a:t>
            </a:r>
            <a:r>
              <a:rPr lang="zh-CN" altLang="en-US" sz="1800" b="1" kern="0" dirty="0">
                <a:solidFill>
                  <a:sysClr val="windowText" lastClr="000000">
                    <a:lumMod val="65000"/>
                    <a:lumOff val="35000"/>
                  </a:sysClr>
                </a:solidFill>
                <a:latin typeface="微软雅黑" panose="020B0503020204020204" charset="-122"/>
                <a:ea typeface="微软雅黑" panose="020B0503020204020204" charset="-122"/>
                <a:sym typeface="+mn-ea"/>
              </a:rPr>
              <a:t>数据库）</a:t>
            </a:r>
            <a:endParaRPr lang="en-US" altLang="zh-CN" sz="1800" b="1" kern="0" dirty="0">
              <a:solidFill>
                <a:sysClr val="windowText" lastClr="000000">
                  <a:lumMod val="65000"/>
                  <a:lumOff val="35000"/>
                </a:sysClr>
              </a:solidFill>
              <a:latin typeface="微软雅黑" panose="020B0503020204020204" charset="-122"/>
              <a:ea typeface="微软雅黑" panose="020B0503020204020204" charset="-122"/>
              <a:sym typeface="+mn-ea"/>
            </a:endParaRPr>
          </a:p>
        </p:txBody>
      </p:sp>
    </p:spTree>
    <p:custDataLst>
      <p:tags r:id="rId1"/>
    </p:custDataLst>
    <p:extLst>
      <p:ext uri="{BB962C8B-B14F-4D97-AF65-F5344CB8AC3E}">
        <p14:creationId xmlns:p14="http://schemas.microsoft.com/office/powerpoint/2010/main" val="3720440640"/>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燕尾形 56"/>
          <p:cNvSpPr/>
          <p:nvPr/>
        </p:nvSpPr>
        <p:spPr>
          <a:xfrm>
            <a:off x="4237355" y="2984500"/>
            <a:ext cx="623570" cy="707390"/>
          </a:xfrm>
          <a:prstGeom prst="chevron">
            <a:avLst/>
          </a:prstGeom>
          <a:solidFill>
            <a:srgbClr val="002060"/>
          </a:solidFill>
          <a:ln w="25400"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charset="-122"/>
            </a:endParaRPr>
          </a:p>
        </p:txBody>
      </p:sp>
      <p:sp>
        <p:nvSpPr>
          <p:cNvPr id="58" name="燕尾形 57"/>
          <p:cNvSpPr/>
          <p:nvPr/>
        </p:nvSpPr>
        <p:spPr>
          <a:xfrm>
            <a:off x="3651250" y="2986405"/>
            <a:ext cx="623570" cy="707390"/>
          </a:xfrm>
          <a:prstGeom prst="chevron">
            <a:avLst/>
          </a:prstGeom>
          <a:solidFill>
            <a:srgbClr val="0070C0"/>
          </a:solidFill>
          <a:ln w="25400"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charset="-122"/>
            </a:endParaRPr>
          </a:p>
        </p:txBody>
      </p:sp>
      <p:sp>
        <p:nvSpPr>
          <p:cNvPr id="59" name="燕尾形 58"/>
          <p:cNvSpPr/>
          <p:nvPr/>
        </p:nvSpPr>
        <p:spPr>
          <a:xfrm>
            <a:off x="3065145" y="2989580"/>
            <a:ext cx="623570" cy="707390"/>
          </a:xfrm>
          <a:prstGeom prst="chevron">
            <a:avLst/>
          </a:prstGeom>
          <a:solidFill>
            <a:srgbClr val="00B0F0"/>
          </a:solidFill>
          <a:ln w="25400"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charset="-122"/>
            </a:endParaRPr>
          </a:p>
        </p:txBody>
      </p:sp>
      <p:sp>
        <p:nvSpPr>
          <p:cNvPr id="60" name="圆角矩形 31"/>
          <p:cNvSpPr/>
          <p:nvPr/>
        </p:nvSpPr>
        <p:spPr>
          <a:xfrm rot="19005917">
            <a:off x="987425" y="2341880"/>
            <a:ext cx="2032000" cy="2248535"/>
          </a:xfrm>
          <a:custGeom>
            <a:avLst/>
            <a:gdLst/>
            <a:ahLst/>
            <a:cxnLst/>
            <a:rect l="l" t="t" r="r" b="b"/>
            <a:pathLst>
              <a:path w="1734279" h="1717667">
                <a:moveTo>
                  <a:pt x="1212420" y="152024"/>
                </a:moveTo>
                <a:cubicBezTo>
                  <a:pt x="1217532" y="156660"/>
                  <a:pt x="1221756" y="162122"/>
                  <a:pt x="1224582" y="168319"/>
                </a:cubicBezTo>
                <a:cubicBezTo>
                  <a:pt x="1229663" y="170804"/>
                  <a:pt x="1233819" y="174749"/>
                  <a:pt x="1237416" y="179383"/>
                </a:cubicBezTo>
                <a:lnTo>
                  <a:pt x="1380858" y="364166"/>
                </a:lnTo>
                <a:cubicBezTo>
                  <a:pt x="1390204" y="376205"/>
                  <a:pt x="1394109" y="390745"/>
                  <a:pt x="1392514" y="404790"/>
                </a:cubicBezTo>
                <a:cubicBezTo>
                  <a:pt x="1394443" y="408362"/>
                  <a:pt x="1394844" y="412299"/>
                  <a:pt x="1394844" y="416330"/>
                </a:cubicBezTo>
                <a:lnTo>
                  <a:pt x="1394843" y="674381"/>
                </a:lnTo>
                <a:cubicBezTo>
                  <a:pt x="1489202" y="693926"/>
                  <a:pt x="1583561" y="713471"/>
                  <a:pt x="1677919" y="733015"/>
                </a:cubicBezTo>
                <a:cubicBezTo>
                  <a:pt x="1710064" y="739673"/>
                  <a:pt x="1730725" y="771129"/>
                  <a:pt x="1724067" y="803273"/>
                </a:cubicBezTo>
                <a:lnTo>
                  <a:pt x="1724066" y="803272"/>
                </a:lnTo>
                <a:cubicBezTo>
                  <a:pt x="1717408" y="835417"/>
                  <a:pt x="1685952" y="856077"/>
                  <a:pt x="1653808" y="849419"/>
                </a:cubicBezTo>
                <a:lnTo>
                  <a:pt x="1334656" y="783314"/>
                </a:lnTo>
                <a:cubicBezTo>
                  <a:pt x="1317603" y="779782"/>
                  <a:pt x="1303782" y="769271"/>
                  <a:pt x="1295965" y="755140"/>
                </a:cubicBezTo>
                <a:cubicBezTo>
                  <a:pt x="1283553" y="744645"/>
                  <a:pt x="1275968" y="728891"/>
                  <a:pt x="1275968" y="711366"/>
                </a:cubicBezTo>
                <a:lnTo>
                  <a:pt x="1275968" y="519624"/>
                </a:lnTo>
                <a:lnTo>
                  <a:pt x="906856" y="806156"/>
                </a:lnTo>
                <a:lnTo>
                  <a:pt x="1065815" y="1141673"/>
                </a:lnTo>
                <a:cubicBezTo>
                  <a:pt x="1072320" y="1155404"/>
                  <a:pt x="1074348" y="1170104"/>
                  <a:pt x="1071105" y="1183939"/>
                </a:cubicBezTo>
                <a:cubicBezTo>
                  <a:pt x="1072773" y="1191573"/>
                  <a:pt x="1072227" y="1199522"/>
                  <a:pt x="1070359" y="1207468"/>
                </a:cubicBezTo>
                <a:lnTo>
                  <a:pt x="964177" y="1659082"/>
                </a:lnTo>
                <a:cubicBezTo>
                  <a:pt x="954576" y="1699916"/>
                  <a:pt x="913692" y="1725234"/>
                  <a:pt x="872859" y="1715634"/>
                </a:cubicBezTo>
                <a:cubicBezTo>
                  <a:pt x="832025" y="1706033"/>
                  <a:pt x="806707" y="1665149"/>
                  <a:pt x="816307" y="1624316"/>
                </a:cubicBezTo>
                <a:lnTo>
                  <a:pt x="919152" y="1186894"/>
                </a:lnTo>
                <a:lnTo>
                  <a:pt x="694543" y="712807"/>
                </a:lnTo>
                <a:lnTo>
                  <a:pt x="206298" y="912259"/>
                </a:lnTo>
                <a:lnTo>
                  <a:pt x="205161" y="912476"/>
                </a:lnTo>
                <a:cubicBezTo>
                  <a:pt x="201570" y="915619"/>
                  <a:pt x="197179" y="917026"/>
                  <a:pt x="192600" y="918039"/>
                </a:cubicBezTo>
                <a:cubicBezTo>
                  <a:pt x="151643" y="927102"/>
                  <a:pt x="111096" y="901247"/>
                  <a:pt x="102034" y="860290"/>
                </a:cubicBezTo>
                <a:lnTo>
                  <a:pt x="1810" y="407318"/>
                </a:lnTo>
                <a:cubicBezTo>
                  <a:pt x="-7253" y="366361"/>
                  <a:pt x="18602" y="325814"/>
                  <a:pt x="59559" y="316752"/>
                </a:cubicBezTo>
                <a:cubicBezTo>
                  <a:pt x="100515" y="307690"/>
                  <a:pt x="141062" y="333545"/>
                  <a:pt x="150124" y="374501"/>
                </a:cubicBezTo>
                <a:lnTo>
                  <a:pt x="230606" y="738241"/>
                </a:lnTo>
                <a:lnTo>
                  <a:pt x="645176" y="568886"/>
                </a:lnTo>
                <a:cubicBezTo>
                  <a:pt x="647355" y="564266"/>
                  <a:pt x="650942" y="560611"/>
                  <a:pt x="655077" y="557402"/>
                </a:cubicBezTo>
                <a:lnTo>
                  <a:pt x="1080746" y="226967"/>
                </a:lnTo>
                <a:lnTo>
                  <a:pt x="799166" y="128506"/>
                </a:lnTo>
                <a:lnTo>
                  <a:pt x="795830" y="126527"/>
                </a:lnTo>
                <a:cubicBezTo>
                  <a:pt x="715067" y="196803"/>
                  <a:pt x="634305" y="267079"/>
                  <a:pt x="553543" y="337355"/>
                </a:cubicBezTo>
                <a:cubicBezTo>
                  <a:pt x="528779" y="358904"/>
                  <a:pt x="491236" y="356298"/>
                  <a:pt x="469687" y="331533"/>
                </a:cubicBezTo>
                <a:lnTo>
                  <a:pt x="469688" y="331534"/>
                </a:lnTo>
                <a:cubicBezTo>
                  <a:pt x="448139" y="306770"/>
                  <a:pt x="450746" y="269226"/>
                  <a:pt x="475510" y="247677"/>
                </a:cubicBezTo>
                <a:lnTo>
                  <a:pt x="743505" y="14477"/>
                </a:lnTo>
                <a:cubicBezTo>
                  <a:pt x="765419" y="-4592"/>
                  <a:pt x="797339" y="-4746"/>
                  <a:pt x="818596" y="13559"/>
                </a:cubicBezTo>
                <a:cubicBezTo>
                  <a:pt x="825164" y="12925"/>
                  <a:pt x="831849" y="14001"/>
                  <a:pt x="838403" y="16293"/>
                </a:cubicBezTo>
                <a:cubicBezTo>
                  <a:pt x="956310" y="57521"/>
                  <a:pt x="1074215" y="98750"/>
                  <a:pt x="1192122" y="139979"/>
                </a:cubicBezTo>
                <a:cubicBezTo>
                  <a:pt x="1199869" y="142688"/>
                  <a:pt x="1206700" y="146838"/>
                  <a:pt x="1212420" y="152024"/>
                </a:cubicBezTo>
                <a:close/>
                <a:moveTo>
                  <a:pt x="1681771" y="50445"/>
                </a:moveTo>
                <a:cubicBezTo>
                  <a:pt x="1748841" y="113504"/>
                  <a:pt x="1752092" y="218996"/>
                  <a:pt x="1689033" y="286066"/>
                </a:cubicBezTo>
                <a:cubicBezTo>
                  <a:pt x="1625973" y="353135"/>
                  <a:pt x="1520482" y="356387"/>
                  <a:pt x="1453412" y="293327"/>
                </a:cubicBezTo>
                <a:cubicBezTo>
                  <a:pt x="1386342" y="230268"/>
                  <a:pt x="1383091" y="124777"/>
                  <a:pt x="1446150" y="57707"/>
                </a:cubicBezTo>
                <a:cubicBezTo>
                  <a:pt x="1509210" y="-9363"/>
                  <a:pt x="1614701" y="-12614"/>
                  <a:pt x="1681771" y="50445"/>
                </a:cubicBezTo>
                <a:close/>
              </a:path>
            </a:pathLst>
          </a:custGeom>
          <a:solidFill>
            <a:srgbClr val="2D82F4">
              <a:lumMod val="75000"/>
            </a:srgbClr>
          </a:solidFill>
          <a:ln w="25400"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ea typeface="微软雅黑" panose="020B0503020204020204" charset="-122"/>
            </a:endParaRPr>
          </a:p>
        </p:txBody>
      </p:sp>
      <p:sp>
        <p:nvSpPr>
          <p:cNvPr id="62" name="TextBox 61"/>
          <p:cNvSpPr txBox="1"/>
          <p:nvPr/>
        </p:nvSpPr>
        <p:spPr>
          <a:xfrm>
            <a:off x="4860925" y="1062684"/>
            <a:ext cx="7211314" cy="3049681"/>
          </a:xfrm>
          <a:prstGeom prst="rect">
            <a:avLst/>
          </a:prstGeom>
          <a:noFill/>
        </p:spPr>
        <p:txBody>
          <a:bodyPr wrap="square" rtlCol="0">
            <a:spAutoFit/>
          </a:bodyPr>
          <a:lstStyle/>
          <a:p>
            <a:pPr marL="285750" indent="-285750">
              <a:lnSpc>
                <a:spcPct val="150000"/>
              </a:lnSpc>
              <a:buFont typeface="Wingdings" panose="05000000000000000000" pitchFamily="2" charset="2"/>
              <a:buChar char="n"/>
              <a:defRPr/>
            </a:pPr>
            <a:r>
              <a:rPr lang="zh-CN" altLang="en-US" b="1" kern="0" dirty="0">
                <a:solidFill>
                  <a:sysClr val="windowText" lastClr="000000">
                    <a:lumMod val="65000"/>
                    <a:lumOff val="35000"/>
                  </a:sysClr>
                </a:solidFill>
                <a:latin typeface="微软雅黑" panose="020B0503020204020204" charset="-122"/>
                <a:ea typeface="微软雅黑" panose="020B0503020204020204" charset="-122"/>
                <a:sym typeface="+mn-ea"/>
              </a:rPr>
              <a:t>校外访问</a:t>
            </a:r>
            <a:endParaRPr lang="en-US" altLang="zh-CN" b="1" kern="0" dirty="0">
              <a:solidFill>
                <a:sysClr val="windowText" lastClr="000000">
                  <a:lumMod val="65000"/>
                  <a:lumOff val="35000"/>
                </a:sysClr>
              </a:solidFill>
              <a:latin typeface="微软雅黑" panose="020B0503020204020204" charset="-122"/>
              <a:ea typeface="微软雅黑" panose="020B0503020204020204" charset="-122"/>
              <a:sym typeface="+mn-ea"/>
            </a:endParaRPr>
          </a:p>
          <a:p>
            <a:pPr marL="342900" lvl="0" indent="-342900">
              <a:lnSpc>
                <a:spcPct val="150000"/>
              </a:lnSpc>
              <a:buAutoNum type="arabicPeriod"/>
              <a:defRPr/>
            </a:pPr>
            <a:r>
              <a:rPr lang="zh-CN" altLang="en-US" sz="1600" b="1" kern="0" dirty="0">
                <a:solidFill>
                  <a:sysClr val="windowText" lastClr="000000">
                    <a:lumMod val="65000"/>
                    <a:lumOff val="35000"/>
                  </a:sysClr>
                </a:solidFill>
                <a:latin typeface="微软雅黑" panose="020B0503020204020204" charset="-122"/>
                <a:ea typeface="微软雅黑" panose="020B0503020204020204" charset="-122"/>
                <a:sym typeface="+mn-ea"/>
              </a:rPr>
              <a:t>通过</a:t>
            </a:r>
            <a:r>
              <a:rPr lang="en-US" altLang="zh-CN" sz="1600" b="1" kern="0" dirty="0">
                <a:solidFill>
                  <a:sysClr val="windowText" lastClr="000000">
                    <a:lumMod val="65000"/>
                    <a:lumOff val="35000"/>
                  </a:sysClr>
                </a:solidFill>
                <a:latin typeface="微软雅黑" panose="020B0503020204020204" charset="-122"/>
                <a:ea typeface="微软雅黑" panose="020B0503020204020204" charset="-122"/>
                <a:sym typeface="+mn-ea"/>
              </a:rPr>
              <a:t>CARSI</a:t>
            </a:r>
            <a:r>
              <a:rPr lang="zh-CN" altLang="en-US" sz="1600" b="1" kern="0" dirty="0">
                <a:solidFill>
                  <a:sysClr val="windowText" lastClr="000000">
                    <a:lumMod val="65000"/>
                    <a:lumOff val="35000"/>
                  </a:sysClr>
                </a:solidFill>
                <a:latin typeface="微软雅黑" panose="020B0503020204020204" charset="-122"/>
                <a:ea typeface="微软雅黑" panose="020B0503020204020204" charset="-122"/>
                <a:sym typeface="+mn-ea"/>
              </a:rPr>
              <a:t>平台进行远程访问</a:t>
            </a:r>
            <a:endParaRPr lang="en-US" altLang="zh-CN" sz="1600" b="1" kern="0" dirty="0">
              <a:solidFill>
                <a:sysClr val="windowText" lastClr="000000">
                  <a:lumMod val="65000"/>
                  <a:lumOff val="35000"/>
                </a:sysClr>
              </a:solidFill>
              <a:latin typeface="微软雅黑" panose="020B0503020204020204" charset="-122"/>
              <a:ea typeface="微软雅黑" panose="020B0503020204020204" charset="-122"/>
              <a:sym typeface="+mn-ea"/>
            </a:endParaRPr>
          </a:p>
          <a:p>
            <a:pPr lvl="0">
              <a:lnSpc>
                <a:spcPct val="150000"/>
              </a:lnSpc>
              <a:defRPr/>
            </a:pPr>
            <a:r>
              <a:rPr lang="zh-CN" altLang="en-US" sz="1600" b="1" kern="0" dirty="0">
                <a:solidFill>
                  <a:sysClr val="windowText" lastClr="000000">
                    <a:lumMod val="65000"/>
                    <a:lumOff val="35000"/>
                  </a:sysClr>
                </a:solidFill>
                <a:latin typeface="微软雅黑" panose="020B0503020204020204" charset="-122"/>
                <a:ea typeface="微软雅黑" panose="020B0503020204020204" charset="-122"/>
                <a:sym typeface="+mn-ea"/>
              </a:rPr>
              <a:t>锐思数据官网：</a:t>
            </a:r>
            <a:r>
              <a:rPr lang="en-US" altLang="zh-CN" sz="1600" b="1" kern="0" dirty="0">
                <a:solidFill>
                  <a:srgbClr val="0070C0"/>
                </a:solidFill>
                <a:latin typeface="微软雅黑" panose="020B0503020204020204" charset="-122"/>
                <a:ea typeface="微软雅黑" panose="020B0503020204020204" charset="-122"/>
                <a:sym typeface="+mn-ea"/>
                <a:hlinkClick r:id="rId4"/>
              </a:rPr>
              <a:t>http://www.resset.com</a:t>
            </a:r>
            <a:r>
              <a:rPr lang="zh-CN" altLang="en-US" sz="1600" b="1" kern="0" dirty="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600" b="1" kern="0" dirty="0">
                <a:solidFill>
                  <a:srgbClr val="FF0000"/>
                </a:solidFill>
                <a:latin typeface="微软雅黑" panose="020B0503020204020204" charset="-122"/>
                <a:ea typeface="微软雅黑" panose="020B0503020204020204" charset="-122"/>
                <a:sym typeface="+mn-ea"/>
              </a:rPr>
              <a:t>快速登录</a:t>
            </a:r>
            <a:r>
              <a:rPr lang="en-US" altLang="zh-CN" sz="1600" b="1" kern="0" dirty="0">
                <a:solidFill>
                  <a:srgbClr val="FF0000"/>
                </a:solidFill>
                <a:latin typeface="微软雅黑" panose="020B0503020204020204" charset="-122"/>
                <a:ea typeface="微软雅黑" panose="020B0503020204020204" charset="-122"/>
                <a:sym typeface="+mn-ea"/>
              </a:rPr>
              <a:t>-</a:t>
            </a:r>
            <a:r>
              <a:rPr lang="zh-CN" altLang="en-US" sz="1600" b="1" kern="0" dirty="0">
                <a:solidFill>
                  <a:srgbClr val="FF0000"/>
                </a:solidFill>
                <a:latin typeface="微软雅黑" panose="020B0503020204020204" charset="-122"/>
                <a:ea typeface="微软雅黑" panose="020B0503020204020204" charset="-122"/>
                <a:sym typeface="+mn-ea"/>
              </a:rPr>
              <a:t>数据库</a:t>
            </a:r>
            <a:r>
              <a:rPr lang="en-US" altLang="zh-CN" sz="1600" b="1" kern="0" dirty="0">
                <a:solidFill>
                  <a:srgbClr val="FF0000"/>
                </a:solidFill>
                <a:latin typeface="微软雅黑" panose="020B0503020204020204" charset="-122"/>
                <a:ea typeface="微软雅黑" panose="020B0503020204020204" charset="-122"/>
                <a:sym typeface="+mn-ea"/>
              </a:rPr>
              <a:t>-CARSI</a:t>
            </a:r>
            <a:r>
              <a:rPr lang="zh-CN" altLang="en-US" sz="1600" b="1" kern="0" dirty="0">
                <a:solidFill>
                  <a:srgbClr val="FF0000"/>
                </a:solidFill>
                <a:latin typeface="微软雅黑" panose="020B0503020204020204" charset="-122"/>
                <a:ea typeface="微软雅黑" panose="020B0503020204020204" charset="-122"/>
                <a:sym typeface="+mn-ea"/>
              </a:rPr>
              <a:t>平台登录</a:t>
            </a:r>
            <a:r>
              <a:rPr lang="zh-CN" altLang="en-US" sz="1600" b="1" kern="0" dirty="0">
                <a:solidFill>
                  <a:sysClr val="windowText" lastClr="000000">
                    <a:lumMod val="65000"/>
                    <a:lumOff val="35000"/>
                  </a:sysClr>
                </a:solidFill>
                <a:latin typeface="微软雅黑" panose="020B0503020204020204" charset="-122"/>
                <a:ea typeface="微软雅黑" panose="020B0503020204020204" charset="-122"/>
                <a:sym typeface="+mn-ea"/>
              </a:rPr>
              <a:t> </a:t>
            </a:r>
            <a:r>
              <a:rPr lang="en-US" altLang="zh-CN" sz="1600" b="1" kern="0" dirty="0">
                <a:solidFill>
                  <a:sysClr val="windowText" lastClr="000000">
                    <a:lumMod val="65000"/>
                    <a:lumOff val="35000"/>
                  </a:sysClr>
                </a:solidFill>
                <a:latin typeface="微软雅黑" panose="020B0503020204020204" charset="-122"/>
                <a:ea typeface="微软雅黑" panose="020B0503020204020204" charset="-122"/>
                <a:sym typeface="+mn-ea"/>
              </a:rPr>
              <a:t>(</a:t>
            </a:r>
            <a:r>
              <a:rPr lang="zh-CN" altLang="en-US" sz="1600" b="1" kern="0" dirty="0">
                <a:solidFill>
                  <a:sysClr val="windowText" lastClr="000000">
                    <a:lumMod val="65000"/>
                    <a:lumOff val="35000"/>
                  </a:sysClr>
                </a:solidFill>
                <a:latin typeface="微软雅黑" panose="020B0503020204020204" charset="-122"/>
                <a:ea typeface="微软雅黑" panose="020B0503020204020204" charset="-122"/>
                <a:sym typeface="+mn-ea"/>
              </a:rPr>
              <a:t>选择</a:t>
            </a:r>
            <a:r>
              <a:rPr lang="zh-CN" altLang="en-US" sz="1600" b="1" kern="0" dirty="0">
                <a:solidFill>
                  <a:srgbClr val="0070C0"/>
                </a:solidFill>
                <a:latin typeface="微软雅黑" panose="020B0503020204020204" charset="-122"/>
                <a:ea typeface="微软雅黑" panose="020B0503020204020204" charset="-122"/>
                <a:sym typeface="+mn-ea"/>
              </a:rPr>
              <a:t>“中南财经政法大学”</a:t>
            </a:r>
            <a:r>
              <a:rPr lang="zh-CN" altLang="en-US" sz="1600" b="1" kern="0" dirty="0">
                <a:solidFill>
                  <a:sysClr val="windowText" lastClr="000000">
                    <a:lumMod val="65000"/>
                    <a:lumOff val="35000"/>
                  </a:sysClr>
                </a:solidFill>
                <a:latin typeface="微软雅黑" panose="020B0503020204020204" charset="-122"/>
                <a:ea typeface="微软雅黑" panose="020B0503020204020204" charset="-122"/>
                <a:sym typeface="+mn-ea"/>
              </a:rPr>
              <a:t>，输入职工号</a:t>
            </a:r>
            <a:r>
              <a:rPr lang="en-US" altLang="zh-CN" sz="1600" b="1" kern="0" dirty="0">
                <a:solidFill>
                  <a:sysClr val="windowText" lastClr="000000">
                    <a:lumMod val="65000"/>
                    <a:lumOff val="35000"/>
                  </a:sysClr>
                </a:solidFill>
                <a:latin typeface="微软雅黑" panose="020B0503020204020204" charset="-122"/>
                <a:ea typeface="微软雅黑" panose="020B0503020204020204" charset="-122"/>
                <a:sym typeface="+mn-ea"/>
              </a:rPr>
              <a:t>/</a:t>
            </a:r>
            <a:r>
              <a:rPr lang="zh-CN" altLang="en-US" sz="1600" b="1" kern="0" dirty="0">
                <a:solidFill>
                  <a:sysClr val="windowText" lastClr="000000">
                    <a:lumMod val="65000"/>
                    <a:lumOff val="35000"/>
                  </a:sysClr>
                </a:solidFill>
                <a:latin typeface="微软雅黑" panose="020B0503020204020204" charset="-122"/>
                <a:ea typeface="微软雅黑" panose="020B0503020204020204" charset="-122"/>
                <a:sym typeface="+mn-ea"/>
              </a:rPr>
              <a:t>学号和密码进行身份验证</a:t>
            </a:r>
            <a:r>
              <a:rPr lang="en-US" altLang="zh-CN" sz="1600" b="1" kern="0" dirty="0">
                <a:solidFill>
                  <a:sysClr val="windowText" lastClr="000000">
                    <a:lumMod val="65000"/>
                    <a:lumOff val="35000"/>
                  </a:sysClr>
                </a:solidFill>
                <a:latin typeface="微软雅黑" panose="020B0503020204020204" charset="-122"/>
                <a:ea typeface="微软雅黑" panose="020B0503020204020204" charset="-122"/>
                <a:sym typeface="+mn-ea"/>
              </a:rPr>
              <a:t>)</a:t>
            </a:r>
            <a:r>
              <a:rPr lang="zh-CN" altLang="en-US" sz="1600" b="1" kern="0" dirty="0">
                <a:solidFill>
                  <a:sysClr val="windowText" lastClr="000000">
                    <a:lumMod val="65000"/>
                    <a:lumOff val="35000"/>
                  </a:sysClr>
                </a:solidFill>
                <a:latin typeface="微软雅黑" panose="020B0503020204020204" charset="-122"/>
                <a:ea typeface="微软雅黑" panose="020B0503020204020204" charset="-122"/>
                <a:sym typeface="+mn-ea"/>
              </a:rPr>
              <a:t>。</a:t>
            </a:r>
          </a:p>
          <a:p>
            <a:pPr lvl="0">
              <a:lnSpc>
                <a:spcPct val="150000"/>
              </a:lnSpc>
              <a:defRPr/>
            </a:pPr>
            <a:endParaRPr lang="zh-CN" altLang="en-US" sz="1600" b="1" kern="0" dirty="0">
              <a:solidFill>
                <a:sysClr val="windowText" lastClr="000000">
                  <a:lumMod val="65000"/>
                  <a:lumOff val="35000"/>
                </a:sysClr>
              </a:solidFill>
              <a:latin typeface="微软雅黑" panose="020B0503020204020204" charset="-122"/>
              <a:ea typeface="微软雅黑" panose="020B0503020204020204" charset="-122"/>
              <a:sym typeface="+mn-ea"/>
            </a:endParaRPr>
          </a:p>
          <a:p>
            <a:pPr lvl="0" algn="l">
              <a:lnSpc>
                <a:spcPct val="150000"/>
              </a:lnSpc>
              <a:buClrTx/>
              <a:buSzTx/>
              <a:buFontTx/>
              <a:defRPr/>
            </a:pPr>
            <a:endParaRPr lang="zh-CN" altLang="en-US" sz="1600" b="1" kern="0" dirty="0">
              <a:solidFill>
                <a:sysClr val="windowText" lastClr="000000">
                  <a:lumMod val="65000"/>
                  <a:lumOff val="35000"/>
                </a:sysClr>
              </a:solidFill>
              <a:latin typeface="微软雅黑" panose="020B0503020204020204" charset="-122"/>
              <a:ea typeface="微软雅黑" panose="020B0503020204020204" charset="-122"/>
              <a:sym typeface="+mn-ea"/>
            </a:endParaRPr>
          </a:p>
          <a:p>
            <a:pPr lvl="0" algn="l">
              <a:lnSpc>
                <a:spcPct val="150000"/>
              </a:lnSpc>
              <a:buClrTx/>
              <a:buSzTx/>
              <a:buFontTx/>
              <a:defRPr/>
            </a:pPr>
            <a:endParaRPr lang="zh-CN" altLang="en-US" sz="1600" b="1" kern="0" dirty="0">
              <a:solidFill>
                <a:sysClr val="windowText" lastClr="000000">
                  <a:lumMod val="65000"/>
                  <a:lumOff val="35000"/>
                </a:sysClr>
              </a:solidFill>
              <a:latin typeface="微软雅黑" panose="020B0503020204020204" charset="-122"/>
              <a:ea typeface="微软雅黑" panose="020B0503020204020204" charset="-122"/>
              <a:sym typeface="+mn-ea"/>
            </a:endParaRPr>
          </a:p>
          <a:p>
            <a:pPr>
              <a:lnSpc>
                <a:spcPct val="150000"/>
              </a:lnSpc>
              <a:defRPr/>
            </a:pPr>
            <a:endParaRPr lang="zh-CN" altLang="en-US" sz="1600" b="1" kern="0" dirty="0">
              <a:solidFill>
                <a:sysClr val="windowText" lastClr="000000">
                  <a:lumMod val="65000"/>
                  <a:lumOff val="35000"/>
                </a:sysClr>
              </a:solidFill>
              <a:latin typeface="微软雅黑" panose="020B0503020204020204" charset="-122"/>
              <a:ea typeface="微软雅黑" panose="020B0503020204020204" charset="-122"/>
              <a:sym typeface="+mn-ea"/>
            </a:endParaRPr>
          </a:p>
        </p:txBody>
      </p:sp>
      <p:cxnSp>
        <p:nvCxnSpPr>
          <p:cNvPr id="64" name="直接连接符 63"/>
          <p:cNvCxnSpPr/>
          <p:nvPr/>
        </p:nvCxnSpPr>
        <p:spPr>
          <a:xfrm flipV="1">
            <a:off x="5067011" y="4112365"/>
            <a:ext cx="6179820" cy="10795"/>
          </a:xfrm>
          <a:prstGeom prst="line">
            <a:avLst/>
          </a:prstGeom>
          <a:noFill/>
          <a:ln w="9525" cap="flat" cmpd="sng" algn="ctr">
            <a:solidFill>
              <a:sysClr val="windowText" lastClr="000000">
                <a:lumMod val="50000"/>
                <a:lumOff val="50000"/>
              </a:sysClr>
            </a:solidFill>
            <a:prstDash val="dash"/>
          </a:ln>
          <a:effectLst/>
        </p:spPr>
      </p:cxnSp>
      <p:cxnSp>
        <p:nvCxnSpPr>
          <p:cNvPr id="65" name="直接连接符 64"/>
          <p:cNvCxnSpPr/>
          <p:nvPr/>
        </p:nvCxnSpPr>
        <p:spPr>
          <a:xfrm flipV="1">
            <a:off x="5140817" y="6448424"/>
            <a:ext cx="6220460" cy="6985"/>
          </a:xfrm>
          <a:prstGeom prst="line">
            <a:avLst/>
          </a:prstGeom>
          <a:noFill/>
          <a:ln w="9525" cap="flat" cmpd="sng" algn="ctr">
            <a:solidFill>
              <a:sysClr val="windowText" lastClr="000000">
                <a:lumMod val="50000"/>
                <a:lumOff val="50000"/>
              </a:sysClr>
            </a:solidFill>
            <a:prstDash val="dash"/>
          </a:ln>
          <a:effectLst/>
        </p:spPr>
      </p:cxnSp>
      <p:pic>
        <p:nvPicPr>
          <p:cNvPr id="13" name="图片 12"/>
          <p:cNvPicPr>
            <a:picLocks noChangeAspect="1"/>
          </p:cNvPicPr>
          <p:nvPr/>
        </p:nvPicPr>
        <p:blipFill>
          <a:blip r:embed="rId5"/>
          <a:stretch>
            <a:fillRect/>
          </a:stretch>
        </p:blipFill>
        <p:spPr>
          <a:xfrm>
            <a:off x="5358931" y="2684345"/>
            <a:ext cx="3282950" cy="1355090"/>
          </a:xfrm>
          <a:prstGeom prst="rect">
            <a:avLst/>
          </a:prstGeom>
          <a:effectLst>
            <a:outerShdw blurRad="63500" sx="102000" sy="102000" algn="ctr" rotWithShape="0">
              <a:prstClr val="black">
                <a:alpha val="40000"/>
              </a:prstClr>
            </a:outerShdw>
          </a:effectLst>
        </p:spPr>
      </p:pic>
      <p:sp>
        <p:nvSpPr>
          <p:cNvPr id="2" name="TextBox 60">
            <a:extLst>
              <a:ext uri="{FF2B5EF4-FFF2-40B4-BE49-F238E27FC236}">
                <a16:creationId xmlns:a16="http://schemas.microsoft.com/office/drawing/2014/main" id="{38F18FD3-CEC2-3FB5-658E-28FB64EC9BEB}"/>
              </a:ext>
            </a:extLst>
          </p:cNvPr>
          <p:cNvSpPr txBox="1"/>
          <p:nvPr/>
        </p:nvSpPr>
        <p:spPr>
          <a:xfrm>
            <a:off x="4860925" y="4153366"/>
            <a:ext cx="3883025" cy="2264851"/>
          </a:xfrm>
          <a:prstGeom prst="rect">
            <a:avLst/>
          </a:prstGeom>
          <a:noFill/>
        </p:spPr>
        <p:txBody>
          <a:bodyPr wrap="square" rtlCol="0">
            <a:spAutoFit/>
          </a:bodyPr>
          <a:lstStyle/>
          <a:p>
            <a:pPr marL="342900" lvl="0" indent="-342900" algn="just">
              <a:lnSpc>
                <a:spcPct val="150000"/>
              </a:lnSpc>
              <a:buFont typeface="+mj-lt"/>
              <a:buAutoNum type="arabicPeriod" startAt="2"/>
              <a:defRPr/>
            </a:pPr>
            <a:r>
              <a:rPr lang="en-US" altLang="zh-CN" sz="1600" b="1" kern="0" dirty="0">
                <a:solidFill>
                  <a:sysClr val="windowText" lastClr="000000">
                    <a:lumMod val="65000"/>
                    <a:lumOff val="35000"/>
                  </a:sysClr>
                </a:solidFill>
                <a:latin typeface="微软雅黑" panose="020B0503020204020204" charset="-122"/>
                <a:ea typeface="微软雅黑" panose="020B0503020204020204" charset="-122"/>
              </a:rPr>
              <a:t>E</a:t>
            </a:r>
            <a:r>
              <a:rPr lang="zh-CN" altLang="en-US" sz="1600" b="1" kern="0" dirty="0">
                <a:solidFill>
                  <a:sysClr val="windowText" lastClr="000000">
                    <a:lumMod val="65000"/>
                    <a:lumOff val="35000"/>
                  </a:sysClr>
                </a:solidFill>
                <a:latin typeface="微软雅黑" panose="020B0503020204020204" charset="-122"/>
                <a:ea typeface="微软雅黑" panose="020B0503020204020204" charset="-122"/>
              </a:rPr>
              <a:t>du邮箱注册</a:t>
            </a:r>
            <a:endParaRPr lang="en-US" altLang="zh-CN" sz="1600" b="1" kern="0" dirty="0">
              <a:solidFill>
                <a:sysClr val="windowText" lastClr="000000">
                  <a:lumMod val="65000"/>
                  <a:lumOff val="35000"/>
                </a:sysClr>
              </a:solidFill>
              <a:latin typeface="微软雅黑" panose="020B0503020204020204" charset="-122"/>
              <a:ea typeface="微软雅黑" panose="020B0503020204020204" charset="-122"/>
            </a:endParaRPr>
          </a:p>
          <a:p>
            <a:pPr lvl="0" algn="just">
              <a:lnSpc>
                <a:spcPct val="150000"/>
              </a:lnSpc>
              <a:defRPr/>
            </a:pPr>
            <a:r>
              <a:rPr lang="zh-CN" altLang="en-US" sz="1600" b="1" kern="0" dirty="0">
                <a:solidFill>
                  <a:sysClr val="windowText" lastClr="000000">
                    <a:lumMod val="65000"/>
                    <a:lumOff val="35000"/>
                  </a:sysClr>
                </a:solidFill>
                <a:latin typeface="微软雅黑" panose="020B0503020204020204" charset="-122"/>
                <a:ea typeface="微软雅黑" panose="020B0503020204020204" charset="-122"/>
              </a:rPr>
              <a:t>在校外，登录锐思数据官方网站，选择“</a:t>
            </a:r>
            <a:r>
              <a:rPr lang="zh-CN" altLang="en-US" sz="1600" b="1" kern="0" dirty="0">
                <a:solidFill>
                  <a:srgbClr val="FF0000"/>
                </a:solidFill>
                <a:latin typeface="微软雅黑" panose="020B0503020204020204" charset="-122"/>
                <a:ea typeface="微软雅黑" panose="020B0503020204020204" charset="-122"/>
              </a:rPr>
              <a:t>快速登录-数据库-用户注册</a:t>
            </a:r>
            <a:r>
              <a:rPr lang="zh-CN" altLang="en-US" sz="1600" b="1" kern="0" dirty="0">
                <a:solidFill>
                  <a:sysClr val="windowText" lastClr="000000">
                    <a:lumMod val="65000"/>
                    <a:lumOff val="35000"/>
                  </a:sysClr>
                </a:solidFill>
                <a:latin typeface="微软雅黑" panose="020B0503020204020204" charset="-122"/>
                <a:ea typeface="微软雅黑" panose="020B0503020204020204" charset="-122"/>
              </a:rPr>
              <a:t>”，选择“</a:t>
            </a:r>
            <a:r>
              <a:rPr lang="en-US" altLang="zh-CN" sz="1600" b="1" kern="0" dirty="0">
                <a:solidFill>
                  <a:sysClr val="windowText" lastClr="000000">
                    <a:lumMod val="65000"/>
                    <a:lumOff val="35000"/>
                  </a:sysClr>
                </a:solidFill>
                <a:latin typeface="微软雅黑" panose="020B0503020204020204" charset="-122"/>
                <a:ea typeface="微软雅黑" panose="020B0503020204020204" charset="-122"/>
              </a:rPr>
              <a:t>E</a:t>
            </a:r>
            <a:r>
              <a:rPr lang="zh-CN" altLang="en-US" sz="1600" b="1" kern="0" dirty="0">
                <a:solidFill>
                  <a:sysClr val="windowText" lastClr="000000">
                    <a:lumMod val="65000"/>
                    <a:lumOff val="35000"/>
                  </a:sysClr>
                </a:solidFill>
                <a:latin typeface="微软雅黑" panose="020B0503020204020204" charset="-122"/>
                <a:ea typeface="微软雅黑" panose="020B0503020204020204" charset="-122"/>
              </a:rPr>
              <a:t>du邮箱注册”，填写学校邮箱进行身份验证。成功注册为个人会员后，即可远程访问本校已购买</a:t>
            </a:r>
            <a:r>
              <a:rPr lang="en-US" altLang="zh-CN" sz="1600" b="1" kern="0" dirty="0">
                <a:solidFill>
                  <a:sysClr val="windowText" lastClr="000000">
                    <a:lumMod val="65000"/>
                    <a:lumOff val="35000"/>
                  </a:sysClr>
                </a:solidFill>
                <a:latin typeface="微软雅黑" panose="020B0503020204020204" charset="-122"/>
                <a:ea typeface="微软雅黑" panose="020B0503020204020204" charset="-122"/>
              </a:rPr>
              <a:t>/</a:t>
            </a:r>
            <a:r>
              <a:rPr lang="zh-CN" altLang="en-US" sz="1600" b="1" kern="0" dirty="0">
                <a:solidFill>
                  <a:sysClr val="windowText" lastClr="000000">
                    <a:lumMod val="65000"/>
                    <a:lumOff val="35000"/>
                  </a:sysClr>
                </a:solidFill>
                <a:latin typeface="微软雅黑" panose="020B0503020204020204" charset="-122"/>
                <a:ea typeface="微软雅黑" panose="020B0503020204020204" charset="-122"/>
              </a:rPr>
              <a:t>正在试用的数据库。</a:t>
            </a:r>
            <a:endParaRPr lang="zh-CN" altLang="en-US" sz="1600" b="1" kern="0" dirty="0">
              <a:solidFill>
                <a:sysClr val="windowText" lastClr="000000">
                  <a:lumMod val="65000"/>
                  <a:lumOff val="35000"/>
                </a:sysClr>
              </a:solidFill>
              <a:latin typeface="微软雅黑" panose="020B0503020204020204" charset="-122"/>
              <a:ea typeface="微软雅黑" panose="020B0503020204020204" charset="-122"/>
              <a:sym typeface="+mn-ea"/>
            </a:endParaRPr>
          </a:p>
        </p:txBody>
      </p:sp>
      <p:pic>
        <p:nvPicPr>
          <p:cNvPr id="3" name="图片 2">
            <a:extLst>
              <a:ext uri="{FF2B5EF4-FFF2-40B4-BE49-F238E27FC236}">
                <a16:creationId xmlns:a16="http://schemas.microsoft.com/office/drawing/2014/main" id="{7F8348B0-28C5-CEAB-3F18-B6195AC9E345}"/>
              </a:ext>
            </a:extLst>
          </p:cNvPr>
          <p:cNvPicPr>
            <a:picLocks noChangeAspect="1"/>
          </p:cNvPicPr>
          <p:nvPr/>
        </p:nvPicPr>
        <p:blipFill>
          <a:blip r:embed="rId6"/>
          <a:stretch>
            <a:fillRect/>
          </a:stretch>
        </p:blipFill>
        <p:spPr>
          <a:xfrm>
            <a:off x="9028350" y="4444361"/>
            <a:ext cx="2872919" cy="1568751"/>
          </a:xfrm>
          <a:prstGeom prst="rect">
            <a:avLst/>
          </a:prstGeom>
          <a:effectLst>
            <a:outerShdw blurRad="63500" sx="102000" sy="102000" algn="ctr" rotWithShape="0">
              <a:prstClr val="black">
                <a:alpha val="40000"/>
              </a:prstClr>
            </a:outerShdw>
          </a:effectLst>
        </p:spPr>
      </p:pic>
      <p:sp>
        <p:nvSpPr>
          <p:cNvPr id="6" name="标题 6">
            <a:extLst>
              <a:ext uri="{FF2B5EF4-FFF2-40B4-BE49-F238E27FC236}">
                <a16:creationId xmlns:a16="http://schemas.microsoft.com/office/drawing/2014/main" id="{17B132E7-AFEC-81E5-0B5C-E988321AC413}"/>
              </a:ext>
            </a:extLst>
          </p:cNvPr>
          <p:cNvSpPr>
            <a:spLocks noGrp="1"/>
          </p:cNvSpPr>
          <p:nvPr>
            <p:ph type="title"/>
          </p:nvPr>
        </p:nvSpPr>
        <p:spPr>
          <a:xfrm>
            <a:off x="1209303" y="356659"/>
            <a:ext cx="7863029" cy="440676"/>
          </a:xfrm>
        </p:spPr>
        <p:txBody>
          <a:bodyPr/>
          <a:lstStyle/>
          <a:p>
            <a:r>
              <a:rPr lang="en-US" altLang="zh-CN" sz="2800" b="1" dirty="0"/>
              <a:t>RESSET</a:t>
            </a:r>
            <a:r>
              <a:rPr lang="zh-CN" altLang="en-US" sz="2800" b="1" dirty="0"/>
              <a:t>金融研究数据库</a:t>
            </a:r>
            <a:r>
              <a:rPr lang="en-US" altLang="zh-CN" sz="2800" b="1" dirty="0"/>
              <a:t>-</a:t>
            </a:r>
            <a:r>
              <a:rPr lang="zh-CN" altLang="en-US" sz="2800" b="1" dirty="0"/>
              <a:t>访问途径</a:t>
            </a:r>
            <a:endParaRPr sz="2800" b="1" dirty="0"/>
          </a:p>
        </p:txBody>
      </p:sp>
      <p:pic>
        <p:nvPicPr>
          <p:cNvPr id="5" name="图片 4">
            <a:extLst>
              <a:ext uri="{FF2B5EF4-FFF2-40B4-BE49-F238E27FC236}">
                <a16:creationId xmlns:a16="http://schemas.microsoft.com/office/drawing/2014/main" id="{4133097F-DB66-ACD0-C919-69EA7058207D}"/>
              </a:ext>
            </a:extLst>
          </p:cNvPr>
          <p:cNvPicPr>
            <a:picLocks noChangeAspect="1"/>
          </p:cNvPicPr>
          <p:nvPr/>
        </p:nvPicPr>
        <p:blipFill>
          <a:blip r:embed="rId7"/>
          <a:stretch>
            <a:fillRect/>
          </a:stretch>
        </p:blipFill>
        <p:spPr>
          <a:xfrm>
            <a:off x="8773869" y="2684345"/>
            <a:ext cx="3127400" cy="138176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3886553166"/>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altLang="zh-CN" sz="2800" b="1" dirty="0">
                <a:solidFill>
                  <a:prstClr val="black">
                    <a:lumMod val="65000"/>
                    <a:lumOff val="35000"/>
                  </a:prstClr>
                </a:solidFill>
              </a:rPr>
              <a:t>RESSET</a:t>
            </a:r>
            <a:r>
              <a:rPr lang="zh-CN" altLang="en-US" sz="2800" b="1" dirty="0">
                <a:solidFill>
                  <a:prstClr val="black">
                    <a:lumMod val="65000"/>
                    <a:lumOff val="35000"/>
                  </a:prstClr>
                </a:solidFill>
              </a:rPr>
              <a:t>金融</a:t>
            </a:r>
            <a:r>
              <a:rPr lang="zh-CN" altLang="en-US" sz="2800" b="1">
                <a:solidFill>
                  <a:prstClr val="black">
                    <a:lumMod val="65000"/>
                    <a:lumOff val="35000"/>
                  </a:prstClr>
                </a:solidFill>
              </a:rPr>
              <a:t>研究数据库</a:t>
            </a:r>
            <a:r>
              <a:rPr lang="en-US" altLang="zh-CN" sz="2800" b="1">
                <a:solidFill>
                  <a:prstClr val="black">
                    <a:lumMod val="65000"/>
                    <a:lumOff val="35000"/>
                  </a:prstClr>
                </a:solidFill>
              </a:rPr>
              <a:t>-</a:t>
            </a:r>
            <a:r>
              <a:rPr lang="zh-CN" altLang="en-US" sz="2800" b="1">
                <a:solidFill>
                  <a:prstClr val="black">
                    <a:lumMod val="65000"/>
                    <a:lumOff val="35000"/>
                  </a:prstClr>
                </a:solidFill>
              </a:rPr>
              <a:t>概况</a:t>
            </a:r>
            <a:endParaRPr lang="zh-CN" altLang="en-US" sz="3600" b="1" dirty="0"/>
          </a:p>
        </p:txBody>
      </p:sp>
      <p:sp>
        <p:nvSpPr>
          <p:cNvPr id="28" name="内容占位符 2"/>
          <p:cNvSpPr txBox="1"/>
          <p:nvPr/>
        </p:nvSpPr>
        <p:spPr>
          <a:xfrm>
            <a:off x="747982" y="1284388"/>
            <a:ext cx="5581651" cy="3987816"/>
          </a:xfrm>
          <a:prstGeom prst="rect">
            <a:avLst/>
          </a:prstGeom>
        </p:spPr>
        <p:txBody>
          <a:bodyPr lIns="121917" tIns="60958" rIns="121917" bIns="60958"/>
          <a:lstStyle/>
          <a:p>
            <a:pPr marL="511810" indent="-511810" algn="just" defTabSz="1363980" fontAlgn="auto">
              <a:spcBef>
                <a:spcPts val="0"/>
              </a:spcBef>
              <a:spcAft>
                <a:spcPts val="600"/>
              </a:spcAft>
              <a:buFont typeface="Wingdings" panose="05000000000000000000" pitchFamily="2" charset="2"/>
              <a:buChar char="u"/>
              <a:defRPr/>
            </a:pPr>
            <a:r>
              <a:rPr lang="zh-CN" altLang="en-US" b="1" dirty="0">
                <a:solidFill>
                  <a:srgbClr val="0070C0"/>
                </a:solidFill>
                <a:latin typeface="+mn-ea"/>
              </a:rPr>
              <a:t>锐思金融研究数据库</a:t>
            </a:r>
            <a:endParaRPr lang="en-US" altLang="zh-CN" b="1" dirty="0">
              <a:solidFill>
                <a:srgbClr val="0070C0"/>
              </a:solidFill>
              <a:latin typeface="+mn-ea"/>
            </a:endParaRPr>
          </a:p>
          <a:p>
            <a:pPr algn="just" defTabSz="1363980" fontAlgn="auto">
              <a:spcBef>
                <a:spcPts val="0"/>
              </a:spcBef>
              <a:spcAft>
                <a:spcPts val="600"/>
              </a:spcAft>
              <a:defRPr/>
            </a:pPr>
            <a:endParaRPr lang="zh-CN" altLang="en-US" b="1" dirty="0">
              <a:solidFill>
                <a:srgbClr val="0070C0"/>
              </a:solidFill>
              <a:latin typeface="+mn-ea"/>
            </a:endParaRPr>
          </a:p>
          <a:p>
            <a:pPr marL="1108710" lvl="1" indent="-426085" algn="just" defTabSz="1363980">
              <a:spcBef>
                <a:spcPct val="20000"/>
              </a:spcBef>
              <a:buFont typeface="Arial" panose="020B0604020202020204" pitchFamily="34" charset="0"/>
              <a:buChar char="–"/>
              <a:defRPr/>
            </a:pPr>
            <a:r>
              <a:rPr lang="zh-CN" altLang="en-US" dirty="0">
                <a:latin typeface="+mn-ea"/>
              </a:rPr>
              <a:t>涵盖</a:t>
            </a:r>
            <a:r>
              <a:rPr lang="zh-CN" altLang="en-US" dirty="0">
                <a:solidFill>
                  <a:schemeClr val="accent5"/>
                </a:solidFill>
                <a:latin typeface="+mn-ea"/>
              </a:rPr>
              <a:t>股票、债券、基金、研究报告、融资融券、宏观统计、行业统计、金融统计、外汇、期货、黄金</a:t>
            </a:r>
            <a:r>
              <a:rPr lang="zh-CN" altLang="en-US" dirty="0">
                <a:latin typeface="+mn-ea"/>
              </a:rPr>
              <a:t>等系列数据。</a:t>
            </a:r>
            <a:endParaRPr lang="en-US" altLang="zh-CN" dirty="0">
              <a:latin typeface="+mn-ea"/>
            </a:endParaRPr>
          </a:p>
          <a:p>
            <a:pPr marL="1108710" lvl="1" indent="-426085" algn="just" defTabSz="1363980">
              <a:spcBef>
                <a:spcPct val="20000"/>
              </a:spcBef>
              <a:buFont typeface="Arial" panose="020B0604020202020204" pitchFamily="34" charset="0"/>
              <a:buChar char="–"/>
              <a:defRPr/>
            </a:pPr>
            <a:r>
              <a:rPr lang="zh-CN" altLang="en-US" dirty="0">
                <a:latin typeface="+mn-ea"/>
              </a:rPr>
              <a:t>数据全面、衍生指标丰富</a:t>
            </a:r>
            <a:endParaRPr lang="en-US" altLang="zh-CN" dirty="0">
              <a:latin typeface="+mn-ea"/>
            </a:endParaRPr>
          </a:p>
          <a:p>
            <a:pPr marL="1108710" lvl="1" indent="-426085" algn="just" defTabSz="1363980">
              <a:spcBef>
                <a:spcPct val="20000"/>
              </a:spcBef>
              <a:buFont typeface="Arial" panose="020B0604020202020204" pitchFamily="34" charset="0"/>
              <a:buChar char="–"/>
              <a:defRPr/>
            </a:pPr>
            <a:r>
              <a:rPr lang="zh-CN" altLang="en-US" dirty="0">
                <a:latin typeface="+mn-ea"/>
                <a:cs typeface="Times New Roman" panose="02020603050405020304" pitchFamily="18" charset="0"/>
              </a:rPr>
              <a:t>频度齐全（日、周、月、季、年）</a:t>
            </a:r>
            <a:endParaRPr lang="zh-CN" altLang="en-US" dirty="0">
              <a:latin typeface="+mn-ea"/>
            </a:endParaRPr>
          </a:p>
          <a:p>
            <a:pPr marL="1108710" lvl="1" indent="-426085" algn="just" defTabSz="1363980">
              <a:spcBef>
                <a:spcPct val="20000"/>
              </a:spcBef>
              <a:buFont typeface="Arial" panose="020B0604020202020204" pitchFamily="34" charset="0"/>
              <a:buChar char="–"/>
              <a:defRPr/>
            </a:pPr>
            <a:r>
              <a:rPr lang="zh-CN" altLang="en-US" dirty="0">
                <a:latin typeface="+mn-ea"/>
              </a:rPr>
              <a:t>专业合并方便应用</a:t>
            </a:r>
            <a:endParaRPr lang="en-US" altLang="zh-CN" dirty="0">
              <a:latin typeface="+mn-ea"/>
            </a:endParaRPr>
          </a:p>
          <a:p>
            <a:pPr marL="1108710" lvl="1" indent="-426085" algn="just" defTabSz="1363980">
              <a:spcBef>
                <a:spcPct val="20000"/>
              </a:spcBef>
              <a:buFont typeface="Arial" panose="020B0604020202020204" pitchFamily="34" charset="0"/>
              <a:buChar char="–"/>
              <a:defRPr/>
            </a:pPr>
            <a:r>
              <a:rPr lang="zh-CN" altLang="en-US" dirty="0">
                <a:latin typeface="+mn-ea"/>
              </a:rPr>
              <a:t>提取方便（行业、市场、期末）</a:t>
            </a:r>
            <a:endParaRPr lang="en-US" altLang="zh-CN" dirty="0">
              <a:latin typeface="+mn-ea"/>
            </a:endParaRPr>
          </a:p>
          <a:p>
            <a:pPr marL="1108710" lvl="1" indent="-426085" algn="just" defTabSz="1363980">
              <a:spcBef>
                <a:spcPct val="20000"/>
              </a:spcBef>
              <a:buFont typeface="Arial" panose="020B0604020202020204" pitchFamily="34" charset="0"/>
              <a:buChar char="–"/>
              <a:defRPr/>
            </a:pPr>
            <a:r>
              <a:rPr lang="zh-CN" altLang="en-US" dirty="0">
                <a:latin typeface="+mn-ea"/>
              </a:rPr>
              <a:t>科研数据定制</a:t>
            </a:r>
            <a:endParaRPr lang="en-US" altLang="zh-CN" dirty="0">
              <a:latin typeface="+mn-ea"/>
            </a:endParaRPr>
          </a:p>
          <a:p>
            <a:pPr marL="1108710" lvl="1" indent="-426085" algn="just" defTabSz="1363980">
              <a:spcBef>
                <a:spcPct val="20000"/>
              </a:spcBef>
              <a:buFont typeface="Arial" panose="020B0604020202020204" pitchFamily="34" charset="0"/>
              <a:buChar char="–"/>
              <a:defRPr/>
            </a:pPr>
            <a:r>
              <a:rPr lang="zh-CN" altLang="en-US" dirty="0">
                <a:latin typeface="+mn-ea"/>
              </a:rPr>
              <a:t>研究项目合作</a:t>
            </a:r>
            <a:endParaRPr lang="en-US" altLang="zh-CN" dirty="0">
              <a:latin typeface="+mn-ea"/>
            </a:endParaRPr>
          </a:p>
          <a:p>
            <a:pPr marL="1108710" lvl="1" indent="-426085" algn="just" defTabSz="1363980">
              <a:spcBef>
                <a:spcPct val="20000"/>
              </a:spcBef>
              <a:buFont typeface="Arial" panose="020B0604020202020204" pitchFamily="34" charset="0"/>
              <a:buChar char="–"/>
              <a:defRPr/>
            </a:pPr>
            <a:r>
              <a:rPr lang="zh-CN" altLang="en-US" dirty="0">
                <a:latin typeface="+mn-ea"/>
              </a:rPr>
              <a:t>专业讲座培训</a:t>
            </a:r>
            <a:endParaRPr lang="en-US" altLang="zh-CN" dirty="0">
              <a:latin typeface="+mn-ea"/>
            </a:endParaRPr>
          </a:p>
          <a:p>
            <a:pPr marL="1108710" lvl="1" indent="-426085" algn="just" defTabSz="1363980">
              <a:spcBef>
                <a:spcPct val="20000"/>
              </a:spcBef>
              <a:defRPr/>
            </a:pPr>
            <a:endParaRPr lang="zh-CN" altLang="en-US" dirty="0">
              <a:latin typeface="+mn-ea"/>
            </a:endParaRPr>
          </a:p>
          <a:p>
            <a:pPr marL="1108710" lvl="1" indent="-426085" algn="just" defTabSz="1363980">
              <a:spcBef>
                <a:spcPct val="20000"/>
              </a:spcBef>
              <a:buFont typeface="Arial" panose="020B0604020202020204" pitchFamily="34" charset="0"/>
              <a:buChar char="–"/>
              <a:defRPr/>
            </a:pPr>
            <a:endParaRPr lang="zh-CN" altLang="en-US" dirty="0">
              <a:latin typeface="+mn-ea"/>
            </a:endParaRPr>
          </a:p>
        </p:txBody>
      </p:sp>
      <p:pic>
        <p:nvPicPr>
          <p:cNvPr id="2" name="图片 1"/>
          <p:cNvPicPr>
            <a:picLocks noChangeAspect="1"/>
          </p:cNvPicPr>
          <p:nvPr/>
        </p:nvPicPr>
        <p:blipFill>
          <a:blip r:embed="rId4"/>
          <a:stretch>
            <a:fillRect/>
          </a:stretch>
        </p:blipFill>
        <p:spPr>
          <a:xfrm>
            <a:off x="6644640" y="1385570"/>
            <a:ext cx="4494530" cy="2268855"/>
          </a:xfrm>
          <a:prstGeom prst="rect">
            <a:avLst/>
          </a:prstGeom>
          <a:effectLst>
            <a:outerShdw blurRad="63500" sx="102000" sy="102000" algn="ctr" rotWithShape="0">
              <a:prstClr val="black">
                <a:alpha val="40000"/>
              </a:prstClr>
            </a:outerShdw>
          </a:effectLst>
        </p:spPr>
      </p:pic>
      <p:pic>
        <p:nvPicPr>
          <p:cNvPr id="3" name="图片 2"/>
          <p:cNvPicPr>
            <a:picLocks noChangeAspect="1"/>
          </p:cNvPicPr>
          <p:nvPr/>
        </p:nvPicPr>
        <p:blipFill>
          <a:blip r:embed="rId5"/>
          <a:stretch>
            <a:fillRect/>
          </a:stretch>
        </p:blipFill>
        <p:spPr>
          <a:xfrm>
            <a:off x="6630035" y="3876040"/>
            <a:ext cx="4523740" cy="2281555"/>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924874271"/>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pPr marL="514350" indent="-514350">
              <a:buFont typeface="+mj-ea"/>
              <a:buAutoNum type="circleNumDbPlain"/>
            </a:pPr>
            <a:r>
              <a:rPr lang="zh-CN" altLang="en-US" sz="2800" b="1" dirty="0">
                <a:solidFill>
                  <a:prstClr val="black">
                    <a:lumMod val="65000"/>
                    <a:lumOff val="35000"/>
                  </a:prstClr>
                </a:solidFill>
              </a:rPr>
              <a:t>优势：</a:t>
            </a:r>
            <a:r>
              <a:rPr lang="zh-CN" altLang="en-US" sz="2800" b="1" dirty="0"/>
              <a:t>数据全面，冗余度低</a:t>
            </a:r>
          </a:p>
        </p:txBody>
      </p:sp>
      <p:sp>
        <p:nvSpPr>
          <p:cNvPr id="3" name="文本框 2"/>
          <p:cNvSpPr txBox="1"/>
          <p:nvPr/>
        </p:nvSpPr>
        <p:spPr>
          <a:xfrm>
            <a:off x="1209303" y="1210025"/>
            <a:ext cx="10234552" cy="1338828"/>
          </a:xfrm>
          <a:prstGeom prst="rect">
            <a:avLst/>
          </a:prstGeom>
          <a:noFill/>
        </p:spPr>
        <p:txBody>
          <a:bodyPr wrap="square" rtlCol="0">
            <a:spAutoFit/>
          </a:bodyPr>
          <a:lstStyle/>
          <a:p>
            <a:pPr marL="285750" indent="-285750">
              <a:lnSpc>
                <a:spcPct val="150000"/>
              </a:lnSpc>
              <a:buFont typeface="Wingdings" panose="05000000000000000000" pitchFamily="2" charset="2"/>
              <a:buChar char="n"/>
            </a:pPr>
            <a:r>
              <a:rPr lang="zh-CN" altLang="en-US" dirty="0"/>
              <a:t>采用的是符合国际主流研究习惯的分类标准和方法，即按照</a:t>
            </a:r>
            <a:r>
              <a:rPr lang="zh-CN" altLang="en-US" dirty="0">
                <a:solidFill>
                  <a:schemeClr val="accent5"/>
                </a:solidFill>
              </a:rPr>
              <a:t>交易工具</a:t>
            </a:r>
            <a:r>
              <a:rPr lang="zh-CN" altLang="en-US" dirty="0"/>
              <a:t>将数据库分为股票、债券、外汇、基金、黄金、期货等大类。             </a:t>
            </a:r>
            <a:endParaRPr lang="en-US" altLang="zh-CN" dirty="0"/>
          </a:p>
          <a:p>
            <a:pPr marL="285750" indent="-285750">
              <a:lnSpc>
                <a:spcPct val="150000"/>
              </a:lnSpc>
              <a:buFont typeface="Wingdings" panose="05000000000000000000" pitchFamily="2" charset="2"/>
              <a:buChar char="n"/>
            </a:pPr>
            <a:r>
              <a:rPr lang="zh-CN" altLang="en-US" dirty="0"/>
              <a:t>以股票库为例，常用数据表如下：</a:t>
            </a:r>
          </a:p>
        </p:txBody>
      </p:sp>
      <p:pic>
        <p:nvPicPr>
          <p:cNvPr id="2" name="图片 1"/>
          <p:cNvPicPr>
            <a:picLocks noChangeAspect="1"/>
          </p:cNvPicPr>
          <p:nvPr>
            <p:custDataLst>
              <p:tags r:id="rId2"/>
            </p:custDataLst>
          </p:nvPr>
        </p:nvPicPr>
        <p:blipFill>
          <a:blip r:embed="rId5"/>
          <a:stretch>
            <a:fillRect/>
          </a:stretch>
        </p:blipFill>
        <p:spPr>
          <a:xfrm>
            <a:off x="2854081" y="2670210"/>
            <a:ext cx="6944995" cy="3789045"/>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7835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pPr marL="514350" indent="-514350">
              <a:buFont typeface="+mj-ea"/>
              <a:buAutoNum type="circleNumDbPlain" startAt="2"/>
            </a:pPr>
            <a:r>
              <a:rPr lang="zh-CN" altLang="en-US" sz="2800" b="1" dirty="0"/>
              <a:t>优势：衍生指标丰富，开放模型算法</a:t>
            </a:r>
          </a:p>
        </p:txBody>
      </p:sp>
      <p:sp>
        <p:nvSpPr>
          <p:cNvPr id="17" name="矩形 12"/>
          <p:cNvSpPr>
            <a:spLocks noChangeArrowheads="1"/>
          </p:cNvSpPr>
          <p:nvPr/>
        </p:nvSpPr>
        <p:spPr bwMode="auto">
          <a:xfrm>
            <a:off x="6877250" y="1388475"/>
            <a:ext cx="4394200" cy="1223412"/>
          </a:xfrm>
          <a:prstGeom prst="rect">
            <a:avLst/>
          </a:prstGeom>
          <a:noFill/>
          <a:ln w="9525">
            <a:noFill/>
            <a:miter lim="800000"/>
          </a:ln>
        </p:spPr>
        <p:txBody>
          <a:bodyPr>
            <a:spAutoFit/>
          </a:bodyPr>
          <a:lstStyle/>
          <a:p>
            <a:pPr algn="just" eaLnBrk="1" hangingPunct="1">
              <a:lnSpc>
                <a:spcPct val="150000"/>
              </a:lnSpc>
              <a:buFont typeface="Arial" panose="020B0604020202020204" pitchFamily="34" charset="0"/>
              <a:buNone/>
            </a:pPr>
            <a:r>
              <a:rPr lang="zh-CN" altLang="en-US" sz="1600" b="1" dirty="0">
                <a:solidFill>
                  <a:srgbClr val="000000"/>
                </a:solidFill>
                <a:latin typeface="+mn-ea"/>
                <a:sym typeface="宋体" pitchFamily="2" charset="-122"/>
              </a:rPr>
              <a:t>日股票综合数据</a:t>
            </a:r>
            <a:r>
              <a:rPr lang="zh-CN" altLang="en-US" sz="1600" b="1" dirty="0">
                <a:solidFill>
                  <a:srgbClr val="3BA2CD"/>
                </a:solidFill>
                <a:latin typeface="+mn-ea"/>
                <a:sym typeface="宋体" pitchFamily="2" charset="-122"/>
              </a:rPr>
              <a:t>  </a:t>
            </a:r>
            <a:endParaRPr lang="en-US" altLang="zh-CN" sz="1600" b="1" dirty="0">
              <a:solidFill>
                <a:srgbClr val="3BA2CD"/>
              </a:solidFill>
              <a:latin typeface="+mn-ea"/>
              <a:sym typeface="Calibri" panose="020F0502020204030204" pitchFamily="34" charset="0"/>
            </a:endParaRPr>
          </a:p>
          <a:p>
            <a:pPr algn="just">
              <a:lnSpc>
                <a:spcPct val="150000"/>
              </a:lnSpc>
            </a:pPr>
            <a:r>
              <a:rPr lang="zh-CN" altLang="en-US" sz="1100" dirty="0">
                <a:solidFill>
                  <a:srgbClr val="000000"/>
                </a:solidFill>
                <a:latin typeface="+mn-ea"/>
                <a:sym typeface="Calibri" panose="020F0502020204030204" pitchFamily="34" charset="0"/>
              </a:rPr>
              <a:t>该表按日频率将个股的价格、成交量、股数信息、分配信息、股价调整因子、汇率、持有期收益、估值指标、公司主要财务指标等时序数据合并为一张大表，并按国际金融数据标准进行设计和变量分类。</a:t>
            </a:r>
            <a:endParaRPr lang="zh-CN" altLang="en-US" sz="1100" dirty="0">
              <a:solidFill>
                <a:srgbClr val="000000"/>
              </a:solidFill>
              <a:latin typeface="+mn-ea"/>
              <a:sym typeface="宋体" pitchFamily="2" charset="-122"/>
            </a:endParaRPr>
          </a:p>
        </p:txBody>
      </p:sp>
      <p:sp>
        <p:nvSpPr>
          <p:cNvPr id="19" name="矩形 13"/>
          <p:cNvSpPr>
            <a:spLocks noChangeArrowheads="1"/>
          </p:cNvSpPr>
          <p:nvPr/>
        </p:nvSpPr>
        <p:spPr bwMode="auto">
          <a:xfrm>
            <a:off x="6877250" y="2640013"/>
            <a:ext cx="4394200" cy="1223412"/>
          </a:xfrm>
          <a:prstGeom prst="rect">
            <a:avLst/>
          </a:prstGeom>
          <a:noFill/>
          <a:ln w="9525">
            <a:noFill/>
            <a:miter lim="800000"/>
          </a:ln>
        </p:spPr>
        <p:txBody>
          <a:bodyPr>
            <a:spAutoFit/>
          </a:bodyPr>
          <a:lstStyle/>
          <a:p>
            <a:pPr algn="just" eaLnBrk="1" hangingPunct="1">
              <a:lnSpc>
                <a:spcPct val="150000"/>
              </a:lnSpc>
              <a:buFont typeface="Arial" panose="020B0604020202020204" pitchFamily="34" charset="0"/>
              <a:buNone/>
            </a:pPr>
            <a:r>
              <a:rPr lang="zh-CN" altLang="en-US" sz="1600" b="1" dirty="0">
                <a:solidFill>
                  <a:srgbClr val="000000"/>
                </a:solidFill>
                <a:latin typeface="+mn-ea"/>
                <a:sym typeface="宋体" pitchFamily="2" charset="-122"/>
              </a:rPr>
              <a:t>月三因子数据</a:t>
            </a:r>
            <a:endParaRPr lang="en-US" altLang="zh-CN" sz="1600" b="1" dirty="0">
              <a:solidFill>
                <a:srgbClr val="3BA2CD"/>
              </a:solidFill>
              <a:latin typeface="+mn-ea"/>
              <a:sym typeface="Calibri" panose="020F0502020204030204" pitchFamily="34" charset="0"/>
            </a:endParaRPr>
          </a:p>
          <a:p>
            <a:pPr algn="just">
              <a:lnSpc>
                <a:spcPct val="150000"/>
              </a:lnSpc>
            </a:pPr>
            <a:r>
              <a:rPr lang="zh-CN" altLang="en-US" sz="1100" dirty="0">
                <a:latin typeface="+mn-ea"/>
              </a:rPr>
              <a:t>以三因子资产定价模型为依据，提供市场溢酬因子</a:t>
            </a:r>
            <a:r>
              <a:rPr lang="zh-CN" altLang="en-US" sz="1100">
                <a:latin typeface="+mn-ea"/>
              </a:rPr>
              <a:t>（</a:t>
            </a:r>
            <a:r>
              <a:rPr lang="en-US" altLang="zh-CN" sz="1100">
                <a:latin typeface="+mn-ea"/>
              </a:rPr>
              <a:t>Rm-Rf</a:t>
            </a:r>
            <a:r>
              <a:rPr lang="zh-CN" altLang="en-US" sz="1100" dirty="0">
                <a:latin typeface="+mn-ea"/>
              </a:rPr>
              <a:t>），市值因子（</a:t>
            </a:r>
            <a:r>
              <a:rPr lang="en-US" altLang="zh-CN" sz="1100" dirty="0">
                <a:latin typeface="+mn-ea"/>
              </a:rPr>
              <a:t>SMB</a:t>
            </a:r>
            <a:r>
              <a:rPr lang="zh-CN" altLang="en-US" sz="1100" dirty="0">
                <a:latin typeface="+mn-ea"/>
              </a:rPr>
              <a:t>）和账面市值比因子</a:t>
            </a:r>
            <a:r>
              <a:rPr lang="en-US" altLang="zh-CN" sz="1100" dirty="0">
                <a:latin typeface="+mn-ea"/>
              </a:rPr>
              <a:t>(HML)</a:t>
            </a:r>
            <a:r>
              <a:rPr lang="zh-CN" altLang="en-US" sz="1100" dirty="0">
                <a:latin typeface="+mn-ea"/>
              </a:rPr>
              <a:t>的周序列数据，可用于实证检验中国股票市场的有效性等一系列研究。</a:t>
            </a:r>
            <a:endParaRPr lang="zh-CN" altLang="en-US" sz="1100" dirty="0">
              <a:solidFill>
                <a:srgbClr val="000000"/>
              </a:solidFill>
              <a:latin typeface="+mn-ea"/>
              <a:sym typeface="宋体" pitchFamily="2" charset="-122"/>
            </a:endParaRPr>
          </a:p>
        </p:txBody>
      </p:sp>
      <p:sp>
        <p:nvSpPr>
          <p:cNvPr id="26" name="矩形 14"/>
          <p:cNvSpPr>
            <a:spLocks noChangeArrowheads="1"/>
          </p:cNvSpPr>
          <p:nvPr/>
        </p:nvSpPr>
        <p:spPr bwMode="auto">
          <a:xfrm>
            <a:off x="6874075" y="3853655"/>
            <a:ext cx="4394200" cy="969496"/>
          </a:xfrm>
          <a:prstGeom prst="rect">
            <a:avLst/>
          </a:prstGeom>
          <a:noFill/>
          <a:ln w="9525">
            <a:noFill/>
            <a:miter lim="800000"/>
          </a:ln>
        </p:spPr>
        <p:txBody>
          <a:bodyPr>
            <a:spAutoFit/>
          </a:bodyPr>
          <a:lstStyle/>
          <a:p>
            <a:pPr algn="just" eaLnBrk="1" hangingPunct="1">
              <a:lnSpc>
                <a:spcPct val="150000"/>
              </a:lnSpc>
              <a:buFont typeface="Arial" panose="020B0604020202020204" pitchFamily="34" charset="0"/>
              <a:buNone/>
            </a:pPr>
            <a:r>
              <a:rPr lang="zh-CN" altLang="en-US" sz="1600" b="1" dirty="0">
                <a:solidFill>
                  <a:srgbClr val="000000"/>
                </a:solidFill>
                <a:latin typeface="+mn-ea"/>
                <a:sym typeface="宋体" pitchFamily="2" charset="-122"/>
              </a:rPr>
              <a:t>日波动率</a:t>
            </a:r>
            <a:r>
              <a:rPr lang="zh-CN" altLang="en-US" sz="1600" b="1" dirty="0">
                <a:solidFill>
                  <a:srgbClr val="3BA2CD"/>
                </a:solidFill>
                <a:latin typeface="+mn-ea"/>
                <a:sym typeface="宋体" pitchFamily="2" charset="-122"/>
              </a:rPr>
              <a:t>  </a:t>
            </a:r>
            <a:endParaRPr lang="en-US" altLang="zh-CN" sz="1600" b="1" dirty="0">
              <a:solidFill>
                <a:srgbClr val="3BA2CD"/>
              </a:solidFill>
              <a:latin typeface="+mn-ea"/>
              <a:sym typeface="Calibri" panose="020F0502020204030204" pitchFamily="34" charset="0"/>
            </a:endParaRPr>
          </a:p>
          <a:p>
            <a:pPr algn="just">
              <a:lnSpc>
                <a:spcPct val="150000"/>
              </a:lnSpc>
            </a:pPr>
            <a:r>
              <a:rPr lang="zh-CN" altLang="en-US" sz="1100" dirty="0">
                <a:latin typeface="+mn-ea"/>
              </a:rPr>
              <a:t>根据股票日收益数据计算的历史波动率。分别采用</a:t>
            </a:r>
            <a:r>
              <a:rPr lang="en-US" altLang="zh-CN" sz="1100" dirty="0">
                <a:latin typeface="+mn-ea"/>
              </a:rPr>
              <a:t>20</a:t>
            </a:r>
            <a:r>
              <a:rPr lang="zh-CN" altLang="en-US" sz="1100" dirty="0">
                <a:latin typeface="+mn-ea"/>
              </a:rPr>
              <a:t>日、</a:t>
            </a:r>
            <a:r>
              <a:rPr lang="en-US" altLang="zh-CN" sz="1100" dirty="0">
                <a:latin typeface="+mn-ea"/>
              </a:rPr>
              <a:t>60</a:t>
            </a:r>
            <a:r>
              <a:rPr lang="zh-CN" altLang="en-US" sz="1100" dirty="0">
                <a:latin typeface="+mn-ea"/>
              </a:rPr>
              <a:t>日简单移动法，指数加权移动平均法和</a:t>
            </a:r>
            <a:r>
              <a:rPr lang="en-US" altLang="zh-CN" sz="1100" dirty="0">
                <a:latin typeface="+mn-ea"/>
              </a:rPr>
              <a:t>Garch</a:t>
            </a:r>
            <a:r>
              <a:rPr lang="zh-CN" altLang="en-US" sz="1100" dirty="0">
                <a:latin typeface="+mn-ea"/>
              </a:rPr>
              <a:t>模型计算日波动率。 </a:t>
            </a:r>
            <a:endParaRPr lang="zh-CN" altLang="en-US" sz="1100" dirty="0">
              <a:solidFill>
                <a:srgbClr val="000000"/>
              </a:solidFill>
              <a:latin typeface="+mn-ea"/>
              <a:sym typeface="宋体" pitchFamily="2" charset="-122"/>
            </a:endParaRPr>
          </a:p>
        </p:txBody>
      </p:sp>
      <p:sp>
        <p:nvSpPr>
          <p:cNvPr id="27" name="矩形 15"/>
          <p:cNvSpPr>
            <a:spLocks noChangeArrowheads="1"/>
          </p:cNvSpPr>
          <p:nvPr/>
        </p:nvSpPr>
        <p:spPr bwMode="auto">
          <a:xfrm>
            <a:off x="6874075" y="4947900"/>
            <a:ext cx="4394200" cy="969496"/>
          </a:xfrm>
          <a:prstGeom prst="rect">
            <a:avLst/>
          </a:prstGeom>
          <a:noFill/>
          <a:ln w="9525">
            <a:noFill/>
            <a:miter lim="800000"/>
          </a:ln>
        </p:spPr>
        <p:txBody>
          <a:bodyPr>
            <a:spAutoFit/>
          </a:bodyPr>
          <a:lstStyle/>
          <a:p>
            <a:pPr algn="just" eaLnBrk="1" hangingPunct="1">
              <a:lnSpc>
                <a:spcPct val="150000"/>
              </a:lnSpc>
              <a:buFont typeface="Arial" panose="020B0604020202020204" pitchFamily="34" charset="0"/>
              <a:buNone/>
            </a:pPr>
            <a:r>
              <a:rPr lang="zh-CN" altLang="en-US" sz="1600" b="1" dirty="0">
                <a:solidFill>
                  <a:srgbClr val="000000"/>
                </a:solidFill>
                <a:latin typeface="+mn-ea"/>
                <a:sym typeface="宋体" pitchFamily="2" charset="-122"/>
              </a:rPr>
              <a:t>持有期日收益</a:t>
            </a:r>
            <a:r>
              <a:rPr lang="zh-CN" altLang="en-US" sz="1600" b="1" dirty="0">
                <a:solidFill>
                  <a:srgbClr val="3BA2CD"/>
                </a:solidFill>
                <a:latin typeface="+mn-ea"/>
                <a:sym typeface="宋体" pitchFamily="2" charset="-122"/>
              </a:rPr>
              <a:t> </a:t>
            </a:r>
            <a:endParaRPr lang="en-US" altLang="zh-CN" sz="1600" b="1" dirty="0">
              <a:solidFill>
                <a:srgbClr val="3BA2CD"/>
              </a:solidFill>
              <a:latin typeface="+mn-ea"/>
              <a:sym typeface="Calibri" panose="020F0502020204030204" pitchFamily="34" charset="0"/>
            </a:endParaRPr>
          </a:p>
          <a:p>
            <a:pPr algn="just">
              <a:lnSpc>
                <a:spcPct val="150000"/>
              </a:lnSpc>
            </a:pPr>
            <a:r>
              <a:rPr lang="zh-CN" altLang="en-US" sz="1100" dirty="0">
                <a:latin typeface="+mn-ea"/>
              </a:rPr>
              <a:t>根据交易数据、相关分配数据等计算得出的个股日收益率、日资本收益率，合并了以不同市场加权的市场日收益率、日无风险收益率等。</a:t>
            </a:r>
            <a:endParaRPr lang="zh-CN" altLang="en-US" sz="1100" dirty="0">
              <a:solidFill>
                <a:srgbClr val="000000"/>
              </a:solidFill>
              <a:latin typeface="+mn-ea"/>
              <a:sym typeface="宋体" pitchFamily="2" charset="-122"/>
            </a:endParaRPr>
          </a:p>
        </p:txBody>
      </p:sp>
      <p:sp>
        <p:nvSpPr>
          <p:cNvPr id="44" name="矩形 69"/>
          <p:cNvSpPr>
            <a:spLocks noChangeArrowheads="1"/>
          </p:cNvSpPr>
          <p:nvPr/>
        </p:nvSpPr>
        <p:spPr bwMode="auto">
          <a:xfrm>
            <a:off x="4033113" y="1873900"/>
            <a:ext cx="765175" cy="523875"/>
          </a:xfrm>
          <a:prstGeom prst="rect">
            <a:avLst/>
          </a:prstGeom>
          <a:noFill/>
          <a:ln w="9525">
            <a:noFill/>
            <a:miter lim="800000"/>
          </a:ln>
        </p:spPr>
        <p:txBody>
          <a:bodyPr wrap="none">
            <a:spAutoFit/>
          </a:bodyPr>
          <a:lstStyle/>
          <a:p>
            <a:pPr algn="ctr" eaLnBrk="1" hangingPunct="1">
              <a:buFont typeface="Arial" panose="020B0604020202020204" pitchFamily="34" charset="0"/>
              <a:buNone/>
            </a:pPr>
            <a:r>
              <a:rPr lang="zh-CN" altLang="en-US" sz="1400" b="1">
                <a:solidFill>
                  <a:schemeClr val="bg1"/>
                </a:solidFill>
                <a:latin typeface="Calibri" panose="020F0502020204030204" pitchFamily="34" charset="0"/>
                <a:sym typeface="宋体" pitchFamily="2" charset="-122"/>
              </a:rPr>
              <a:t>LOREM </a:t>
            </a:r>
            <a:endParaRPr lang="en-US" altLang="zh-CN" sz="1400" b="1" dirty="0">
              <a:solidFill>
                <a:schemeClr val="bg1"/>
              </a:solidFill>
              <a:latin typeface="Calibri" panose="020F0502020204030204" pitchFamily="34" charset="0"/>
              <a:sym typeface="Calibri" panose="020F0502020204030204" pitchFamily="34" charset="0"/>
            </a:endParaRPr>
          </a:p>
          <a:p>
            <a:pPr algn="ctr" eaLnBrk="1" hangingPunct="1">
              <a:buFont typeface="Arial" panose="020B0604020202020204" pitchFamily="34" charset="0"/>
              <a:buNone/>
            </a:pPr>
            <a:r>
              <a:rPr lang="zh-CN" altLang="en-US" sz="1400" b="1">
                <a:solidFill>
                  <a:schemeClr val="bg1"/>
                </a:solidFill>
                <a:latin typeface="Calibri" panose="020F0502020204030204" pitchFamily="34" charset="0"/>
                <a:sym typeface="宋体" pitchFamily="2" charset="-122"/>
              </a:rPr>
              <a:t>IPSUM </a:t>
            </a:r>
            <a:endParaRPr lang="zh-CN" altLang="en-US" sz="1400">
              <a:solidFill>
                <a:srgbClr val="000000"/>
              </a:solidFill>
              <a:latin typeface="Calibri" panose="020F0502020204030204" pitchFamily="34" charset="0"/>
              <a:sym typeface="宋体" pitchFamily="2" charset="-122"/>
            </a:endParaRPr>
          </a:p>
        </p:txBody>
      </p:sp>
      <p:sp>
        <p:nvSpPr>
          <p:cNvPr id="48" name="圆角矩形 73"/>
          <p:cNvSpPr>
            <a:spLocks noChangeArrowheads="1"/>
          </p:cNvSpPr>
          <p:nvPr/>
        </p:nvSpPr>
        <p:spPr bwMode="auto">
          <a:xfrm rot="16200000">
            <a:off x="6378775" y="1912350"/>
            <a:ext cx="768350" cy="95250"/>
          </a:xfrm>
          <a:prstGeom prst="roundRect">
            <a:avLst>
              <a:gd name="adj" fmla="val 50000"/>
            </a:avLst>
          </a:prstGeom>
          <a:solidFill>
            <a:srgbClr val="0070C0"/>
          </a:solidFill>
          <a:ln w="12700">
            <a:noFill/>
            <a:round/>
          </a:ln>
        </p:spPr>
        <p:txBody>
          <a:bodyPr anchor="ctr"/>
          <a:lstStyle/>
          <a:p>
            <a:pPr algn="ctr" eaLnBrk="1" hangingPunct="1">
              <a:buFont typeface="Arial" panose="020B0604020202020204" pitchFamily="34" charset="0"/>
              <a:buNone/>
            </a:pPr>
            <a:endParaRPr lang="zh-CN" altLang="zh-CN">
              <a:solidFill>
                <a:srgbClr val="FFFFFF"/>
              </a:solidFill>
              <a:latin typeface="宋体" pitchFamily="2" charset="-122"/>
              <a:sym typeface="宋体" pitchFamily="2" charset="-122"/>
            </a:endParaRPr>
          </a:p>
        </p:txBody>
      </p:sp>
      <p:sp>
        <p:nvSpPr>
          <p:cNvPr id="49" name="圆角矩形 74"/>
          <p:cNvSpPr>
            <a:spLocks noChangeArrowheads="1"/>
          </p:cNvSpPr>
          <p:nvPr/>
        </p:nvSpPr>
        <p:spPr bwMode="auto">
          <a:xfrm rot="16200000">
            <a:off x="6378775" y="3116263"/>
            <a:ext cx="768350" cy="95250"/>
          </a:xfrm>
          <a:prstGeom prst="roundRect">
            <a:avLst>
              <a:gd name="adj" fmla="val 50000"/>
            </a:avLst>
          </a:prstGeom>
          <a:solidFill>
            <a:srgbClr val="AEDC46"/>
          </a:solidFill>
          <a:ln w="12700">
            <a:noFill/>
            <a:round/>
          </a:ln>
        </p:spPr>
        <p:txBody>
          <a:bodyPr anchor="ctr"/>
          <a:lstStyle/>
          <a:p>
            <a:pPr algn="ctr" eaLnBrk="1" hangingPunct="1">
              <a:buFont typeface="Arial" panose="020B0604020202020204" pitchFamily="34" charset="0"/>
              <a:buNone/>
            </a:pPr>
            <a:endParaRPr lang="zh-CN" altLang="zh-CN">
              <a:solidFill>
                <a:srgbClr val="FFFFFF"/>
              </a:solidFill>
              <a:latin typeface="宋体" pitchFamily="2" charset="-122"/>
              <a:sym typeface="宋体" pitchFamily="2" charset="-122"/>
            </a:endParaRPr>
          </a:p>
        </p:txBody>
      </p:sp>
      <p:sp>
        <p:nvSpPr>
          <p:cNvPr id="50" name="圆角矩形 75"/>
          <p:cNvSpPr>
            <a:spLocks noChangeArrowheads="1"/>
          </p:cNvSpPr>
          <p:nvPr/>
        </p:nvSpPr>
        <p:spPr bwMode="auto">
          <a:xfrm rot="16200000">
            <a:off x="6378775" y="4352130"/>
            <a:ext cx="768350" cy="95250"/>
          </a:xfrm>
          <a:prstGeom prst="roundRect">
            <a:avLst>
              <a:gd name="adj" fmla="val 50000"/>
            </a:avLst>
          </a:prstGeom>
          <a:solidFill>
            <a:srgbClr val="424242"/>
          </a:solidFill>
          <a:ln w="12700">
            <a:noFill/>
            <a:round/>
          </a:ln>
        </p:spPr>
        <p:txBody>
          <a:bodyPr anchor="ctr"/>
          <a:lstStyle/>
          <a:p>
            <a:pPr algn="ctr" eaLnBrk="1" hangingPunct="1">
              <a:buFont typeface="Arial" panose="020B0604020202020204" pitchFamily="34" charset="0"/>
              <a:buNone/>
            </a:pPr>
            <a:endParaRPr lang="zh-CN" altLang="zh-CN">
              <a:solidFill>
                <a:srgbClr val="FFFFFF"/>
              </a:solidFill>
              <a:latin typeface="宋体" pitchFamily="2" charset="-122"/>
              <a:sym typeface="宋体" pitchFamily="2" charset="-122"/>
            </a:endParaRPr>
          </a:p>
        </p:txBody>
      </p:sp>
      <p:sp>
        <p:nvSpPr>
          <p:cNvPr id="51" name="圆角矩形 76"/>
          <p:cNvSpPr>
            <a:spLocks noChangeArrowheads="1"/>
          </p:cNvSpPr>
          <p:nvPr/>
        </p:nvSpPr>
        <p:spPr bwMode="auto">
          <a:xfrm rot="16200000">
            <a:off x="6378775" y="5438438"/>
            <a:ext cx="768350" cy="95250"/>
          </a:xfrm>
          <a:prstGeom prst="roundRect">
            <a:avLst>
              <a:gd name="adj" fmla="val 50000"/>
            </a:avLst>
          </a:prstGeom>
          <a:solidFill>
            <a:srgbClr val="21AFE6"/>
          </a:solidFill>
          <a:ln w="12700">
            <a:noFill/>
            <a:round/>
          </a:ln>
        </p:spPr>
        <p:txBody>
          <a:bodyPr anchor="ctr"/>
          <a:lstStyle/>
          <a:p>
            <a:pPr algn="ctr" eaLnBrk="1" hangingPunct="1">
              <a:buFont typeface="Arial" panose="020B0604020202020204" pitchFamily="34" charset="0"/>
              <a:buNone/>
            </a:pPr>
            <a:endParaRPr lang="zh-CN" altLang="zh-CN">
              <a:solidFill>
                <a:srgbClr val="FFFFFF"/>
              </a:solidFill>
              <a:latin typeface="宋体" pitchFamily="2" charset="-122"/>
              <a:sym typeface="宋体" pitchFamily="2" charset="-122"/>
            </a:endParaRPr>
          </a:p>
        </p:txBody>
      </p:sp>
      <p:pic>
        <p:nvPicPr>
          <p:cNvPr id="4" name="图片 3"/>
          <p:cNvPicPr>
            <a:picLocks noChangeAspect="1"/>
          </p:cNvPicPr>
          <p:nvPr/>
        </p:nvPicPr>
        <p:blipFill>
          <a:blip r:embed="rId4"/>
          <a:stretch>
            <a:fillRect/>
          </a:stretch>
        </p:blipFill>
        <p:spPr>
          <a:xfrm>
            <a:off x="1190625" y="4357370"/>
            <a:ext cx="4667250" cy="1828800"/>
          </a:xfrm>
          <a:prstGeom prst="rect">
            <a:avLst/>
          </a:prstGeom>
          <a:ln>
            <a:solidFill>
              <a:schemeClr val="bg1">
                <a:lumMod val="50000"/>
              </a:schemeClr>
            </a:solidFill>
          </a:ln>
        </p:spPr>
      </p:pic>
      <p:pic>
        <p:nvPicPr>
          <p:cNvPr id="3" name="图片 2"/>
          <p:cNvPicPr>
            <a:picLocks noChangeAspect="1"/>
          </p:cNvPicPr>
          <p:nvPr/>
        </p:nvPicPr>
        <p:blipFill>
          <a:blip r:embed="rId5"/>
          <a:stretch>
            <a:fillRect/>
          </a:stretch>
        </p:blipFill>
        <p:spPr>
          <a:xfrm>
            <a:off x="1190625" y="1432560"/>
            <a:ext cx="4666615" cy="2692400"/>
          </a:xfrm>
          <a:prstGeom prst="rect">
            <a:avLst/>
          </a:prstGeom>
          <a:ln>
            <a:solidFill>
              <a:schemeClr val="bg1">
                <a:lumMod val="50000"/>
              </a:schemeClr>
            </a:solidFill>
          </a:ln>
        </p:spPr>
      </p:pic>
    </p:spTree>
    <p:custDataLst>
      <p:tags r:id="rId1"/>
    </p:custDataLst>
    <p:extLst>
      <p:ext uri="{BB962C8B-B14F-4D97-AF65-F5344CB8AC3E}">
        <p14:creationId xmlns:p14="http://schemas.microsoft.com/office/powerpoint/2010/main" val="3738942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pPr marL="514350" indent="-514350">
              <a:buFont typeface="+mj-ea"/>
              <a:buAutoNum type="circleNumDbPlain" startAt="3"/>
            </a:pPr>
            <a:r>
              <a:rPr lang="zh-CN" altLang="en-US" sz="2800" b="1" dirty="0"/>
              <a:t>优势：数据专业合并，方便应用</a:t>
            </a:r>
          </a:p>
        </p:txBody>
      </p:sp>
      <p:sp>
        <p:nvSpPr>
          <p:cNvPr id="3" name="文本框 2"/>
          <p:cNvSpPr txBox="1"/>
          <p:nvPr/>
        </p:nvSpPr>
        <p:spPr>
          <a:xfrm>
            <a:off x="1209303" y="1210025"/>
            <a:ext cx="8719788" cy="369332"/>
          </a:xfrm>
          <a:prstGeom prst="rect">
            <a:avLst/>
          </a:prstGeom>
          <a:noFill/>
        </p:spPr>
        <p:txBody>
          <a:bodyPr wrap="square" rtlCol="0">
            <a:spAutoFit/>
          </a:bodyPr>
          <a:lstStyle/>
          <a:p>
            <a:pPr marL="285750" indent="-285750">
              <a:buFont typeface="Wingdings" panose="05000000000000000000" pitchFamily="2" charset="2"/>
              <a:buChar char="n"/>
            </a:pPr>
            <a:r>
              <a:rPr lang="zh-CN" altLang="en-US" dirty="0"/>
              <a:t>综合性数据表：将不同板块、经济性质的上市公司</a:t>
            </a:r>
            <a:r>
              <a:rPr lang="zh-CN" altLang="en-US" dirty="0">
                <a:solidFill>
                  <a:schemeClr val="accent5"/>
                </a:solidFill>
              </a:rPr>
              <a:t>集中在一张表中</a:t>
            </a:r>
            <a:r>
              <a:rPr lang="zh-CN" altLang="en-US" dirty="0"/>
              <a:t>，通用性强。</a:t>
            </a:r>
          </a:p>
        </p:txBody>
      </p:sp>
      <p:pic>
        <p:nvPicPr>
          <p:cNvPr id="4" name="图片 3"/>
          <p:cNvPicPr>
            <a:picLocks noChangeAspect="1"/>
          </p:cNvPicPr>
          <p:nvPr/>
        </p:nvPicPr>
        <p:blipFill>
          <a:blip r:embed="rId4"/>
          <a:stretch>
            <a:fillRect/>
          </a:stretch>
        </p:blipFill>
        <p:spPr>
          <a:xfrm>
            <a:off x="1209303" y="1923772"/>
            <a:ext cx="4132337" cy="4185684"/>
          </a:xfrm>
          <a:prstGeom prst="rect">
            <a:avLst/>
          </a:pr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5"/>
          <a:stretch>
            <a:fillRect/>
          </a:stretch>
        </p:blipFill>
        <p:spPr>
          <a:xfrm>
            <a:off x="5597134" y="1923772"/>
            <a:ext cx="6087424" cy="3470206"/>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1269871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a:stretch>
            <a:fillRect/>
          </a:stretch>
        </p:blipFill>
        <p:spPr>
          <a:xfrm>
            <a:off x="1132840" y="1385570"/>
            <a:ext cx="9913620" cy="5013960"/>
          </a:xfrm>
          <a:prstGeom prst="rect">
            <a:avLst/>
          </a:prstGeom>
        </p:spPr>
      </p:pic>
      <p:sp>
        <p:nvSpPr>
          <p:cNvPr id="7" name="标题 6"/>
          <p:cNvSpPr>
            <a:spLocks noGrp="1"/>
          </p:cNvSpPr>
          <p:nvPr>
            <p:ph type="title"/>
          </p:nvPr>
        </p:nvSpPr>
        <p:spPr/>
        <p:txBody>
          <a:bodyPr/>
          <a:lstStyle/>
          <a:p>
            <a:r>
              <a:rPr lang="zh-CN" altLang="en-US" sz="2800" b="1" dirty="0"/>
              <a:t>金融</a:t>
            </a:r>
            <a:r>
              <a:rPr lang="zh-CN" altLang="en-US" sz="2800" b="1"/>
              <a:t>研究数据库</a:t>
            </a:r>
            <a:r>
              <a:rPr lang="en-US" altLang="zh-CN" sz="2800" b="1"/>
              <a:t>-</a:t>
            </a:r>
            <a:r>
              <a:rPr lang="zh-CN" altLang="en-US" sz="2800" b="1"/>
              <a:t>检索</a:t>
            </a:r>
            <a:r>
              <a:rPr lang="zh-CN" altLang="en-US" sz="2800" b="1" dirty="0"/>
              <a:t>主页</a:t>
            </a:r>
            <a:endParaRPr sz="2800" b="1" dirty="0"/>
          </a:p>
        </p:txBody>
      </p:sp>
      <p:grpSp>
        <p:nvGrpSpPr>
          <p:cNvPr id="24" name="组合 25"/>
          <p:cNvGrpSpPr/>
          <p:nvPr/>
        </p:nvGrpSpPr>
        <p:grpSpPr bwMode="auto">
          <a:xfrm>
            <a:off x="1148371" y="1954565"/>
            <a:ext cx="3369946" cy="604518"/>
            <a:chOff x="-625712" y="1541390"/>
            <a:chExt cx="3877376" cy="446245"/>
          </a:xfrm>
        </p:grpSpPr>
        <p:sp>
          <p:nvSpPr>
            <p:cNvPr id="37" name="圆角矩形 21"/>
            <p:cNvSpPr>
              <a:spLocks noChangeArrowheads="1"/>
            </p:cNvSpPr>
            <p:nvPr/>
          </p:nvSpPr>
          <p:spPr bwMode="auto">
            <a:xfrm>
              <a:off x="-625712" y="1541390"/>
              <a:ext cx="2022343" cy="209998"/>
            </a:xfrm>
            <a:prstGeom prst="roundRect">
              <a:avLst>
                <a:gd name="adj" fmla="val 16667"/>
              </a:avLst>
            </a:prstGeom>
            <a:noFill/>
            <a:ln w="28575" algn="ctr">
              <a:solidFill>
                <a:srgbClr val="FF0000"/>
              </a:solidFill>
              <a:round/>
            </a:ln>
          </p:spPr>
          <p:txBody>
            <a:bodyPr/>
            <a:lstStyle/>
            <a:p>
              <a:pPr algn="ctr" eaLnBrk="1" hangingPunct="1"/>
              <a:endParaRPr lang="zh-CN" altLang="en-US">
                <a:latin typeface="Arial" panose="020B0604020202020204" pitchFamily="34" charset="0"/>
                <a:ea typeface="宋体" pitchFamily="2" charset="-122"/>
              </a:endParaRPr>
            </a:p>
          </p:txBody>
        </p:sp>
        <p:sp>
          <p:nvSpPr>
            <p:cNvPr id="38" name="圆角矩形标注 24"/>
            <p:cNvSpPr>
              <a:spLocks noChangeArrowheads="1"/>
            </p:cNvSpPr>
            <p:nvPr/>
          </p:nvSpPr>
          <p:spPr bwMode="auto">
            <a:xfrm>
              <a:off x="1235166" y="1606076"/>
              <a:ext cx="2016498" cy="381559"/>
            </a:xfrm>
            <a:prstGeom prst="wedgeRoundRectCallout">
              <a:avLst>
                <a:gd name="adj1" fmla="val -67661"/>
                <a:gd name="adj2" fmla="val -28508"/>
                <a:gd name="adj3" fmla="val 16667"/>
              </a:avLst>
            </a:prstGeom>
            <a:solidFill>
              <a:srgbClr val="A0DCFA">
                <a:alpha val="58823"/>
              </a:srgbClr>
            </a:solidFill>
            <a:ln w="3175" algn="ctr">
              <a:solidFill>
                <a:schemeClr val="accent1"/>
              </a:solidFill>
              <a:round/>
            </a:ln>
          </p:spPr>
          <p:txBody>
            <a:bodyPr anchor="ctr"/>
            <a:lstStyle/>
            <a:p>
              <a:pPr algn="ctr" eaLnBrk="1" hangingPunct="1"/>
              <a:r>
                <a:rPr lang="zh-CN" altLang="en-US" b="1" dirty="0">
                  <a:solidFill>
                    <a:srgbClr val="FF3300"/>
                  </a:solidFill>
                  <a:latin typeface="+mn-ea"/>
                </a:rPr>
                <a:t>数据库列表</a:t>
              </a:r>
            </a:p>
          </p:txBody>
        </p:sp>
      </p:grpSp>
      <p:grpSp>
        <p:nvGrpSpPr>
          <p:cNvPr id="25" name="组合 31"/>
          <p:cNvGrpSpPr/>
          <p:nvPr/>
        </p:nvGrpSpPr>
        <p:grpSpPr bwMode="auto">
          <a:xfrm>
            <a:off x="1102360" y="2265045"/>
            <a:ext cx="2929255" cy="3957320"/>
            <a:chOff x="325569" y="2235232"/>
            <a:chExt cx="2076700" cy="3384376"/>
          </a:xfrm>
        </p:grpSpPr>
        <p:sp>
          <p:nvSpPr>
            <p:cNvPr id="35" name="圆角矩形 27"/>
            <p:cNvSpPr>
              <a:spLocks noChangeArrowheads="1"/>
            </p:cNvSpPr>
            <p:nvPr/>
          </p:nvSpPr>
          <p:spPr bwMode="auto">
            <a:xfrm>
              <a:off x="325569" y="2235232"/>
              <a:ext cx="1174253" cy="3384376"/>
            </a:xfrm>
            <a:prstGeom prst="roundRect">
              <a:avLst>
                <a:gd name="adj" fmla="val 16667"/>
              </a:avLst>
            </a:prstGeom>
            <a:noFill/>
            <a:ln w="28575" algn="ctr">
              <a:solidFill>
                <a:srgbClr val="FF0000"/>
              </a:solidFill>
              <a:round/>
            </a:ln>
          </p:spPr>
          <p:txBody>
            <a:bodyPr/>
            <a:lstStyle/>
            <a:p>
              <a:pPr algn="ctr" eaLnBrk="1" hangingPunct="1"/>
              <a:endParaRPr lang="zh-CN" altLang="en-US">
                <a:latin typeface="Arial" panose="020B0604020202020204" pitchFamily="34" charset="0"/>
                <a:ea typeface="宋体" pitchFamily="2" charset="-122"/>
              </a:endParaRPr>
            </a:p>
          </p:txBody>
        </p:sp>
        <p:sp>
          <p:nvSpPr>
            <p:cNvPr id="36" name="圆角矩形标注 28"/>
            <p:cNvSpPr>
              <a:spLocks noChangeArrowheads="1"/>
            </p:cNvSpPr>
            <p:nvPr/>
          </p:nvSpPr>
          <p:spPr bwMode="auto">
            <a:xfrm>
              <a:off x="1043686" y="3356846"/>
              <a:ext cx="1358583" cy="503982"/>
            </a:xfrm>
            <a:prstGeom prst="wedgeRoundRectCallout">
              <a:avLst>
                <a:gd name="adj1" fmla="val -63204"/>
                <a:gd name="adj2" fmla="val -55949"/>
                <a:gd name="adj3" fmla="val 16667"/>
              </a:avLst>
            </a:prstGeom>
            <a:solidFill>
              <a:srgbClr val="A0DCFA">
                <a:alpha val="58823"/>
              </a:srgbClr>
            </a:solidFill>
            <a:ln w="3175" algn="ctr">
              <a:solidFill>
                <a:schemeClr val="accent1"/>
              </a:solidFill>
              <a:round/>
            </a:ln>
          </p:spPr>
          <p:txBody>
            <a:bodyPr anchor="ctr"/>
            <a:lstStyle/>
            <a:p>
              <a:pPr algn="ctr" eaLnBrk="1" hangingPunct="1"/>
              <a:r>
                <a:rPr lang="zh-CN" altLang="en-US" b="1" dirty="0">
                  <a:solidFill>
                    <a:srgbClr val="FF3300"/>
                  </a:solidFill>
                  <a:latin typeface="+mn-ea"/>
                </a:rPr>
                <a:t>数据内容列表</a:t>
              </a:r>
            </a:p>
          </p:txBody>
        </p:sp>
      </p:grpSp>
      <p:grpSp>
        <p:nvGrpSpPr>
          <p:cNvPr id="26" name="组合 48"/>
          <p:cNvGrpSpPr/>
          <p:nvPr/>
        </p:nvGrpSpPr>
        <p:grpSpPr bwMode="auto">
          <a:xfrm>
            <a:off x="2905760" y="2511425"/>
            <a:ext cx="6366510" cy="3566795"/>
            <a:chOff x="1547664" y="2132856"/>
            <a:chExt cx="5904656" cy="3456384"/>
          </a:xfrm>
        </p:grpSpPr>
        <p:sp>
          <p:nvSpPr>
            <p:cNvPr id="33" name="圆角矩形 29"/>
            <p:cNvSpPr>
              <a:spLocks noChangeArrowheads="1"/>
            </p:cNvSpPr>
            <p:nvPr/>
          </p:nvSpPr>
          <p:spPr bwMode="auto">
            <a:xfrm>
              <a:off x="1547664" y="2132856"/>
              <a:ext cx="5904656" cy="3456384"/>
            </a:xfrm>
            <a:prstGeom prst="roundRect">
              <a:avLst>
                <a:gd name="adj" fmla="val 16667"/>
              </a:avLst>
            </a:prstGeom>
            <a:noFill/>
            <a:ln w="28575" algn="ctr">
              <a:solidFill>
                <a:srgbClr val="FF0000"/>
              </a:solidFill>
              <a:round/>
            </a:ln>
          </p:spPr>
          <p:txBody>
            <a:bodyPr/>
            <a:lstStyle/>
            <a:p>
              <a:pPr algn="ctr" eaLnBrk="1" hangingPunct="1"/>
              <a:endParaRPr lang="zh-CN" altLang="en-US">
                <a:latin typeface="Arial" panose="020B0604020202020204" pitchFamily="34" charset="0"/>
                <a:ea typeface="宋体" pitchFamily="2" charset="-122"/>
              </a:endParaRPr>
            </a:p>
          </p:txBody>
        </p:sp>
        <p:sp>
          <p:nvSpPr>
            <p:cNvPr id="34" name="圆角矩形标注 30"/>
            <p:cNvSpPr>
              <a:spLocks noChangeArrowheads="1"/>
            </p:cNvSpPr>
            <p:nvPr/>
          </p:nvSpPr>
          <p:spPr bwMode="auto">
            <a:xfrm>
              <a:off x="5004048" y="2564904"/>
              <a:ext cx="2016224" cy="504056"/>
            </a:xfrm>
            <a:prstGeom prst="wedgeRoundRectCallout">
              <a:avLst>
                <a:gd name="adj1" fmla="val -58167"/>
                <a:gd name="adj2" fmla="val 44833"/>
                <a:gd name="adj3" fmla="val 16667"/>
              </a:avLst>
            </a:prstGeom>
            <a:solidFill>
              <a:srgbClr val="A0DCFA">
                <a:alpha val="58823"/>
              </a:srgbClr>
            </a:solidFill>
            <a:ln w="3175" algn="ctr">
              <a:solidFill>
                <a:schemeClr val="accent1"/>
              </a:solidFill>
              <a:round/>
            </a:ln>
          </p:spPr>
          <p:txBody>
            <a:bodyPr anchor="ctr"/>
            <a:lstStyle/>
            <a:p>
              <a:pPr algn="ctr" eaLnBrk="1" hangingPunct="1"/>
              <a:r>
                <a:rPr lang="zh-CN" altLang="en-US" b="1" dirty="0">
                  <a:solidFill>
                    <a:srgbClr val="FF3300"/>
                  </a:solidFill>
                  <a:latin typeface="+mn-ea"/>
                </a:rPr>
                <a:t>公告与信息</a:t>
              </a:r>
            </a:p>
          </p:txBody>
        </p:sp>
      </p:grpSp>
      <p:grpSp>
        <p:nvGrpSpPr>
          <p:cNvPr id="27" name="组合 46"/>
          <p:cNvGrpSpPr/>
          <p:nvPr/>
        </p:nvGrpSpPr>
        <p:grpSpPr bwMode="auto">
          <a:xfrm>
            <a:off x="8605520" y="1675130"/>
            <a:ext cx="2511425" cy="835660"/>
            <a:chOff x="5169983" y="1340768"/>
            <a:chExt cx="3749287" cy="1080120"/>
          </a:xfrm>
        </p:grpSpPr>
        <p:sp>
          <p:nvSpPr>
            <p:cNvPr id="31" name="圆角矩形 42"/>
            <p:cNvSpPr>
              <a:spLocks noChangeArrowheads="1"/>
            </p:cNvSpPr>
            <p:nvPr/>
          </p:nvSpPr>
          <p:spPr bwMode="auto">
            <a:xfrm>
              <a:off x="5424453" y="1340768"/>
              <a:ext cx="3494817" cy="288087"/>
            </a:xfrm>
            <a:prstGeom prst="roundRect">
              <a:avLst>
                <a:gd name="adj" fmla="val 16667"/>
              </a:avLst>
            </a:prstGeom>
            <a:noFill/>
            <a:ln w="28575" algn="ctr">
              <a:solidFill>
                <a:srgbClr val="FF0000"/>
              </a:solidFill>
              <a:round/>
            </a:ln>
          </p:spPr>
          <p:txBody>
            <a:bodyPr/>
            <a:lstStyle/>
            <a:p>
              <a:pPr algn="ctr" eaLnBrk="1" hangingPunct="1"/>
              <a:endParaRPr lang="zh-CN" altLang="en-US">
                <a:latin typeface="Arial" panose="020B0604020202020204" pitchFamily="34" charset="0"/>
                <a:ea typeface="宋体" pitchFamily="2" charset="-122"/>
              </a:endParaRPr>
            </a:p>
          </p:txBody>
        </p:sp>
        <p:sp>
          <p:nvSpPr>
            <p:cNvPr id="32" name="圆角矩形标注 43"/>
            <p:cNvSpPr>
              <a:spLocks noChangeArrowheads="1"/>
            </p:cNvSpPr>
            <p:nvPr/>
          </p:nvSpPr>
          <p:spPr bwMode="auto">
            <a:xfrm>
              <a:off x="5169983" y="1916941"/>
              <a:ext cx="2361435" cy="503947"/>
            </a:xfrm>
            <a:prstGeom prst="wedgeRoundRectCallout">
              <a:avLst>
                <a:gd name="adj1" fmla="val 22463"/>
                <a:gd name="adj2" fmla="val -101116"/>
                <a:gd name="adj3" fmla="val 16667"/>
              </a:avLst>
            </a:prstGeom>
            <a:solidFill>
              <a:srgbClr val="A0DCFA">
                <a:alpha val="58823"/>
              </a:srgbClr>
            </a:solidFill>
            <a:ln w="3175" algn="ctr">
              <a:solidFill>
                <a:schemeClr val="accent1"/>
              </a:solidFill>
              <a:round/>
            </a:ln>
          </p:spPr>
          <p:txBody>
            <a:bodyPr anchor="ctr"/>
            <a:lstStyle/>
            <a:p>
              <a:pPr algn="ctr" eaLnBrk="1" hangingPunct="1"/>
              <a:r>
                <a:rPr lang="zh-CN" altLang="en-US" b="1" dirty="0">
                  <a:solidFill>
                    <a:srgbClr val="FF3300"/>
                  </a:solidFill>
                  <a:latin typeface="+mn-ea"/>
                </a:rPr>
                <a:t>辅助选项卡</a:t>
              </a:r>
            </a:p>
          </p:txBody>
        </p:sp>
      </p:grpSp>
      <p:grpSp>
        <p:nvGrpSpPr>
          <p:cNvPr id="28" name="组合 47"/>
          <p:cNvGrpSpPr/>
          <p:nvPr/>
        </p:nvGrpSpPr>
        <p:grpSpPr bwMode="auto">
          <a:xfrm>
            <a:off x="5768340" y="996315"/>
            <a:ext cx="2971800" cy="622300"/>
            <a:chOff x="5652105" y="560547"/>
            <a:chExt cx="2897046" cy="805116"/>
          </a:xfrm>
        </p:grpSpPr>
        <p:sp>
          <p:nvSpPr>
            <p:cNvPr id="29" name="圆角矩形 44"/>
            <p:cNvSpPr>
              <a:spLocks noChangeArrowheads="1"/>
            </p:cNvSpPr>
            <p:nvPr/>
          </p:nvSpPr>
          <p:spPr bwMode="auto">
            <a:xfrm>
              <a:off x="7379747" y="1064977"/>
              <a:ext cx="1169404" cy="300686"/>
            </a:xfrm>
            <a:prstGeom prst="roundRect">
              <a:avLst>
                <a:gd name="adj" fmla="val 16667"/>
              </a:avLst>
            </a:prstGeom>
            <a:noFill/>
            <a:ln w="28575" algn="ctr">
              <a:solidFill>
                <a:srgbClr val="FF0000"/>
              </a:solidFill>
              <a:round/>
            </a:ln>
          </p:spPr>
          <p:txBody>
            <a:bodyPr/>
            <a:lstStyle/>
            <a:p>
              <a:pPr algn="ctr" eaLnBrk="1" hangingPunct="1"/>
              <a:endParaRPr lang="zh-CN" altLang="en-US">
                <a:latin typeface="Arial" panose="020B0604020202020204" pitchFamily="34" charset="0"/>
                <a:ea typeface="宋体" pitchFamily="2" charset="-122"/>
              </a:endParaRPr>
            </a:p>
          </p:txBody>
        </p:sp>
        <p:sp>
          <p:nvSpPr>
            <p:cNvPr id="30" name="圆角矩形标注 45"/>
            <p:cNvSpPr>
              <a:spLocks noChangeArrowheads="1"/>
            </p:cNvSpPr>
            <p:nvPr/>
          </p:nvSpPr>
          <p:spPr bwMode="auto">
            <a:xfrm>
              <a:off x="5652105" y="560547"/>
              <a:ext cx="1728192" cy="504056"/>
            </a:xfrm>
            <a:prstGeom prst="wedgeRoundRectCallout">
              <a:avLst>
                <a:gd name="adj1" fmla="val 47935"/>
                <a:gd name="adj2" fmla="val 66856"/>
                <a:gd name="adj3" fmla="val 16667"/>
              </a:avLst>
            </a:prstGeom>
            <a:solidFill>
              <a:srgbClr val="A0DCFA">
                <a:alpha val="58823"/>
              </a:srgbClr>
            </a:solidFill>
            <a:ln w="3175" algn="ctr">
              <a:solidFill>
                <a:schemeClr val="accent1"/>
              </a:solidFill>
              <a:round/>
            </a:ln>
          </p:spPr>
          <p:txBody>
            <a:bodyPr anchor="ctr"/>
            <a:lstStyle/>
            <a:p>
              <a:pPr algn="ctr" eaLnBrk="1" hangingPunct="1"/>
              <a:r>
                <a:rPr lang="zh-CN" altLang="en-US" b="1" dirty="0">
                  <a:solidFill>
                    <a:srgbClr val="FF3300"/>
                  </a:solidFill>
                  <a:latin typeface="+mn-ea"/>
                </a:rPr>
                <a:t>语言切换</a:t>
              </a:r>
            </a:p>
          </p:txBody>
        </p:sp>
      </p:grpSp>
      <p:grpSp>
        <p:nvGrpSpPr>
          <p:cNvPr id="4" name="组合 47"/>
          <p:cNvGrpSpPr/>
          <p:nvPr/>
        </p:nvGrpSpPr>
        <p:grpSpPr bwMode="auto">
          <a:xfrm>
            <a:off x="2482989" y="1038080"/>
            <a:ext cx="4205603" cy="903603"/>
            <a:chOff x="4859319" y="264786"/>
            <a:chExt cx="3689832" cy="1169059"/>
          </a:xfrm>
        </p:grpSpPr>
        <p:sp>
          <p:nvSpPr>
            <p:cNvPr id="5" name="圆角矩形 44"/>
            <p:cNvSpPr>
              <a:spLocks noChangeArrowheads="1"/>
            </p:cNvSpPr>
            <p:nvPr/>
          </p:nvSpPr>
          <p:spPr bwMode="auto">
            <a:xfrm>
              <a:off x="5489425" y="1069078"/>
              <a:ext cx="3059726" cy="364767"/>
            </a:xfrm>
            <a:prstGeom prst="roundRect">
              <a:avLst>
                <a:gd name="adj" fmla="val 16667"/>
              </a:avLst>
            </a:prstGeom>
            <a:noFill/>
            <a:ln w="28575" algn="ctr">
              <a:solidFill>
                <a:srgbClr val="FF0000"/>
              </a:solidFill>
              <a:round/>
            </a:ln>
          </p:spPr>
          <p:txBody>
            <a:bodyPr/>
            <a:lstStyle/>
            <a:p>
              <a:pPr algn="ctr" eaLnBrk="1" hangingPunct="1"/>
              <a:endParaRPr lang="zh-CN" altLang="en-US">
                <a:latin typeface="Arial" panose="020B0604020202020204" pitchFamily="34" charset="0"/>
                <a:ea typeface="宋体" pitchFamily="2" charset="-122"/>
              </a:endParaRPr>
            </a:p>
          </p:txBody>
        </p:sp>
        <p:sp>
          <p:nvSpPr>
            <p:cNvPr id="6" name="圆角矩形标注 45"/>
            <p:cNvSpPr>
              <a:spLocks noChangeArrowheads="1"/>
            </p:cNvSpPr>
            <p:nvPr/>
          </p:nvSpPr>
          <p:spPr bwMode="auto">
            <a:xfrm>
              <a:off x="4859319" y="264786"/>
              <a:ext cx="2205655" cy="603837"/>
            </a:xfrm>
            <a:prstGeom prst="wedgeRoundRectCallout">
              <a:avLst>
                <a:gd name="adj1" fmla="val 47935"/>
                <a:gd name="adj2" fmla="val 66856"/>
                <a:gd name="adj3" fmla="val 16667"/>
              </a:avLst>
            </a:prstGeom>
            <a:solidFill>
              <a:srgbClr val="A0DCFA">
                <a:alpha val="58823"/>
              </a:srgbClr>
            </a:solidFill>
            <a:ln w="3175" algn="ctr">
              <a:solidFill>
                <a:schemeClr val="accent1"/>
              </a:solidFill>
              <a:round/>
            </a:ln>
          </p:spPr>
          <p:txBody>
            <a:bodyPr anchor="ctr"/>
            <a:lstStyle/>
            <a:p>
              <a:pPr algn="ctr" eaLnBrk="1" hangingPunct="1"/>
              <a:r>
                <a:rPr lang="zh-CN" altLang="en-US" b="1" dirty="0">
                  <a:solidFill>
                    <a:srgbClr val="FF3300"/>
                  </a:solidFill>
                  <a:latin typeface="+mn-ea"/>
                </a:rPr>
                <a:t>全系统数据库列表</a:t>
              </a:r>
            </a:p>
          </p:txBody>
        </p:sp>
      </p:grpSp>
    </p:spTree>
    <p:custDataLst>
      <p:tags r:id="rId1"/>
    </p:custDataLst>
    <p:extLst>
      <p:ext uri="{BB962C8B-B14F-4D97-AF65-F5344CB8AC3E}">
        <p14:creationId xmlns:p14="http://schemas.microsoft.com/office/powerpoint/2010/main" val="158898379"/>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0" y="0"/>
            <a:ext cx="345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文本框 9"/>
          <p:cNvSpPr txBox="1">
            <a:spLocks noChangeArrowheads="1"/>
          </p:cNvSpPr>
          <p:nvPr/>
        </p:nvSpPr>
        <p:spPr bwMode="auto">
          <a:xfrm>
            <a:off x="-23282" y="31459"/>
            <a:ext cx="6582993"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8800" b="1" dirty="0">
                <a:solidFill>
                  <a:schemeClr val="bg1"/>
                </a:solidFill>
                <a:latin typeface="微软雅黑" panose="020B0503020204020204" pitchFamily="34" charset="-122"/>
                <a:ea typeface="微软雅黑" panose="020B0503020204020204" pitchFamily="34" charset="-122"/>
              </a:rPr>
              <a:t>CONT</a:t>
            </a:r>
            <a:r>
              <a:rPr lang="en-US" altLang="zh-CN" sz="8800" b="1" dirty="0">
                <a:solidFill>
                  <a:schemeClr val="bg1">
                    <a:lumMod val="75000"/>
                  </a:schemeClr>
                </a:solidFill>
                <a:latin typeface="微软雅黑" panose="020B0503020204020204" pitchFamily="34" charset="-122"/>
                <a:ea typeface="微软雅黑" panose="020B0503020204020204" pitchFamily="34" charset="-122"/>
              </a:rPr>
              <a:t>ENTS</a:t>
            </a:r>
            <a:endParaRPr lang="zh-CN" altLang="en-US" sz="8800" b="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9" name="文本框 10"/>
          <p:cNvSpPr txBox="1">
            <a:spLocks noChangeArrowheads="1"/>
          </p:cNvSpPr>
          <p:nvPr/>
        </p:nvSpPr>
        <p:spPr bwMode="auto">
          <a:xfrm>
            <a:off x="-86783" y="1208987"/>
            <a:ext cx="2998336"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800" b="1" spc="-400" dirty="0">
                <a:solidFill>
                  <a:schemeClr val="bg1"/>
                </a:solidFill>
                <a:latin typeface="微软雅黑" panose="020B0503020204020204" pitchFamily="34" charset="-122"/>
                <a:ea typeface="微软雅黑" panose="020B0503020204020204" pitchFamily="34" charset="-122"/>
              </a:rPr>
              <a:t>目 录</a:t>
            </a:r>
          </a:p>
        </p:txBody>
      </p:sp>
      <p:sp>
        <p:nvSpPr>
          <p:cNvPr id="20" name="矩形 19">
            <a:extLst>
              <a:ext uri="{FF2B5EF4-FFF2-40B4-BE49-F238E27FC236}">
                <a16:creationId xmlns:a16="http://schemas.microsoft.com/office/drawing/2014/main" id="{FCF23A95-9BEF-CBF5-0FE5-981128AC0CB7}"/>
              </a:ext>
            </a:extLst>
          </p:cNvPr>
          <p:cNvSpPr/>
          <p:nvPr/>
        </p:nvSpPr>
        <p:spPr>
          <a:xfrm>
            <a:off x="5716623" y="1702410"/>
            <a:ext cx="4809824" cy="5578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lvl="0" algn="ctr">
              <a:buClrTx/>
              <a:buSzTx/>
              <a:buFontTx/>
            </a:pPr>
            <a:r>
              <a:rPr lang="zh-CN" altLang="en-US" sz="2100" b="1" dirty="0">
                <a:solidFill>
                  <a:prstClr val="white"/>
                </a:solidFill>
                <a:sym typeface="+mn-ea"/>
              </a:rPr>
              <a:t>锐思数据简介</a:t>
            </a:r>
          </a:p>
        </p:txBody>
      </p:sp>
      <p:grpSp>
        <p:nvGrpSpPr>
          <p:cNvPr id="21" name="组合 45">
            <a:extLst>
              <a:ext uri="{FF2B5EF4-FFF2-40B4-BE49-F238E27FC236}">
                <a16:creationId xmlns:a16="http://schemas.microsoft.com/office/drawing/2014/main" id="{290B4939-8F46-9E30-5BAA-1078B1AAC9EA}"/>
              </a:ext>
            </a:extLst>
          </p:cNvPr>
          <p:cNvGrpSpPr>
            <a:grpSpLocks noChangeAspect="1"/>
          </p:cNvGrpSpPr>
          <p:nvPr/>
        </p:nvGrpSpPr>
        <p:grpSpPr>
          <a:xfrm>
            <a:off x="4616360" y="1649475"/>
            <a:ext cx="680133" cy="560988"/>
            <a:chOff x="2971064" y="1795564"/>
            <a:chExt cx="612717" cy="505382"/>
          </a:xfrm>
        </p:grpSpPr>
        <p:sp>
          <p:nvSpPr>
            <p:cNvPr id="22" name="矩形 45">
              <a:extLst>
                <a:ext uri="{FF2B5EF4-FFF2-40B4-BE49-F238E27FC236}">
                  <a16:creationId xmlns:a16="http://schemas.microsoft.com/office/drawing/2014/main" id="{0ADC6A63-1393-B543-4BA5-34B75A7B8587}"/>
                </a:ext>
              </a:extLst>
            </p:cNvPr>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dirty="0">
                <a:solidFill>
                  <a:schemeClr val="tx1">
                    <a:lumMod val="65000"/>
                    <a:lumOff val="35000"/>
                  </a:schemeClr>
                </a:solidFill>
              </a:endParaRPr>
            </a:p>
          </p:txBody>
        </p:sp>
        <p:sp>
          <p:nvSpPr>
            <p:cNvPr id="23" name="TextBox 50">
              <a:extLst>
                <a:ext uri="{FF2B5EF4-FFF2-40B4-BE49-F238E27FC236}">
                  <a16:creationId xmlns:a16="http://schemas.microsoft.com/office/drawing/2014/main" id="{A0FBA0F6-2B33-691F-A256-6F7FFB119598}"/>
                </a:ext>
              </a:extLst>
            </p:cNvPr>
            <p:cNvSpPr txBox="1"/>
            <p:nvPr/>
          </p:nvSpPr>
          <p:spPr>
            <a:xfrm>
              <a:off x="2986250" y="1795564"/>
              <a:ext cx="597531" cy="457494"/>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01</a:t>
              </a:r>
              <a:endParaRPr lang="zh-CN" altLang="en-US" sz="2700" dirty="0">
                <a:solidFill>
                  <a:schemeClr val="tx1">
                    <a:lumMod val="65000"/>
                    <a:lumOff val="35000"/>
                  </a:schemeClr>
                </a:solidFill>
                <a:latin typeface="Impact" panose="020B0806030902050204" pitchFamily="34" charset="0"/>
              </a:endParaRPr>
            </a:p>
          </p:txBody>
        </p:sp>
      </p:grpSp>
      <p:grpSp>
        <p:nvGrpSpPr>
          <p:cNvPr id="24" name="组合 54">
            <a:extLst>
              <a:ext uri="{FF2B5EF4-FFF2-40B4-BE49-F238E27FC236}">
                <a16:creationId xmlns:a16="http://schemas.microsoft.com/office/drawing/2014/main" id="{1B309E4B-6DC7-D92A-C72E-BD2F0FDB2069}"/>
              </a:ext>
            </a:extLst>
          </p:cNvPr>
          <p:cNvGrpSpPr>
            <a:grpSpLocks noChangeAspect="1"/>
          </p:cNvGrpSpPr>
          <p:nvPr/>
        </p:nvGrpSpPr>
        <p:grpSpPr>
          <a:xfrm>
            <a:off x="4616360" y="3500272"/>
            <a:ext cx="680133" cy="560988"/>
            <a:chOff x="2971064" y="1795564"/>
            <a:chExt cx="612717" cy="505382"/>
          </a:xfrm>
        </p:grpSpPr>
        <p:sp>
          <p:nvSpPr>
            <p:cNvPr id="25" name="矩形 45">
              <a:extLst>
                <a:ext uri="{FF2B5EF4-FFF2-40B4-BE49-F238E27FC236}">
                  <a16:creationId xmlns:a16="http://schemas.microsoft.com/office/drawing/2014/main" id="{6407D1CD-28B9-5584-67EE-7CA784A21579}"/>
                </a:ext>
              </a:extLst>
            </p:cNvPr>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dirty="0">
                <a:solidFill>
                  <a:schemeClr val="tx1">
                    <a:lumMod val="65000"/>
                    <a:lumOff val="35000"/>
                  </a:schemeClr>
                </a:solidFill>
              </a:endParaRPr>
            </a:p>
          </p:txBody>
        </p:sp>
        <p:sp>
          <p:nvSpPr>
            <p:cNvPr id="26" name="TextBox 56">
              <a:extLst>
                <a:ext uri="{FF2B5EF4-FFF2-40B4-BE49-F238E27FC236}">
                  <a16:creationId xmlns:a16="http://schemas.microsoft.com/office/drawing/2014/main" id="{D4D417A7-D157-1DB9-1830-AC3E3BD24E8E}"/>
                </a:ext>
              </a:extLst>
            </p:cNvPr>
            <p:cNvSpPr txBox="1"/>
            <p:nvPr/>
          </p:nvSpPr>
          <p:spPr>
            <a:xfrm>
              <a:off x="2986250" y="1795564"/>
              <a:ext cx="597531" cy="456502"/>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03</a:t>
              </a:r>
              <a:endParaRPr lang="en-US" sz="2700" dirty="0">
                <a:solidFill>
                  <a:schemeClr val="tx1">
                    <a:lumMod val="65000"/>
                    <a:lumOff val="35000"/>
                  </a:schemeClr>
                </a:solidFill>
                <a:latin typeface="Impact" panose="020B0806030902050204" pitchFamily="34" charset="0"/>
              </a:endParaRPr>
            </a:p>
          </p:txBody>
        </p:sp>
      </p:grpSp>
      <p:sp>
        <p:nvSpPr>
          <p:cNvPr id="27" name="矩形 26">
            <a:extLst>
              <a:ext uri="{FF2B5EF4-FFF2-40B4-BE49-F238E27FC236}">
                <a16:creationId xmlns:a16="http://schemas.microsoft.com/office/drawing/2014/main" id="{6943949B-09B3-6377-0C8E-EDB31BA33E98}"/>
              </a:ext>
            </a:extLst>
          </p:cNvPr>
          <p:cNvSpPr/>
          <p:nvPr/>
        </p:nvSpPr>
        <p:spPr>
          <a:xfrm>
            <a:off x="5705845" y="3490347"/>
            <a:ext cx="4809824" cy="5609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r>
              <a:rPr lang="en-US" altLang="zh-CN" sz="2100" b="1"/>
              <a:t>RESSET</a:t>
            </a:r>
            <a:r>
              <a:rPr lang="zh-CN" altLang="en-US" sz="2100" b="1"/>
              <a:t>金融研究数据库助力实证研究</a:t>
            </a:r>
            <a:endParaRPr lang="zh-CN" altLang="en-US" sz="2100" b="1" dirty="0"/>
          </a:p>
        </p:txBody>
      </p:sp>
      <p:grpSp>
        <p:nvGrpSpPr>
          <p:cNvPr id="28" name="组合 51">
            <a:extLst>
              <a:ext uri="{FF2B5EF4-FFF2-40B4-BE49-F238E27FC236}">
                <a16:creationId xmlns:a16="http://schemas.microsoft.com/office/drawing/2014/main" id="{728936F7-0637-44E8-E1F6-D18DC4383E8A}"/>
              </a:ext>
            </a:extLst>
          </p:cNvPr>
          <p:cNvGrpSpPr>
            <a:grpSpLocks noChangeAspect="1"/>
          </p:cNvGrpSpPr>
          <p:nvPr/>
        </p:nvGrpSpPr>
        <p:grpSpPr>
          <a:xfrm>
            <a:off x="4616360" y="2545264"/>
            <a:ext cx="680133" cy="560988"/>
            <a:chOff x="2971064" y="1795564"/>
            <a:chExt cx="612717" cy="505382"/>
          </a:xfrm>
        </p:grpSpPr>
        <p:sp>
          <p:nvSpPr>
            <p:cNvPr id="29" name="矩形 45">
              <a:extLst>
                <a:ext uri="{FF2B5EF4-FFF2-40B4-BE49-F238E27FC236}">
                  <a16:creationId xmlns:a16="http://schemas.microsoft.com/office/drawing/2014/main" id="{48C7A6C7-170E-AD2D-18B8-D0E6FE1C85D2}"/>
                </a:ext>
              </a:extLst>
            </p:cNvPr>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dirty="0">
                <a:solidFill>
                  <a:schemeClr val="tx1">
                    <a:lumMod val="65000"/>
                    <a:lumOff val="35000"/>
                  </a:schemeClr>
                </a:solidFill>
              </a:endParaRPr>
            </a:p>
          </p:txBody>
        </p:sp>
        <p:sp>
          <p:nvSpPr>
            <p:cNvPr id="30" name="TextBox 53">
              <a:extLst>
                <a:ext uri="{FF2B5EF4-FFF2-40B4-BE49-F238E27FC236}">
                  <a16:creationId xmlns:a16="http://schemas.microsoft.com/office/drawing/2014/main" id="{C780241F-F26A-08AD-36E7-34305FD29A1A}"/>
                </a:ext>
              </a:extLst>
            </p:cNvPr>
            <p:cNvSpPr txBox="1"/>
            <p:nvPr/>
          </p:nvSpPr>
          <p:spPr>
            <a:xfrm>
              <a:off x="2986250" y="1795564"/>
              <a:ext cx="597531" cy="457494"/>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02</a:t>
              </a:r>
              <a:endParaRPr lang="zh-CN" altLang="en-US" sz="2700" dirty="0">
                <a:solidFill>
                  <a:schemeClr val="tx1">
                    <a:lumMod val="65000"/>
                    <a:lumOff val="35000"/>
                  </a:schemeClr>
                </a:solidFill>
                <a:latin typeface="Impact" panose="020B0806030902050204" pitchFamily="34" charset="0"/>
              </a:endParaRPr>
            </a:p>
          </p:txBody>
        </p:sp>
      </p:grpSp>
      <p:sp>
        <p:nvSpPr>
          <p:cNvPr id="31" name="矩形 30">
            <a:extLst>
              <a:ext uri="{FF2B5EF4-FFF2-40B4-BE49-F238E27FC236}">
                <a16:creationId xmlns:a16="http://schemas.microsoft.com/office/drawing/2014/main" id="{294E1C2E-989E-98EA-745A-EEE52A72E5DC}"/>
              </a:ext>
            </a:extLst>
          </p:cNvPr>
          <p:cNvSpPr/>
          <p:nvPr/>
        </p:nvSpPr>
        <p:spPr>
          <a:xfrm>
            <a:off x="5705845" y="2603238"/>
            <a:ext cx="4819807" cy="553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r>
              <a:rPr lang="en-US" altLang="zh-CN" sz="2100" b="1" dirty="0"/>
              <a:t>RESSET</a:t>
            </a:r>
            <a:r>
              <a:rPr lang="zh-CN" altLang="en-US" sz="2100" b="1" dirty="0"/>
              <a:t>金融研究数据库介绍</a:t>
            </a:r>
          </a:p>
        </p:txBody>
      </p:sp>
      <p:grpSp>
        <p:nvGrpSpPr>
          <p:cNvPr id="7" name="组合 51">
            <a:extLst>
              <a:ext uri="{FF2B5EF4-FFF2-40B4-BE49-F238E27FC236}">
                <a16:creationId xmlns:a16="http://schemas.microsoft.com/office/drawing/2014/main" id="{1A77D35F-57FB-76B1-DCDB-C8AD456A603F}"/>
              </a:ext>
            </a:extLst>
          </p:cNvPr>
          <p:cNvGrpSpPr>
            <a:grpSpLocks noChangeAspect="1"/>
          </p:cNvGrpSpPr>
          <p:nvPr/>
        </p:nvGrpSpPr>
        <p:grpSpPr>
          <a:xfrm>
            <a:off x="4606377" y="4342499"/>
            <a:ext cx="680133" cy="560988"/>
            <a:chOff x="2971064" y="1795564"/>
            <a:chExt cx="612717" cy="505382"/>
          </a:xfrm>
        </p:grpSpPr>
        <p:sp>
          <p:nvSpPr>
            <p:cNvPr id="8" name="矩形 45">
              <a:extLst>
                <a:ext uri="{FF2B5EF4-FFF2-40B4-BE49-F238E27FC236}">
                  <a16:creationId xmlns:a16="http://schemas.microsoft.com/office/drawing/2014/main" id="{66B7D627-3D49-2665-60D9-B2828FA14B55}"/>
                </a:ext>
              </a:extLst>
            </p:cNvPr>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dirty="0">
                <a:solidFill>
                  <a:schemeClr val="tx1">
                    <a:lumMod val="65000"/>
                    <a:lumOff val="35000"/>
                  </a:schemeClr>
                </a:solidFill>
              </a:endParaRPr>
            </a:p>
          </p:txBody>
        </p:sp>
        <p:sp>
          <p:nvSpPr>
            <p:cNvPr id="9" name="TextBox 53">
              <a:extLst>
                <a:ext uri="{FF2B5EF4-FFF2-40B4-BE49-F238E27FC236}">
                  <a16:creationId xmlns:a16="http://schemas.microsoft.com/office/drawing/2014/main" id="{34CD6329-09BE-4392-6638-74B6F29F5E08}"/>
                </a:ext>
              </a:extLst>
            </p:cNvPr>
            <p:cNvSpPr txBox="1"/>
            <p:nvPr/>
          </p:nvSpPr>
          <p:spPr>
            <a:xfrm>
              <a:off x="2986250" y="1795564"/>
              <a:ext cx="597531" cy="457494"/>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04</a:t>
              </a:r>
              <a:endParaRPr lang="zh-CN" altLang="en-US" sz="2700" dirty="0">
                <a:solidFill>
                  <a:schemeClr val="tx1">
                    <a:lumMod val="65000"/>
                    <a:lumOff val="35000"/>
                  </a:schemeClr>
                </a:solidFill>
                <a:latin typeface="Impact" panose="020B0806030902050204" pitchFamily="34" charset="0"/>
              </a:endParaRPr>
            </a:p>
          </p:txBody>
        </p:sp>
      </p:grpSp>
      <p:sp>
        <p:nvSpPr>
          <p:cNvPr id="10" name="矩形 9">
            <a:extLst>
              <a:ext uri="{FF2B5EF4-FFF2-40B4-BE49-F238E27FC236}">
                <a16:creationId xmlns:a16="http://schemas.microsoft.com/office/drawing/2014/main" id="{AA9A1F6D-037A-4DFD-AAB1-0B05B9817365}"/>
              </a:ext>
            </a:extLst>
          </p:cNvPr>
          <p:cNvSpPr/>
          <p:nvPr/>
        </p:nvSpPr>
        <p:spPr>
          <a:xfrm>
            <a:off x="5695862" y="4400473"/>
            <a:ext cx="4819807" cy="553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r>
              <a:rPr lang="en-US" altLang="zh-CN" sz="2100" b="1" dirty="0"/>
              <a:t>RESSET</a:t>
            </a:r>
            <a:r>
              <a:rPr lang="zh-CN" altLang="en-US" sz="2100" b="1" dirty="0"/>
              <a:t>企业大数据平台介绍</a:t>
            </a:r>
          </a:p>
        </p:txBody>
      </p:sp>
      <p:grpSp>
        <p:nvGrpSpPr>
          <p:cNvPr id="2" name="组合 54">
            <a:extLst>
              <a:ext uri="{FF2B5EF4-FFF2-40B4-BE49-F238E27FC236}">
                <a16:creationId xmlns:a16="http://schemas.microsoft.com/office/drawing/2014/main" id="{0933B05C-0BD3-8367-327F-C6E034CC45B1}"/>
              </a:ext>
            </a:extLst>
          </p:cNvPr>
          <p:cNvGrpSpPr>
            <a:grpSpLocks noChangeAspect="1"/>
          </p:cNvGrpSpPr>
          <p:nvPr/>
        </p:nvGrpSpPr>
        <p:grpSpPr>
          <a:xfrm>
            <a:off x="4606377" y="5310392"/>
            <a:ext cx="680133" cy="560988"/>
            <a:chOff x="2971064" y="1795564"/>
            <a:chExt cx="612717" cy="505382"/>
          </a:xfrm>
        </p:grpSpPr>
        <p:sp>
          <p:nvSpPr>
            <p:cNvPr id="3" name="矩形 45">
              <a:extLst>
                <a:ext uri="{FF2B5EF4-FFF2-40B4-BE49-F238E27FC236}">
                  <a16:creationId xmlns:a16="http://schemas.microsoft.com/office/drawing/2014/main" id="{27EEF906-50A8-182A-DEC3-35047BB5153B}"/>
                </a:ext>
              </a:extLst>
            </p:cNvPr>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dirty="0">
                <a:solidFill>
                  <a:schemeClr val="tx1">
                    <a:lumMod val="65000"/>
                    <a:lumOff val="35000"/>
                  </a:schemeClr>
                </a:solidFill>
              </a:endParaRPr>
            </a:p>
          </p:txBody>
        </p:sp>
        <p:sp>
          <p:nvSpPr>
            <p:cNvPr id="4" name="TextBox 56">
              <a:extLst>
                <a:ext uri="{FF2B5EF4-FFF2-40B4-BE49-F238E27FC236}">
                  <a16:creationId xmlns:a16="http://schemas.microsoft.com/office/drawing/2014/main" id="{2BFA2D7A-73ED-CFEC-F21C-5BF482CA254B}"/>
                </a:ext>
              </a:extLst>
            </p:cNvPr>
            <p:cNvSpPr txBox="1"/>
            <p:nvPr/>
          </p:nvSpPr>
          <p:spPr>
            <a:xfrm>
              <a:off x="2986250" y="1795564"/>
              <a:ext cx="597531" cy="456502"/>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05</a:t>
              </a:r>
              <a:endParaRPr lang="en-US" sz="2700" dirty="0">
                <a:solidFill>
                  <a:schemeClr val="tx1">
                    <a:lumMod val="65000"/>
                    <a:lumOff val="35000"/>
                  </a:schemeClr>
                </a:solidFill>
                <a:latin typeface="Impact" panose="020B0806030902050204" pitchFamily="34" charset="0"/>
              </a:endParaRPr>
            </a:p>
          </p:txBody>
        </p:sp>
      </p:grpSp>
      <p:sp>
        <p:nvSpPr>
          <p:cNvPr id="5" name="矩形 4">
            <a:extLst>
              <a:ext uri="{FF2B5EF4-FFF2-40B4-BE49-F238E27FC236}">
                <a16:creationId xmlns:a16="http://schemas.microsoft.com/office/drawing/2014/main" id="{AFCF9E07-5392-23E5-E4E9-4DEEB39794B1}"/>
              </a:ext>
            </a:extLst>
          </p:cNvPr>
          <p:cNvSpPr/>
          <p:nvPr/>
        </p:nvSpPr>
        <p:spPr>
          <a:xfrm>
            <a:off x="5695862" y="5300467"/>
            <a:ext cx="4809824" cy="5609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2" tIns="60956" rIns="121912" bIns="60956" rtlCol="0" anchor="ctr"/>
          <a:lstStyle/>
          <a:p>
            <a:pPr algn="ctr"/>
            <a:r>
              <a:rPr lang="zh-CN" altLang="en-US" sz="2100" b="1" dirty="0"/>
              <a:t>提问答疑环节</a:t>
            </a:r>
          </a:p>
        </p:txBody>
      </p:sp>
    </p:spTree>
    <p:extLst>
      <p:ext uri="{BB962C8B-B14F-4D97-AF65-F5344CB8AC3E}">
        <p14:creationId xmlns:p14="http://schemas.microsoft.com/office/powerpoint/2010/main" val="409379200"/>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2800" b="1" dirty="0"/>
              <a:t>如何找到您需要的数据？</a:t>
            </a:r>
          </a:p>
        </p:txBody>
      </p:sp>
      <p:sp>
        <p:nvSpPr>
          <p:cNvPr id="6" name="Freeform 6"/>
          <p:cNvSpPr/>
          <p:nvPr/>
        </p:nvSpPr>
        <p:spPr bwMode="auto">
          <a:xfrm>
            <a:off x="2375230" y="5358719"/>
            <a:ext cx="1471317" cy="748783"/>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bg2">
              <a:lumMod val="25000"/>
            </a:schemeClr>
          </a:solidFill>
          <a:ln w="3175" cap="flat" cmpd="sng">
            <a:noFill/>
            <a:bevel/>
          </a:ln>
        </p:spPr>
        <p:txBody>
          <a:bodyPr lIns="72000" tIns="36000" rIns="72000" bIns="36000" anchor="ctr"/>
          <a:lstStyle/>
          <a:p>
            <a:pPr algn="ctr"/>
            <a:endParaRPr lang="zh-CN" altLang="en-US" sz="1600">
              <a:solidFill>
                <a:srgbClr val="FFFFFF"/>
              </a:solidFill>
              <a:latin typeface="+mn-ea"/>
            </a:endParaRPr>
          </a:p>
        </p:txBody>
      </p:sp>
      <p:sp>
        <p:nvSpPr>
          <p:cNvPr id="9" name="Freeform 8"/>
          <p:cNvSpPr/>
          <p:nvPr/>
        </p:nvSpPr>
        <p:spPr bwMode="auto">
          <a:xfrm>
            <a:off x="1405405" y="1227360"/>
            <a:ext cx="3488596" cy="3959620"/>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rgbClr val="0070C0">
              <a:alpha val="69804"/>
            </a:srgbClr>
          </a:solidFill>
          <a:ln w="3175" cap="flat" cmpd="sng">
            <a:noFill/>
            <a:bevel/>
          </a:ln>
        </p:spPr>
        <p:txBody>
          <a:bodyPr lIns="72000" tIns="36000" rIns="72000" bIns="36000" anchor="ctr"/>
          <a:lstStyle/>
          <a:p>
            <a:pPr algn="ctr"/>
            <a:endParaRPr lang="zh-CN" altLang="en-US" sz="1600">
              <a:solidFill>
                <a:srgbClr val="FFFFFF"/>
              </a:solidFill>
              <a:latin typeface="+mn-ea"/>
            </a:endParaRPr>
          </a:p>
        </p:txBody>
      </p:sp>
      <p:sp>
        <p:nvSpPr>
          <p:cNvPr id="10" name="Freeform 9"/>
          <p:cNvSpPr/>
          <p:nvPr/>
        </p:nvSpPr>
        <p:spPr bwMode="auto">
          <a:xfrm>
            <a:off x="2292239" y="1227359"/>
            <a:ext cx="2386859" cy="1430245"/>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rgbClr val="00B0F0"/>
          </a:solidFill>
          <a:ln w="3175" cap="flat" cmpd="sng">
            <a:noFill/>
            <a:bevel/>
          </a:ln>
        </p:spPr>
        <p:txBody>
          <a:bodyPr lIns="72000" tIns="36000" rIns="72000" bIns="36000" anchor="ctr"/>
          <a:lstStyle/>
          <a:p>
            <a:pPr algn="ctr"/>
            <a:endParaRPr lang="zh-CN" altLang="en-US" sz="1600">
              <a:solidFill>
                <a:srgbClr val="FFFFFF"/>
              </a:solidFill>
              <a:latin typeface="+mn-ea"/>
            </a:endParaRPr>
          </a:p>
        </p:txBody>
      </p:sp>
      <p:sp>
        <p:nvSpPr>
          <p:cNvPr id="11" name="Freeform 10"/>
          <p:cNvSpPr/>
          <p:nvPr/>
        </p:nvSpPr>
        <p:spPr bwMode="auto">
          <a:xfrm>
            <a:off x="3550142" y="2037968"/>
            <a:ext cx="1343861" cy="2066367"/>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rgbClr val="0070C0"/>
          </a:solidFill>
          <a:ln w="3175" cap="flat" cmpd="sng">
            <a:noFill/>
            <a:bevel/>
          </a:ln>
        </p:spPr>
        <p:txBody>
          <a:bodyPr lIns="72000" tIns="36000" rIns="72000" bIns="36000" anchor="ctr"/>
          <a:lstStyle/>
          <a:p>
            <a:pPr algn="ctr"/>
            <a:endParaRPr lang="zh-CN" altLang="en-US" sz="1600">
              <a:solidFill>
                <a:srgbClr val="FFFFFF"/>
              </a:solidFill>
              <a:latin typeface="+mn-ea"/>
            </a:endParaRPr>
          </a:p>
        </p:txBody>
      </p:sp>
      <p:sp>
        <p:nvSpPr>
          <p:cNvPr id="12" name="Freeform 11"/>
          <p:cNvSpPr/>
          <p:nvPr/>
        </p:nvSpPr>
        <p:spPr bwMode="auto">
          <a:xfrm>
            <a:off x="1388211" y="1444437"/>
            <a:ext cx="1474237" cy="2107584"/>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tx1">
              <a:lumMod val="50000"/>
              <a:lumOff val="50000"/>
            </a:schemeClr>
          </a:solidFill>
          <a:ln w="3175" cap="flat" cmpd="sng">
            <a:noFill/>
            <a:bevel/>
          </a:ln>
        </p:spPr>
        <p:txBody>
          <a:bodyPr lIns="72000" tIns="36000" rIns="72000" bIns="36000" anchor="ctr"/>
          <a:lstStyle/>
          <a:p>
            <a:pPr algn="ctr"/>
            <a:endParaRPr lang="zh-CN" altLang="en-US" sz="1600">
              <a:solidFill>
                <a:srgbClr val="FFFFFF"/>
              </a:solidFill>
              <a:latin typeface="+mn-ea"/>
            </a:endParaRPr>
          </a:p>
        </p:txBody>
      </p:sp>
      <p:grpSp>
        <p:nvGrpSpPr>
          <p:cNvPr id="2" name="组合 12"/>
          <p:cNvGrpSpPr/>
          <p:nvPr/>
        </p:nvGrpSpPr>
        <p:grpSpPr>
          <a:xfrm>
            <a:off x="1436306" y="1912412"/>
            <a:ext cx="1185597" cy="771723"/>
            <a:chOff x="1596217" y="1507271"/>
            <a:chExt cx="1313710" cy="891694"/>
          </a:xfrm>
        </p:grpSpPr>
        <p:sp>
          <p:nvSpPr>
            <p:cNvPr id="14" name="TextBox 13"/>
            <p:cNvSpPr txBox="1"/>
            <p:nvPr/>
          </p:nvSpPr>
          <p:spPr>
            <a:xfrm>
              <a:off x="2052679" y="1507271"/>
              <a:ext cx="344943" cy="391185"/>
            </a:xfrm>
            <a:prstGeom prst="rect">
              <a:avLst/>
            </a:prstGeom>
            <a:noFill/>
          </p:spPr>
          <p:txBody>
            <a:bodyPr wrap="none" rtlCol="0">
              <a:spAutoFit/>
            </a:bodyPr>
            <a:lstStyle/>
            <a:p>
              <a:r>
                <a:rPr lang="en-US" altLang="zh-CN" sz="1600" b="1" dirty="0">
                  <a:solidFill>
                    <a:srgbClr val="F8F8F8"/>
                  </a:solidFill>
                  <a:latin typeface="+mn-ea"/>
                </a:rPr>
                <a:t>1</a:t>
              </a:r>
              <a:endParaRPr lang="zh-CN" altLang="en-US" sz="1600" b="1" dirty="0">
                <a:solidFill>
                  <a:srgbClr val="F8F8F8"/>
                </a:solidFill>
                <a:latin typeface="+mn-ea"/>
              </a:endParaRPr>
            </a:p>
          </p:txBody>
        </p:sp>
        <p:sp>
          <p:nvSpPr>
            <p:cNvPr id="15" name="TextBox 14"/>
            <p:cNvSpPr txBox="1"/>
            <p:nvPr/>
          </p:nvSpPr>
          <p:spPr>
            <a:xfrm>
              <a:off x="1596217" y="2007780"/>
              <a:ext cx="1313710" cy="391185"/>
            </a:xfrm>
            <a:prstGeom prst="rect">
              <a:avLst/>
            </a:prstGeom>
            <a:noFill/>
          </p:spPr>
          <p:txBody>
            <a:bodyPr wrap="square" rtlCol="0">
              <a:spAutoFit/>
            </a:bodyPr>
            <a:lstStyle/>
            <a:p>
              <a:pPr algn="ctr"/>
              <a:r>
                <a:rPr lang="zh-CN" altLang="en-US" sz="1600" b="1" dirty="0">
                  <a:solidFill>
                    <a:srgbClr val="F8F8F8"/>
                  </a:solidFill>
                  <a:latin typeface="+mn-ea"/>
                </a:rPr>
                <a:t>菜单查找</a:t>
              </a:r>
            </a:p>
          </p:txBody>
        </p:sp>
      </p:grpSp>
      <p:grpSp>
        <p:nvGrpSpPr>
          <p:cNvPr id="3" name="组合 16"/>
          <p:cNvGrpSpPr/>
          <p:nvPr/>
        </p:nvGrpSpPr>
        <p:grpSpPr>
          <a:xfrm>
            <a:off x="2862447" y="1291480"/>
            <a:ext cx="1207510" cy="715926"/>
            <a:chOff x="3176462" y="789808"/>
            <a:chExt cx="1337990" cy="827223"/>
          </a:xfrm>
        </p:grpSpPr>
        <p:sp>
          <p:nvSpPr>
            <p:cNvPr id="18" name="TextBox 17"/>
            <p:cNvSpPr txBox="1"/>
            <p:nvPr/>
          </p:nvSpPr>
          <p:spPr>
            <a:xfrm>
              <a:off x="3661635" y="789808"/>
              <a:ext cx="344943" cy="391185"/>
            </a:xfrm>
            <a:prstGeom prst="rect">
              <a:avLst/>
            </a:prstGeom>
            <a:noFill/>
          </p:spPr>
          <p:txBody>
            <a:bodyPr wrap="none" rtlCol="0">
              <a:spAutoFit/>
            </a:bodyPr>
            <a:lstStyle/>
            <a:p>
              <a:r>
                <a:rPr lang="en-US" altLang="zh-CN" sz="1600" b="1" dirty="0">
                  <a:solidFill>
                    <a:srgbClr val="F8F8F8"/>
                  </a:solidFill>
                  <a:latin typeface="+mn-ea"/>
                </a:rPr>
                <a:t>2</a:t>
              </a:r>
              <a:endParaRPr lang="zh-CN" altLang="en-US" sz="1600" b="1" dirty="0">
                <a:solidFill>
                  <a:srgbClr val="F8F8F8"/>
                </a:solidFill>
                <a:latin typeface="+mn-ea"/>
              </a:endParaRPr>
            </a:p>
          </p:txBody>
        </p:sp>
        <p:sp>
          <p:nvSpPr>
            <p:cNvPr id="19" name="TextBox 18"/>
            <p:cNvSpPr txBox="1"/>
            <p:nvPr/>
          </p:nvSpPr>
          <p:spPr>
            <a:xfrm>
              <a:off x="3176462" y="1225846"/>
              <a:ext cx="1337990" cy="391185"/>
            </a:xfrm>
            <a:prstGeom prst="rect">
              <a:avLst/>
            </a:prstGeom>
            <a:noFill/>
          </p:spPr>
          <p:txBody>
            <a:bodyPr wrap="square" rtlCol="0">
              <a:spAutoFit/>
            </a:bodyPr>
            <a:lstStyle/>
            <a:p>
              <a:pPr algn="ctr"/>
              <a:r>
                <a:rPr lang="zh-CN" altLang="en-US" sz="1600" b="1" dirty="0">
                  <a:solidFill>
                    <a:srgbClr val="F8F8F8"/>
                  </a:solidFill>
                  <a:latin typeface="+mn-ea"/>
                </a:rPr>
                <a:t>数据搜索</a:t>
              </a:r>
            </a:p>
          </p:txBody>
        </p:sp>
      </p:grpSp>
      <p:grpSp>
        <p:nvGrpSpPr>
          <p:cNvPr id="4" name="组合 19"/>
          <p:cNvGrpSpPr/>
          <p:nvPr/>
        </p:nvGrpSpPr>
        <p:grpSpPr>
          <a:xfrm>
            <a:off x="3680041" y="2376187"/>
            <a:ext cx="1213958" cy="901385"/>
            <a:chOff x="4082403" y="2043145"/>
            <a:chExt cx="1345135" cy="1041513"/>
          </a:xfrm>
        </p:grpSpPr>
        <p:sp>
          <p:nvSpPr>
            <p:cNvPr id="21" name="TextBox 20"/>
            <p:cNvSpPr txBox="1"/>
            <p:nvPr/>
          </p:nvSpPr>
          <p:spPr>
            <a:xfrm>
              <a:off x="4509277" y="2043145"/>
              <a:ext cx="344943" cy="391185"/>
            </a:xfrm>
            <a:prstGeom prst="rect">
              <a:avLst/>
            </a:prstGeom>
            <a:noFill/>
          </p:spPr>
          <p:txBody>
            <a:bodyPr wrap="none" rtlCol="0">
              <a:spAutoFit/>
            </a:bodyPr>
            <a:lstStyle/>
            <a:p>
              <a:r>
                <a:rPr lang="en-US" altLang="zh-CN" sz="1600" b="1" dirty="0">
                  <a:solidFill>
                    <a:srgbClr val="F8F8F8"/>
                  </a:solidFill>
                  <a:latin typeface="+mn-ea"/>
                </a:rPr>
                <a:t>3</a:t>
              </a:r>
              <a:endParaRPr lang="zh-CN" altLang="en-US" sz="1600" b="1" dirty="0">
                <a:solidFill>
                  <a:srgbClr val="F8F8F8"/>
                </a:solidFill>
                <a:latin typeface="+mn-ea"/>
              </a:endParaRPr>
            </a:p>
          </p:txBody>
        </p:sp>
        <p:sp>
          <p:nvSpPr>
            <p:cNvPr id="22" name="TextBox 21"/>
            <p:cNvSpPr txBox="1"/>
            <p:nvPr/>
          </p:nvSpPr>
          <p:spPr>
            <a:xfrm>
              <a:off x="4082403" y="2693473"/>
              <a:ext cx="1345135" cy="391185"/>
            </a:xfrm>
            <a:prstGeom prst="rect">
              <a:avLst/>
            </a:prstGeom>
            <a:noFill/>
          </p:spPr>
          <p:txBody>
            <a:bodyPr wrap="square" rtlCol="0">
              <a:spAutoFit/>
            </a:bodyPr>
            <a:lstStyle/>
            <a:p>
              <a:pPr algn="ctr"/>
              <a:r>
                <a:rPr lang="zh-CN" altLang="en-US" sz="1600" b="1" dirty="0">
                  <a:solidFill>
                    <a:srgbClr val="F8F8F8"/>
                  </a:solidFill>
                  <a:latin typeface="+mn-ea"/>
                </a:rPr>
                <a:t>在线询问</a:t>
              </a:r>
            </a:p>
          </p:txBody>
        </p:sp>
      </p:grpSp>
      <p:grpSp>
        <p:nvGrpSpPr>
          <p:cNvPr id="5" name="组合 22"/>
          <p:cNvGrpSpPr/>
          <p:nvPr/>
        </p:nvGrpSpPr>
        <p:grpSpPr>
          <a:xfrm>
            <a:off x="2552988" y="3663531"/>
            <a:ext cx="1365770" cy="792185"/>
            <a:chOff x="2833564" y="3530610"/>
            <a:chExt cx="1513351" cy="915334"/>
          </a:xfrm>
        </p:grpSpPr>
        <p:sp>
          <p:nvSpPr>
            <p:cNvPr id="24" name="TextBox 23"/>
            <p:cNvSpPr txBox="1"/>
            <p:nvPr/>
          </p:nvSpPr>
          <p:spPr>
            <a:xfrm>
              <a:off x="3465925" y="3530610"/>
              <a:ext cx="344943" cy="391184"/>
            </a:xfrm>
            <a:prstGeom prst="rect">
              <a:avLst/>
            </a:prstGeom>
            <a:noFill/>
          </p:spPr>
          <p:txBody>
            <a:bodyPr wrap="none" rtlCol="0">
              <a:spAutoFit/>
            </a:bodyPr>
            <a:lstStyle/>
            <a:p>
              <a:r>
                <a:rPr lang="en-US" altLang="zh-CN" sz="1600" b="1" dirty="0">
                  <a:solidFill>
                    <a:srgbClr val="F8F8F8"/>
                  </a:solidFill>
                  <a:latin typeface="+mn-ea"/>
                </a:rPr>
                <a:t>4</a:t>
              </a:r>
              <a:endParaRPr lang="zh-CN" altLang="en-US" sz="1600" b="1" dirty="0">
                <a:solidFill>
                  <a:srgbClr val="F8F8F8"/>
                </a:solidFill>
                <a:latin typeface="+mn-ea"/>
              </a:endParaRPr>
            </a:p>
          </p:txBody>
        </p:sp>
        <p:sp>
          <p:nvSpPr>
            <p:cNvPr id="25" name="TextBox 24"/>
            <p:cNvSpPr txBox="1"/>
            <p:nvPr/>
          </p:nvSpPr>
          <p:spPr>
            <a:xfrm>
              <a:off x="2833564" y="4054760"/>
              <a:ext cx="1513351" cy="391184"/>
            </a:xfrm>
            <a:prstGeom prst="rect">
              <a:avLst/>
            </a:prstGeom>
            <a:noFill/>
          </p:spPr>
          <p:txBody>
            <a:bodyPr wrap="square" rtlCol="0">
              <a:spAutoFit/>
            </a:bodyPr>
            <a:lstStyle/>
            <a:p>
              <a:pPr algn="ctr"/>
              <a:r>
                <a:rPr lang="zh-CN" altLang="en-US" sz="1600" b="1" dirty="0">
                  <a:solidFill>
                    <a:srgbClr val="F8F8F8"/>
                  </a:solidFill>
                  <a:latin typeface="+mn-ea"/>
                </a:rPr>
                <a:t>邮件咨询</a:t>
              </a:r>
            </a:p>
          </p:txBody>
        </p:sp>
      </p:grpSp>
      <p:sp>
        <p:nvSpPr>
          <p:cNvPr id="26" name="TextBox 25"/>
          <p:cNvSpPr txBox="1"/>
          <p:nvPr/>
        </p:nvSpPr>
        <p:spPr>
          <a:xfrm>
            <a:off x="2469335" y="5380435"/>
            <a:ext cx="1255545" cy="318924"/>
          </a:xfrm>
          <a:prstGeom prst="rect">
            <a:avLst/>
          </a:prstGeom>
          <a:noFill/>
        </p:spPr>
        <p:txBody>
          <a:bodyPr wrap="square" lIns="72000" tIns="36000" rIns="72000" bIns="36000" rtlCol="0">
            <a:spAutoFit/>
          </a:bodyPr>
          <a:lstStyle/>
          <a:p>
            <a:pPr algn="ctr"/>
            <a:r>
              <a:rPr lang="zh-CN" altLang="en-US" sz="1600" b="1" dirty="0">
                <a:solidFill>
                  <a:srgbClr val="F8F8F8"/>
                </a:solidFill>
                <a:latin typeface="+mn-ea"/>
              </a:rPr>
              <a:t>数据定制</a:t>
            </a:r>
          </a:p>
        </p:txBody>
      </p:sp>
      <p:sp>
        <p:nvSpPr>
          <p:cNvPr id="27" name="TextBox 26"/>
          <p:cNvSpPr txBox="1"/>
          <p:nvPr/>
        </p:nvSpPr>
        <p:spPr>
          <a:xfrm>
            <a:off x="6554146" y="1635053"/>
            <a:ext cx="4638462" cy="626701"/>
          </a:xfrm>
          <a:prstGeom prst="rect">
            <a:avLst/>
          </a:prstGeom>
          <a:noFill/>
        </p:spPr>
        <p:txBody>
          <a:bodyPr wrap="square" lIns="72000" tIns="36000" rIns="72000" bIns="36000" rtlCol="0">
            <a:spAutoFit/>
          </a:bodyPr>
          <a:lstStyle/>
          <a:p>
            <a:r>
              <a:rPr lang="zh-CN" altLang="en-US" b="1" dirty="0">
                <a:latin typeface="+mn-ea"/>
              </a:rPr>
              <a:t>菜单查找：</a:t>
            </a:r>
            <a:r>
              <a:rPr lang="zh-CN" altLang="en-US" dirty="0">
                <a:latin typeface="+mn-ea"/>
              </a:rPr>
              <a:t>直接从左边的数据内容菜单查找</a:t>
            </a:r>
            <a:endParaRPr lang="en-US" altLang="zh-CN" dirty="0">
              <a:latin typeface="+mn-ea"/>
            </a:endParaRPr>
          </a:p>
          <a:p>
            <a:endParaRPr lang="en-US" altLang="zh-CN" dirty="0">
              <a:latin typeface="+mn-ea"/>
            </a:endParaRPr>
          </a:p>
        </p:txBody>
      </p:sp>
      <p:grpSp>
        <p:nvGrpSpPr>
          <p:cNvPr id="8" name="组合 27"/>
          <p:cNvGrpSpPr/>
          <p:nvPr/>
        </p:nvGrpSpPr>
        <p:grpSpPr>
          <a:xfrm>
            <a:off x="5644955" y="1427271"/>
            <a:ext cx="787036" cy="754747"/>
            <a:chOff x="6409426" y="1173624"/>
            <a:chExt cx="962086" cy="962084"/>
          </a:xfrm>
          <a:solidFill>
            <a:schemeClr val="tx1">
              <a:lumMod val="75000"/>
              <a:lumOff val="25000"/>
            </a:schemeClr>
          </a:solidFill>
        </p:grpSpPr>
        <p:sp>
          <p:nvSpPr>
            <p:cNvPr id="29" name="椭圆 28"/>
            <p:cNvSpPr/>
            <p:nvPr/>
          </p:nvSpPr>
          <p:spPr bwMode="auto">
            <a:xfrm>
              <a:off x="6409426" y="1173624"/>
              <a:ext cx="962086" cy="962084"/>
            </a:xfrm>
            <a:prstGeom prst="ellipse">
              <a:avLst/>
            </a:prstGeom>
            <a:solidFill>
              <a:schemeClr val="tx1">
                <a:lumMod val="50000"/>
                <a:lumOff val="50000"/>
              </a:schemeClr>
            </a:solidFill>
            <a:ln w="3175" cap="flat" cmpd="sng">
              <a:noFill/>
              <a:bevel/>
            </a:ln>
          </p:spPr>
          <p:txBody>
            <a:bodyPr anchor="ctr"/>
            <a:lstStyle/>
            <a:p>
              <a:pPr algn="ctr"/>
              <a:endParaRPr lang="zh-CN" altLang="en-US" sz="1600" b="1">
                <a:solidFill>
                  <a:srgbClr val="FFFFFF"/>
                </a:solidFill>
                <a:latin typeface="+mn-ea"/>
              </a:endParaRPr>
            </a:p>
          </p:txBody>
        </p:sp>
        <p:sp>
          <p:nvSpPr>
            <p:cNvPr id="30" name="TextBox 29"/>
            <p:cNvSpPr txBox="1"/>
            <p:nvPr/>
          </p:nvSpPr>
          <p:spPr>
            <a:xfrm>
              <a:off x="6603774" y="1315229"/>
              <a:ext cx="546386" cy="717445"/>
            </a:xfrm>
            <a:prstGeom prst="rect">
              <a:avLst/>
            </a:prstGeom>
            <a:solidFill>
              <a:schemeClr val="tx1">
                <a:lumMod val="50000"/>
                <a:lumOff val="50000"/>
              </a:schemeClr>
            </a:solidFill>
            <a:ln w="3175" cap="flat" cmpd="sng">
              <a:noFill/>
              <a:bevel/>
            </a:ln>
          </p:spPr>
          <p:txBody>
            <a:bodyPr anchor="ctr"/>
            <a:lstStyle>
              <a:defPPr>
                <a:defRPr lang="zh-CN"/>
              </a:defPPr>
              <a:lvl1pPr algn="ctr">
                <a:defRPr>
                  <a:solidFill>
                    <a:srgbClr val="FFFFFF"/>
                  </a:solidFill>
                  <a:ea typeface="微软雅黑" panose="020B0503020204020204" charset="-122"/>
                </a:defRPr>
              </a:lvl1pPr>
            </a:lstStyle>
            <a:p>
              <a:r>
                <a:rPr lang="en-US" altLang="zh-CN" sz="1600" b="1" dirty="0">
                  <a:latin typeface="+mn-ea"/>
                  <a:ea typeface="+mn-ea"/>
                </a:rPr>
                <a:t>1</a:t>
              </a:r>
              <a:endParaRPr lang="zh-CN" altLang="en-US" sz="1600" b="1" dirty="0">
                <a:latin typeface="+mn-ea"/>
                <a:ea typeface="+mn-ea"/>
              </a:endParaRPr>
            </a:p>
          </p:txBody>
        </p:sp>
      </p:grpSp>
      <p:grpSp>
        <p:nvGrpSpPr>
          <p:cNvPr id="13" name="组合 30"/>
          <p:cNvGrpSpPr/>
          <p:nvPr/>
        </p:nvGrpSpPr>
        <p:grpSpPr>
          <a:xfrm>
            <a:off x="5644955" y="2375159"/>
            <a:ext cx="787036" cy="754747"/>
            <a:chOff x="6409426" y="2394908"/>
            <a:chExt cx="962086" cy="962084"/>
          </a:xfrm>
          <a:solidFill>
            <a:srgbClr val="00B0F0"/>
          </a:solidFill>
        </p:grpSpPr>
        <p:sp>
          <p:nvSpPr>
            <p:cNvPr id="32" name="椭圆 31"/>
            <p:cNvSpPr/>
            <p:nvPr/>
          </p:nvSpPr>
          <p:spPr bwMode="auto">
            <a:xfrm>
              <a:off x="6409426" y="2394908"/>
              <a:ext cx="962086" cy="962084"/>
            </a:xfrm>
            <a:prstGeom prst="ellipse">
              <a:avLst/>
            </a:prstGeom>
            <a:grpFill/>
            <a:ln w="3175" cap="flat" cmpd="sng">
              <a:noFill/>
              <a:bevel/>
            </a:ln>
          </p:spPr>
          <p:txBody>
            <a:bodyPr anchor="ctr"/>
            <a:lstStyle/>
            <a:p>
              <a:pPr algn="ctr"/>
              <a:endParaRPr lang="zh-CN" altLang="en-US" sz="1600" b="1">
                <a:solidFill>
                  <a:srgbClr val="FFFFFF"/>
                </a:solidFill>
                <a:latin typeface="+mn-ea"/>
              </a:endParaRPr>
            </a:p>
          </p:txBody>
        </p:sp>
        <p:sp>
          <p:nvSpPr>
            <p:cNvPr id="33" name="TextBox 32"/>
            <p:cNvSpPr txBox="1"/>
            <p:nvPr/>
          </p:nvSpPr>
          <p:spPr>
            <a:xfrm>
              <a:off x="6602294" y="2523287"/>
              <a:ext cx="546386" cy="717445"/>
            </a:xfrm>
            <a:prstGeom prst="rect">
              <a:avLst/>
            </a:prstGeom>
            <a:grpFill/>
            <a:ln w="3175" cap="flat" cmpd="sng">
              <a:noFill/>
              <a:bevel/>
            </a:ln>
          </p:spPr>
          <p:txBody>
            <a:bodyPr anchor="ctr"/>
            <a:lstStyle>
              <a:defPPr>
                <a:defRPr lang="zh-CN"/>
              </a:defPPr>
              <a:lvl1pPr algn="ctr">
                <a:defRPr sz="1600">
                  <a:solidFill>
                    <a:srgbClr val="FFFFFF"/>
                  </a:solidFill>
                  <a:latin typeface="+mn-ea"/>
                  <a:ea typeface="+mn-ea"/>
                </a:defRPr>
              </a:lvl1pPr>
            </a:lstStyle>
            <a:p>
              <a:r>
                <a:rPr lang="en-US" altLang="zh-CN" b="1" dirty="0"/>
                <a:t>2</a:t>
              </a:r>
              <a:endParaRPr lang="zh-CN" altLang="en-US" b="1" dirty="0"/>
            </a:p>
          </p:txBody>
        </p:sp>
      </p:grpSp>
      <p:grpSp>
        <p:nvGrpSpPr>
          <p:cNvPr id="16" name="组合 33"/>
          <p:cNvGrpSpPr/>
          <p:nvPr/>
        </p:nvGrpSpPr>
        <p:grpSpPr>
          <a:xfrm>
            <a:off x="5644955" y="3361394"/>
            <a:ext cx="787036" cy="754747"/>
            <a:chOff x="6409426" y="3568104"/>
            <a:chExt cx="962086" cy="962084"/>
          </a:xfrm>
          <a:solidFill>
            <a:srgbClr val="0070C0"/>
          </a:solidFill>
        </p:grpSpPr>
        <p:sp>
          <p:nvSpPr>
            <p:cNvPr id="35" name="椭圆 34"/>
            <p:cNvSpPr/>
            <p:nvPr/>
          </p:nvSpPr>
          <p:spPr bwMode="auto">
            <a:xfrm>
              <a:off x="6409426" y="3568104"/>
              <a:ext cx="962086" cy="962084"/>
            </a:xfrm>
            <a:prstGeom prst="ellipse">
              <a:avLst/>
            </a:prstGeom>
            <a:grpFill/>
            <a:ln w="3175" cap="flat" cmpd="sng">
              <a:noFill/>
              <a:bevel/>
            </a:ln>
          </p:spPr>
          <p:txBody>
            <a:bodyPr anchor="ctr"/>
            <a:lstStyle/>
            <a:p>
              <a:pPr algn="ctr"/>
              <a:endParaRPr lang="zh-CN" altLang="en-US" sz="1600" b="1">
                <a:solidFill>
                  <a:srgbClr val="FFFFFF"/>
                </a:solidFill>
                <a:latin typeface="+mn-ea"/>
              </a:endParaRPr>
            </a:p>
          </p:txBody>
        </p:sp>
        <p:sp>
          <p:nvSpPr>
            <p:cNvPr id="36" name="TextBox 35"/>
            <p:cNvSpPr txBox="1"/>
            <p:nvPr/>
          </p:nvSpPr>
          <p:spPr>
            <a:xfrm>
              <a:off x="6600894" y="3710247"/>
              <a:ext cx="546386" cy="717445"/>
            </a:xfrm>
            <a:prstGeom prst="rect">
              <a:avLst/>
            </a:prstGeom>
            <a:grpFill/>
            <a:ln w="3175" cap="flat" cmpd="sng">
              <a:noFill/>
              <a:bevel/>
            </a:ln>
          </p:spPr>
          <p:txBody>
            <a:bodyPr anchor="ctr"/>
            <a:lstStyle>
              <a:defPPr>
                <a:defRPr lang="zh-CN"/>
              </a:defPPr>
              <a:lvl1pPr algn="ctr">
                <a:defRPr>
                  <a:solidFill>
                    <a:srgbClr val="FFFFFF"/>
                  </a:solidFill>
                  <a:ea typeface="微软雅黑" panose="020B0503020204020204" charset="-122"/>
                </a:defRPr>
              </a:lvl1pPr>
            </a:lstStyle>
            <a:p>
              <a:r>
                <a:rPr lang="en-US" altLang="zh-CN" sz="1600" b="1" dirty="0">
                  <a:latin typeface="+mn-ea"/>
                  <a:ea typeface="+mn-ea"/>
                </a:rPr>
                <a:t>3</a:t>
              </a:r>
              <a:endParaRPr lang="zh-CN" altLang="en-US" sz="1600" b="1" dirty="0">
                <a:latin typeface="+mn-ea"/>
                <a:ea typeface="+mn-ea"/>
              </a:endParaRPr>
            </a:p>
          </p:txBody>
        </p:sp>
      </p:grpSp>
      <p:grpSp>
        <p:nvGrpSpPr>
          <p:cNvPr id="17" name="组合 36"/>
          <p:cNvGrpSpPr/>
          <p:nvPr/>
        </p:nvGrpSpPr>
        <p:grpSpPr>
          <a:xfrm>
            <a:off x="5644955" y="4348898"/>
            <a:ext cx="787036" cy="754747"/>
            <a:chOff x="6409426" y="4869160"/>
            <a:chExt cx="962086" cy="962084"/>
          </a:xfrm>
          <a:solidFill>
            <a:srgbClr val="0070C0">
              <a:alpha val="69804"/>
            </a:srgbClr>
          </a:solidFill>
        </p:grpSpPr>
        <p:sp>
          <p:nvSpPr>
            <p:cNvPr id="38" name="椭圆 37"/>
            <p:cNvSpPr/>
            <p:nvPr/>
          </p:nvSpPr>
          <p:spPr bwMode="auto">
            <a:xfrm>
              <a:off x="6409426" y="4869160"/>
              <a:ext cx="962086" cy="962084"/>
            </a:xfrm>
            <a:prstGeom prst="ellipse">
              <a:avLst/>
            </a:prstGeom>
            <a:grpFill/>
            <a:ln w="3175" cap="flat" cmpd="sng">
              <a:noFill/>
              <a:bevel/>
            </a:ln>
          </p:spPr>
          <p:txBody>
            <a:bodyPr anchor="ctr"/>
            <a:lstStyle/>
            <a:p>
              <a:pPr algn="ctr"/>
              <a:endParaRPr lang="zh-CN" altLang="en-US" sz="1600" b="1">
                <a:solidFill>
                  <a:srgbClr val="FFFFFF"/>
                </a:solidFill>
                <a:latin typeface="+mn-ea"/>
              </a:endParaRPr>
            </a:p>
          </p:txBody>
        </p:sp>
        <p:sp>
          <p:nvSpPr>
            <p:cNvPr id="39" name="TextBox 38"/>
            <p:cNvSpPr txBox="1"/>
            <p:nvPr/>
          </p:nvSpPr>
          <p:spPr>
            <a:xfrm>
              <a:off x="6610669" y="5005504"/>
              <a:ext cx="546386" cy="717445"/>
            </a:xfrm>
            <a:prstGeom prst="rect">
              <a:avLst/>
            </a:prstGeom>
            <a:noFill/>
            <a:ln w="3175" cap="flat" cmpd="sng">
              <a:noFill/>
              <a:bevel/>
            </a:ln>
          </p:spPr>
          <p:txBody>
            <a:bodyPr anchor="ctr"/>
            <a:lstStyle>
              <a:defPPr>
                <a:defRPr lang="zh-CN"/>
              </a:defPPr>
              <a:lvl1pPr algn="ctr">
                <a:defRPr sz="1600">
                  <a:solidFill>
                    <a:srgbClr val="FFFFFF"/>
                  </a:solidFill>
                  <a:latin typeface="+mn-ea"/>
                  <a:ea typeface="+mn-ea"/>
                </a:defRPr>
              </a:lvl1pPr>
            </a:lstStyle>
            <a:p>
              <a:r>
                <a:rPr lang="en-US" altLang="zh-CN" b="1" dirty="0"/>
                <a:t>4</a:t>
              </a:r>
              <a:endParaRPr lang="zh-CN" altLang="en-US" b="1" dirty="0"/>
            </a:p>
          </p:txBody>
        </p:sp>
      </p:grpSp>
      <p:grpSp>
        <p:nvGrpSpPr>
          <p:cNvPr id="20" name="组合 44"/>
          <p:cNvGrpSpPr/>
          <p:nvPr/>
        </p:nvGrpSpPr>
        <p:grpSpPr>
          <a:xfrm>
            <a:off x="5676580" y="5314936"/>
            <a:ext cx="787036" cy="754747"/>
            <a:chOff x="6409426" y="1173624"/>
            <a:chExt cx="962086" cy="962084"/>
          </a:xfrm>
          <a:solidFill>
            <a:schemeClr val="tx1">
              <a:lumMod val="75000"/>
              <a:lumOff val="25000"/>
            </a:schemeClr>
          </a:solidFill>
        </p:grpSpPr>
        <p:sp>
          <p:nvSpPr>
            <p:cNvPr id="46" name="椭圆 45"/>
            <p:cNvSpPr/>
            <p:nvPr/>
          </p:nvSpPr>
          <p:spPr bwMode="auto">
            <a:xfrm>
              <a:off x="6409426" y="1173624"/>
              <a:ext cx="962086" cy="962084"/>
            </a:xfrm>
            <a:prstGeom prst="ellipse">
              <a:avLst/>
            </a:prstGeom>
            <a:grpFill/>
            <a:ln w="3175" cap="flat" cmpd="sng">
              <a:noFill/>
              <a:bevel/>
            </a:ln>
          </p:spPr>
          <p:txBody>
            <a:bodyPr anchor="ctr"/>
            <a:lstStyle/>
            <a:p>
              <a:pPr algn="ctr"/>
              <a:endParaRPr lang="zh-CN" altLang="en-US" sz="1600" b="1">
                <a:solidFill>
                  <a:srgbClr val="FFFFFF"/>
                </a:solidFill>
                <a:latin typeface="+mn-ea"/>
              </a:endParaRPr>
            </a:p>
          </p:txBody>
        </p:sp>
        <p:sp>
          <p:nvSpPr>
            <p:cNvPr id="47" name="TextBox 46"/>
            <p:cNvSpPr txBox="1"/>
            <p:nvPr/>
          </p:nvSpPr>
          <p:spPr>
            <a:xfrm>
              <a:off x="6603774" y="1315229"/>
              <a:ext cx="546386" cy="717445"/>
            </a:xfrm>
            <a:prstGeom prst="rect">
              <a:avLst/>
            </a:prstGeom>
            <a:grpFill/>
            <a:ln w="3175" cap="flat" cmpd="sng">
              <a:noFill/>
              <a:bevel/>
            </a:ln>
          </p:spPr>
          <p:txBody>
            <a:bodyPr anchor="ctr"/>
            <a:lstStyle>
              <a:defPPr>
                <a:defRPr lang="zh-CN"/>
              </a:defPPr>
              <a:lvl1pPr algn="ctr">
                <a:defRPr>
                  <a:solidFill>
                    <a:srgbClr val="FFFFFF"/>
                  </a:solidFill>
                  <a:ea typeface="微软雅黑" panose="020B0503020204020204" charset="-122"/>
                </a:defRPr>
              </a:lvl1pPr>
            </a:lstStyle>
            <a:p>
              <a:r>
                <a:rPr lang="en-US" altLang="zh-CN" sz="1600" b="1" dirty="0">
                  <a:latin typeface="+mn-ea"/>
                  <a:ea typeface="+mn-ea"/>
                </a:rPr>
                <a:t>5</a:t>
              </a:r>
              <a:endParaRPr lang="zh-CN" altLang="en-US" sz="1600" b="1" dirty="0">
                <a:latin typeface="+mn-ea"/>
                <a:ea typeface="+mn-ea"/>
              </a:endParaRPr>
            </a:p>
          </p:txBody>
        </p:sp>
      </p:grpSp>
      <p:sp>
        <p:nvSpPr>
          <p:cNvPr id="48" name="TextBox 47"/>
          <p:cNvSpPr txBox="1"/>
          <p:nvPr/>
        </p:nvSpPr>
        <p:spPr>
          <a:xfrm>
            <a:off x="2939650" y="5679234"/>
            <a:ext cx="311304" cy="338554"/>
          </a:xfrm>
          <a:prstGeom prst="rect">
            <a:avLst/>
          </a:prstGeom>
          <a:noFill/>
        </p:spPr>
        <p:txBody>
          <a:bodyPr wrap="none" rtlCol="0">
            <a:spAutoFit/>
          </a:bodyPr>
          <a:lstStyle/>
          <a:p>
            <a:r>
              <a:rPr lang="en-US" altLang="zh-CN" sz="1600" b="1" dirty="0">
                <a:solidFill>
                  <a:srgbClr val="F8F8F8"/>
                </a:solidFill>
                <a:latin typeface="+mn-ea"/>
              </a:rPr>
              <a:t>5</a:t>
            </a:r>
            <a:endParaRPr lang="zh-CN" altLang="en-US" sz="1600" b="1" dirty="0">
              <a:solidFill>
                <a:srgbClr val="F8F8F8"/>
              </a:solidFill>
              <a:latin typeface="+mn-ea"/>
            </a:endParaRPr>
          </a:p>
        </p:txBody>
      </p:sp>
      <p:sp>
        <p:nvSpPr>
          <p:cNvPr id="49" name="TextBox 48"/>
          <p:cNvSpPr txBox="1"/>
          <p:nvPr/>
        </p:nvSpPr>
        <p:spPr>
          <a:xfrm>
            <a:off x="6551271" y="2598335"/>
            <a:ext cx="5189280" cy="626701"/>
          </a:xfrm>
          <a:prstGeom prst="rect">
            <a:avLst/>
          </a:prstGeom>
          <a:noFill/>
        </p:spPr>
        <p:txBody>
          <a:bodyPr wrap="square" lIns="72000" tIns="36000" rIns="72000" bIns="36000" rtlCol="0">
            <a:spAutoFit/>
          </a:bodyPr>
          <a:lstStyle/>
          <a:p>
            <a:r>
              <a:rPr lang="zh-CN" altLang="en-US" b="1" dirty="0">
                <a:latin typeface="+mn-ea"/>
              </a:rPr>
              <a:t>数据搜索：</a:t>
            </a:r>
            <a:r>
              <a:rPr lang="zh-CN" altLang="en-US" dirty="0">
                <a:latin typeface="+mn-ea"/>
              </a:rPr>
              <a:t>通过搜索数据栏进行数据搜索            </a:t>
            </a:r>
            <a:endParaRPr lang="en-US" altLang="zh-CN" dirty="0">
              <a:latin typeface="+mn-ea"/>
            </a:endParaRPr>
          </a:p>
          <a:p>
            <a:r>
              <a:rPr lang="en-US" altLang="zh-CN" dirty="0">
                <a:latin typeface="+mn-ea"/>
              </a:rPr>
              <a:t>                </a:t>
            </a:r>
            <a:r>
              <a:rPr lang="zh-CN" altLang="en-US" dirty="0">
                <a:latin typeface="+mn-ea"/>
              </a:rPr>
              <a:t>（高级搜索）</a:t>
            </a:r>
            <a:endParaRPr lang="en-US" altLang="zh-CN" dirty="0">
              <a:latin typeface="+mn-ea"/>
            </a:endParaRPr>
          </a:p>
        </p:txBody>
      </p:sp>
      <p:sp>
        <p:nvSpPr>
          <p:cNvPr id="50" name="TextBox 49"/>
          <p:cNvSpPr txBox="1"/>
          <p:nvPr/>
        </p:nvSpPr>
        <p:spPr>
          <a:xfrm>
            <a:off x="6568523" y="3581747"/>
            <a:ext cx="4999500" cy="349702"/>
          </a:xfrm>
          <a:prstGeom prst="rect">
            <a:avLst/>
          </a:prstGeom>
          <a:noFill/>
        </p:spPr>
        <p:txBody>
          <a:bodyPr wrap="square" lIns="72000" tIns="36000" rIns="72000" bIns="36000" rtlCol="0">
            <a:spAutoFit/>
          </a:bodyPr>
          <a:lstStyle/>
          <a:p>
            <a:r>
              <a:rPr lang="zh-CN" altLang="en-US" b="1" dirty="0">
                <a:latin typeface="+mn-ea"/>
              </a:rPr>
              <a:t>在线询问：</a:t>
            </a:r>
            <a:r>
              <a:rPr lang="zh-CN" altLang="en-US" dirty="0">
                <a:latin typeface="+mn-ea"/>
              </a:rPr>
              <a:t>在线点击</a:t>
            </a:r>
            <a:r>
              <a:rPr lang="en-US" altLang="zh-CN" dirty="0">
                <a:latin typeface="+mn-ea"/>
              </a:rPr>
              <a:t>《</a:t>
            </a:r>
            <a:r>
              <a:rPr lang="zh-CN" altLang="en-US" dirty="0">
                <a:latin typeface="+mn-ea"/>
              </a:rPr>
              <a:t>咨询与反馈</a:t>
            </a:r>
            <a:r>
              <a:rPr lang="en-US" altLang="zh-CN" dirty="0">
                <a:latin typeface="+mn-ea"/>
              </a:rPr>
              <a:t>》</a:t>
            </a:r>
            <a:r>
              <a:rPr lang="zh-CN" altLang="en-US" dirty="0">
                <a:latin typeface="+mn-ea"/>
              </a:rPr>
              <a:t>栏目询问</a:t>
            </a:r>
            <a:endParaRPr lang="en-US" altLang="zh-CN" dirty="0">
              <a:latin typeface="+mn-ea"/>
            </a:endParaRPr>
          </a:p>
        </p:txBody>
      </p:sp>
      <p:sp>
        <p:nvSpPr>
          <p:cNvPr id="51" name="TextBox 50"/>
          <p:cNvSpPr txBox="1"/>
          <p:nvPr/>
        </p:nvSpPr>
        <p:spPr>
          <a:xfrm>
            <a:off x="6585776" y="4547905"/>
            <a:ext cx="5016752" cy="349702"/>
          </a:xfrm>
          <a:prstGeom prst="rect">
            <a:avLst/>
          </a:prstGeom>
          <a:noFill/>
        </p:spPr>
        <p:txBody>
          <a:bodyPr wrap="square" lIns="72000" tIns="36000" rIns="72000" bIns="36000" rtlCol="0">
            <a:spAutoFit/>
          </a:bodyPr>
          <a:lstStyle/>
          <a:p>
            <a:r>
              <a:rPr lang="zh-CN" altLang="en-US" b="1" dirty="0">
                <a:latin typeface="+mn-ea"/>
              </a:rPr>
              <a:t>邮件咨询：</a:t>
            </a:r>
            <a:r>
              <a:rPr lang="zh-CN" altLang="en-US" dirty="0">
                <a:latin typeface="+mn-ea"/>
              </a:rPr>
              <a:t>发邮件至 </a:t>
            </a:r>
            <a:r>
              <a:rPr lang="en-US" altLang="zh-CN" dirty="0">
                <a:latin typeface="+mn-ea"/>
                <a:hlinkClick r:id="rId4"/>
              </a:rPr>
              <a:t>resset@resset.cn</a:t>
            </a:r>
            <a:r>
              <a:rPr lang="en-US" altLang="zh-CN" dirty="0">
                <a:latin typeface="+mn-ea"/>
              </a:rPr>
              <a:t>  </a:t>
            </a:r>
            <a:r>
              <a:rPr lang="zh-CN" altLang="en-US" dirty="0">
                <a:latin typeface="+mn-ea"/>
              </a:rPr>
              <a:t>咨询</a:t>
            </a:r>
            <a:endParaRPr lang="en-US" altLang="zh-CN" dirty="0">
              <a:latin typeface="+mn-ea"/>
            </a:endParaRPr>
          </a:p>
        </p:txBody>
      </p:sp>
      <p:sp>
        <p:nvSpPr>
          <p:cNvPr id="52" name="TextBox 51"/>
          <p:cNvSpPr txBox="1"/>
          <p:nvPr/>
        </p:nvSpPr>
        <p:spPr>
          <a:xfrm>
            <a:off x="6585776" y="5539946"/>
            <a:ext cx="5137522" cy="349702"/>
          </a:xfrm>
          <a:prstGeom prst="rect">
            <a:avLst/>
          </a:prstGeom>
          <a:noFill/>
        </p:spPr>
        <p:txBody>
          <a:bodyPr wrap="square" lIns="72000" tIns="36000" rIns="72000" bIns="36000" rtlCol="0">
            <a:spAutoFit/>
          </a:bodyPr>
          <a:lstStyle/>
          <a:p>
            <a:r>
              <a:rPr lang="zh-CN" altLang="en-US" b="1" dirty="0">
                <a:latin typeface="+mn-ea"/>
              </a:rPr>
              <a:t>数据定制：</a:t>
            </a:r>
            <a:r>
              <a:rPr lang="zh-CN" altLang="en-US" dirty="0">
                <a:latin typeface="+mn-ea"/>
              </a:rPr>
              <a:t>联系</a:t>
            </a:r>
            <a:r>
              <a:rPr lang="en-US" altLang="zh-CN" dirty="0">
                <a:latin typeface="+mn-ea"/>
              </a:rPr>
              <a:t>RESSET</a:t>
            </a:r>
            <a:r>
              <a:rPr lang="zh-CN" altLang="en-US" dirty="0">
                <a:latin typeface="+mn-ea"/>
              </a:rPr>
              <a:t>公司进行数据定制</a:t>
            </a:r>
            <a:endParaRPr lang="en-US" altLang="zh-CN" dirty="0">
              <a:latin typeface="+mn-ea"/>
            </a:endParaRPr>
          </a:p>
        </p:txBody>
      </p:sp>
    </p:spTree>
    <p:custDataLst>
      <p:tags r:id="rId1"/>
    </p:custDataLst>
    <p:extLst>
      <p:ext uri="{BB962C8B-B14F-4D97-AF65-F5344CB8AC3E}">
        <p14:creationId xmlns:p14="http://schemas.microsoft.com/office/powerpoint/2010/main" val="1630250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2800" b="1" dirty="0"/>
              <a:t>高级搜索功能</a:t>
            </a:r>
            <a:endParaRPr sz="2800" b="1" dirty="0"/>
          </a:p>
        </p:txBody>
      </p:sp>
      <p:sp>
        <p:nvSpPr>
          <p:cNvPr id="8" name="Rectangle 3"/>
          <p:cNvSpPr txBox="1">
            <a:spLocks noChangeArrowheads="1"/>
          </p:cNvSpPr>
          <p:nvPr/>
        </p:nvSpPr>
        <p:spPr>
          <a:xfrm>
            <a:off x="1209303" y="1165860"/>
            <a:ext cx="9917430" cy="4526280"/>
          </a:xfrm>
          <a:prstGeom prst="rect">
            <a:avLst/>
          </a:prstGeom>
        </p:spPr>
        <p:txBody>
          <a:bodyPr/>
          <a:lstStyle/>
          <a:p>
            <a:pPr marL="342900" marR="0" lvl="0" indent="-342900" algn="just" defTabSz="1363980" rtl="0" fontAlgn="auto">
              <a:lnSpc>
                <a:spcPct val="150000"/>
              </a:lnSpc>
              <a:spcBef>
                <a:spcPts val="100"/>
              </a:spcBef>
              <a:spcAft>
                <a:spcPts val="0"/>
              </a:spcAft>
              <a:buClrTx/>
              <a:buSzTx/>
              <a:buFont typeface="Wingdings" panose="05000000000000000000" pitchFamily="2" charset="2"/>
              <a:buChar char="n"/>
              <a:defRPr/>
            </a:pPr>
            <a:r>
              <a:rPr kumimoji="0" lang="zh-CN" altLang="en-US" b="0" i="0" u="none" strike="noStrike" kern="1200" cap="none" spc="0" normalizeH="0" baseline="0" noProof="0" dirty="0">
                <a:ln>
                  <a:noFill/>
                </a:ln>
                <a:solidFill>
                  <a:schemeClr val="tx1"/>
                </a:solidFill>
                <a:effectLst/>
                <a:uLnTx/>
                <a:uFillTx/>
                <a:latin typeface="+mn-ea"/>
                <a:cs typeface="+mn-cs"/>
              </a:rPr>
              <a:t>可根据</a:t>
            </a:r>
            <a:r>
              <a:rPr kumimoji="0" lang="zh-CN" altLang="en-US" b="1" i="0" u="none" strike="noStrike" kern="1200" cap="none" spc="0" normalizeH="0" baseline="0" noProof="0" dirty="0">
                <a:ln>
                  <a:noFill/>
                </a:ln>
                <a:solidFill>
                  <a:srgbClr val="0070C0"/>
                </a:solidFill>
                <a:effectLst/>
                <a:uLnTx/>
                <a:uFillTx/>
                <a:latin typeface="+mn-ea"/>
                <a:cs typeface="+mn-cs"/>
              </a:rPr>
              <a:t>表名称</a:t>
            </a:r>
            <a:r>
              <a:rPr kumimoji="0" lang="zh-CN" altLang="en-US" b="0" i="0" u="none" strike="noStrike" kern="1200" cap="none" spc="0" normalizeH="0" baseline="0" noProof="0" dirty="0">
                <a:ln>
                  <a:noFill/>
                </a:ln>
                <a:solidFill>
                  <a:schemeClr val="tx1"/>
                </a:solidFill>
                <a:effectLst/>
                <a:uLnTx/>
                <a:uFillTx/>
                <a:latin typeface="+mn-ea"/>
                <a:cs typeface="+mn-cs"/>
              </a:rPr>
              <a:t>、</a:t>
            </a:r>
            <a:r>
              <a:rPr kumimoji="0" lang="zh-CN" altLang="en-US" b="1" i="0" u="none" strike="noStrike" kern="1200" cap="none" spc="0" normalizeH="0" baseline="0" noProof="0" dirty="0">
                <a:ln>
                  <a:noFill/>
                </a:ln>
                <a:solidFill>
                  <a:srgbClr val="0070C0"/>
                </a:solidFill>
                <a:effectLst/>
                <a:uLnTx/>
                <a:uFillTx/>
                <a:latin typeface="+mn-ea"/>
                <a:cs typeface="+mn-cs"/>
              </a:rPr>
              <a:t>字段信息</a:t>
            </a:r>
            <a:r>
              <a:rPr kumimoji="0" lang="zh-CN" altLang="en-US" b="0" i="0" u="none" strike="noStrike" kern="1200" cap="none" spc="0" normalizeH="0" baseline="0" noProof="0" dirty="0">
                <a:ln>
                  <a:noFill/>
                </a:ln>
                <a:solidFill>
                  <a:schemeClr val="tx1"/>
                </a:solidFill>
                <a:effectLst/>
                <a:uLnTx/>
                <a:uFillTx/>
                <a:latin typeface="+mn-ea"/>
                <a:cs typeface="+mn-cs"/>
              </a:rPr>
              <a:t>、</a:t>
            </a:r>
            <a:r>
              <a:rPr kumimoji="0" lang="zh-CN" altLang="en-US" b="1" i="0" u="none" strike="noStrike" kern="1200" cap="none" spc="0" normalizeH="0" baseline="0" noProof="0" dirty="0">
                <a:ln>
                  <a:noFill/>
                </a:ln>
                <a:solidFill>
                  <a:srgbClr val="0070C0"/>
                </a:solidFill>
                <a:effectLst/>
                <a:uLnTx/>
                <a:uFillTx/>
                <a:latin typeface="+mn-ea"/>
                <a:cs typeface="+mn-cs"/>
              </a:rPr>
              <a:t>数据词典内容</a:t>
            </a:r>
            <a:r>
              <a:rPr kumimoji="0" lang="zh-CN" altLang="en-US" b="0" i="0" u="none" strike="noStrike" kern="1200" cap="none" spc="0" normalizeH="0" baseline="0" noProof="0" dirty="0">
                <a:ln>
                  <a:noFill/>
                </a:ln>
                <a:solidFill>
                  <a:schemeClr val="tx1"/>
                </a:solidFill>
                <a:effectLst/>
                <a:uLnTx/>
                <a:uFillTx/>
                <a:latin typeface="+mn-ea"/>
                <a:cs typeface="+mn-cs"/>
              </a:rPr>
              <a:t>进行精确或模糊查询。</a:t>
            </a:r>
            <a:endParaRPr kumimoji="0" lang="en-US" altLang="zh-CN" b="0" i="0" u="none" strike="noStrike" kern="1200" cap="none" spc="0" normalizeH="0" baseline="0" noProof="0" dirty="0">
              <a:ln>
                <a:noFill/>
              </a:ln>
              <a:solidFill>
                <a:schemeClr val="tx1"/>
              </a:solidFill>
              <a:effectLst/>
              <a:uLnTx/>
              <a:uFillTx/>
              <a:latin typeface="+mn-ea"/>
              <a:cs typeface="+mn-cs"/>
            </a:endParaRPr>
          </a:p>
          <a:p>
            <a:pPr marL="342900" marR="0" lvl="0" indent="-342900" algn="just" defTabSz="1363980" rtl="0" fontAlgn="auto">
              <a:lnSpc>
                <a:spcPct val="150000"/>
              </a:lnSpc>
              <a:spcBef>
                <a:spcPts val="100"/>
              </a:spcBef>
              <a:spcAft>
                <a:spcPts val="0"/>
              </a:spcAft>
              <a:buClrTx/>
              <a:buSzTx/>
              <a:buFont typeface="Wingdings" panose="05000000000000000000" pitchFamily="2" charset="2"/>
              <a:buChar char="n"/>
              <a:defRPr/>
            </a:pPr>
            <a:r>
              <a:rPr kumimoji="0" lang="zh-CN" altLang="en-US" b="0" i="0" u="none" strike="noStrike" kern="1200" cap="none" spc="0" normalizeH="0" baseline="0" noProof="0" dirty="0">
                <a:ln>
                  <a:noFill/>
                </a:ln>
                <a:solidFill>
                  <a:schemeClr val="tx1"/>
                </a:solidFill>
                <a:effectLst/>
                <a:uLnTx/>
                <a:uFillTx/>
                <a:latin typeface="+mn-ea"/>
                <a:cs typeface="+mn-cs"/>
              </a:rPr>
              <a:t>高级搜索的</a:t>
            </a:r>
            <a:r>
              <a:rPr kumimoji="0" lang="zh-CN" altLang="en-US" i="0" u="none" strike="noStrike" kern="1200" cap="none" spc="0" normalizeH="0" baseline="0" noProof="0" dirty="0">
                <a:ln>
                  <a:noFill/>
                </a:ln>
                <a:effectLst/>
                <a:uLnTx/>
                <a:uFillTx/>
                <a:latin typeface="+mn-ea"/>
                <a:cs typeface="+mn-cs"/>
              </a:rPr>
              <a:t>范围可以为全部数据库</a:t>
            </a:r>
            <a:r>
              <a:rPr kumimoji="0" lang="zh-CN" altLang="en-US" b="1" i="0" u="none" strike="noStrike" kern="1200" cap="none" spc="0" normalizeH="0" baseline="0" noProof="0" dirty="0">
                <a:ln>
                  <a:noFill/>
                </a:ln>
                <a:solidFill>
                  <a:srgbClr val="0070C0"/>
                </a:solidFill>
                <a:effectLst/>
                <a:uLnTx/>
                <a:uFillTx/>
                <a:latin typeface="+mn-ea"/>
                <a:cs typeface="+mn-cs"/>
              </a:rPr>
              <a:t>（购买/未购买）</a:t>
            </a:r>
            <a:r>
              <a:rPr kumimoji="0" lang="zh-CN" altLang="en-US" i="0" u="none" strike="noStrike" kern="1200" cap="none" spc="0" normalizeH="0" baseline="0" noProof="0" dirty="0">
                <a:ln>
                  <a:noFill/>
                </a:ln>
                <a:effectLst/>
                <a:uLnTx/>
                <a:uFillTx/>
                <a:latin typeface="+mn-ea"/>
                <a:cs typeface="+mn-cs"/>
              </a:rPr>
              <a:t>，</a:t>
            </a:r>
            <a:r>
              <a:rPr kumimoji="0" lang="zh-CN" altLang="en-US" b="0" i="0" u="none" strike="noStrike" kern="1200" cap="none" spc="0" normalizeH="0" baseline="0" noProof="0" dirty="0">
                <a:ln>
                  <a:noFill/>
                </a:ln>
                <a:solidFill>
                  <a:schemeClr val="tx1"/>
                </a:solidFill>
                <a:effectLst/>
                <a:uLnTx/>
                <a:uFillTx/>
                <a:latin typeface="+mn-ea"/>
                <a:cs typeface="+mn-cs"/>
              </a:rPr>
              <a:t>但显示结果如果未购买则不能进行下载或查看。</a:t>
            </a:r>
          </a:p>
          <a:p>
            <a:pPr marL="342900" marR="0" lvl="0" indent="-342900" algn="just" defTabSz="1363980" rtl="0" fontAlgn="auto">
              <a:lnSpc>
                <a:spcPct val="150000"/>
              </a:lnSpc>
              <a:spcBef>
                <a:spcPts val="100"/>
              </a:spcBef>
              <a:spcAft>
                <a:spcPts val="0"/>
              </a:spcAft>
              <a:buClrTx/>
              <a:buSzTx/>
              <a:buFont typeface="Wingdings" panose="05000000000000000000" charset="0"/>
              <a:buChar char="Ø"/>
              <a:defRPr/>
            </a:pPr>
            <a:endParaRPr kumimoji="0" lang="zh-CN" altLang="en-US" b="0" i="0" u="none" strike="noStrike" kern="1200" cap="none" spc="0" normalizeH="0" baseline="0" noProof="0" dirty="0">
              <a:ln>
                <a:noFill/>
              </a:ln>
              <a:solidFill>
                <a:schemeClr val="tx1"/>
              </a:solidFill>
              <a:effectLst/>
              <a:uLnTx/>
              <a:uFillTx/>
              <a:latin typeface="+mn-ea"/>
              <a:cs typeface="+mn-cs"/>
            </a:endParaRPr>
          </a:p>
        </p:txBody>
      </p:sp>
      <p:pic>
        <p:nvPicPr>
          <p:cNvPr id="2" name="图片 1" descr="火狐截图_2020-05-08T08-59-37.820Z"/>
          <p:cNvPicPr>
            <a:picLocks noChangeAspect="1"/>
          </p:cNvPicPr>
          <p:nvPr/>
        </p:nvPicPr>
        <p:blipFill>
          <a:blip r:embed="rId4"/>
          <a:stretch>
            <a:fillRect/>
          </a:stretch>
        </p:blipFill>
        <p:spPr>
          <a:xfrm>
            <a:off x="2178630" y="2583391"/>
            <a:ext cx="7978775" cy="3917950"/>
          </a:xfrm>
          <a:prstGeom prst="rect">
            <a:avLst/>
          </a:prstGeom>
          <a:ln>
            <a:solidFill>
              <a:schemeClr val="bg1">
                <a:lumMod val="65000"/>
              </a:schemeClr>
            </a:solidFill>
          </a:ln>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999119904"/>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2800" b="1" dirty="0"/>
              <a:t>数据词典查阅</a:t>
            </a:r>
            <a:endParaRPr sz="2800" b="1" dirty="0"/>
          </a:p>
        </p:txBody>
      </p:sp>
      <p:sp>
        <p:nvSpPr>
          <p:cNvPr id="19" name="内容占位符 2"/>
          <p:cNvSpPr txBox="1"/>
          <p:nvPr/>
        </p:nvSpPr>
        <p:spPr>
          <a:xfrm>
            <a:off x="1120236" y="1166018"/>
            <a:ext cx="10972800" cy="4525963"/>
          </a:xfrm>
          <a:prstGeom prst="rect">
            <a:avLst/>
          </a:prstGeom>
        </p:spPr>
        <p:txBody>
          <a:bodyPr/>
          <a:lstStyle/>
          <a:p>
            <a:pPr marL="511175" marR="0" lvl="0" indent="-511175" algn="l" defTabSz="1363980" rtl="0" eaLnBrk="1" fontAlgn="auto" latinLnBrk="0" hangingPunct="1">
              <a:lnSpc>
                <a:spcPct val="100000"/>
              </a:lnSpc>
              <a:spcBef>
                <a:spcPts val="130"/>
              </a:spcBef>
              <a:spcAft>
                <a:spcPts val="0"/>
              </a:spcAft>
              <a:buClrTx/>
              <a:buSzTx/>
              <a:buFont typeface="Wingdings" panose="05000000000000000000" pitchFamily="2" charset="2"/>
              <a:buChar char="n"/>
              <a:defRPr/>
            </a:pPr>
            <a:r>
              <a:rPr kumimoji="0" lang="zh-CN" altLang="en-US" sz="2000" b="0" i="0" u="none" strike="noStrike" kern="1200" cap="none" spc="0" normalizeH="0" baseline="0" noProof="0" dirty="0">
                <a:ln>
                  <a:noFill/>
                </a:ln>
                <a:solidFill>
                  <a:schemeClr val="tx1"/>
                </a:solidFill>
                <a:effectLst/>
                <a:uLnTx/>
                <a:uFillTx/>
                <a:latin typeface="+mn-ea"/>
              </a:rPr>
              <a:t>数据样例、数据词典及数据记录数</a:t>
            </a:r>
          </a:p>
          <a:p>
            <a:pPr marL="511175" marR="0" lvl="0" indent="-511175" algn="l" defTabSz="1363980" rtl="0" eaLnBrk="1" fontAlgn="auto" latinLnBrk="0" hangingPunct="1">
              <a:lnSpc>
                <a:spcPct val="100000"/>
              </a:lnSpc>
              <a:spcBef>
                <a:spcPts val="130"/>
              </a:spcBef>
              <a:spcAft>
                <a:spcPts val="0"/>
              </a:spcAft>
              <a:buClrTx/>
              <a:buSzTx/>
              <a:buFont typeface="Wingdings" panose="05000000000000000000" pitchFamily="2" charset="2"/>
              <a:buChar char="p"/>
              <a:defRPr/>
            </a:pPr>
            <a:endParaRPr kumimoji="0" lang="zh-CN" altLang="en-US" sz="2000" b="0" i="0" u="none" strike="noStrike" kern="1200" cap="none" spc="0" normalizeH="0" baseline="0" noProof="0" dirty="0">
              <a:ln>
                <a:noFill/>
              </a:ln>
              <a:solidFill>
                <a:schemeClr val="tx1"/>
              </a:solidFill>
              <a:effectLst/>
              <a:uLnTx/>
              <a:uFillTx/>
              <a:latin typeface="+mn-ea"/>
            </a:endParaRPr>
          </a:p>
        </p:txBody>
      </p:sp>
      <p:pic>
        <p:nvPicPr>
          <p:cNvPr id="21" name="图片 2"/>
          <p:cNvPicPr>
            <a:picLocks noChangeAspect="1"/>
          </p:cNvPicPr>
          <p:nvPr/>
        </p:nvPicPr>
        <p:blipFill>
          <a:blip r:embed="rId4" cstate="print"/>
          <a:srcRect t="2" b="32199"/>
          <a:stretch>
            <a:fillRect/>
          </a:stretch>
        </p:blipFill>
        <p:spPr bwMode="auto">
          <a:xfrm>
            <a:off x="1209303" y="2745496"/>
            <a:ext cx="10226633" cy="3556805"/>
          </a:xfrm>
          <a:prstGeom prst="rect">
            <a:avLst/>
          </a:prstGeom>
          <a:ln>
            <a:noFill/>
          </a:ln>
          <a:effectLst>
            <a:outerShdw blurRad="190500" algn="tl" rotWithShape="0">
              <a:srgbClr val="000000">
                <a:alpha val="70000"/>
              </a:srgbClr>
            </a:outerShdw>
          </a:effectLst>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09303" y="1776338"/>
            <a:ext cx="4975763" cy="746770"/>
          </a:xfrm>
          <a:prstGeom prst="rect">
            <a:avLst/>
          </a:prstGeom>
        </p:spPr>
      </p:pic>
    </p:spTree>
    <p:custDataLst>
      <p:tags r:id="rId1"/>
    </p:custDataLst>
    <p:extLst>
      <p:ext uri="{BB962C8B-B14F-4D97-AF65-F5344CB8AC3E}">
        <p14:creationId xmlns:p14="http://schemas.microsoft.com/office/powerpoint/2010/main" val="193856925"/>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2800" b="1" dirty="0"/>
              <a:t>金融</a:t>
            </a:r>
            <a:r>
              <a:rPr lang="zh-CN" altLang="en-US" sz="2800" b="1"/>
              <a:t>研究数据库</a:t>
            </a:r>
            <a:r>
              <a:rPr lang="en-US" altLang="zh-CN" sz="2800" b="1"/>
              <a:t>-</a:t>
            </a:r>
            <a:r>
              <a:rPr lang="zh-CN" altLang="en-US" sz="2800" b="1"/>
              <a:t>三</a:t>
            </a:r>
            <a:r>
              <a:rPr lang="zh-CN" altLang="en-US" sz="2800" b="1" dirty="0"/>
              <a:t>种查询方式</a:t>
            </a:r>
            <a:endParaRPr sz="2800" b="1" dirty="0"/>
          </a:p>
        </p:txBody>
      </p:sp>
      <p:sp>
        <p:nvSpPr>
          <p:cNvPr id="9" name="圆角矩形 8"/>
          <p:cNvSpPr/>
          <p:nvPr/>
        </p:nvSpPr>
        <p:spPr bwMode="auto">
          <a:xfrm>
            <a:off x="2803892" y="1548088"/>
            <a:ext cx="6091152" cy="1322354"/>
          </a:xfrm>
          <a:prstGeom prst="roundRect">
            <a:avLst/>
          </a:prstGeom>
          <a:solidFill>
            <a:srgbClr val="00AE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圆角矩形 11"/>
          <p:cNvSpPr/>
          <p:nvPr/>
        </p:nvSpPr>
        <p:spPr bwMode="auto">
          <a:xfrm>
            <a:off x="2803892" y="3229165"/>
            <a:ext cx="6091152" cy="1370985"/>
          </a:xfrm>
          <a:prstGeom prst="roundRect">
            <a:avLst/>
          </a:prstGeom>
          <a:solidFill>
            <a:srgbClr val="00AE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圆角矩形 14"/>
          <p:cNvSpPr/>
          <p:nvPr/>
        </p:nvSpPr>
        <p:spPr bwMode="auto">
          <a:xfrm>
            <a:off x="2803892" y="4958873"/>
            <a:ext cx="6091152" cy="1200893"/>
          </a:xfrm>
          <a:prstGeom prst="roundRect">
            <a:avLst/>
          </a:prstGeom>
          <a:solidFill>
            <a:srgbClr val="00AE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7" name="五边形 16"/>
          <p:cNvSpPr/>
          <p:nvPr/>
        </p:nvSpPr>
        <p:spPr>
          <a:xfrm>
            <a:off x="1209303" y="1547319"/>
            <a:ext cx="2109727" cy="575269"/>
          </a:xfrm>
          <a:prstGeom prst="homePlate">
            <a:avLst/>
          </a:prstGeom>
          <a:solidFill>
            <a:srgbClr val="006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1 </a:t>
            </a:r>
            <a:r>
              <a:rPr lang="zh-CN" altLang="en-US" sz="1500" b="1" kern="0" dirty="0">
                <a:solidFill>
                  <a:srgbClr val="F8F8F8"/>
                </a:solidFill>
                <a:latin typeface="Arial" panose="020B0604020202020204" pitchFamily="34" charset="0"/>
                <a:ea typeface="微软雅黑" panose="020B0503020204020204" charset="-122"/>
              </a:rPr>
              <a:t>查询字段</a:t>
            </a:r>
          </a:p>
        </p:txBody>
      </p:sp>
      <p:sp>
        <p:nvSpPr>
          <p:cNvPr id="18" name="五边形 17"/>
          <p:cNvSpPr/>
          <p:nvPr/>
        </p:nvSpPr>
        <p:spPr>
          <a:xfrm>
            <a:off x="1209304" y="3249302"/>
            <a:ext cx="2118354" cy="573667"/>
          </a:xfrm>
          <a:prstGeom prst="homePlate">
            <a:avLst/>
          </a:prstGeom>
          <a:solidFill>
            <a:srgbClr val="006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2 </a:t>
            </a:r>
            <a:r>
              <a:rPr lang="zh-CN" altLang="en-US" sz="1500" b="1" kern="0" dirty="0">
                <a:solidFill>
                  <a:srgbClr val="F8F8F8"/>
                </a:solidFill>
                <a:latin typeface="Arial" panose="020B0604020202020204" pitchFamily="34" charset="0"/>
                <a:ea typeface="微软雅黑" panose="020B0503020204020204" charset="-122"/>
              </a:rPr>
              <a:t>代码选择</a:t>
            </a:r>
          </a:p>
        </p:txBody>
      </p:sp>
      <p:sp>
        <p:nvSpPr>
          <p:cNvPr id="19" name="五边形 18"/>
          <p:cNvSpPr/>
          <p:nvPr/>
        </p:nvSpPr>
        <p:spPr>
          <a:xfrm>
            <a:off x="1209303" y="4955963"/>
            <a:ext cx="2047451" cy="573667"/>
          </a:xfrm>
          <a:prstGeom prst="homePlate">
            <a:avLst/>
          </a:prstGeom>
          <a:solidFill>
            <a:srgbClr val="006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3 </a:t>
            </a:r>
            <a:r>
              <a:rPr lang="zh-CN" altLang="en-US" sz="1500" b="1" kern="0" dirty="0">
                <a:solidFill>
                  <a:srgbClr val="F8F8F8"/>
                </a:solidFill>
                <a:latin typeface="Arial" panose="020B0604020202020204" pitchFamily="34" charset="0"/>
                <a:ea typeface="微软雅黑" panose="020B0503020204020204" charset="-122"/>
              </a:rPr>
              <a:t>概念板块</a:t>
            </a:r>
          </a:p>
        </p:txBody>
      </p:sp>
      <p:pic>
        <p:nvPicPr>
          <p:cNvPr id="2" name="图片 1"/>
          <p:cNvPicPr>
            <a:picLocks noChangeAspect="1"/>
          </p:cNvPicPr>
          <p:nvPr/>
        </p:nvPicPr>
        <p:blipFill>
          <a:blip r:embed="rId4"/>
          <a:stretch>
            <a:fillRect/>
          </a:stretch>
        </p:blipFill>
        <p:spPr>
          <a:xfrm>
            <a:off x="3435809" y="1643910"/>
            <a:ext cx="5021580" cy="1130300"/>
          </a:xfrm>
          <a:prstGeom prst="rect">
            <a:avLst/>
          </a:prstGeom>
        </p:spPr>
      </p:pic>
      <p:pic>
        <p:nvPicPr>
          <p:cNvPr id="3" name="图片 2"/>
          <p:cNvPicPr>
            <a:picLocks noChangeAspect="1"/>
          </p:cNvPicPr>
          <p:nvPr/>
        </p:nvPicPr>
        <p:blipFill>
          <a:blip r:embed="rId5"/>
          <a:stretch>
            <a:fillRect/>
          </a:stretch>
        </p:blipFill>
        <p:spPr>
          <a:xfrm>
            <a:off x="3418029" y="3438640"/>
            <a:ext cx="5039360" cy="951865"/>
          </a:xfrm>
          <a:prstGeom prst="rect">
            <a:avLst/>
          </a:prstGeom>
        </p:spPr>
      </p:pic>
      <p:pic>
        <p:nvPicPr>
          <p:cNvPr id="4" name="图片 3"/>
          <p:cNvPicPr>
            <a:picLocks noChangeAspect="1"/>
          </p:cNvPicPr>
          <p:nvPr/>
        </p:nvPicPr>
        <p:blipFill>
          <a:blip r:embed="rId6"/>
          <a:stretch>
            <a:fillRect/>
          </a:stretch>
        </p:blipFill>
        <p:spPr>
          <a:xfrm>
            <a:off x="3318969" y="5161324"/>
            <a:ext cx="5138420" cy="880745"/>
          </a:xfrm>
          <a:prstGeom prst="rect">
            <a:avLst/>
          </a:prstGeom>
        </p:spPr>
      </p:pic>
    </p:spTree>
    <p:custDataLst>
      <p:tags r:id="rId1"/>
    </p:custDataLst>
    <p:extLst>
      <p:ext uri="{BB962C8B-B14F-4D97-AF65-F5344CB8AC3E}">
        <p14:creationId xmlns:p14="http://schemas.microsoft.com/office/powerpoint/2010/main" val="3056038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2800" b="1" dirty="0"/>
              <a:t>丰富的数据输出格式</a:t>
            </a:r>
          </a:p>
        </p:txBody>
      </p:sp>
      <p:graphicFrame>
        <p:nvGraphicFramePr>
          <p:cNvPr id="5" name="Group 178"/>
          <p:cNvGraphicFramePr>
            <a:graphicFrameLocks noGrp="1"/>
          </p:cNvGraphicFramePr>
          <p:nvPr/>
        </p:nvGraphicFramePr>
        <p:xfrm>
          <a:off x="914394" y="1108286"/>
          <a:ext cx="10678704" cy="5264150"/>
        </p:xfrm>
        <a:graphic>
          <a:graphicData uri="http://schemas.openxmlformats.org/drawingml/2006/table">
            <a:tbl>
              <a:tblPr/>
              <a:tblGrid>
                <a:gridCol w="4731967">
                  <a:extLst>
                    <a:ext uri="{9D8B030D-6E8A-4147-A177-3AD203B41FA5}">
                      <a16:colId xmlns:a16="http://schemas.microsoft.com/office/drawing/2014/main" val="20000"/>
                    </a:ext>
                  </a:extLst>
                </a:gridCol>
                <a:gridCol w="1693910">
                  <a:extLst>
                    <a:ext uri="{9D8B030D-6E8A-4147-A177-3AD203B41FA5}">
                      <a16:colId xmlns:a16="http://schemas.microsoft.com/office/drawing/2014/main" val="20001"/>
                    </a:ext>
                  </a:extLst>
                </a:gridCol>
                <a:gridCol w="4252827">
                  <a:extLst>
                    <a:ext uri="{9D8B030D-6E8A-4147-A177-3AD203B41FA5}">
                      <a16:colId xmlns:a16="http://schemas.microsoft.com/office/drawing/2014/main" val="20002"/>
                    </a:ext>
                  </a:extLst>
                </a:gridCol>
              </a:tblGrid>
              <a:tr h="250652">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mn-ea"/>
                          <a:ea typeface="+mn-ea"/>
                        </a:rPr>
                        <a:t>输出格式</a:t>
                      </a:r>
                    </a:p>
                  </a:txBody>
                  <a:tcPr marL="91200" marT="0" marB="0" anchor="ctr" horzOverflow="overflow">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mn-ea"/>
                          <a:ea typeface="+mn-ea"/>
                        </a:rPr>
                        <a:t>压缩格式</a:t>
                      </a:r>
                    </a:p>
                  </a:txBody>
                  <a:tcPr marL="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mn-ea"/>
                          <a:ea typeface="+mn-ea"/>
                        </a:rPr>
                        <a:t>下载最大行数</a:t>
                      </a:r>
                    </a:p>
                  </a:txBody>
                  <a:tcPr marL="91200" marT="0" marB="0" anchor="ctr" horzOverflow="overflow">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extLst>
                  <a:ext uri="{0D108BD9-81ED-4DB2-BD59-A6C34878D82A}">
                    <a16:rowId xmlns:a16="http://schemas.microsoft.com/office/drawing/2014/main" val="10000"/>
                  </a:ext>
                </a:extLst>
              </a:tr>
              <a:tr h="248977">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Txt</a:t>
                      </a:r>
                      <a:r>
                        <a:rPr kumimoji="0" lang="zh-CN" altLang="en-US" sz="1200" b="0" i="0" u="none" strike="noStrike" cap="none" normalizeH="0" baseline="0" dirty="0">
                          <a:ln>
                            <a:noFill/>
                          </a:ln>
                          <a:solidFill>
                            <a:schemeClr val="tx1"/>
                          </a:solidFill>
                          <a:effectLst/>
                          <a:latin typeface="+mn-ea"/>
                          <a:ea typeface="+mn-ea"/>
                        </a:rPr>
                        <a:t>创建</a:t>
                      </a:r>
                      <a:r>
                        <a:rPr kumimoji="0" lang="en-US" altLang="zh-CN" sz="1200" b="0" i="0" u="none" strike="noStrike" cap="none" normalizeH="0" baseline="0" dirty="0" err="1">
                          <a:ln>
                            <a:noFill/>
                          </a:ln>
                          <a:solidFill>
                            <a:schemeClr val="tx1"/>
                          </a:solidFill>
                          <a:effectLst/>
                          <a:latin typeface="+mn-ea"/>
                          <a:ea typeface="+mn-ea"/>
                        </a:rPr>
                        <a:t>Sas</a:t>
                      </a:r>
                      <a:r>
                        <a:rPr kumimoji="0" lang="zh-CN" altLang="en-US" sz="1200" b="0" i="0" u="none" strike="noStrike" cap="none" normalizeH="0" baseline="0" dirty="0">
                          <a:ln>
                            <a:noFill/>
                          </a:ln>
                          <a:solidFill>
                            <a:schemeClr val="tx1"/>
                          </a:solidFill>
                          <a:effectLst/>
                          <a:latin typeface="+mn-ea"/>
                          <a:ea typeface="+mn-ea"/>
                        </a:rPr>
                        <a:t>数据集</a:t>
                      </a:r>
                      <a:r>
                        <a:rPr kumimoji="0" lang="en-US" altLang="zh-CN" sz="1200" b="0" i="0" u="none" strike="noStrike" cap="none" normalizeH="0" baseline="0" dirty="0">
                          <a:ln>
                            <a:noFill/>
                          </a:ln>
                          <a:solidFill>
                            <a:schemeClr val="tx1"/>
                          </a:solidFill>
                          <a:effectLst/>
                          <a:latin typeface="+mn-ea"/>
                          <a:ea typeface="+mn-ea"/>
                        </a:rPr>
                        <a:t>(*.sas7bda)</a:t>
                      </a:r>
                      <a:endParaRPr kumimoji="0" lang="zh-CN" altLang="zh-CN" sz="1200" b="0" i="0" u="none" strike="noStrike" cap="none" normalizeH="0" baseline="0" dirty="0">
                        <a:ln>
                          <a:noFill/>
                        </a:ln>
                        <a:solidFill>
                          <a:schemeClr val="tx1"/>
                        </a:solidFill>
                        <a:effectLst/>
                        <a:latin typeface="+mn-ea"/>
                        <a:ea typeface="+mn-ea"/>
                      </a:endParaRP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a:ln>
                            <a:noFill/>
                          </a:ln>
                          <a:solidFill>
                            <a:schemeClr val="tx1"/>
                          </a:solidFill>
                          <a:effectLst/>
                          <a:latin typeface="+mn-ea"/>
                          <a:ea typeface="+mn-ea"/>
                        </a:rPr>
                        <a:t>Zip, G zip</a:t>
                      </a: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0">
                  <a:txBody>
                    <a:bodyPr/>
                    <a:lstStyle/>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None/>
                      </a:pPr>
                      <a:endParaRPr kumimoji="0" lang="zh-CN" altLang="en-US" sz="1200" b="0" i="0" u="none" strike="noStrike" cap="none" normalizeH="0" baseline="0" dirty="0">
                        <a:ln>
                          <a:noFill/>
                        </a:ln>
                        <a:solidFill>
                          <a:schemeClr val="tx1"/>
                        </a:solidFill>
                        <a:effectLst/>
                        <a:latin typeface="+mn-ea"/>
                        <a:ea typeface="+mn-ea"/>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Char char="ü"/>
                      </a:pPr>
                      <a:r>
                        <a:rPr kumimoji="0" lang="zh-CN" altLang="en-US" sz="1600" b="0" i="0" u="none" strike="noStrike" cap="none" normalizeH="0" baseline="0" dirty="0">
                          <a:ln>
                            <a:noFill/>
                          </a:ln>
                          <a:solidFill>
                            <a:schemeClr val="tx1"/>
                          </a:solidFill>
                          <a:effectLst/>
                          <a:latin typeface="+mn-ea"/>
                          <a:ea typeface="+mn-ea"/>
                        </a:rPr>
                        <a:t> 用户可选择所需的下载行数，当表的记录行数大于用户的下载权限数时，可以使用连续下载功能。</a:t>
                      </a:r>
                      <a:endParaRPr kumimoji="0" lang="en-US" altLang="zh-CN" sz="1600" b="0" i="0" u="none" strike="noStrike" cap="none" normalizeH="0" baseline="0" dirty="0">
                        <a:ln>
                          <a:noFill/>
                        </a:ln>
                        <a:solidFill>
                          <a:schemeClr val="tx1"/>
                        </a:solidFill>
                        <a:effectLst/>
                        <a:latin typeface="+mn-ea"/>
                        <a:ea typeface="+mn-ea"/>
                      </a:endParaRPr>
                    </a:p>
                    <a:p>
                      <a:pPr marL="0" marR="0" lvl="0" indent="0" algn="just" defTabSz="914400" rtl="0" eaLnBrk="1" fontAlgn="base" latinLnBrk="0" hangingPunct="1">
                        <a:lnSpc>
                          <a:spcPct val="100000"/>
                        </a:lnSpc>
                        <a:spcBef>
                          <a:spcPct val="0"/>
                        </a:spcBef>
                        <a:spcAft>
                          <a:spcPct val="0"/>
                        </a:spcAft>
                        <a:buClrTx/>
                        <a:buSzTx/>
                        <a:buFontTx/>
                        <a:buNone/>
                      </a:pPr>
                      <a:endParaRPr kumimoji="0" lang="en-US" altLang="zh-CN" sz="1600" b="0" i="0" u="none" strike="noStrike" cap="none" normalizeH="0" baseline="0" dirty="0">
                        <a:ln>
                          <a:noFill/>
                        </a:ln>
                        <a:solidFill>
                          <a:schemeClr val="tx1"/>
                        </a:solidFill>
                        <a:effectLst/>
                        <a:latin typeface="+mn-ea"/>
                        <a:ea typeface="+mn-ea"/>
                      </a:endParaRPr>
                    </a:p>
                    <a:p>
                      <a:pPr marL="0" marR="0" lvl="0" indent="0" algn="just" defTabSz="914400" rtl="0" eaLnBrk="1" fontAlgn="base" latinLnBrk="0" hangingPunct="1">
                        <a:lnSpc>
                          <a:spcPct val="100000"/>
                        </a:lnSpc>
                        <a:spcBef>
                          <a:spcPct val="0"/>
                        </a:spcBef>
                        <a:spcAft>
                          <a:spcPct val="0"/>
                        </a:spcAft>
                        <a:buClrTx/>
                        <a:buSzTx/>
                        <a:buFontTx/>
                        <a:buNone/>
                      </a:pPr>
                      <a:endParaRPr kumimoji="0" lang="en-US" altLang="zh-CN" sz="1600" b="0" i="0" u="none" strike="noStrike" cap="none" normalizeH="0" baseline="0" dirty="0">
                        <a:ln>
                          <a:noFill/>
                        </a:ln>
                        <a:solidFill>
                          <a:schemeClr val="tx1"/>
                        </a:solidFill>
                        <a:effectLst/>
                        <a:latin typeface="+mn-ea"/>
                        <a:ea typeface="+mn-ea"/>
                      </a:endParaRPr>
                    </a:p>
                    <a:p>
                      <a:pPr marL="0" marR="0" lvl="0" indent="0" algn="just" defTabSz="914400" rtl="0" eaLnBrk="1" fontAlgn="base" latinLnBrk="0" hangingPunct="1">
                        <a:lnSpc>
                          <a:spcPct val="100000"/>
                        </a:lnSpc>
                        <a:spcBef>
                          <a:spcPct val="0"/>
                        </a:spcBef>
                        <a:spcAft>
                          <a:spcPct val="0"/>
                        </a:spcAft>
                        <a:buClrTx/>
                        <a:buSzTx/>
                        <a:buFontTx/>
                        <a:buNone/>
                      </a:pPr>
                      <a:endParaRPr kumimoji="0" lang="en-US" altLang="zh-CN" sz="1600" b="0" i="0" u="none" strike="noStrike" cap="none" normalizeH="0" baseline="0" dirty="0">
                        <a:ln>
                          <a:noFill/>
                        </a:ln>
                        <a:solidFill>
                          <a:schemeClr val="tx1"/>
                        </a:solidFill>
                        <a:effectLst/>
                        <a:latin typeface="+mn-ea"/>
                        <a:ea typeface="+mn-ea"/>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Char char="ü"/>
                      </a:pPr>
                      <a:r>
                        <a:rPr kumimoji="0" lang="zh-CN" altLang="en-US" sz="1600" b="0" i="0" u="none" strike="noStrike" cap="none" normalizeH="0" baseline="0" dirty="0">
                          <a:ln>
                            <a:noFill/>
                          </a:ln>
                          <a:solidFill>
                            <a:schemeClr val="tx1"/>
                          </a:solidFill>
                          <a:effectLst/>
                          <a:latin typeface="+mn-ea"/>
                          <a:ea typeface="+mn-ea"/>
                        </a:rPr>
                        <a:t>所有</a:t>
                      </a:r>
                      <a:r>
                        <a:rPr kumimoji="0" lang="en-US" altLang="zh-CN" sz="1600" b="0" i="0" u="none" strike="noStrike" cap="none" normalizeH="0" baseline="0" dirty="0">
                          <a:ln>
                            <a:noFill/>
                          </a:ln>
                          <a:solidFill>
                            <a:schemeClr val="tx1"/>
                          </a:solidFill>
                          <a:effectLst/>
                          <a:latin typeface="+mn-ea"/>
                          <a:ea typeface="+mn-ea"/>
                        </a:rPr>
                        <a:t>SAS</a:t>
                      </a:r>
                      <a:r>
                        <a:rPr kumimoji="0" lang="zh-CN" altLang="en-US" sz="1600" b="0" i="0" u="none" strike="noStrike" cap="none" normalizeH="0" baseline="0" dirty="0">
                          <a:ln>
                            <a:noFill/>
                          </a:ln>
                          <a:solidFill>
                            <a:schemeClr val="tx1"/>
                          </a:solidFill>
                          <a:effectLst/>
                          <a:latin typeface="+mn-ea"/>
                          <a:ea typeface="+mn-ea"/>
                        </a:rPr>
                        <a:t>版本首选</a:t>
                      </a:r>
                      <a:r>
                        <a:rPr kumimoji="0" lang="en-US" altLang="zh-CN" sz="1600" b="0" i="0" u="none" strike="noStrike" cap="none" normalizeH="0" baseline="0" dirty="0">
                          <a:ln>
                            <a:noFill/>
                          </a:ln>
                          <a:solidFill>
                            <a:schemeClr val="tx1"/>
                          </a:solidFill>
                          <a:effectLst/>
                          <a:latin typeface="+mn-ea"/>
                          <a:ea typeface="+mn-ea"/>
                        </a:rPr>
                        <a:t>"Txt</a:t>
                      </a:r>
                      <a:r>
                        <a:rPr kumimoji="0" lang="zh-CN" altLang="en-US" sz="1600" b="0" i="0" u="none" strike="noStrike" cap="none" normalizeH="0" baseline="0" dirty="0">
                          <a:ln>
                            <a:noFill/>
                          </a:ln>
                          <a:solidFill>
                            <a:schemeClr val="tx1"/>
                          </a:solidFill>
                          <a:effectLst/>
                          <a:latin typeface="+mn-ea"/>
                          <a:ea typeface="+mn-ea"/>
                        </a:rPr>
                        <a:t>创建</a:t>
                      </a:r>
                      <a:r>
                        <a:rPr kumimoji="0" lang="en-US" altLang="zh-CN" sz="1600" b="0" i="0" u="none" strike="noStrike" cap="none" normalizeH="0" baseline="0" dirty="0">
                          <a:ln>
                            <a:noFill/>
                          </a:ln>
                          <a:solidFill>
                            <a:schemeClr val="tx1"/>
                          </a:solidFill>
                          <a:effectLst/>
                          <a:latin typeface="+mn-ea"/>
                          <a:ea typeface="+mn-ea"/>
                        </a:rPr>
                        <a:t>SAS</a:t>
                      </a:r>
                      <a:r>
                        <a:rPr kumimoji="0" lang="zh-CN" altLang="en-US" sz="1600" b="0" i="0" u="none" strike="noStrike" cap="none" normalizeH="0" baseline="0" dirty="0">
                          <a:ln>
                            <a:noFill/>
                          </a:ln>
                          <a:solidFill>
                            <a:schemeClr val="tx1"/>
                          </a:solidFill>
                          <a:effectLst/>
                          <a:latin typeface="+mn-ea"/>
                          <a:ea typeface="+mn-ea"/>
                        </a:rPr>
                        <a:t>数据集格式</a:t>
                      </a:r>
                      <a:r>
                        <a:rPr kumimoji="0" lang="en-US" altLang="zh-CN" sz="1600" b="0" i="0" u="none" strike="noStrike" cap="none" normalizeH="0" baseline="0" dirty="0">
                          <a:ln>
                            <a:noFill/>
                          </a:ln>
                          <a:solidFill>
                            <a:schemeClr val="tx1"/>
                          </a:solidFill>
                          <a:effectLst/>
                          <a:latin typeface="+mn-ea"/>
                          <a:ea typeface="+mn-ea"/>
                        </a:rPr>
                        <a:t>"</a:t>
                      </a:r>
                      <a:r>
                        <a:rPr kumimoji="0" lang="zh-CN" altLang="en-US" sz="1600" b="0" i="0" u="none" strike="noStrike" cap="none" normalizeH="0" baseline="0" dirty="0">
                          <a:ln>
                            <a:noFill/>
                          </a:ln>
                          <a:solidFill>
                            <a:schemeClr val="tx1"/>
                          </a:solidFill>
                          <a:effectLst/>
                          <a:latin typeface="+mn-ea"/>
                          <a:ea typeface="+mn-ea"/>
                        </a:rPr>
                        <a:t>。出错时，使用</a:t>
                      </a:r>
                      <a:r>
                        <a:rPr kumimoji="0" lang="en-US" altLang="zh-CN" sz="1600" b="0" i="0" u="none" strike="noStrike" cap="none" normalizeH="0" baseline="0" dirty="0">
                          <a:ln>
                            <a:noFill/>
                          </a:ln>
                          <a:solidFill>
                            <a:schemeClr val="tx1"/>
                          </a:solidFill>
                          <a:effectLst/>
                          <a:latin typeface="+mn-ea"/>
                          <a:ea typeface="+mn-ea"/>
                        </a:rPr>
                        <a:t>"Excel</a:t>
                      </a:r>
                      <a:r>
                        <a:rPr kumimoji="0" lang="zh-CN" altLang="en-US" sz="1600" b="0" i="0" u="none" strike="noStrike" cap="none" normalizeH="0" baseline="0" dirty="0">
                          <a:ln>
                            <a:noFill/>
                          </a:ln>
                          <a:solidFill>
                            <a:schemeClr val="tx1"/>
                          </a:solidFill>
                          <a:effectLst/>
                          <a:latin typeface="+mn-ea"/>
                          <a:ea typeface="+mn-ea"/>
                        </a:rPr>
                        <a:t>表格创建</a:t>
                      </a:r>
                      <a:r>
                        <a:rPr kumimoji="0" lang="en-US" altLang="zh-CN" sz="1600" b="0" i="0" u="none" strike="noStrike" cap="none" normalizeH="0" baseline="0" dirty="0" err="1">
                          <a:ln>
                            <a:noFill/>
                          </a:ln>
                          <a:solidFill>
                            <a:schemeClr val="tx1"/>
                          </a:solidFill>
                          <a:effectLst/>
                          <a:latin typeface="+mn-ea"/>
                          <a:ea typeface="+mn-ea"/>
                        </a:rPr>
                        <a:t>Sas</a:t>
                      </a:r>
                      <a:r>
                        <a:rPr kumimoji="0" lang="zh-CN" altLang="en-US" sz="1600" b="0" i="0" u="none" strike="noStrike" cap="none" normalizeH="0" baseline="0" dirty="0">
                          <a:ln>
                            <a:noFill/>
                          </a:ln>
                          <a:solidFill>
                            <a:schemeClr val="tx1"/>
                          </a:solidFill>
                          <a:effectLst/>
                          <a:latin typeface="+mn-ea"/>
                          <a:ea typeface="+mn-ea"/>
                        </a:rPr>
                        <a:t>数据集格式</a:t>
                      </a:r>
                      <a:r>
                        <a:rPr kumimoji="0" lang="en-US" altLang="zh-CN" sz="1600" b="0" i="0" u="none" strike="noStrike" cap="none" normalizeH="0" baseline="0" dirty="0">
                          <a:ln>
                            <a:noFill/>
                          </a:ln>
                          <a:solidFill>
                            <a:schemeClr val="tx1"/>
                          </a:solidFill>
                          <a:effectLst/>
                          <a:latin typeface="+mn-ea"/>
                          <a:ea typeface="+mn-ea"/>
                        </a:rPr>
                        <a:t>"</a:t>
                      </a:r>
                      <a:r>
                        <a:rPr kumimoji="0" lang="zh-CN" altLang="en-US" sz="1600" b="0" i="0" u="none" strike="noStrike" cap="none" normalizeH="0" baseline="0" dirty="0">
                          <a:ln>
                            <a:noFill/>
                          </a:ln>
                          <a:solidFill>
                            <a:schemeClr val="tx1"/>
                          </a:solidFill>
                          <a:effectLst/>
                          <a:latin typeface="+mn-ea"/>
                          <a:ea typeface="+mn-ea"/>
                        </a:rPr>
                        <a:t>，</a:t>
                      </a:r>
                      <a:r>
                        <a:rPr kumimoji="0" lang="en-US" altLang="zh-CN" sz="1600" b="0" i="0" u="none" strike="noStrike" cap="none" normalizeH="0" baseline="0" dirty="0">
                          <a:ln>
                            <a:noFill/>
                          </a:ln>
                          <a:solidFill>
                            <a:schemeClr val="tx1"/>
                          </a:solidFill>
                          <a:effectLst/>
                          <a:latin typeface="+mn-ea"/>
                          <a:ea typeface="+mn-ea"/>
                        </a:rPr>
                        <a:t>SAS9.2</a:t>
                      </a:r>
                      <a:r>
                        <a:rPr kumimoji="0" lang="zh-CN" altLang="en-US" sz="1600" b="0" i="0" u="none" strike="noStrike" cap="none" normalizeH="0" baseline="0" dirty="0">
                          <a:ln>
                            <a:noFill/>
                          </a:ln>
                          <a:solidFill>
                            <a:schemeClr val="tx1"/>
                          </a:solidFill>
                          <a:effectLst/>
                          <a:latin typeface="+mn-ea"/>
                          <a:ea typeface="+mn-ea"/>
                        </a:rPr>
                        <a:t>使用</a:t>
                      </a:r>
                      <a:r>
                        <a:rPr kumimoji="0" lang="en-US" altLang="zh-CN" sz="1600" b="0" i="0" u="none" strike="noStrike" cap="none" normalizeH="0" baseline="0" dirty="0">
                          <a:ln>
                            <a:noFill/>
                          </a:ln>
                          <a:solidFill>
                            <a:schemeClr val="tx1"/>
                          </a:solidFill>
                          <a:effectLst/>
                          <a:latin typeface="+mn-ea"/>
                          <a:ea typeface="+mn-ea"/>
                        </a:rPr>
                        <a:t>"Excel2007</a:t>
                      </a:r>
                      <a:r>
                        <a:rPr kumimoji="0" lang="zh-CN" altLang="en-US" sz="1600" b="0" i="0" u="none" strike="noStrike" cap="none" normalizeH="0" baseline="0" dirty="0">
                          <a:ln>
                            <a:noFill/>
                          </a:ln>
                          <a:solidFill>
                            <a:schemeClr val="tx1"/>
                          </a:solidFill>
                          <a:effectLst/>
                          <a:latin typeface="+mn-ea"/>
                          <a:ea typeface="+mn-ea"/>
                        </a:rPr>
                        <a:t>创建</a:t>
                      </a:r>
                      <a:r>
                        <a:rPr kumimoji="0" lang="en-US" altLang="zh-CN" sz="1600" b="0" i="0" u="none" strike="noStrike" cap="none" normalizeH="0" baseline="0" dirty="0" err="1">
                          <a:ln>
                            <a:noFill/>
                          </a:ln>
                          <a:solidFill>
                            <a:schemeClr val="tx1"/>
                          </a:solidFill>
                          <a:effectLst/>
                          <a:latin typeface="+mn-ea"/>
                          <a:ea typeface="+mn-ea"/>
                        </a:rPr>
                        <a:t>Sas</a:t>
                      </a:r>
                      <a:r>
                        <a:rPr kumimoji="0" lang="zh-CN" altLang="en-US" sz="1600" b="0" i="0" u="none" strike="noStrike" cap="none" normalizeH="0" baseline="0" dirty="0">
                          <a:ln>
                            <a:noFill/>
                          </a:ln>
                          <a:solidFill>
                            <a:schemeClr val="tx1"/>
                          </a:solidFill>
                          <a:effectLst/>
                          <a:latin typeface="+mn-ea"/>
                          <a:ea typeface="+mn-ea"/>
                        </a:rPr>
                        <a:t>数据集</a:t>
                      </a:r>
                      <a:r>
                        <a:rPr kumimoji="0" lang="en-US" altLang="zh-CN" sz="1600" b="0" i="0" u="none" strike="noStrike" cap="none" normalizeH="0" baseline="0" dirty="0">
                          <a:ln>
                            <a:noFill/>
                          </a:ln>
                          <a:solidFill>
                            <a:schemeClr val="tx1"/>
                          </a:solidFill>
                          <a:effectLst/>
                          <a:latin typeface="+mn-ea"/>
                          <a:ea typeface="+mn-ea"/>
                        </a:rPr>
                        <a:t>"</a:t>
                      </a:r>
                      <a:r>
                        <a:rPr kumimoji="0" lang="zh-CN" altLang="en-US" sz="1600" b="0" i="0" u="none" strike="noStrike" cap="none" normalizeH="0" baseline="0" dirty="0">
                          <a:ln>
                            <a:noFill/>
                          </a:ln>
                          <a:solidFill>
                            <a:schemeClr val="tx1"/>
                          </a:solidFill>
                          <a:effectLst/>
                          <a:latin typeface="+mn-ea"/>
                          <a:ea typeface="+mn-ea"/>
                        </a:rPr>
                        <a:t>。 </a:t>
                      </a:r>
                    </a:p>
                  </a:txBody>
                  <a:tcPr marL="91200" marT="0"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48977">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Excel</a:t>
                      </a:r>
                      <a:r>
                        <a:rPr kumimoji="0" lang="zh-CN" altLang="en-US" sz="1200" b="0" i="0" u="none" strike="noStrike" cap="none" normalizeH="0" baseline="0" dirty="0">
                          <a:ln>
                            <a:noFill/>
                          </a:ln>
                          <a:solidFill>
                            <a:schemeClr val="tx1"/>
                          </a:solidFill>
                          <a:effectLst/>
                          <a:latin typeface="+mn-ea"/>
                          <a:ea typeface="+mn-ea"/>
                        </a:rPr>
                        <a:t>创建</a:t>
                      </a:r>
                      <a:r>
                        <a:rPr kumimoji="0" lang="en-US" altLang="zh-CN" sz="1200" b="0" i="0" u="none" strike="noStrike" cap="none" normalizeH="0" baseline="0" dirty="0" err="1">
                          <a:ln>
                            <a:noFill/>
                          </a:ln>
                          <a:solidFill>
                            <a:schemeClr val="tx1"/>
                          </a:solidFill>
                          <a:effectLst/>
                          <a:latin typeface="+mn-ea"/>
                          <a:ea typeface="+mn-ea"/>
                        </a:rPr>
                        <a:t>Sas</a:t>
                      </a:r>
                      <a:r>
                        <a:rPr kumimoji="0" lang="zh-CN" altLang="en-US" sz="1200" b="0" i="0" u="none" strike="noStrike" cap="none" normalizeH="0" baseline="0" dirty="0">
                          <a:ln>
                            <a:noFill/>
                          </a:ln>
                          <a:solidFill>
                            <a:schemeClr val="tx1"/>
                          </a:solidFill>
                          <a:effectLst/>
                          <a:latin typeface="+mn-ea"/>
                          <a:ea typeface="+mn-ea"/>
                        </a:rPr>
                        <a:t>数据集</a:t>
                      </a:r>
                      <a:r>
                        <a:rPr kumimoji="0" lang="en-US" altLang="zh-CN" sz="1200" b="0" i="0" u="none" strike="noStrike" cap="none" normalizeH="0" baseline="0" dirty="0">
                          <a:ln>
                            <a:noFill/>
                          </a:ln>
                          <a:solidFill>
                            <a:schemeClr val="tx1"/>
                          </a:solidFill>
                          <a:effectLst/>
                          <a:latin typeface="+mn-ea"/>
                          <a:ea typeface="+mn-ea"/>
                        </a:rPr>
                        <a:t>(*.sas7bda)</a:t>
                      </a:r>
                      <a:endParaRPr kumimoji="0" lang="zh-CN" altLang="en-US" sz="1200" b="0" i="0" u="none" strike="noStrike" cap="none" normalizeH="0" baseline="0" dirty="0">
                        <a:ln>
                          <a:noFill/>
                        </a:ln>
                        <a:solidFill>
                          <a:schemeClr val="tx1"/>
                        </a:solidFill>
                        <a:effectLst/>
                        <a:latin typeface="+mn-ea"/>
                        <a:ea typeface="+mn-ea"/>
                      </a:endParaRP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a:ln>
                            <a:noFill/>
                          </a:ln>
                          <a:solidFill>
                            <a:schemeClr val="tx1"/>
                          </a:solidFill>
                          <a:effectLst/>
                          <a:latin typeface="+mn-ea"/>
                          <a:ea typeface="+mn-ea"/>
                        </a:rPr>
                        <a:t>Zip, G zip</a:t>
                      </a: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02"/>
                  </a:ext>
                </a:extLst>
              </a:tr>
              <a:tr h="280099">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Excel2007</a:t>
                      </a:r>
                      <a:r>
                        <a:rPr kumimoji="0" lang="zh-CN" altLang="en-US" sz="1200" b="0" i="0" u="none" strike="noStrike" cap="none" normalizeH="0" baseline="0" dirty="0">
                          <a:ln>
                            <a:noFill/>
                          </a:ln>
                          <a:solidFill>
                            <a:schemeClr val="tx1"/>
                          </a:solidFill>
                          <a:effectLst/>
                          <a:latin typeface="+mn-ea"/>
                          <a:ea typeface="+mn-ea"/>
                        </a:rPr>
                        <a:t>创建</a:t>
                      </a:r>
                      <a:r>
                        <a:rPr kumimoji="0" lang="en-US" altLang="zh-CN" sz="1200" b="0" i="0" u="none" strike="noStrike" cap="none" normalizeH="0" baseline="0" dirty="0" err="1">
                          <a:ln>
                            <a:noFill/>
                          </a:ln>
                          <a:solidFill>
                            <a:schemeClr val="tx1"/>
                          </a:solidFill>
                          <a:effectLst/>
                          <a:latin typeface="+mn-ea"/>
                          <a:ea typeface="+mn-ea"/>
                        </a:rPr>
                        <a:t>Sas</a:t>
                      </a:r>
                      <a:r>
                        <a:rPr kumimoji="0" lang="zh-CN" altLang="en-US" sz="1200" b="0" i="0" u="none" strike="noStrike" cap="none" normalizeH="0" baseline="0" dirty="0">
                          <a:ln>
                            <a:noFill/>
                          </a:ln>
                          <a:solidFill>
                            <a:schemeClr val="tx1"/>
                          </a:solidFill>
                          <a:effectLst/>
                          <a:latin typeface="+mn-ea"/>
                          <a:ea typeface="+mn-ea"/>
                        </a:rPr>
                        <a:t>数据集</a:t>
                      </a:r>
                      <a:r>
                        <a:rPr kumimoji="0" lang="en-US" altLang="zh-CN" sz="1200" b="0" i="0" u="none" strike="noStrike" cap="none" normalizeH="0" baseline="0" dirty="0">
                          <a:ln>
                            <a:noFill/>
                          </a:ln>
                          <a:solidFill>
                            <a:schemeClr val="tx1"/>
                          </a:solidFill>
                          <a:effectLst/>
                          <a:latin typeface="+mn-ea"/>
                          <a:ea typeface="+mn-ea"/>
                        </a:rPr>
                        <a:t>(*.sas7bda)</a:t>
                      </a:r>
                      <a:endParaRPr kumimoji="0" lang="zh-CN" altLang="en-US" sz="1200" b="0" i="0" u="none" strike="noStrike" cap="none" normalizeH="0" baseline="0" dirty="0">
                        <a:ln>
                          <a:noFill/>
                        </a:ln>
                        <a:solidFill>
                          <a:schemeClr val="tx1"/>
                        </a:solidFill>
                        <a:effectLst/>
                        <a:latin typeface="+mn-ea"/>
                        <a:ea typeface="+mn-ea"/>
                      </a:endParaRP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Zip, G zip</a:t>
                      </a: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03"/>
                  </a:ext>
                </a:extLst>
              </a:tr>
              <a:tr h="248977">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a:ln>
                            <a:noFill/>
                          </a:ln>
                          <a:solidFill>
                            <a:schemeClr val="tx1"/>
                          </a:solidFill>
                          <a:effectLst/>
                          <a:latin typeface="+mn-ea"/>
                          <a:ea typeface="+mn-ea"/>
                        </a:rPr>
                        <a:t>逗号分隔文本</a:t>
                      </a:r>
                      <a:r>
                        <a:rPr kumimoji="0" lang="en-US" altLang="zh-CN" sz="1200" b="0" i="0" u="none" strike="noStrike" cap="none" normalizeH="0" baseline="0" dirty="0">
                          <a:ln>
                            <a:noFill/>
                          </a:ln>
                          <a:solidFill>
                            <a:schemeClr val="tx1"/>
                          </a:solidFill>
                          <a:effectLst/>
                          <a:latin typeface="+mn-ea"/>
                          <a:ea typeface="+mn-ea"/>
                        </a:rPr>
                        <a:t>(*.csv)</a:t>
                      </a:r>
                      <a:endParaRPr kumimoji="0" lang="zh-CN" altLang="zh-CN" sz="1200" b="0" i="0" u="none" strike="noStrike" cap="none" normalizeH="0" baseline="0" dirty="0">
                        <a:ln>
                          <a:noFill/>
                        </a:ln>
                        <a:solidFill>
                          <a:schemeClr val="tx1"/>
                        </a:solidFill>
                        <a:effectLst/>
                        <a:latin typeface="+mn-ea"/>
                        <a:ea typeface="+mn-ea"/>
                      </a:endParaRP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Zip, G zip</a:t>
                      </a:r>
                      <a:endParaRPr kumimoji="0" lang="zh-CN" altLang="zh-CN" sz="1200" b="0" i="0" u="none" strike="noStrike" cap="none" normalizeH="0" baseline="0" dirty="0">
                        <a:ln>
                          <a:noFill/>
                        </a:ln>
                        <a:solidFill>
                          <a:schemeClr val="tx1"/>
                        </a:solidFill>
                        <a:effectLst/>
                        <a:latin typeface="+mn-ea"/>
                        <a:ea typeface="+mn-ea"/>
                      </a:endParaRP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04"/>
                  </a:ext>
                </a:extLst>
              </a:tr>
              <a:tr h="248977">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a:ln>
                            <a:noFill/>
                          </a:ln>
                          <a:solidFill>
                            <a:schemeClr val="tx1"/>
                          </a:solidFill>
                          <a:effectLst/>
                          <a:latin typeface="+mn-ea"/>
                          <a:ea typeface="+mn-ea"/>
                        </a:rPr>
                        <a:t>空格分隔文本</a:t>
                      </a:r>
                      <a:r>
                        <a:rPr kumimoji="0" lang="en-US" altLang="zh-CN" sz="1200" b="0" i="0" u="none" strike="noStrike" cap="none" normalizeH="0" baseline="0">
                          <a:ln>
                            <a:noFill/>
                          </a:ln>
                          <a:solidFill>
                            <a:schemeClr val="tx1"/>
                          </a:solidFill>
                          <a:effectLst/>
                          <a:latin typeface="+mn-ea"/>
                          <a:ea typeface="+mn-ea"/>
                        </a:rPr>
                        <a:t>(*.txt)</a:t>
                      </a:r>
                      <a:endParaRPr kumimoji="0" lang="zh-CN" altLang="zh-CN" sz="1200" b="0" i="0" u="none" strike="noStrike" cap="none" normalizeH="0" baseline="0">
                        <a:ln>
                          <a:noFill/>
                        </a:ln>
                        <a:solidFill>
                          <a:schemeClr val="tx1"/>
                        </a:solidFill>
                        <a:effectLst/>
                        <a:latin typeface="+mn-ea"/>
                        <a:ea typeface="+mn-ea"/>
                      </a:endParaRP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Zip, G zip</a:t>
                      </a:r>
                      <a:endParaRPr kumimoji="0" lang="zh-CN" altLang="zh-CN" sz="1200" b="0" i="0" u="none" strike="noStrike" cap="none" normalizeH="0" baseline="0" dirty="0">
                        <a:ln>
                          <a:noFill/>
                        </a:ln>
                        <a:solidFill>
                          <a:schemeClr val="tx1"/>
                        </a:solidFill>
                        <a:effectLst/>
                        <a:latin typeface="+mn-ea"/>
                        <a:ea typeface="+mn-ea"/>
                      </a:endParaRP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05"/>
                  </a:ext>
                </a:extLst>
              </a:tr>
              <a:tr h="250393">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Tab</a:t>
                      </a:r>
                      <a:r>
                        <a:rPr kumimoji="0" lang="zh-CN" altLang="en-US" sz="1200" b="0" i="0" u="none" strike="noStrike" cap="none" normalizeH="0" baseline="0" dirty="0">
                          <a:ln>
                            <a:noFill/>
                          </a:ln>
                          <a:solidFill>
                            <a:schemeClr val="tx1"/>
                          </a:solidFill>
                          <a:effectLst/>
                          <a:latin typeface="+mn-ea"/>
                          <a:ea typeface="+mn-ea"/>
                        </a:rPr>
                        <a:t>键分隔文本</a:t>
                      </a:r>
                      <a:r>
                        <a:rPr kumimoji="0" lang="en-US" altLang="zh-CN" sz="1200" b="0" i="0" u="none" strike="noStrike" cap="none" normalizeH="0" baseline="0" dirty="0">
                          <a:ln>
                            <a:noFill/>
                          </a:ln>
                          <a:solidFill>
                            <a:schemeClr val="tx1"/>
                          </a:solidFill>
                          <a:effectLst/>
                          <a:latin typeface="+mn-ea"/>
                          <a:ea typeface="+mn-ea"/>
                        </a:rPr>
                        <a:t>(*.txt)</a:t>
                      </a:r>
                      <a:endParaRPr kumimoji="0" lang="zh-CN" altLang="zh-CN" sz="1200" b="0" i="0" u="none" strike="noStrike" cap="none" normalizeH="0" baseline="0" dirty="0">
                        <a:ln>
                          <a:noFill/>
                        </a:ln>
                        <a:solidFill>
                          <a:schemeClr val="tx1"/>
                        </a:solidFill>
                        <a:effectLst/>
                        <a:latin typeface="+mn-ea"/>
                        <a:ea typeface="+mn-ea"/>
                      </a:endParaRP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Zip, G zip</a:t>
                      </a:r>
                      <a:endParaRPr kumimoji="0" lang="zh-CN" altLang="zh-CN" sz="1200" b="0" i="0" u="none" strike="noStrike" cap="none" normalizeH="0" baseline="0" dirty="0">
                        <a:ln>
                          <a:noFill/>
                        </a:ln>
                        <a:solidFill>
                          <a:schemeClr val="tx1"/>
                        </a:solidFill>
                        <a:effectLst/>
                        <a:latin typeface="+mn-ea"/>
                        <a:ea typeface="+mn-ea"/>
                      </a:endParaRP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06"/>
                  </a:ext>
                </a:extLst>
              </a:tr>
              <a:tr h="247563">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Excel</a:t>
                      </a:r>
                      <a:r>
                        <a:rPr kumimoji="0" lang="zh-CN" altLang="en-US" sz="1200" b="0" i="0" u="none" strike="noStrike" cap="none" normalizeH="0" baseline="0" dirty="0">
                          <a:ln>
                            <a:noFill/>
                          </a:ln>
                          <a:solidFill>
                            <a:schemeClr val="tx1"/>
                          </a:solidFill>
                          <a:effectLst/>
                          <a:latin typeface="+mn-ea"/>
                          <a:ea typeface="+mn-ea"/>
                        </a:rPr>
                        <a:t>电子表格</a:t>
                      </a:r>
                      <a:r>
                        <a:rPr kumimoji="0" lang="en-US" altLang="zh-CN" sz="1200" b="0" i="0" u="none" strike="noStrike" cap="none" normalizeH="0" baseline="0" dirty="0">
                          <a:ln>
                            <a:noFill/>
                          </a:ln>
                          <a:solidFill>
                            <a:schemeClr val="tx1"/>
                          </a:solidFill>
                          <a:effectLst/>
                          <a:latin typeface="+mn-ea"/>
                          <a:ea typeface="+mn-ea"/>
                        </a:rPr>
                        <a:t>(*.xls)</a:t>
                      </a:r>
                      <a:endParaRPr kumimoji="0" lang="zh-CN" altLang="zh-CN" sz="1200" b="0" i="0" u="none" strike="noStrike" cap="none" normalizeH="0" baseline="0" dirty="0">
                        <a:ln>
                          <a:noFill/>
                        </a:ln>
                        <a:solidFill>
                          <a:schemeClr val="tx1"/>
                        </a:solidFill>
                        <a:effectLst/>
                        <a:latin typeface="+mn-ea"/>
                        <a:ea typeface="+mn-ea"/>
                      </a:endParaRP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Zip, G zip</a:t>
                      </a:r>
                      <a:endParaRPr kumimoji="0" lang="zh-CN" altLang="zh-CN" sz="1200" b="0" i="0" u="none" strike="noStrike" cap="none" normalizeH="0" baseline="0" dirty="0">
                        <a:ln>
                          <a:noFill/>
                        </a:ln>
                        <a:solidFill>
                          <a:schemeClr val="tx1"/>
                        </a:solidFill>
                        <a:effectLst/>
                        <a:latin typeface="+mn-ea"/>
                        <a:ea typeface="+mn-ea"/>
                      </a:endParaRP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07"/>
                  </a:ext>
                </a:extLst>
              </a:tr>
              <a:tr h="251807">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a:ln>
                            <a:noFill/>
                          </a:ln>
                          <a:solidFill>
                            <a:schemeClr val="tx1"/>
                          </a:solidFill>
                          <a:effectLst/>
                          <a:latin typeface="+mn-ea"/>
                          <a:ea typeface="+mn-ea"/>
                        </a:rPr>
                        <a:t>字符型</a:t>
                      </a:r>
                      <a:r>
                        <a:rPr kumimoji="0" lang="en-US" altLang="zh-CN" sz="1200" b="0" i="0" u="none" strike="noStrike" cap="none" normalizeH="0" baseline="0">
                          <a:ln>
                            <a:noFill/>
                          </a:ln>
                          <a:solidFill>
                            <a:schemeClr val="tx1"/>
                          </a:solidFill>
                          <a:effectLst/>
                          <a:latin typeface="+mn-ea"/>
                          <a:ea typeface="+mn-ea"/>
                        </a:rPr>
                        <a:t>Excel</a:t>
                      </a:r>
                      <a:r>
                        <a:rPr kumimoji="0" lang="zh-CN" altLang="en-US" sz="1200" b="0" i="0" u="none" strike="noStrike" cap="none" normalizeH="0" baseline="0">
                          <a:ln>
                            <a:noFill/>
                          </a:ln>
                          <a:solidFill>
                            <a:schemeClr val="tx1"/>
                          </a:solidFill>
                          <a:effectLst/>
                          <a:latin typeface="+mn-ea"/>
                          <a:ea typeface="+mn-ea"/>
                        </a:rPr>
                        <a:t>电子表格</a:t>
                      </a:r>
                      <a:r>
                        <a:rPr kumimoji="0" lang="en-US" altLang="zh-CN" sz="1200" b="0" i="0" u="none" strike="noStrike" cap="none" normalizeH="0" baseline="0">
                          <a:ln>
                            <a:noFill/>
                          </a:ln>
                          <a:solidFill>
                            <a:schemeClr val="tx1"/>
                          </a:solidFill>
                          <a:effectLst/>
                          <a:latin typeface="+mn-ea"/>
                          <a:ea typeface="+mn-ea"/>
                        </a:rPr>
                        <a:t>(*.xls)</a:t>
                      </a:r>
                      <a:endParaRPr kumimoji="0" lang="zh-CN" altLang="zh-CN" sz="1200" b="0" i="0" u="none" strike="noStrike" cap="none" normalizeH="0" baseline="0">
                        <a:ln>
                          <a:noFill/>
                        </a:ln>
                        <a:solidFill>
                          <a:schemeClr val="tx1"/>
                        </a:solidFill>
                        <a:effectLst/>
                        <a:latin typeface="+mn-ea"/>
                        <a:ea typeface="+mn-ea"/>
                      </a:endParaRP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Zip, G zip</a:t>
                      </a:r>
                      <a:endParaRPr kumimoji="0" lang="zh-CN" altLang="zh-CN" sz="1200" b="0" i="0" u="none" strike="noStrike" cap="none" normalizeH="0" baseline="0" dirty="0">
                        <a:ln>
                          <a:noFill/>
                        </a:ln>
                        <a:solidFill>
                          <a:schemeClr val="tx1"/>
                        </a:solidFill>
                        <a:effectLst/>
                        <a:latin typeface="+mn-ea"/>
                        <a:ea typeface="+mn-ea"/>
                      </a:endParaRP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08"/>
                  </a:ext>
                </a:extLst>
              </a:tr>
              <a:tr h="247563">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Excel2007</a:t>
                      </a:r>
                      <a:r>
                        <a:rPr kumimoji="0" lang="zh-CN" altLang="en-US" sz="1200" b="0" i="0" u="none" strike="noStrike" cap="none" normalizeH="0" baseline="0" dirty="0">
                          <a:ln>
                            <a:noFill/>
                          </a:ln>
                          <a:solidFill>
                            <a:schemeClr val="tx1"/>
                          </a:solidFill>
                          <a:effectLst/>
                          <a:latin typeface="+mn-ea"/>
                          <a:ea typeface="+mn-ea"/>
                        </a:rPr>
                        <a:t>电子表格</a:t>
                      </a:r>
                      <a:r>
                        <a:rPr kumimoji="0" lang="en-US" altLang="zh-CN" sz="1200" b="0" i="0" u="none" strike="noStrike" cap="none" normalizeH="0" baseline="0" dirty="0">
                          <a:ln>
                            <a:noFill/>
                          </a:ln>
                          <a:solidFill>
                            <a:schemeClr val="tx1"/>
                          </a:solidFill>
                          <a:effectLst/>
                          <a:latin typeface="+mn-ea"/>
                          <a:ea typeface="+mn-ea"/>
                        </a:rPr>
                        <a:t>(*.xlsx)</a:t>
                      </a:r>
                      <a:endParaRPr kumimoji="0" lang="zh-CN" altLang="zh-CN" sz="1200" b="0" i="0" u="none" strike="noStrike" cap="none" normalizeH="0" baseline="0" dirty="0">
                        <a:ln>
                          <a:noFill/>
                        </a:ln>
                        <a:solidFill>
                          <a:schemeClr val="tx1"/>
                        </a:solidFill>
                        <a:effectLst/>
                        <a:latin typeface="+mn-ea"/>
                        <a:ea typeface="+mn-ea"/>
                      </a:endParaRP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Zip, G zip</a:t>
                      </a: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09"/>
                  </a:ext>
                </a:extLst>
              </a:tr>
              <a:tr h="248977">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a:ln>
                            <a:noFill/>
                          </a:ln>
                          <a:solidFill>
                            <a:schemeClr val="tx1"/>
                          </a:solidFill>
                          <a:effectLst/>
                          <a:latin typeface="+mn-ea"/>
                          <a:ea typeface="+mn-ea"/>
                        </a:rPr>
                        <a:t>Html</a:t>
                      </a:r>
                      <a:r>
                        <a:rPr kumimoji="0" lang="zh-CN" altLang="en-US" sz="1200" b="0" i="0" u="none" strike="noStrike" cap="none" normalizeH="0" baseline="0">
                          <a:ln>
                            <a:noFill/>
                          </a:ln>
                          <a:solidFill>
                            <a:schemeClr val="tx1"/>
                          </a:solidFill>
                          <a:effectLst/>
                          <a:latin typeface="+mn-ea"/>
                          <a:ea typeface="+mn-ea"/>
                        </a:rPr>
                        <a:t>表格</a:t>
                      </a:r>
                      <a:r>
                        <a:rPr kumimoji="0" lang="en-US" altLang="zh-CN" sz="1200" b="0" i="0" u="none" strike="noStrike" cap="none" normalizeH="0" baseline="0">
                          <a:ln>
                            <a:noFill/>
                          </a:ln>
                          <a:solidFill>
                            <a:schemeClr val="tx1"/>
                          </a:solidFill>
                          <a:effectLst/>
                          <a:latin typeface="+mn-ea"/>
                          <a:ea typeface="+mn-ea"/>
                        </a:rPr>
                        <a:t>(*.html)</a:t>
                      </a:r>
                      <a:endParaRPr kumimoji="0" lang="zh-CN" altLang="zh-CN" sz="1200" b="0" i="0" u="none" strike="noStrike" cap="none" normalizeH="0" baseline="0">
                        <a:ln>
                          <a:noFill/>
                        </a:ln>
                        <a:solidFill>
                          <a:schemeClr val="tx1"/>
                        </a:solidFill>
                        <a:effectLst/>
                        <a:latin typeface="+mn-ea"/>
                        <a:ea typeface="+mn-ea"/>
                      </a:endParaRP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Zip, G zip</a:t>
                      </a: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10"/>
                  </a:ext>
                </a:extLst>
              </a:tr>
              <a:tr h="250393">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Xml</a:t>
                      </a:r>
                      <a:r>
                        <a:rPr kumimoji="0" lang="zh-CN" altLang="en-US" sz="1200" b="0" i="0" u="none" strike="noStrike" cap="none" normalizeH="0" baseline="0" dirty="0">
                          <a:ln>
                            <a:noFill/>
                          </a:ln>
                          <a:solidFill>
                            <a:schemeClr val="tx1"/>
                          </a:solidFill>
                          <a:effectLst/>
                          <a:latin typeface="+mn-ea"/>
                          <a:ea typeface="+mn-ea"/>
                        </a:rPr>
                        <a:t>文件</a:t>
                      </a:r>
                      <a:r>
                        <a:rPr kumimoji="0" lang="en-US" altLang="zh-CN" sz="1200" b="0" i="0" u="none" strike="noStrike" cap="none" normalizeH="0" baseline="0" dirty="0">
                          <a:ln>
                            <a:noFill/>
                          </a:ln>
                          <a:solidFill>
                            <a:schemeClr val="tx1"/>
                          </a:solidFill>
                          <a:effectLst/>
                          <a:latin typeface="+mn-ea"/>
                          <a:ea typeface="+mn-ea"/>
                        </a:rPr>
                        <a:t>(*.xml)</a:t>
                      </a:r>
                      <a:endParaRPr kumimoji="0" lang="zh-CN" altLang="zh-CN" sz="1200" b="0" i="0" u="none" strike="noStrike" cap="none" normalizeH="0" baseline="0" dirty="0">
                        <a:ln>
                          <a:noFill/>
                        </a:ln>
                        <a:solidFill>
                          <a:schemeClr val="tx1"/>
                        </a:solidFill>
                        <a:effectLst/>
                        <a:latin typeface="+mn-ea"/>
                        <a:ea typeface="+mn-ea"/>
                      </a:endParaRP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Zip, G zip</a:t>
                      </a: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11"/>
                  </a:ext>
                </a:extLst>
              </a:tr>
              <a:tr h="247563">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a:ln>
                            <a:noFill/>
                          </a:ln>
                          <a:solidFill>
                            <a:schemeClr val="tx1"/>
                          </a:solidFill>
                          <a:effectLst/>
                          <a:latin typeface="+mn-ea"/>
                          <a:ea typeface="+mn-ea"/>
                        </a:rPr>
                        <a:t>SPSS</a:t>
                      </a:r>
                      <a:r>
                        <a:rPr kumimoji="0" lang="zh-CN" altLang="en-US" sz="1200" b="0" i="0" u="none" strike="noStrike" cap="none" normalizeH="0" baseline="0">
                          <a:ln>
                            <a:noFill/>
                          </a:ln>
                          <a:solidFill>
                            <a:schemeClr val="tx1"/>
                          </a:solidFill>
                          <a:effectLst/>
                          <a:latin typeface="+mn-ea"/>
                          <a:ea typeface="+mn-ea"/>
                        </a:rPr>
                        <a:t>文件（</a:t>
                      </a:r>
                      <a:r>
                        <a:rPr kumimoji="0" lang="en-US" sz="1200" b="0" i="0" u="none" strike="noStrike" cap="none" normalizeH="0" baseline="0">
                          <a:ln>
                            <a:noFill/>
                          </a:ln>
                          <a:solidFill>
                            <a:schemeClr val="tx1"/>
                          </a:solidFill>
                          <a:effectLst/>
                          <a:latin typeface="+mn-ea"/>
                          <a:ea typeface="+mn-ea"/>
                        </a:rPr>
                        <a:t>*</a:t>
                      </a:r>
                      <a:r>
                        <a:rPr kumimoji="0" lang="en-US" altLang="zh-CN" sz="1200" b="0" i="0" u="none" strike="noStrike" cap="none" normalizeH="0" baseline="0">
                          <a:ln>
                            <a:noFill/>
                          </a:ln>
                          <a:solidFill>
                            <a:schemeClr val="tx1"/>
                          </a:solidFill>
                          <a:effectLst/>
                          <a:latin typeface="+mn-ea"/>
                          <a:ea typeface="+mn-ea"/>
                        </a:rPr>
                        <a:t>.sav</a:t>
                      </a:r>
                      <a:r>
                        <a:rPr kumimoji="0" lang="zh-CN" altLang="en-US" sz="1200" b="0" i="0" u="none" strike="noStrike" cap="none" normalizeH="0" baseline="0">
                          <a:ln>
                            <a:noFill/>
                          </a:ln>
                          <a:solidFill>
                            <a:schemeClr val="tx1"/>
                          </a:solidFill>
                          <a:effectLst/>
                          <a:latin typeface="+mn-ea"/>
                          <a:ea typeface="+mn-ea"/>
                        </a:rPr>
                        <a:t>）</a:t>
                      </a: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Zip, G zip</a:t>
                      </a: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12"/>
                  </a:ext>
                </a:extLst>
              </a:tr>
              <a:tr h="250393">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a:ln>
                            <a:noFill/>
                          </a:ln>
                          <a:solidFill>
                            <a:schemeClr val="tx1"/>
                          </a:solidFill>
                          <a:effectLst/>
                          <a:latin typeface="+mn-ea"/>
                          <a:ea typeface="+mn-ea"/>
                        </a:rPr>
                        <a:t>dBase</a:t>
                      </a:r>
                      <a:r>
                        <a:rPr kumimoji="0" lang="zh-CN" altLang="en-US" sz="1200" b="0" i="0" u="none" strike="noStrike" cap="none" normalizeH="0" baseline="0">
                          <a:ln>
                            <a:noFill/>
                          </a:ln>
                          <a:solidFill>
                            <a:schemeClr val="tx1"/>
                          </a:solidFill>
                          <a:effectLst/>
                          <a:latin typeface="+mn-ea"/>
                          <a:ea typeface="+mn-ea"/>
                        </a:rPr>
                        <a:t>文件（</a:t>
                      </a:r>
                      <a:r>
                        <a:rPr kumimoji="0" lang="en-US" sz="1200" b="0" i="0" u="none" strike="noStrike" cap="none" normalizeH="0" baseline="0">
                          <a:ln>
                            <a:noFill/>
                          </a:ln>
                          <a:solidFill>
                            <a:schemeClr val="tx1"/>
                          </a:solidFill>
                          <a:effectLst/>
                          <a:latin typeface="+mn-ea"/>
                          <a:ea typeface="+mn-ea"/>
                        </a:rPr>
                        <a:t>*</a:t>
                      </a:r>
                      <a:r>
                        <a:rPr kumimoji="0" lang="en-US" altLang="zh-CN" sz="1200" b="0" i="0" u="none" strike="noStrike" cap="none" normalizeH="0" baseline="0">
                          <a:ln>
                            <a:noFill/>
                          </a:ln>
                          <a:solidFill>
                            <a:schemeClr val="tx1"/>
                          </a:solidFill>
                          <a:effectLst/>
                          <a:latin typeface="+mn-ea"/>
                          <a:ea typeface="+mn-ea"/>
                        </a:rPr>
                        <a:t>.dbf</a:t>
                      </a:r>
                      <a:r>
                        <a:rPr kumimoji="0" lang="zh-CN" altLang="en-US" sz="1200" b="0" i="0" u="none" strike="noStrike" cap="none" normalizeH="0" baseline="0">
                          <a:ln>
                            <a:noFill/>
                          </a:ln>
                          <a:solidFill>
                            <a:schemeClr val="tx1"/>
                          </a:solidFill>
                          <a:effectLst/>
                          <a:latin typeface="+mn-ea"/>
                          <a:ea typeface="+mn-ea"/>
                        </a:rPr>
                        <a:t>）</a:t>
                      </a: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Zip, G zip</a:t>
                      </a: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13"/>
                  </a:ext>
                </a:extLst>
              </a:tr>
              <a:tr h="248977">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Txt</a:t>
                      </a:r>
                      <a:r>
                        <a:rPr kumimoji="0" lang="zh-CN" altLang="en-US" sz="1200" b="0" i="0" u="none" strike="noStrike" cap="none" normalizeH="0" baseline="0" dirty="0">
                          <a:ln>
                            <a:noFill/>
                          </a:ln>
                          <a:solidFill>
                            <a:schemeClr val="tx1"/>
                          </a:solidFill>
                          <a:effectLst/>
                          <a:latin typeface="+mn-ea"/>
                          <a:ea typeface="+mn-ea"/>
                        </a:rPr>
                        <a:t>创建</a:t>
                      </a:r>
                      <a:r>
                        <a:rPr kumimoji="0" lang="en-US" altLang="zh-CN" sz="1200" b="0" i="0" u="none" strike="noStrike" cap="none" normalizeH="0" baseline="0" dirty="0">
                          <a:ln>
                            <a:noFill/>
                          </a:ln>
                          <a:solidFill>
                            <a:schemeClr val="tx1"/>
                          </a:solidFill>
                          <a:effectLst/>
                          <a:latin typeface="+mn-ea"/>
                          <a:ea typeface="+mn-ea"/>
                        </a:rPr>
                        <a:t>R</a:t>
                      </a:r>
                      <a:r>
                        <a:rPr kumimoji="0" lang="zh-CN" altLang="en-US" sz="1200" b="0" i="0" u="none" strike="noStrike" cap="none" normalizeH="0" baseline="0" dirty="0">
                          <a:ln>
                            <a:noFill/>
                          </a:ln>
                          <a:solidFill>
                            <a:schemeClr val="tx1"/>
                          </a:solidFill>
                          <a:effectLst/>
                          <a:latin typeface="+mn-ea"/>
                          <a:ea typeface="+mn-ea"/>
                        </a:rPr>
                        <a:t>数据集（</a:t>
                      </a:r>
                      <a:r>
                        <a:rPr kumimoji="0" lang="en-US" sz="1200" b="0" i="0" u="none" strike="noStrike" cap="none" normalizeH="0" baseline="0" dirty="0">
                          <a:ln>
                            <a:noFill/>
                          </a:ln>
                          <a:solidFill>
                            <a:schemeClr val="tx1"/>
                          </a:solidFill>
                          <a:effectLst/>
                          <a:latin typeface="+mn-ea"/>
                          <a:ea typeface="+mn-ea"/>
                        </a:rPr>
                        <a:t>*</a:t>
                      </a:r>
                      <a:r>
                        <a:rPr kumimoji="0" lang="en-US" altLang="zh-CN" sz="1200" b="0" i="0" u="none" strike="noStrike" cap="none" normalizeH="0" baseline="0" dirty="0">
                          <a:ln>
                            <a:noFill/>
                          </a:ln>
                          <a:solidFill>
                            <a:schemeClr val="tx1"/>
                          </a:solidFill>
                          <a:effectLst/>
                          <a:latin typeface="+mn-ea"/>
                          <a:ea typeface="+mn-ea"/>
                        </a:rPr>
                        <a:t>.R</a:t>
                      </a:r>
                      <a:r>
                        <a:rPr kumimoji="0" lang="zh-CN" altLang="en-US" sz="1200" b="0" i="0" u="none" strike="noStrike" cap="none" normalizeH="0" baseline="0" dirty="0">
                          <a:ln>
                            <a:noFill/>
                          </a:ln>
                          <a:solidFill>
                            <a:schemeClr val="tx1"/>
                          </a:solidFill>
                          <a:effectLst/>
                          <a:latin typeface="+mn-ea"/>
                          <a:ea typeface="+mn-ea"/>
                        </a:rPr>
                        <a:t>）</a:t>
                      </a: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Zip, G zip</a:t>
                      </a: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14"/>
                  </a:ext>
                </a:extLst>
              </a:tr>
              <a:tr h="248977">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Excel</a:t>
                      </a:r>
                      <a:r>
                        <a:rPr kumimoji="0" lang="zh-CN" altLang="en-US" sz="1200" b="0" i="0" u="none" strike="noStrike" cap="none" normalizeH="0" baseline="0" dirty="0">
                          <a:ln>
                            <a:noFill/>
                          </a:ln>
                          <a:solidFill>
                            <a:schemeClr val="tx1"/>
                          </a:solidFill>
                          <a:effectLst/>
                          <a:latin typeface="+mn-ea"/>
                          <a:ea typeface="+mn-ea"/>
                        </a:rPr>
                        <a:t>创建</a:t>
                      </a:r>
                      <a:r>
                        <a:rPr kumimoji="0" lang="en-US" altLang="zh-CN" sz="1200" b="0" i="0" u="none" strike="noStrike" cap="none" normalizeH="0" baseline="0" dirty="0">
                          <a:ln>
                            <a:noFill/>
                          </a:ln>
                          <a:solidFill>
                            <a:schemeClr val="tx1"/>
                          </a:solidFill>
                          <a:effectLst/>
                          <a:latin typeface="+mn-ea"/>
                          <a:ea typeface="+mn-ea"/>
                        </a:rPr>
                        <a:t>R</a:t>
                      </a:r>
                      <a:r>
                        <a:rPr kumimoji="0" lang="zh-CN" altLang="en-US" sz="1200" b="0" i="0" u="none" strike="noStrike" cap="none" normalizeH="0" baseline="0" dirty="0">
                          <a:ln>
                            <a:noFill/>
                          </a:ln>
                          <a:solidFill>
                            <a:schemeClr val="tx1"/>
                          </a:solidFill>
                          <a:effectLst/>
                          <a:latin typeface="+mn-ea"/>
                          <a:ea typeface="+mn-ea"/>
                        </a:rPr>
                        <a:t>数据集（</a:t>
                      </a:r>
                      <a:r>
                        <a:rPr kumimoji="0" lang="en-US" sz="1200" b="0" i="0" u="none" strike="noStrike" cap="none" normalizeH="0" baseline="0" dirty="0">
                          <a:ln>
                            <a:noFill/>
                          </a:ln>
                          <a:solidFill>
                            <a:schemeClr val="tx1"/>
                          </a:solidFill>
                          <a:effectLst/>
                          <a:latin typeface="+mn-ea"/>
                          <a:ea typeface="+mn-ea"/>
                        </a:rPr>
                        <a:t>*</a:t>
                      </a:r>
                      <a:r>
                        <a:rPr kumimoji="0" lang="en-US" altLang="zh-CN" sz="1200" b="0" i="0" u="none" strike="noStrike" cap="none" normalizeH="0" baseline="0" dirty="0">
                          <a:ln>
                            <a:noFill/>
                          </a:ln>
                          <a:solidFill>
                            <a:schemeClr val="tx1"/>
                          </a:solidFill>
                          <a:effectLst/>
                          <a:latin typeface="+mn-ea"/>
                          <a:ea typeface="+mn-ea"/>
                        </a:rPr>
                        <a:t>.R</a:t>
                      </a:r>
                      <a:r>
                        <a:rPr kumimoji="0" lang="zh-CN" altLang="en-US" sz="1200" b="0" i="0" u="none" strike="noStrike" cap="none" normalizeH="0" baseline="0" dirty="0">
                          <a:ln>
                            <a:noFill/>
                          </a:ln>
                          <a:solidFill>
                            <a:schemeClr val="tx1"/>
                          </a:solidFill>
                          <a:effectLst/>
                          <a:latin typeface="+mn-ea"/>
                          <a:ea typeface="+mn-ea"/>
                        </a:rPr>
                        <a:t>）</a:t>
                      </a: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dirty="0">
                          <a:ln>
                            <a:noFill/>
                          </a:ln>
                          <a:solidFill>
                            <a:schemeClr val="tx1"/>
                          </a:solidFill>
                          <a:effectLst/>
                          <a:latin typeface="+mn-ea"/>
                          <a:ea typeface="+mn-ea"/>
                        </a:rPr>
                        <a:t>Zip, G zip</a:t>
                      </a: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15"/>
                  </a:ext>
                </a:extLst>
              </a:tr>
              <a:tr h="248977">
                <a:tc>
                  <a:txBody>
                    <a:body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cap="none" normalizeH="0" baseline="0" dirty="0">
                          <a:ln>
                            <a:noFill/>
                          </a:ln>
                          <a:solidFill>
                            <a:schemeClr val="tx1"/>
                          </a:solidFill>
                          <a:effectLst/>
                          <a:latin typeface="+mn-ea"/>
                          <a:ea typeface="+mn-ea"/>
                        </a:rPr>
                        <a:t>Txt</a:t>
                      </a:r>
                      <a:r>
                        <a:rPr kumimoji="0" lang="zh-CN" altLang="en-US" sz="1200" b="0" i="0" u="none" strike="noStrike" cap="none" normalizeH="0" baseline="0" dirty="0">
                          <a:ln>
                            <a:noFill/>
                          </a:ln>
                          <a:solidFill>
                            <a:schemeClr val="tx1"/>
                          </a:solidFill>
                          <a:effectLst/>
                          <a:latin typeface="+mn-ea"/>
                          <a:ea typeface="+mn-ea"/>
                        </a:rPr>
                        <a:t>创建</a:t>
                      </a:r>
                      <a:r>
                        <a:rPr kumimoji="0" lang="en-US" altLang="zh-CN" sz="1200" b="0" i="0" u="none" strike="noStrike" cap="none" normalizeH="0" baseline="0" dirty="0" err="1">
                          <a:ln>
                            <a:noFill/>
                          </a:ln>
                          <a:solidFill>
                            <a:schemeClr val="tx1"/>
                          </a:solidFill>
                          <a:effectLst/>
                          <a:latin typeface="+mn-ea"/>
                          <a:ea typeface="+mn-ea"/>
                        </a:rPr>
                        <a:t>Stata</a:t>
                      </a:r>
                      <a:r>
                        <a:rPr kumimoji="0" lang="zh-CN" altLang="en-US" sz="1200" b="0" i="0" u="none" strike="noStrike" cap="none" normalizeH="0" baseline="0" dirty="0">
                          <a:ln>
                            <a:noFill/>
                          </a:ln>
                          <a:solidFill>
                            <a:schemeClr val="tx1"/>
                          </a:solidFill>
                          <a:effectLst/>
                          <a:latin typeface="+mn-ea"/>
                          <a:ea typeface="+mn-ea"/>
                        </a:rPr>
                        <a:t>数据集</a:t>
                      </a:r>
                      <a:r>
                        <a:rPr kumimoji="0" lang="en-US" altLang="zh-CN" sz="1200" b="0" i="0" u="none" strike="noStrike" cap="none" normalizeH="0" baseline="0" dirty="0">
                          <a:ln>
                            <a:noFill/>
                          </a:ln>
                          <a:solidFill>
                            <a:schemeClr val="tx1"/>
                          </a:solidFill>
                          <a:effectLst/>
                          <a:latin typeface="+mn-ea"/>
                          <a:ea typeface="+mn-ea"/>
                        </a:rPr>
                        <a:t>(*.dta)</a:t>
                      </a:r>
                      <a:endParaRPr kumimoji="0" lang="zh-CN" altLang="zh-CN" sz="1200" b="0" i="0" u="none" strike="noStrike" cap="none" normalizeH="0" baseline="0" dirty="0">
                        <a:ln>
                          <a:noFill/>
                        </a:ln>
                        <a:solidFill>
                          <a:schemeClr val="tx1"/>
                        </a:solidFill>
                        <a:effectLst/>
                        <a:latin typeface="+mn-ea"/>
                        <a:ea typeface="+mn-ea"/>
                      </a:endParaRP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cap="none" normalizeH="0" baseline="0" dirty="0">
                          <a:ln>
                            <a:noFill/>
                          </a:ln>
                          <a:solidFill>
                            <a:schemeClr val="tx1"/>
                          </a:solidFill>
                          <a:effectLst/>
                          <a:latin typeface="+mn-ea"/>
                          <a:ea typeface="+mn-ea"/>
                        </a:rPr>
                        <a:t>Zip, G zip</a:t>
                      </a: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marL="68580" marR="68580"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r h="248977">
                <a:tc>
                  <a:txBody>
                    <a:body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cap="none" normalizeH="0" baseline="0" dirty="0" err="1">
                          <a:ln>
                            <a:noFill/>
                          </a:ln>
                          <a:solidFill>
                            <a:schemeClr val="tx1"/>
                          </a:solidFill>
                          <a:effectLst/>
                          <a:latin typeface="+mn-ea"/>
                          <a:ea typeface="+mn-ea"/>
                        </a:rPr>
                        <a:t>Csv</a:t>
                      </a:r>
                      <a:r>
                        <a:rPr kumimoji="0" lang="zh-CN" altLang="en-US" sz="1200" b="0" i="0" u="none" strike="noStrike" cap="none" normalizeH="0" baseline="0" dirty="0">
                          <a:ln>
                            <a:noFill/>
                          </a:ln>
                          <a:solidFill>
                            <a:schemeClr val="tx1"/>
                          </a:solidFill>
                          <a:effectLst/>
                          <a:latin typeface="+mn-ea"/>
                          <a:ea typeface="+mn-ea"/>
                        </a:rPr>
                        <a:t>创建</a:t>
                      </a:r>
                      <a:r>
                        <a:rPr kumimoji="0" lang="en-US" altLang="zh-CN" sz="1200" b="0" i="0" u="none" strike="noStrike" cap="none" normalizeH="0" baseline="0" dirty="0" err="1">
                          <a:ln>
                            <a:noFill/>
                          </a:ln>
                          <a:solidFill>
                            <a:schemeClr val="tx1"/>
                          </a:solidFill>
                          <a:effectLst/>
                          <a:latin typeface="+mn-ea"/>
                          <a:ea typeface="+mn-ea"/>
                        </a:rPr>
                        <a:t>Stata</a:t>
                      </a:r>
                      <a:r>
                        <a:rPr kumimoji="0" lang="zh-CN" altLang="en-US" sz="1200" b="0" i="0" u="none" strike="noStrike" cap="none" normalizeH="0" baseline="0" dirty="0">
                          <a:ln>
                            <a:noFill/>
                          </a:ln>
                          <a:solidFill>
                            <a:schemeClr val="tx1"/>
                          </a:solidFill>
                          <a:effectLst/>
                          <a:latin typeface="+mn-ea"/>
                          <a:ea typeface="+mn-ea"/>
                        </a:rPr>
                        <a:t>数据集</a:t>
                      </a:r>
                      <a:r>
                        <a:rPr kumimoji="0" lang="en-US" altLang="zh-CN" sz="1200" b="0" i="0" u="none" strike="noStrike" cap="none" normalizeH="0" baseline="0" dirty="0">
                          <a:ln>
                            <a:noFill/>
                          </a:ln>
                          <a:solidFill>
                            <a:schemeClr val="tx1"/>
                          </a:solidFill>
                          <a:effectLst/>
                          <a:latin typeface="+mn-ea"/>
                          <a:ea typeface="+mn-ea"/>
                        </a:rPr>
                        <a:t>(*.dta)</a:t>
                      </a:r>
                      <a:endParaRPr kumimoji="0" lang="zh-CN" altLang="zh-CN" sz="1200" b="0" i="0" u="none" strike="noStrike" cap="none" normalizeH="0" baseline="0" dirty="0">
                        <a:ln>
                          <a:noFill/>
                        </a:ln>
                        <a:solidFill>
                          <a:schemeClr val="tx1"/>
                        </a:solidFill>
                        <a:effectLst/>
                        <a:latin typeface="+mn-ea"/>
                        <a:ea typeface="+mn-ea"/>
                      </a:endParaRP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cap="none" normalizeH="0" baseline="0" dirty="0">
                          <a:ln>
                            <a:noFill/>
                          </a:ln>
                          <a:solidFill>
                            <a:schemeClr val="tx1"/>
                          </a:solidFill>
                          <a:effectLst/>
                          <a:latin typeface="+mn-ea"/>
                          <a:ea typeface="+mn-ea"/>
                        </a:rPr>
                        <a:t>Zip, G zip</a:t>
                      </a: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marL="68400" marR="68580" marT="0"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r h="248977">
                <a:tc>
                  <a:txBody>
                    <a:body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cap="none" normalizeH="0" baseline="0" dirty="0">
                          <a:ln>
                            <a:noFill/>
                          </a:ln>
                          <a:solidFill>
                            <a:schemeClr val="tx1"/>
                          </a:solidFill>
                          <a:effectLst/>
                          <a:latin typeface="+mn-ea"/>
                          <a:ea typeface="+mn-ea"/>
                        </a:rPr>
                        <a:t>Txt</a:t>
                      </a:r>
                      <a:r>
                        <a:rPr kumimoji="0" lang="zh-CN" altLang="en-US" sz="1200" b="0" i="0" u="none" strike="noStrike" cap="none" normalizeH="0" baseline="0" dirty="0">
                          <a:ln>
                            <a:noFill/>
                          </a:ln>
                          <a:solidFill>
                            <a:schemeClr val="tx1"/>
                          </a:solidFill>
                          <a:effectLst/>
                          <a:latin typeface="+mn-ea"/>
                          <a:ea typeface="+mn-ea"/>
                        </a:rPr>
                        <a:t>创建</a:t>
                      </a:r>
                      <a:r>
                        <a:rPr kumimoji="0" lang="en-US" altLang="zh-CN" sz="1200" b="0" i="0" u="none" strike="noStrike" cap="none" normalizeH="0" baseline="0" dirty="0" err="1">
                          <a:ln>
                            <a:noFill/>
                          </a:ln>
                          <a:solidFill>
                            <a:schemeClr val="tx1"/>
                          </a:solidFill>
                          <a:effectLst/>
                          <a:latin typeface="+mn-ea"/>
                          <a:ea typeface="+mn-ea"/>
                        </a:rPr>
                        <a:t>Matlab</a:t>
                      </a:r>
                      <a:r>
                        <a:rPr kumimoji="0" lang="zh-CN" altLang="en-US" sz="1200" b="0" i="0" u="none" strike="noStrike" cap="none" normalizeH="0" baseline="0" dirty="0">
                          <a:ln>
                            <a:noFill/>
                          </a:ln>
                          <a:solidFill>
                            <a:schemeClr val="tx1"/>
                          </a:solidFill>
                          <a:effectLst/>
                          <a:latin typeface="+mn-ea"/>
                          <a:ea typeface="+mn-ea"/>
                        </a:rPr>
                        <a:t>数据集</a:t>
                      </a:r>
                      <a:r>
                        <a:rPr kumimoji="0" lang="en-US" altLang="zh-CN" sz="1200" b="0" i="0" u="none" strike="noStrike" cap="none" normalizeH="0" baseline="0" dirty="0">
                          <a:ln>
                            <a:noFill/>
                          </a:ln>
                          <a:solidFill>
                            <a:schemeClr val="tx1"/>
                          </a:solidFill>
                          <a:effectLst/>
                          <a:latin typeface="+mn-ea"/>
                          <a:ea typeface="+mn-ea"/>
                        </a:rPr>
                        <a:t>(*.mat)</a:t>
                      </a:r>
                      <a:endParaRPr kumimoji="0" lang="zh-CN" altLang="zh-CN" sz="1200" b="0" i="0" u="none" strike="noStrike" cap="none" normalizeH="0" baseline="0" dirty="0">
                        <a:ln>
                          <a:noFill/>
                        </a:ln>
                        <a:solidFill>
                          <a:schemeClr val="tx1"/>
                        </a:solidFill>
                        <a:effectLst/>
                        <a:latin typeface="+mn-ea"/>
                        <a:ea typeface="+mn-ea"/>
                      </a:endParaRP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cap="none" normalizeH="0" baseline="0" dirty="0">
                          <a:ln>
                            <a:noFill/>
                          </a:ln>
                          <a:solidFill>
                            <a:schemeClr val="tx1"/>
                          </a:solidFill>
                          <a:effectLst/>
                          <a:latin typeface="+mn-ea"/>
                          <a:ea typeface="+mn-ea"/>
                        </a:rPr>
                        <a:t>Zip, G zip</a:t>
                      </a: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marL="68400" marR="68580" marT="0"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r h="248977">
                <a:tc>
                  <a:txBody>
                    <a:body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cap="none" normalizeH="0" baseline="0" dirty="0" err="1">
                          <a:ln>
                            <a:noFill/>
                          </a:ln>
                          <a:solidFill>
                            <a:schemeClr val="tx1"/>
                          </a:solidFill>
                          <a:effectLst/>
                          <a:latin typeface="+mn-ea"/>
                          <a:ea typeface="+mn-ea"/>
                        </a:rPr>
                        <a:t>Csv</a:t>
                      </a:r>
                      <a:r>
                        <a:rPr kumimoji="0" lang="zh-CN" altLang="en-US" sz="1200" b="0" i="0" u="none" strike="noStrike" cap="none" normalizeH="0" baseline="0" dirty="0">
                          <a:ln>
                            <a:noFill/>
                          </a:ln>
                          <a:solidFill>
                            <a:schemeClr val="tx1"/>
                          </a:solidFill>
                          <a:effectLst/>
                          <a:latin typeface="+mn-ea"/>
                          <a:ea typeface="+mn-ea"/>
                        </a:rPr>
                        <a:t>创建</a:t>
                      </a:r>
                      <a:r>
                        <a:rPr kumimoji="0" lang="en-US" altLang="zh-CN" sz="1200" b="0" i="0" u="none" strike="noStrike" cap="none" normalizeH="0" baseline="0" dirty="0" err="1">
                          <a:ln>
                            <a:noFill/>
                          </a:ln>
                          <a:solidFill>
                            <a:schemeClr val="tx1"/>
                          </a:solidFill>
                          <a:effectLst/>
                          <a:latin typeface="+mn-ea"/>
                          <a:ea typeface="+mn-ea"/>
                        </a:rPr>
                        <a:t>Matlab</a:t>
                      </a:r>
                      <a:r>
                        <a:rPr kumimoji="0" lang="zh-CN" altLang="en-US" sz="1200" b="0" i="0" u="none" strike="noStrike" cap="none" normalizeH="0" baseline="0" dirty="0">
                          <a:ln>
                            <a:noFill/>
                          </a:ln>
                          <a:solidFill>
                            <a:schemeClr val="tx1"/>
                          </a:solidFill>
                          <a:effectLst/>
                          <a:latin typeface="+mn-ea"/>
                          <a:ea typeface="+mn-ea"/>
                        </a:rPr>
                        <a:t>数据集</a:t>
                      </a:r>
                      <a:r>
                        <a:rPr kumimoji="0" lang="en-US" altLang="zh-CN" sz="1200" b="0" i="0" u="none" strike="noStrike" cap="none" normalizeH="0" baseline="0" dirty="0">
                          <a:ln>
                            <a:noFill/>
                          </a:ln>
                          <a:solidFill>
                            <a:schemeClr val="tx1"/>
                          </a:solidFill>
                          <a:effectLst/>
                          <a:latin typeface="+mn-ea"/>
                          <a:ea typeface="+mn-ea"/>
                        </a:rPr>
                        <a:t>((*.mat)</a:t>
                      </a:r>
                      <a:endParaRPr kumimoji="0" lang="zh-CN" altLang="zh-CN" sz="1200" b="0" i="0" u="none" strike="noStrike" cap="none" normalizeH="0" baseline="0" dirty="0">
                        <a:ln>
                          <a:noFill/>
                        </a:ln>
                        <a:solidFill>
                          <a:schemeClr val="tx1"/>
                        </a:solidFill>
                        <a:effectLst/>
                        <a:latin typeface="+mn-ea"/>
                        <a:ea typeface="+mn-ea"/>
                      </a:endParaRP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cap="none" normalizeH="0" baseline="0" dirty="0">
                          <a:ln>
                            <a:noFill/>
                          </a:ln>
                          <a:solidFill>
                            <a:schemeClr val="tx1"/>
                          </a:solidFill>
                          <a:effectLst/>
                          <a:latin typeface="+mn-ea"/>
                          <a:ea typeface="+mn-ea"/>
                        </a:rPr>
                        <a:t>Zip, G zip</a:t>
                      </a: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marL="68400" marR="68580" marT="0"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9"/>
                  </a:ext>
                </a:extLst>
              </a:tr>
              <a:tr h="248977">
                <a:tc>
                  <a:txBody>
                    <a:body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cap="none" normalizeH="0" baseline="0" dirty="0">
                          <a:ln>
                            <a:noFill/>
                          </a:ln>
                          <a:solidFill>
                            <a:schemeClr val="tx1"/>
                          </a:solidFill>
                          <a:effectLst/>
                          <a:latin typeface="+mn-ea"/>
                          <a:ea typeface="+mn-ea"/>
                        </a:rPr>
                        <a:t>Excel</a:t>
                      </a:r>
                      <a:r>
                        <a:rPr kumimoji="0" lang="zh-CN" altLang="en-US" sz="1200" b="0" i="0" u="none" strike="noStrike" cap="none" normalizeH="0" baseline="0" dirty="0">
                          <a:ln>
                            <a:noFill/>
                          </a:ln>
                          <a:solidFill>
                            <a:schemeClr val="tx1"/>
                          </a:solidFill>
                          <a:effectLst/>
                          <a:latin typeface="+mn-ea"/>
                          <a:ea typeface="+mn-ea"/>
                        </a:rPr>
                        <a:t>创建</a:t>
                      </a:r>
                      <a:r>
                        <a:rPr kumimoji="0" lang="en-US" altLang="zh-CN" sz="1200" b="0" i="0" u="none" strike="noStrike" cap="none" normalizeH="0" baseline="0" dirty="0" err="1">
                          <a:ln>
                            <a:noFill/>
                          </a:ln>
                          <a:solidFill>
                            <a:schemeClr val="tx1"/>
                          </a:solidFill>
                          <a:effectLst/>
                          <a:latin typeface="+mn-ea"/>
                          <a:ea typeface="+mn-ea"/>
                        </a:rPr>
                        <a:t>Matlab</a:t>
                      </a:r>
                      <a:r>
                        <a:rPr kumimoji="0" lang="zh-CN" altLang="en-US" sz="1200" b="0" i="0" u="none" strike="noStrike" cap="none" normalizeH="0" baseline="0" dirty="0">
                          <a:ln>
                            <a:noFill/>
                          </a:ln>
                          <a:solidFill>
                            <a:schemeClr val="tx1"/>
                          </a:solidFill>
                          <a:effectLst/>
                          <a:latin typeface="+mn-ea"/>
                          <a:ea typeface="+mn-ea"/>
                        </a:rPr>
                        <a:t>数据集</a:t>
                      </a:r>
                      <a:r>
                        <a:rPr kumimoji="0" lang="en-US" altLang="zh-CN" sz="1200" b="0" i="0" u="none" strike="noStrike" cap="none" normalizeH="0" baseline="0" dirty="0">
                          <a:ln>
                            <a:noFill/>
                          </a:ln>
                          <a:solidFill>
                            <a:schemeClr val="tx1"/>
                          </a:solidFill>
                          <a:effectLst/>
                          <a:latin typeface="+mn-ea"/>
                          <a:ea typeface="+mn-ea"/>
                        </a:rPr>
                        <a:t>(*.mat)</a:t>
                      </a:r>
                      <a:endParaRPr kumimoji="0" lang="zh-CN" altLang="en-US" sz="1200" b="0" i="0" u="none" strike="noStrike" cap="none" normalizeH="0" baseline="0" dirty="0">
                        <a:ln>
                          <a:noFill/>
                        </a:ln>
                        <a:solidFill>
                          <a:schemeClr val="tx1"/>
                        </a:solidFill>
                        <a:effectLst/>
                        <a:latin typeface="+mn-ea"/>
                        <a:ea typeface="+mn-ea"/>
                      </a:endParaRPr>
                    </a:p>
                  </a:txBody>
                  <a:tcPr marL="9120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cap="none" normalizeH="0" baseline="0" dirty="0">
                          <a:ln>
                            <a:noFill/>
                          </a:ln>
                          <a:solidFill>
                            <a:schemeClr val="tx1"/>
                          </a:solidFill>
                          <a:effectLst/>
                          <a:latin typeface="+mn-ea"/>
                          <a:ea typeface="+mn-ea"/>
                        </a:rPr>
                        <a:t>Zip, G zip</a:t>
                      </a:r>
                    </a:p>
                  </a:txBody>
                  <a:tcPr marL="912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marL="68400" marR="68580" marT="0"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0"/>
                  </a:ext>
                </a:extLst>
              </a:tr>
            </a:tbl>
          </a:graphicData>
        </a:graphic>
      </p:graphicFrame>
    </p:spTree>
    <p:custDataLst>
      <p:tags r:id="rId1"/>
    </p:custDataLst>
    <p:extLst>
      <p:ext uri="{BB962C8B-B14F-4D97-AF65-F5344CB8AC3E}">
        <p14:creationId xmlns:p14="http://schemas.microsoft.com/office/powerpoint/2010/main" val="3831888903"/>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2800" b="1" dirty="0"/>
              <a:t>锐思金融研究数据库</a:t>
            </a:r>
            <a:r>
              <a:rPr lang="en-US" altLang="zh-CN" sz="2800" b="1" dirty="0"/>
              <a:t>-</a:t>
            </a:r>
            <a:r>
              <a:rPr lang="zh-CN" altLang="en-US" sz="2800" b="1" dirty="0"/>
              <a:t>数据来源标注</a:t>
            </a:r>
          </a:p>
        </p:txBody>
      </p:sp>
      <p:sp>
        <p:nvSpPr>
          <p:cNvPr id="8" name="Rectangle 3"/>
          <p:cNvSpPr txBox="1">
            <a:spLocks noChangeArrowheads="1"/>
          </p:cNvSpPr>
          <p:nvPr/>
        </p:nvSpPr>
        <p:spPr>
          <a:xfrm>
            <a:off x="1161691" y="1263787"/>
            <a:ext cx="8982974" cy="4525963"/>
          </a:xfrm>
          <a:prstGeom prst="rect">
            <a:avLst/>
          </a:prstGeom>
        </p:spPr>
        <p:txBody>
          <a:bodyPr/>
          <a:lstStyle/>
          <a:p>
            <a:pPr marL="342900" marR="0" lvl="0" indent="-342900" algn="l" defTabSz="1363980" rtl="0" eaLnBrk="1" fontAlgn="auto" latinLnBrk="0" hangingPunct="1">
              <a:lnSpc>
                <a:spcPct val="200000"/>
              </a:lnSpc>
              <a:spcBef>
                <a:spcPts val="130"/>
              </a:spcBef>
              <a:spcAft>
                <a:spcPts val="0"/>
              </a:spcAft>
              <a:buClrTx/>
              <a:buSzTx/>
              <a:buFont typeface="Wingdings" panose="05000000000000000000" pitchFamily="2" charset="2"/>
              <a:buChar char="n"/>
              <a:defRPr/>
            </a:pPr>
            <a:r>
              <a:rPr kumimoji="0" lang="zh-CN" altLang="en-US" sz="2000" b="0" i="0" u="none" strike="noStrike" kern="1200" cap="none" spc="0" normalizeH="0" baseline="0" noProof="0" dirty="0">
                <a:ln>
                  <a:noFill/>
                </a:ln>
                <a:solidFill>
                  <a:schemeClr val="tx1"/>
                </a:solidFill>
                <a:effectLst/>
                <a:uLnTx/>
                <a:uFillTx/>
                <a:latin typeface="+mn-ea"/>
                <a:cs typeface="+mn-cs"/>
              </a:rPr>
              <a:t>数据来源：锐思数据库（</a:t>
            </a:r>
            <a:r>
              <a:rPr kumimoji="0" lang="en-US" altLang="zh-CN" sz="2000" b="0" i="0" u="none" strike="noStrike" kern="1200" cap="none" spc="0" normalizeH="0" baseline="0" noProof="0" dirty="0">
                <a:ln>
                  <a:noFill/>
                </a:ln>
                <a:solidFill>
                  <a:srgbClr val="0070C0"/>
                </a:solidFill>
                <a:effectLst/>
                <a:uLnTx/>
                <a:uFillTx/>
                <a:latin typeface="+mn-ea"/>
                <a:cs typeface="+mn-cs"/>
                <a:hlinkClick r:id="rId4"/>
              </a:rPr>
              <a:t>www.resset.com</a:t>
            </a:r>
            <a:r>
              <a:rPr kumimoji="0" lang="zh-CN" altLang="en-US" sz="2000" b="0" i="0" u="none" strike="noStrike" kern="1200" cap="none" spc="0" normalizeH="0" baseline="0" noProof="0" dirty="0">
                <a:ln>
                  <a:noFill/>
                </a:ln>
                <a:solidFill>
                  <a:schemeClr val="tx1"/>
                </a:solidFill>
                <a:effectLst/>
                <a:uLnTx/>
                <a:uFillTx/>
                <a:latin typeface="+mn-ea"/>
                <a:cs typeface="+mn-cs"/>
              </a:rPr>
              <a:t>）</a:t>
            </a:r>
            <a:endParaRPr kumimoji="0" lang="en-US" altLang="zh-CN" sz="2000" b="0" i="0" u="none" strike="noStrike" kern="1200" cap="none" spc="0" normalizeH="0" baseline="0" noProof="0" dirty="0">
              <a:ln>
                <a:noFill/>
              </a:ln>
              <a:solidFill>
                <a:schemeClr val="tx1"/>
              </a:solidFill>
              <a:effectLst/>
              <a:uLnTx/>
              <a:uFillTx/>
              <a:latin typeface="+mn-ea"/>
              <a:cs typeface="+mn-cs"/>
            </a:endParaRPr>
          </a:p>
          <a:p>
            <a:pPr marL="342900" marR="0" lvl="0" indent="-342900" algn="l" defTabSz="1363980" rtl="0" eaLnBrk="1" fontAlgn="auto" latinLnBrk="0" hangingPunct="1">
              <a:lnSpc>
                <a:spcPct val="200000"/>
              </a:lnSpc>
              <a:spcBef>
                <a:spcPts val="130"/>
              </a:spcBef>
              <a:spcAft>
                <a:spcPts val="0"/>
              </a:spcAft>
              <a:buClrTx/>
              <a:buSzTx/>
              <a:buFont typeface="Wingdings" panose="05000000000000000000" pitchFamily="2" charset="2"/>
              <a:buChar char="n"/>
              <a:defRPr/>
            </a:pPr>
            <a:r>
              <a:rPr kumimoji="0" lang="zh-CN" altLang="en-US" sz="2000" b="0" i="0" u="none" strike="noStrike" kern="1200" cap="none" spc="0" normalizeH="0" baseline="0" noProof="0" dirty="0">
                <a:ln>
                  <a:noFill/>
                </a:ln>
                <a:solidFill>
                  <a:schemeClr val="tx1"/>
                </a:solidFill>
                <a:effectLst/>
                <a:uLnTx/>
                <a:uFillTx/>
                <a:latin typeface="+mn-ea"/>
                <a:cs typeface="+mn-cs"/>
              </a:rPr>
              <a:t>数据来源：锐思金融研究数据库（</a:t>
            </a:r>
            <a:r>
              <a:rPr kumimoji="0" lang="en-US" altLang="zh-CN" sz="2000" b="0" i="0" u="none" strike="noStrike" kern="1200" cap="none" spc="0" normalizeH="0" baseline="0" noProof="0" dirty="0">
                <a:ln>
                  <a:noFill/>
                </a:ln>
                <a:solidFill>
                  <a:srgbClr val="0070C0"/>
                </a:solidFill>
                <a:effectLst/>
                <a:uLnTx/>
                <a:uFillTx/>
                <a:latin typeface="+mn-ea"/>
                <a:cs typeface="+mn-cs"/>
                <a:hlinkClick r:id="rId4"/>
              </a:rPr>
              <a:t>www.resset.com</a:t>
            </a:r>
            <a:r>
              <a:rPr kumimoji="0" lang="zh-CN" altLang="en-US" sz="2000" b="0" i="0" u="none" strike="noStrike" kern="1200" cap="none" spc="0" normalizeH="0" baseline="0" noProof="0" dirty="0">
                <a:ln>
                  <a:noFill/>
                </a:ln>
                <a:solidFill>
                  <a:schemeClr val="tx1"/>
                </a:solidFill>
                <a:effectLst/>
                <a:uLnTx/>
                <a:uFillTx/>
                <a:latin typeface="+mn-ea"/>
                <a:cs typeface="+mn-cs"/>
              </a:rPr>
              <a:t>）</a:t>
            </a:r>
            <a:endParaRPr kumimoji="0" lang="en-US" altLang="zh-CN" sz="2000" b="0" i="0" u="none" strike="noStrike" kern="1200" cap="none" spc="0" normalizeH="0" baseline="0" noProof="0" dirty="0">
              <a:ln>
                <a:noFill/>
              </a:ln>
              <a:solidFill>
                <a:schemeClr val="tx1"/>
              </a:solidFill>
              <a:effectLst/>
              <a:uLnTx/>
              <a:uFillTx/>
              <a:latin typeface="+mn-ea"/>
              <a:cs typeface="+mn-cs"/>
            </a:endParaRPr>
          </a:p>
          <a:p>
            <a:pPr marL="342900" marR="0" lvl="0" indent="-342900" algn="l" defTabSz="1363980" rtl="0" eaLnBrk="1" fontAlgn="auto" latinLnBrk="0" hangingPunct="1">
              <a:lnSpc>
                <a:spcPct val="200000"/>
              </a:lnSpc>
              <a:spcBef>
                <a:spcPts val="130"/>
              </a:spcBef>
              <a:spcAft>
                <a:spcPts val="0"/>
              </a:spcAft>
              <a:buClrTx/>
              <a:buSzTx/>
              <a:buFont typeface="Wingdings" panose="05000000000000000000" pitchFamily="2" charset="2"/>
              <a:buChar char="n"/>
              <a:defRPr/>
            </a:pPr>
            <a:r>
              <a:rPr kumimoji="0" lang="zh-CN" altLang="en-US" sz="2000" b="0" i="0" u="none" strike="noStrike" kern="1200" cap="none" spc="0" normalizeH="0" baseline="0" noProof="0" dirty="0">
                <a:ln>
                  <a:noFill/>
                </a:ln>
                <a:solidFill>
                  <a:schemeClr val="tx1"/>
                </a:solidFill>
                <a:effectLst/>
                <a:uLnTx/>
                <a:uFillTx/>
                <a:latin typeface="+mn-ea"/>
                <a:cs typeface="+mn-cs"/>
              </a:rPr>
              <a:t>数据来源：北京聚源锐思数据科技有限公司（</a:t>
            </a:r>
            <a:r>
              <a:rPr lang="en-US" altLang="zh-CN" sz="2000" dirty="0">
                <a:solidFill>
                  <a:srgbClr val="0070C0"/>
                </a:solidFill>
                <a:latin typeface="+mn-ea"/>
                <a:hlinkClick r:id="rId4"/>
              </a:rPr>
              <a:t>www.resset.com</a:t>
            </a:r>
            <a:r>
              <a:rPr kumimoji="0" lang="zh-CN" altLang="en-US" sz="2000" b="0" i="0" u="none" strike="noStrike" kern="1200" cap="none" spc="0" normalizeH="0" baseline="0" noProof="0" dirty="0">
                <a:ln>
                  <a:noFill/>
                </a:ln>
                <a:solidFill>
                  <a:schemeClr val="tx1"/>
                </a:solidFill>
                <a:effectLst/>
                <a:uLnTx/>
                <a:uFillTx/>
                <a:latin typeface="+mn-ea"/>
                <a:cs typeface="+mn-cs"/>
              </a:rPr>
              <a:t>）</a:t>
            </a:r>
            <a:endParaRPr kumimoji="0" lang="en-US" altLang="zh-CN" sz="2000" b="0" i="0" u="none" strike="noStrike" kern="1200" cap="none" spc="0" normalizeH="0" baseline="0" noProof="0" dirty="0">
              <a:ln>
                <a:noFill/>
              </a:ln>
              <a:solidFill>
                <a:schemeClr val="tx1"/>
              </a:solidFill>
              <a:effectLst/>
              <a:uLnTx/>
              <a:uFillTx/>
              <a:latin typeface="+mn-ea"/>
              <a:cs typeface="+mn-cs"/>
            </a:endParaRPr>
          </a:p>
          <a:p>
            <a:pPr marL="342900" marR="0" lvl="0" indent="-342900" algn="l" defTabSz="1363980" rtl="0" eaLnBrk="1" fontAlgn="auto" latinLnBrk="0" hangingPunct="1">
              <a:lnSpc>
                <a:spcPct val="200000"/>
              </a:lnSpc>
              <a:spcBef>
                <a:spcPts val="130"/>
              </a:spcBef>
              <a:spcAft>
                <a:spcPts val="0"/>
              </a:spcAft>
              <a:buClrTx/>
              <a:buSzTx/>
              <a:buFont typeface="Wingdings" panose="05000000000000000000" pitchFamily="2" charset="2"/>
              <a:buChar char="n"/>
              <a:defRPr/>
            </a:pPr>
            <a:r>
              <a:rPr kumimoji="0" lang="zh-CN" altLang="en-US" sz="2000" b="0" i="0" u="none" strike="noStrike" kern="1200" cap="none" spc="0" normalizeH="0" baseline="0" noProof="0" dirty="0">
                <a:ln>
                  <a:noFill/>
                </a:ln>
                <a:solidFill>
                  <a:schemeClr val="tx1"/>
                </a:solidFill>
                <a:effectLst/>
                <a:uLnTx/>
                <a:uFillTx/>
                <a:latin typeface="+mn-ea"/>
                <a:cs typeface="+mn-cs"/>
              </a:rPr>
              <a:t>数据来源：</a:t>
            </a:r>
            <a:r>
              <a:rPr kumimoji="0" lang="en-US" altLang="zh-CN" sz="2000" b="0" i="0" u="none" strike="noStrike" kern="1200" cap="none" spc="0" normalizeH="0" baseline="0" noProof="0" dirty="0">
                <a:ln>
                  <a:noFill/>
                </a:ln>
                <a:solidFill>
                  <a:schemeClr val="tx1"/>
                </a:solidFill>
                <a:effectLst/>
                <a:uLnTx/>
                <a:uFillTx/>
                <a:latin typeface="+mn-ea"/>
                <a:cs typeface="+mn-cs"/>
              </a:rPr>
              <a:t>RESSET </a:t>
            </a:r>
            <a:r>
              <a:rPr kumimoji="0" lang="zh-CN" altLang="en-US" sz="2000" b="0" i="0" u="none" strike="noStrike" kern="1200" cap="none" spc="0" normalizeH="0" baseline="0" noProof="0" dirty="0">
                <a:ln>
                  <a:noFill/>
                </a:ln>
                <a:solidFill>
                  <a:schemeClr val="tx1"/>
                </a:solidFill>
                <a:effectLst/>
                <a:uLnTx/>
                <a:uFillTx/>
                <a:latin typeface="+mn-ea"/>
                <a:cs typeface="+mn-cs"/>
              </a:rPr>
              <a:t>（</a:t>
            </a:r>
            <a:r>
              <a:rPr kumimoji="0" lang="en-US" altLang="zh-CN" sz="2000" b="0" i="0" u="none" strike="noStrike" kern="1200" cap="none" spc="0" normalizeH="0" baseline="0" noProof="0" dirty="0">
                <a:ln>
                  <a:noFill/>
                </a:ln>
                <a:solidFill>
                  <a:srgbClr val="0070C0"/>
                </a:solidFill>
                <a:effectLst/>
                <a:uLnTx/>
                <a:uFillTx/>
                <a:latin typeface="+mn-ea"/>
                <a:cs typeface="+mn-cs"/>
                <a:hlinkClick r:id="rId4"/>
              </a:rPr>
              <a:t>www.resset.com</a:t>
            </a:r>
            <a:r>
              <a:rPr kumimoji="0" lang="zh-CN" altLang="en-US" sz="2000" b="0" i="0" u="none" strike="noStrike" kern="1200" cap="none" spc="0" normalizeH="0" baseline="0" noProof="0" dirty="0">
                <a:ln>
                  <a:noFill/>
                </a:ln>
                <a:solidFill>
                  <a:schemeClr val="tx1"/>
                </a:solidFill>
                <a:effectLst/>
                <a:uLnTx/>
                <a:uFillTx/>
                <a:latin typeface="+mn-ea"/>
                <a:cs typeface="+mn-cs"/>
              </a:rPr>
              <a:t>）</a:t>
            </a:r>
            <a:endParaRPr lang="en-US" altLang="zh-CN" sz="2000" dirty="0">
              <a:latin typeface="+mn-ea"/>
            </a:endParaRPr>
          </a:p>
          <a:p>
            <a:pPr marL="342900" marR="0" lvl="0" indent="-342900" algn="l" defTabSz="1363980" rtl="0" eaLnBrk="1" fontAlgn="auto" latinLnBrk="0" hangingPunct="1">
              <a:lnSpc>
                <a:spcPct val="200000"/>
              </a:lnSpc>
              <a:spcBef>
                <a:spcPts val="130"/>
              </a:spcBef>
              <a:spcAft>
                <a:spcPts val="0"/>
              </a:spcAft>
              <a:buClrTx/>
              <a:buSzTx/>
              <a:buFont typeface="Wingdings" panose="05000000000000000000" pitchFamily="2" charset="2"/>
              <a:buChar char="n"/>
              <a:defRPr/>
            </a:pPr>
            <a:r>
              <a:rPr kumimoji="0" lang="zh-CN" altLang="en-US" sz="2000" b="0" i="0" u="none" strike="noStrike" kern="1200" cap="none" spc="0" normalizeH="0" baseline="0" noProof="0" dirty="0">
                <a:ln>
                  <a:noFill/>
                </a:ln>
                <a:solidFill>
                  <a:schemeClr val="tx1"/>
                </a:solidFill>
                <a:effectLst/>
                <a:uLnTx/>
                <a:uFillTx/>
                <a:latin typeface="+mn-ea"/>
                <a:cs typeface="+mn-cs"/>
              </a:rPr>
              <a:t>锐思数据官网：</a:t>
            </a:r>
            <a:r>
              <a:rPr lang="en-US" altLang="zh-CN" sz="2000" dirty="0">
                <a:solidFill>
                  <a:srgbClr val="0070C0"/>
                </a:solidFill>
                <a:latin typeface="+mn-ea"/>
              </a:rPr>
              <a:t>www.resset.com    www.resset.cn    </a:t>
            </a:r>
          </a:p>
        </p:txBody>
      </p:sp>
    </p:spTree>
    <p:custDataLst>
      <p:tags r:id="rId1"/>
    </p:custDataLst>
    <p:extLst>
      <p:ext uri="{BB962C8B-B14F-4D97-AF65-F5344CB8AC3E}">
        <p14:creationId xmlns:p14="http://schemas.microsoft.com/office/powerpoint/2010/main" val="4218584054"/>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09607" y="1364979"/>
            <a:ext cx="8782420" cy="1872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 name="矩形 6"/>
          <p:cNvSpPr/>
          <p:nvPr/>
        </p:nvSpPr>
        <p:spPr>
          <a:xfrm>
            <a:off x="0" y="3909053"/>
            <a:ext cx="5712357" cy="1872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8" name="矩形 7"/>
          <p:cNvSpPr/>
          <p:nvPr/>
        </p:nvSpPr>
        <p:spPr>
          <a:xfrm>
            <a:off x="0" y="1988840"/>
            <a:ext cx="10613237" cy="3024000"/>
          </a:xfrm>
          <a:custGeom>
            <a:avLst/>
            <a:gdLst/>
            <a:ahLst/>
            <a:cxnLst/>
            <a:rect l="l" t="t" r="r" b="b"/>
            <a:pathLst>
              <a:path w="7959928" h="2268000">
                <a:moveTo>
                  <a:pt x="0" y="0"/>
                </a:moveTo>
                <a:lnTo>
                  <a:pt x="7959928" y="0"/>
                </a:lnTo>
                <a:lnTo>
                  <a:pt x="6650498" y="2268000"/>
                </a:lnTo>
                <a:lnTo>
                  <a:pt x="0" y="226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0" name="TextBox 9"/>
          <p:cNvSpPr txBox="1"/>
          <p:nvPr/>
        </p:nvSpPr>
        <p:spPr>
          <a:xfrm>
            <a:off x="790577" y="3813047"/>
            <a:ext cx="1394076" cy="615553"/>
          </a:xfrm>
          <a:prstGeom prst="rect">
            <a:avLst/>
          </a:prstGeom>
          <a:noFill/>
        </p:spPr>
        <p:txBody>
          <a:bodyPr wrap="square" lIns="121917" tIns="60958" rIns="121917" bIns="60958" rtlCol="0">
            <a:spAutoFit/>
          </a:bodyPr>
          <a:lstStyle/>
          <a:p>
            <a:pPr algn="ctr"/>
            <a:r>
              <a:rPr lang="en-US" altLang="zh-CN" sz="3200" dirty="0">
                <a:solidFill>
                  <a:schemeClr val="bg1"/>
                </a:solidFill>
              </a:rPr>
              <a:t>PART</a:t>
            </a:r>
            <a:endParaRPr lang="zh-CN" altLang="en-US" sz="3200" dirty="0">
              <a:solidFill>
                <a:schemeClr val="bg1"/>
              </a:solidFill>
            </a:endParaRPr>
          </a:p>
        </p:txBody>
      </p:sp>
      <p:sp>
        <p:nvSpPr>
          <p:cNvPr id="11" name="TextBox 10"/>
          <p:cNvSpPr txBox="1"/>
          <p:nvPr/>
        </p:nvSpPr>
        <p:spPr>
          <a:xfrm>
            <a:off x="1852481" y="2262988"/>
            <a:ext cx="2229877" cy="2474595"/>
          </a:xfrm>
          <a:prstGeom prst="rect">
            <a:avLst/>
          </a:prstGeom>
          <a:noFill/>
        </p:spPr>
        <p:txBody>
          <a:bodyPr wrap="square" lIns="121917" tIns="60958" rIns="121917" bIns="60958" rtlCol="0">
            <a:spAutoFit/>
          </a:bodyPr>
          <a:lstStyle/>
          <a:p>
            <a:pPr algn="ctr"/>
            <a:r>
              <a:rPr lang="en-US" sz="15300" dirty="0">
                <a:solidFill>
                  <a:schemeClr val="bg1"/>
                </a:solidFill>
                <a:latin typeface="Impact" panose="020B0806030902050204" pitchFamily="34" charset="0"/>
              </a:rPr>
              <a:t>3</a:t>
            </a:r>
          </a:p>
        </p:txBody>
      </p:sp>
      <p:sp>
        <p:nvSpPr>
          <p:cNvPr id="12" name="TextBox 11"/>
          <p:cNvSpPr txBox="1"/>
          <p:nvPr/>
        </p:nvSpPr>
        <p:spPr>
          <a:xfrm>
            <a:off x="3630349" y="3069451"/>
            <a:ext cx="5837220" cy="1261880"/>
          </a:xfrm>
          <a:prstGeom prst="rect">
            <a:avLst/>
          </a:prstGeom>
          <a:noFill/>
        </p:spPr>
        <p:txBody>
          <a:bodyPr wrap="square" lIns="121917" tIns="60958" rIns="121917" bIns="60958" rtlCol="0">
            <a:spAutoFit/>
          </a:bodyPr>
          <a:lstStyle/>
          <a:p>
            <a:pPr lvl="0" algn="ctr"/>
            <a:r>
              <a:rPr lang="en-US" altLang="zh-CN" sz="3700" b="1" dirty="0">
                <a:solidFill>
                  <a:prstClr val="white"/>
                </a:solidFill>
                <a:sym typeface="+mn-ea"/>
              </a:rPr>
              <a:t>RESSET</a:t>
            </a:r>
            <a:r>
              <a:rPr lang="zh-CN" altLang="en-US" sz="3700" b="1" dirty="0">
                <a:solidFill>
                  <a:prstClr val="white"/>
                </a:solidFill>
                <a:sym typeface="+mn-ea"/>
              </a:rPr>
              <a:t>金融研究数据库助力实证研究</a:t>
            </a:r>
          </a:p>
        </p:txBody>
      </p:sp>
      <p:sp>
        <p:nvSpPr>
          <p:cNvPr id="21" name="矩形 20"/>
          <p:cNvSpPr/>
          <p:nvPr/>
        </p:nvSpPr>
        <p:spPr>
          <a:xfrm>
            <a:off x="11001541" y="1808851"/>
            <a:ext cx="596076" cy="984256"/>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3" name="Picture 3" descr="E:\文档\doc\04.svn\100.综合\005.Logo\logo.jpg"/>
          <p:cNvPicPr>
            <a:picLocks noChangeAspect="1" noChangeArrowheads="1"/>
          </p:cNvPicPr>
          <p:nvPr/>
        </p:nvPicPr>
        <p:blipFill>
          <a:blip r:embed="rId3" cstate="print"/>
          <a:srcRect/>
          <a:stretch>
            <a:fillRect/>
          </a:stretch>
        </p:blipFill>
        <p:spPr bwMode="auto">
          <a:xfrm>
            <a:off x="252347" y="259488"/>
            <a:ext cx="1600200" cy="635000"/>
          </a:xfrm>
          <a:prstGeom prst="rect">
            <a:avLst/>
          </a:prstGeom>
          <a:noFill/>
        </p:spPr>
      </p:pic>
    </p:spTree>
    <p:extLst>
      <p:ext uri="{BB962C8B-B14F-4D97-AF65-F5344CB8AC3E}">
        <p14:creationId xmlns:p14="http://schemas.microsoft.com/office/powerpoint/2010/main" val="1568687420"/>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2800" b="1" dirty="0">
                <a:solidFill>
                  <a:prstClr val="black">
                    <a:lumMod val="65000"/>
                    <a:lumOff val="35000"/>
                  </a:prstClr>
                </a:solidFill>
                <a:latin typeface="+mn-ea"/>
              </a:rPr>
              <a:t>锐思金融研究数据库应用案例</a:t>
            </a:r>
            <a:r>
              <a:rPr lang="en-US" altLang="zh-CN" sz="2800" dirty="0">
                <a:solidFill>
                  <a:prstClr val="black">
                    <a:lumMod val="65000"/>
                    <a:lumOff val="35000"/>
                  </a:prstClr>
                </a:solidFill>
                <a:latin typeface="+mn-ea"/>
              </a:rPr>
              <a:t>——</a:t>
            </a:r>
            <a:r>
              <a:rPr lang="zh-CN" altLang="en-US" sz="2800" i="1" dirty="0">
                <a:latin typeface="+mn-ea"/>
                <a:sym typeface="+mn-ea"/>
              </a:rPr>
              <a:t>实证论文写作</a:t>
            </a:r>
            <a:endParaRPr lang="zh-CN" altLang="en-US" sz="3600" b="1" dirty="0"/>
          </a:p>
        </p:txBody>
      </p:sp>
      <p:sp>
        <p:nvSpPr>
          <p:cNvPr id="2" name="文本框 1"/>
          <p:cNvSpPr txBox="1"/>
          <p:nvPr/>
        </p:nvSpPr>
        <p:spPr>
          <a:xfrm>
            <a:off x="2321560" y="1784350"/>
            <a:ext cx="8041640" cy="4523105"/>
          </a:xfrm>
          <a:prstGeom prst="rect">
            <a:avLst/>
          </a:prstGeom>
          <a:noFill/>
        </p:spPr>
        <p:txBody>
          <a:bodyPr wrap="square" rtlCol="0" anchor="t">
            <a:spAutoFit/>
          </a:bodyPr>
          <a:lstStyle/>
          <a:p>
            <a:pPr eaLnBrk="1" hangingPunct="1">
              <a:lnSpc>
                <a:spcPct val="150000"/>
              </a:lnSpc>
              <a:buNone/>
            </a:pPr>
            <a:r>
              <a:rPr lang="en-US" altLang="zh-CN" sz="2400" dirty="0">
                <a:latin typeface="+mn-ea"/>
                <a:sym typeface="+mn-ea"/>
              </a:rPr>
              <a:t>1</a:t>
            </a:r>
            <a:r>
              <a:rPr lang="zh-CN" altLang="en-US" sz="2400" dirty="0">
                <a:latin typeface="+mn-ea"/>
                <a:sym typeface="+mn-ea"/>
              </a:rPr>
              <a:t>、设定研究的主题</a:t>
            </a:r>
            <a:endParaRPr lang="en-US" altLang="zh-CN" sz="2400" dirty="0">
              <a:latin typeface="+mn-ea"/>
            </a:endParaRPr>
          </a:p>
          <a:p>
            <a:pPr eaLnBrk="1" hangingPunct="1">
              <a:lnSpc>
                <a:spcPct val="150000"/>
              </a:lnSpc>
              <a:buNone/>
            </a:pPr>
            <a:r>
              <a:rPr lang="en-US" altLang="zh-CN" sz="2400" dirty="0">
                <a:latin typeface="+mn-ea"/>
                <a:sym typeface="+mn-ea"/>
              </a:rPr>
              <a:t>2</a:t>
            </a:r>
            <a:r>
              <a:rPr lang="zh-CN" altLang="en-US" sz="2400" dirty="0">
                <a:latin typeface="+mn-ea"/>
                <a:sym typeface="+mn-ea"/>
              </a:rPr>
              <a:t>、查阅相关理论以及以往的研究结果</a:t>
            </a:r>
            <a:endParaRPr lang="en-US" altLang="zh-CN" sz="2400" dirty="0">
              <a:latin typeface="+mn-ea"/>
            </a:endParaRPr>
          </a:p>
          <a:p>
            <a:pPr eaLnBrk="1" hangingPunct="1">
              <a:lnSpc>
                <a:spcPct val="150000"/>
              </a:lnSpc>
              <a:buNone/>
            </a:pPr>
            <a:r>
              <a:rPr lang="en-US" altLang="zh-CN" sz="2400" dirty="0">
                <a:latin typeface="+mn-ea"/>
                <a:sym typeface="+mn-ea"/>
              </a:rPr>
              <a:t>3</a:t>
            </a:r>
            <a:r>
              <a:rPr lang="zh-CN" altLang="en-US" sz="2400" dirty="0">
                <a:latin typeface="+mn-ea"/>
                <a:sym typeface="+mn-ea"/>
              </a:rPr>
              <a:t>、确定研究问题、提出假设或模型</a:t>
            </a:r>
            <a:endParaRPr lang="en-US" altLang="zh-CN" sz="2400" dirty="0">
              <a:latin typeface="+mn-ea"/>
            </a:endParaRPr>
          </a:p>
          <a:p>
            <a:pPr eaLnBrk="1" hangingPunct="1">
              <a:lnSpc>
                <a:spcPct val="150000"/>
              </a:lnSpc>
              <a:buNone/>
            </a:pPr>
            <a:r>
              <a:rPr lang="en-US" altLang="zh-CN" sz="2400" dirty="0">
                <a:latin typeface="+mn-ea"/>
                <a:sym typeface="+mn-ea"/>
              </a:rPr>
              <a:t>4</a:t>
            </a:r>
            <a:r>
              <a:rPr lang="zh-CN" altLang="en-US" sz="2400" dirty="0">
                <a:latin typeface="+mn-ea"/>
                <a:sym typeface="+mn-ea"/>
              </a:rPr>
              <a:t>、选择适用的研究方法、设计研究方案</a:t>
            </a:r>
            <a:endParaRPr lang="en-US" altLang="zh-CN" sz="2400" dirty="0">
              <a:latin typeface="+mn-ea"/>
            </a:endParaRPr>
          </a:p>
          <a:p>
            <a:pPr eaLnBrk="1" hangingPunct="1">
              <a:lnSpc>
                <a:spcPct val="150000"/>
              </a:lnSpc>
              <a:buNone/>
            </a:pPr>
            <a:r>
              <a:rPr lang="en-US" altLang="zh-CN" sz="2400" dirty="0">
                <a:latin typeface="+mn-ea"/>
                <a:sym typeface="+mn-ea"/>
              </a:rPr>
              <a:t>5</a:t>
            </a:r>
            <a:r>
              <a:rPr lang="zh-CN" altLang="en-US" sz="2400" dirty="0">
                <a:latin typeface="+mn-ea"/>
                <a:sym typeface="+mn-ea"/>
              </a:rPr>
              <a:t>、收集数据或资料</a:t>
            </a:r>
            <a:endParaRPr lang="en-US" altLang="zh-CN" sz="2400" dirty="0">
              <a:latin typeface="+mn-ea"/>
            </a:endParaRPr>
          </a:p>
          <a:p>
            <a:pPr eaLnBrk="1" hangingPunct="1">
              <a:lnSpc>
                <a:spcPct val="150000"/>
              </a:lnSpc>
              <a:buNone/>
            </a:pPr>
            <a:r>
              <a:rPr lang="en-US" altLang="zh-CN" sz="2400" dirty="0">
                <a:latin typeface="+mn-ea"/>
                <a:sym typeface="+mn-ea"/>
              </a:rPr>
              <a:t>6</a:t>
            </a:r>
            <a:r>
              <a:rPr lang="zh-CN" altLang="en-US" sz="2400" dirty="0">
                <a:latin typeface="+mn-ea"/>
                <a:sym typeface="+mn-ea"/>
              </a:rPr>
              <a:t>、处理、分析和解释数据或资料</a:t>
            </a:r>
            <a:endParaRPr lang="en-US" altLang="zh-CN" sz="2400" dirty="0">
              <a:latin typeface="+mn-ea"/>
            </a:endParaRPr>
          </a:p>
          <a:p>
            <a:pPr eaLnBrk="1" hangingPunct="1">
              <a:lnSpc>
                <a:spcPct val="150000"/>
              </a:lnSpc>
              <a:buNone/>
            </a:pPr>
            <a:r>
              <a:rPr lang="en-US" altLang="zh-CN" sz="2400" dirty="0">
                <a:latin typeface="+mn-ea"/>
                <a:sym typeface="+mn-ea"/>
              </a:rPr>
              <a:t>7</a:t>
            </a:r>
            <a:r>
              <a:rPr lang="zh-CN" altLang="en-US" sz="2400" dirty="0">
                <a:latin typeface="+mn-ea"/>
                <a:sym typeface="+mn-ea"/>
              </a:rPr>
              <a:t>、撰写研究报告、以适当的形式发布研究结果</a:t>
            </a:r>
            <a:endParaRPr lang="en-US" altLang="zh-CN" sz="2400" dirty="0">
              <a:latin typeface="+mn-ea"/>
            </a:endParaRPr>
          </a:p>
          <a:p>
            <a:pPr eaLnBrk="1" hangingPunct="1">
              <a:lnSpc>
                <a:spcPct val="150000"/>
              </a:lnSpc>
              <a:buNone/>
            </a:pPr>
            <a:r>
              <a:rPr lang="en-US" altLang="zh-CN" sz="2400" dirty="0">
                <a:latin typeface="+mn-ea"/>
                <a:sym typeface="+mn-ea"/>
              </a:rPr>
              <a:t>8</a:t>
            </a:r>
            <a:r>
              <a:rPr lang="zh-CN" altLang="en-US" sz="2400" dirty="0">
                <a:latin typeface="+mn-ea"/>
                <a:sym typeface="+mn-ea"/>
              </a:rPr>
              <a:t>、必要时再次跟踪研究该课题</a:t>
            </a:r>
            <a:endParaRPr lang="zh-CN" altLang="en-US" sz="2400" dirty="0">
              <a:latin typeface="+mn-ea"/>
            </a:endParaRPr>
          </a:p>
        </p:txBody>
      </p:sp>
      <p:sp>
        <p:nvSpPr>
          <p:cNvPr id="33794" name="标题 1"/>
          <p:cNvSpPr>
            <a:spLocks noGrp="1"/>
          </p:cNvSpPr>
          <p:nvPr/>
        </p:nvSpPr>
        <p:spPr>
          <a:xfrm>
            <a:off x="1741805" y="929005"/>
            <a:ext cx="8540750" cy="1143000"/>
          </a:xfrm>
          <a:prstGeom prst="rect">
            <a:avLst/>
          </a:prstGeom>
          <a:noFill/>
          <a:ln w="9525">
            <a:noFill/>
          </a:ln>
        </p:spPr>
        <p:txBody>
          <a:bodyPr vert="horz" wrap="square" lIns="91440" tIns="45720" rIns="91440" bIns="45720" anchor="ctr"/>
          <a:lstStyle>
            <a:lvl1pPr algn="ctr" rtl="0" eaLnBrk="0" fontAlgn="base" hangingPunct="0">
              <a:spcBef>
                <a:spcPct val="0"/>
              </a:spcBef>
              <a:spcAft>
                <a:spcPct val="0"/>
              </a:spcAft>
              <a:defRPr sz="4200" b="1" i="1">
                <a:solidFill>
                  <a:schemeClr val="tx1"/>
                </a:solidFill>
                <a:latin typeface="+mj-lt"/>
                <a:ea typeface="+mj-ea"/>
                <a:cs typeface="+mj-cs"/>
              </a:defRPr>
            </a:lvl1pPr>
            <a:lvl2pPr algn="ctr" rtl="0" eaLnBrk="0" fontAlgn="base" hangingPunct="0">
              <a:spcBef>
                <a:spcPct val="0"/>
              </a:spcBef>
              <a:spcAft>
                <a:spcPct val="0"/>
              </a:spcAft>
              <a:defRPr sz="4200" b="1" i="1">
                <a:solidFill>
                  <a:schemeClr val="tx1"/>
                </a:solidFill>
                <a:latin typeface="Arial" panose="020B0604020202020204" pitchFamily="34" charset="0"/>
              </a:defRPr>
            </a:lvl2pPr>
            <a:lvl3pPr algn="ctr" rtl="0" eaLnBrk="0" fontAlgn="base" hangingPunct="0">
              <a:spcBef>
                <a:spcPct val="0"/>
              </a:spcBef>
              <a:spcAft>
                <a:spcPct val="0"/>
              </a:spcAft>
              <a:defRPr sz="4200" b="1" i="1">
                <a:solidFill>
                  <a:schemeClr val="tx1"/>
                </a:solidFill>
                <a:latin typeface="Arial" panose="020B0604020202020204" pitchFamily="34" charset="0"/>
              </a:defRPr>
            </a:lvl3pPr>
            <a:lvl4pPr algn="ctr" rtl="0" eaLnBrk="0" fontAlgn="base" hangingPunct="0">
              <a:spcBef>
                <a:spcPct val="0"/>
              </a:spcBef>
              <a:spcAft>
                <a:spcPct val="0"/>
              </a:spcAft>
              <a:defRPr sz="4200" b="1" i="1">
                <a:solidFill>
                  <a:schemeClr val="tx1"/>
                </a:solidFill>
                <a:latin typeface="Arial" panose="020B0604020202020204" pitchFamily="34" charset="0"/>
              </a:defRPr>
            </a:lvl4pPr>
            <a:lvl5pPr algn="ctr" rtl="0" eaLnBrk="0" fontAlgn="base" hangingPunct="0">
              <a:spcBef>
                <a:spcPct val="0"/>
              </a:spcBef>
              <a:spcAft>
                <a:spcPct val="0"/>
              </a:spcAft>
              <a:defRPr sz="4200" b="1" i="1">
                <a:solidFill>
                  <a:schemeClr val="tx1"/>
                </a:solidFill>
                <a:latin typeface="Arial" panose="020B0604020202020204" pitchFamily="34" charset="0"/>
              </a:defRPr>
            </a:lvl5pPr>
            <a:lvl6pPr marL="457200" algn="ctr" rtl="0" eaLnBrk="1" fontAlgn="base" hangingPunct="1">
              <a:spcBef>
                <a:spcPct val="0"/>
              </a:spcBef>
              <a:spcAft>
                <a:spcPct val="0"/>
              </a:spcAft>
              <a:defRPr sz="4200" b="1" i="1">
                <a:solidFill>
                  <a:schemeClr val="tx1"/>
                </a:solidFill>
                <a:latin typeface="Arial" panose="020B0604020202020204" pitchFamily="34" charset="0"/>
              </a:defRPr>
            </a:lvl6pPr>
            <a:lvl7pPr marL="914400" algn="ctr" rtl="0" eaLnBrk="1" fontAlgn="base" hangingPunct="1">
              <a:spcBef>
                <a:spcPct val="0"/>
              </a:spcBef>
              <a:spcAft>
                <a:spcPct val="0"/>
              </a:spcAft>
              <a:defRPr sz="4200" b="1" i="1">
                <a:solidFill>
                  <a:schemeClr val="tx1"/>
                </a:solidFill>
                <a:latin typeface="Arial" panose="020B0604020202020204" pitchFamily="34" charset="0"/>
              </a:defRPr>
            </a:lvl7pPr>
            <a:lvl8pPr marL="1371600" algn="ctr" rtl="0" eaLnBrk="1" fontAlgn="base" hangingPunct="1">
              <a:spcBef>
                <a:spcPct val="0"/>
              </a:spcBef>
              <a:spcAft>
                <a:spcPct val="0"/>
              </a:spcAft>
              <a:defRPr sz="4200" b="1" i="1">
                <a:solidFill>
                  <a:schemeClr val="tx1"/>
                </a:solidFill>
                <a:latin typeface="Arial" panose="020B0604020202020204" pitchFamily="34" charset="0"/>
              </a:defRPr>
            </a:lvl8pPr>
            <a:lvl9pPr marL="1828800" algn="ctr" rtl="0" eaLnBrk="1" fontAlgn="base" hangingPunct="1">
              <a:spcBef>
                <a:spcPct val="0"/>
              </a:spcBef>
              <a:spcAft>
                <a:spcPct val="0"/>
              </a:spcAft>
              <a:defRPr sz="4200" b="1" i="1">
                <a:solidFill>
                  <a:schemeClr val="tx1"/>
                </a:solidFill>
                <a:latin typeface="Arial" panose="020B0604020202020204" pitchFamily="34" charset="0"/>
              </a:defRPr>
            </a:lvl9pPr>
          </a:lstStyle>
          <a:p>
            <a:pPr eaLnBrk="1" hangingPunct="1"/>
            <a:r>
              <a:rPr lang="zh-CN" altLang="en-US" sz="3200" dirty="0">
                <a:latin typeface="+mn-ea"/>
                <a:ea typeface="+mn-ea"/>
              </a:rPr>
              <a:t>实证研究的基本步骤</a:t>
            </a:r>
          </a:p>
        </p:txBody>
      </p:sp>
      <p:sp>
        <p:nvSpPr>
          <p:cNvPr id="3" name="圆角矩形 3"/>
          <p:cNvSpPr/>
          <p:nvPr/>
        </p:nvSpPr>
        <p:spPr bwMode="auto">
          <a:xfrm>
            <a:off x="2169160" y="4047488"/>
            <a:ext cx="6209030" cy="1143001"/>
          </a:xfrm>
          <a:prstGeom prst="roundRect">
            <a:avLst/>
          </a:prstGeom>
          <a:noFill/>
          <a:ln w="66675" cap="flat" cmpd="sng" algn="ctr">
            <a:solidFill>
              <a:schemeClr val="accent1">
                <a:lumMod val="90000"/>
              </a:schemeClr>
            </a:solidFill>
            <a:prstDash val="solid"/>
            <a:round/>
            <a:headEnd type="none" w="med" len="med"/>
            <a:tailEnd type="none" w="med" len="me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3"/>
          <p:cNvSpPr>
            <a:spLocks noChangeArrowheads="1"/>
          </p:cNvSpPr>
          <p:nvPr/>
        </p:nvSpPr>
        <p:spPr bwMode="auto">
          <a:xfrm>
            <a:off x="1264285" y="314325"/>
            <a:ext cx="78016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prstClr val="black">
                    <a:lumMod val="65000"/>
                    <a:lumOff val="35000"/>
                  </a:prstClr>
                </a:solidFill>
                <a:latin typeface="+mn-ea"/>
              </a:rPr>
              <a:t>锐思金融研究数据库应用案例</a:t>
            </a:r>
            <a:r>
              <a:rPr lang="en-US" altLang="zh-CN" sz="2800" dirty="0">
                <a:solidFill>
                  <a:prstClr val="black">
                    <a:lumMod val="65000"/>
                    <a:lumOff val="35000"/>
                  </a:prstClr>
                </a:solidFill>
                <a:latin typeface="+mn-ea"/>
              </a:rPr>
              <a:t>——</a:t>
            </a:r>
            <a:r>
              <a:rPr lang="zh-CN" altLang="en-US" sz="2800" i="1" dirty="0">
                <a:latin typeface="+mn-ea"/>
                <a:sym typeface="+mn-ea"/>
              </a:rPr>
              <a:t>实证论文写作</a:t>
            </a:r>
            <a:endParaRPr kumimoji="0" lang="zh-CN" altLang="en-US" sz="2800" b="1" i="0" u="none" strike="noStrike" kern="1200" cap="none" spc="0" normalizeH="0" baseline="0" noProof="0" dirty="0">
              <a:ln>
                <a:noFill/>
              </a:ln>
              <a:solidFill>
                <a:prstClr val="black">
                  <a:lumMod val="65000"/>
                  <a:lumOff val="35000"/>
                </a:prstClr>
              </a:solidFill>
              <a:effectLst/>
              <a:uLnTx/>
              <a:uFillTx/>
              <a:latin typeface="Arial" panose="020B0604020202020204"/>
              <a:ea typeface="微软雅黑"/>
              <a:cs typeface="+mn-cs"/>
              <a:sym typeface="微软雅黑" panose="020B0503020204020204" charset="-122"/>
            </a:endParaRPr>
          </a:p>
        </p:txBody>
      </p:sp>
      <p:sp>
        <p:nvSpPr>
          <p:cNvPr id="4" name="矩形 13"/>
          <p:cNvSpPr>
            <a:spLocks noChangeArrowheads="1"/>
          </p:cNvSpPr>
          <p:nvPr/>
        </p:nvSpPr>
        <p:spPr bwMode="auto">
          <a:xfrm>
            <a:off x="1077049" y="1251954"/>
            <a:ext cx="5088620" cy="830997"/>
          </a:xfrm>
          <a:prstGeom prst="rect">
            <a:avLst/>
          </a:prstGeom>
          <a:noFill/>
          <a:ln w="9525">
            <a:noFill/>
            <a:miter lim="800000"/>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zh-CN" altLang="en-US"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经济政策不确定性、企业融资行为与多元化经营策略</a:t>
            </a: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endParaRPr kumimoji="0" lang="zh-CN" altLang="en-US" sz="2400" b="1" i="1" u="none" strike="noStrike" kern="12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sym typeface="+mn-ea"/>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7169453" y="1241015"/>
            <a:ext cx="3897135" cy="5302660"/>
          </a:xfrm>
          <a:prstGeom prst="rect">
            <a:avLst/>
          </a:prstGeom>
          <a:effectLst>
            <a:outerShdw blurRad="63500" sx="102000" sy="102000" algn="ctr" rotWithShape="0">
              <a:prstClr val="black">
                <a:alpha val="40000"/>
              </a:prstClr>
            </a:outerShdw>
          </a:effectLst>
        </p:spPr>
      </p:pic>
      <p:sp>
        <p:nvSpPr>
          <p:cNvPr id="7" name="文本框 6"/>
          <p:cNvSpPr txBox="1"/>
          <p:nvPr/>
        </p:nvSpPr>
        <p:spPr>
          <a:xfrm>
            <a:off x="1458113" y="2129278"/>
            <a:ext cx="4444057" cy="3356240"/>
          </a:xfrm>
          <a:prstGeom prst="rect">
            <a:avLst/>
          </a:prstGeom>
          <a:noFill/>
        </p:spPr>
        <p:txBody>
          <a:bodyPr wrap="square" rtlCol="0">
            <a:spAutoFit/>
          </a:bodyPr>
          <a:lstStyle/>
          <a:p>
            <a:pPr marL="285750" indent="-285750">
              <a:lnSpc>
                <a:spcPct val="200000"/>
              </a:lnSpc>
              <a:buFont typeface="Wingdings" panose="05000000000000000000" pitchFamily="2" charset="2"/>
              <a:buChar char="n"/>
            </a:pPr>
            <a:r>
              <a:rPr lang="zh-CN" altLang="en-US" sz="2200" b="1" dirty="0">
                <a:latin typeface="仿宋" panose="02010609060101010101" pitchFamily="49" charset="-122"/>
                <a:ea typeface="仿宋" panose="02010609060101010101" pitchFamily="49" charset="-122"/>
              </a:rPr>
              <a:t>研究问题</a:t>
            </a:r>
            <a:endParaRPr lang="en-US" altLang="zh-CN" sz="2200" b="1" dirty="0">
              <a:latin typeface="仿宋" panose="02010609060101010101" pitchFamily="49" charset="-122"/>
              <a:ea typeface="仿宋" panose="02010609060101010101" pitchFamily="49" charset="-122"/>
            </a:endParaRPr>
          </a:p>
          <a:p>
            <a:pPr marL="285750" indent="-285750">
              <a:lnSpc>
                <a:spcPct val="200000"/>
              </a:lnSpc>
              <a:buFont typeface="Wingdings" panose="05000000000000000000" pitchFamily="2" charset="2"/>
              <a:buChar char="n"/>
            </a:pPr>
            <a:r>
              <a:rPr lang="zh-CN" altLang="en-US" sz="2200" b="1" dirty="0">
                <a:latin typeface="仿宋" panose="02010609060101010101" pitchFamily="49" charset="-122"/>
                <a:ea typeface="仿宋" panose="02010609060101010101" pitchFamily="49" charset="-122"/>
              </a:rPr>
              <a:t>变量构建</a:t>
            </a:r>
            <a:endParaRPr lang="en-US" altLang="zh-CN" sz="2200" b="1" dirty="0">
              <a:latin typeface="仿宋" panose="02010609060101010101" pitchFamily="49" charset="-122"/>
              <a:ea typeface="仿宋" panose="02010609060101010101" pitchFamily="49" charset="-122"/>
            </a:endParaRPr>
          </a:p>
          <a:p>
            <a:pPr marL="285750" indent="-285750">
              <a:lnSpc>
                <a:spcPct val="200000"/>
              </a:lnSpc>
              <a:buFont typeface="Wingdings" panose="05000000000000000000" pitchFamily="2" charset="2"/>
              <a:buChar char="n"/>
            </a:pPr>
            <a:r>
              <a:rPr lang="zh-CN" altLang="en-US" sz="2200" b="1" dirty="0">
                <a:latin typeface="仿宋" panose="02010609060101010101" pitchFamily="49" charset="-122"/>
                <a:ea typeface="仿宋" panose="02010609060101010101" pitchFamily="49" charset="-122"/>
              </a:rPr>
              <a:t>数据提取</a:t>
            </a:r>
            <a:endParaRPr lang="en-US" altLang="zh-CN" sz="2200" b="1" dirty="0">
              <a:latin typeface="仿宋" panose="02010609060101010101" pitchFamily="49" charset="-122"/>
              <a:ea typeface="仿宋" panose="02010609060101010101" pitchFamily="49" charset="-122"/>
            </a:endParaRPr>
          </a:p>
          <a:p>
            <a:pPr marL="285750" indent="-285750">
              <a:lnSpc>
                <a:spcPct val="200000"/>
              </a:lnSpc>
              <a:buFont typeface="Wingdings" panose="05000000000000000000" pitchFamily="2" charset="2"/>
              <a:buChar char="n"/>
            </a:pPr>
            <a:r>
              <a:rPr lang="zh-CN" altLang="en-US" sz="2200" b="1" dirty="0">
                <a:latin typeface="仿宋" panose="02010609060101010101" pitchFamily="49" charset="-122"/>
                <a:ea typeface="仿宋" panose="02010609060101010101" pitchFamily="49" charset="-122"/>
              </a:rPr>
              <a:t>模型设定</a:t>
            </a:r>
            <a:endParaRPr lang="en-US" altLang="zh-CN" sz="2200" b="1" dirty="0">
              <a:latin typeface="仿宋" panose="02010609060101010101" pitchFamily="49" charset="-122"/>
              <a:ea typeface="仿宋" panose="02010609060101010101" pitchFamily="49" charset="-122"/>
            </a:endParaRPr>
          </a:p>
          <a:p>
            <a:pPr marL="285750" indent="-285750">
              <a:lnSpc>
                <a:spcPct val="200000"/>
              </a:lnSpc>
              <a:buFont typeface="Wingdings" panose="05000000000000000000" pitchFamily="2" charset="2"/>
              <a:buChar char="n"/>
            </a:pPr>
            <a:r>
              <a:rPr lang="zh-CN" altLang="en-US" sz="2200" b="1" dirty="0">
                <a:latin typeface="仿宋" panose="02010609060101010101" pitchFamily="49" charset="-122"/>
                <a:ea typeface="仿宋" panose="02010609060101010101" pitchFamily="49" charset="-122"/>
              </a:rPr>
              <a:t>研究结论</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advTm="10000">
        <p:fade/>
      </p:transition>
    </mc:Choice>
    <mc:Fallback xmlns="">
      <p:transition spd="med" advTm="10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3"/>
          <p:cNvSpPr>
            <a:spLocks noChangeArrowheads="1"/>
          </p:cNvSpPr>
          <p:nvPr/>
        </p:nvSpPr>
        <p:spPr bwMode="auto">
          <a:xfrm>
            <a:off x="1264285" y="314325"/>
            <a:ext cx="78016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prstClr val="black">
                    <a:lumMod val="65000"/>
                    <a:lumOff val="35000"/>
                  </a:prstClr>
                </a:solidFill>
                <a:latin typeface="+mn-ea"/>
              </a:rPr>
              <a:t>锐思金融研究数据库应用案例</a:t>
            </a:r>
            <a:r>
              <a:rPr lang="en-US" altLang="zh-CN" sz="2800" dirty="0">
                <a:solidFill>
                  <a:prstClr val="black">
                    <a:lumMod val="65000"/>
                    <a:lumOff val="35000"/>
                  </a:prstClr>
                </a:solidFill>
                <a:latin typeface="+mn-ea"/>
              </a:rPr>
              <a:t>——</a:t>
            </a:r>
            <a:r>
              <a:rPr lang="zh-CN" altLang="en-US" sz="2800" i="1" dirty="0">
                <a:latin typeface="+mn-ea"/>
                <a:sym typeface="+mn-ea"/>
              </a:rPr>
              <a:t>实证论文写作</a:t>
            </a:r>
            <a:endParaRPr kumimoji="0" lang="zh-CN" altLang="en-US" sz="2800" b="1" i="0" u="none" strike="noStrike" kern="1200" cap="none" spc="0" normalizeH="0" baseline="0" noProof="0" dirty="0">
              <a:ln>
                <a:noFill/>
              </a:ln>
              <a:solidFill>
                <a:prstClr val="black">
                  <a:lumMod val="65000"/>
                  <a:lumOff val="35000"/>
                </a:prstClr>
              </a:solidFill>
              <a:effectLst/>
              <a:uLnTx/>
              <a:uFillTx/>
              <a:latin typeface="Arial" panose="020B0604020202020204"/>
              <a:ea typeface="微软雅黑"/>
              <a:cs typeface="+mn-cs"/>
              <a:sym typeface="微软雅黑" panose="020B0503020204020204" charset="-122"/>
            </a:endParaRPr>
          </a:p>
        </p:txBody>
      </p:sp>
      <p:sp>
        <p:nvSpPr>
          <p:cNvPr id="3" name="文本框 2"/>
          <p:cNvSpPr txBox="1"/>
          <p:nvPr/>
        </p:nvSpPr>
        <p:spPr>
          <a:xfrm>
            <a:off x="1264285" y="1807878"/>
            <a:ext cx="9773174" cy="4274696"/>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n"/>
              <a:defRPr/>
            </a:pPr>
            <a:r>
              <a:rPr kumimoji="0" lang="zh-CN" altLang="en-US" sz="2200" b="1"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研究问题</a:t>
            </a:r>
            <a:endParaRPr lang="en-US" altLang="zh-CN" sz="2200" b="1"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algn="just">
              <a:lnSpc>
                <a:spcPct val="150000"/>
              </a:lnSpc>
              <a:defRPr/>
            </a:pPr>
            <a:r>
              <a:rPr lang="zh-CN" altLang="en-US" dirty="0">
                <a:latin typeface="仿宋" panose="02010609060101010101" pitchFamily="49" charset="-122"/>
                <a:ea typeface="仿宋" panose="02010609060101010101" pitchFamily="49" charset="-122"/>
              </a:rPr>
              <a:t>    相对于专业化的经营策略，越来越多的企业选择跨行业跨领域的多元化经营策略。对此，学术界非常关注，相关研究表明，</a:t>
            </a:r>
            <a:r>
              <a:rPr lang="zh-CN" altLang="en-US" dirty="0">
                <a:solidFill>
                  <a:srgbClr val="FF0000"/>
                </a:solidFill>
                <a:latin typeface="仿宋" panose="02010609060101010101" pitchFamily="49" charset="-122"/>
                <a:ea typeface="仿宋" panose="02010609060101010101" pitchFamily="49" charset="-122"/>
              </a:rPr>
              <a:t>多元化经营策略会显著影响企业的价值、现金持有和企业创新</a:t>
            </a:r>
            <a:r>
              <a:rPr lang="zh-CN" altLang="en-US" dirty="0">
                <a:latin typeface="仿宋" panose="02010609060101010101" pitchFamily="49" charset="-122"/>
                <a:ea typeface="仿宋" panose="02010609060101010101" pitchFamily="49" charset="-122"/>
              </a:rPr>
              <a:t>。而对于企业来说，是否选择多元化经营策略会受到</a:t>
            </a:r>
            <a:r>
              <a:rPr lang="zh-CN" altLang="en-US" dirty="0">
                <a:solidFill>
                  <a:srgbClr val="FF0000"/>
                </a:solidFill>
                <a:latin typeface="仿宋" panose="02010609060101010101" pitchFamily="49" charset="-122"/>
                <a:ea typeface="仿宋" panose="02010609060101010101" pitchFamily="49" charset="-122"/>
              </a:rPr>
              <a:t>企业的自身特征或者行业的特性</a:t>
            </a:r>
            <a:r>
              <a:rPr lang="zh-CN" altLang="en-US" dirty="0">
                <a:latin typeface="仿宋" panose="02010609060101010101" pitchFamily="49" charset="-122"/>
                <a:ea typeface="仿宋" panose="02010609060101010101" pitchFamily="49" charset="-122"/>
              </a:rPr>
              <a:t>等因素的影响。除了企业内部的原因，外部宏观环境的变化也是不得不考虑的因素：</a:t>
            </a:r>
            <a:r>
              <a:rPr lang="zh-CN" altLang="en-US" dirty="0">
                <a:solidFill>
                  <a:srgbClr val="FF0000"/>
                </a:solidFill>
                <a:latin typeface="仿宋" panose="02010609060101010101" pitchFamily="49" charset="-122"/>
                <a:ea typeface="仿宋" panose="02010609060101010101" pitchFamily="49" charset="-122"/>
              </a:rPr>
              <a:t>经济政策不确定性</a:t>
            </a:r>
            <a:r>
              <a:rPr lang="zh-CN" altLang="en-US" dirty="0">
                <a:latin typeface="仿宋" panose="02010609060101010101" pitchFamily="49" charset="-122"/>
                <a:ea typeface="仿宋" panose="02010609060101010101" pitchFamily="49" charset="-122"/>
              </a:rPr>
              <a:t>作为一个重要的宏观经济变量，是一个不容忽视的变量，大量研究表明经济政策的不确定性会对企业的现金持有、投资和创新等行为产生重要的影响。那么，</a:t>
            </a:r>
            <a:r>
              <a:rPr lang="zh-CN" altLang="en-US" dirty="0">
                <a:solidFill>
                  <a:srgbClr val="FF0000"/>
                </a:solidFill>
                <a:latin typeface="仿宋" panose="02010609060101010101" pitchFamily="49" charset="-122"/>
                <a:ea typeface="仿宋" panose="02010609060101010101" pitchFamily="49" charset="-122"/>
              </a:rPr>
              <a:t>多元化经营策略是否会受到经济政策不确定性的影响</a:t>
            </a:r>
            <a:r>
              <a:rPr lang="zh-CN" altLang="en-US" dirty="0">
                <a:latin typeface="仿宋" panose="02010609060101010101" pitchFamily="49" charset="-122"/>
                <a:ea typeface="仿宋" panose="02010609060101010101" pitchFamily="49" charset="-122"/>
              </a:rPr>
              <a:t>，这种影响是否存在</a:t>
            </a:r>
            <a:r>
              <a:rPr lang="zh-CN" altLang="en-US" dirty="0">
                <a:solidFill>
                  <a:srgbClr val="FF0000"/>
                </a:solidFill>
                <a:latin typeface="仿宋" panose="02010609060101010101" pitchFamily="49" charset="-122"/>
                <a:ea typeface="仿宋" panose="02010609060101010101" pitchFamily="49" charset="-122"/>
              </a:rPr>
              <a:t>异质性问题</a:t>
            </a:r>
            <a:r>
              <a:rPr lang="zh-CN" altLang="en-US" dirty="0">
                <a:latin typeface="仿宋" panose="02010609060101010101" pitchFamily="49" charset="-122"/>
                <a:ea typeface="仿宋" panose="02010609060101010101" pitchFamily="49" charset="-122"/>
              </a:rPr>
              <a:t>，其</a:t>
            </a:r>
            <a:r>
              <a:rPr lang="zh-CN" altLang="en-US" dirty="0">
                <a:solidFill>
                  <a:srgbClr val="FF0000"/>
                </a:solidFill>
                <a:latin typeface="仿宋" panose="02010609060101010101" pitchFamily="49" charset="-122"/>
                <a:ea typeface="仿宋" panose="02010609060101010101" pitchFamily="49" charset="-122"/>
              </a:rPr>
              <a:t>传导路径</a:t>
            </a:r>
            <a:r>
              <a:rPr lang="zh-CN" altLang="en-US" dirty="0">
                <a:latin typeface="仿宋" panose="02010609060101010101" pitchFamily="49" charset="-122"/>
                <a:ea typeface="仿宋" panose="02010609060101010101" pitchFamily="49" charset="-122"/>
              </a:rPr>
              <a:t>又是怎样？这些问题的研究不仅有助于更好的理解企业选择多元化经营策略的原因，而且也丰富了经济政策不确定性对微观企业行为影响的研究。</a:t>
            </a:r>
            <a:endParaRPr kumimoji="0" lang="en-US" altLang="zh-CN" i="0"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endParaRPr>
          </a:p>
        </p:txBody>
      </p:sp>
      <p:sp>
        <p:nvSpPr>
          <p:cNvPr id="5" name="矩形 13"/>
          <p:cNvSpPr>
            <a:spLocks noChangeArrowheads="1"/>
          </p:cNvSpPr>
          <p:nvPr/>
        </p:nvSpPr>
        <p:spPr bwMode="auto">
          <a:xfrm>
            <a:off x="1264285" y="1091254"/>
            <a:ext cx="9834350" cy="461665"/>
          </a:xfrm>
          <a:prstGeom prst="rect">
            <a:avLst/>
          </a:prstGeom>
          <a:noFill/>
          <a:ln w="9525">
            <a:noFill/>
            <a:miter lim="800000"/>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zh-CN" altLang="en-US"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经济政策不确定性、企业融资行为与多元化经营策略</a:t>
            </a: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advTm="10000">
        <p:fade/>
      </p:transition>
    </mc:Choice>
    <mc:Fallback xmlns="">
      <p:transition spd="med" advTm="10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09607" y="1364979"/>
            <a:ext cx="8782420" cy="1872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 name="矩形 6"/>
          <p:cNvSpPr/>
          <p:nvPr/>
        </p:nvSpPr>
        <p:spPr>
          <a:xfrm>
            <a:off x="0" y="3909053"/>
            <a:ext cx="5712357" cy="1872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8" name="矩形 7"/>
          <p:cNvSpPr/>
          <p:nvPr/>
        </p:nvSpPr>
        <p:spPr>
          <a:xfrm>
            <a:off x="0" y="1988840"/>
            <a:ext cx="10613237" cy="3024000"/>
          </a:xfrm>
          <a:custGeom>
            <a:avLst/>
            <a:gdLst/>
            <a:ahLst/>
            <a:cxnLst/>
            <a:rect l="l" t="t" r="r" b="b"/>
            <a:pathLst>
              <a:path w="7959928" h="2268000">
                <a:moveTo>
                  <a:pt x="0" y="0"/>
                </a:moveTo>
                <a:lnTo>
                  <a:pt x="7959928" y="0"/>
                </a:lnTo>
                <a:lnTo>
                  <a:pt x="6650498" y="2268000"/>
                </a:lnTo>
                <a:lnTo>
                  <a:pt x="0" y="226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0" name="TextBox 9"/>
          <p:cNvSpPr txBox="1"/>
          <p:nvPr/>
        </p:nvSpPr>
        <p:spPr>
          <a:xfrm>
            <a:off x="790577" y="3813047"/>
            <a:ext cx="1394076" cy="615553"/>
          </a:xfrm>
          <a:prstGeom prst="rect">
            <a:avLst/>
          </a:prstGeom>
          <a:noFill/>
        </p:spPr>
        <p:txBody>
          <a:bodyPr wrap="square" lIns="121917" tIns="60958" rIns="121917" bIns="60958" rtlCol="0">
            <a:spAutoFit/>
          </a:bodyPr>
          <a:lstStyle/>
          <a:p>
            <a:pPr algn="ctr"/>
            <a:r>
              <a:rPr lang="en-US" altLang="zh-CN" sz="3200" dirty="0">
                <a:solidFill>
                  <a:schemeClr val="bg1"/>
                </a:solidFill>
              </a:rPr>
              <a:t>PART</a:t>
            </a:r>
            <a:endParaRPr lang="zh-CN" altLang="en-US" sz="3200" dirty="0">
              <a:solidFill>
                <a:schemeClr val="bg1"/>
              </a:solidFill>
            </a:endParaRPr>
          </a:p>
        </p:txBody>
      </p:sp>
      <p:sp>
        <p:nvSpPr>
          <p:cNvPr id="11" name="TextBox 10"/>
          <p:cNvSpPr txBox="1"/>
          <p:nvPr/>
        </p:nvSpPr>
        <p:spPr>
          <a:xfrm>
            <a:off x="1852481" y="2262988"/>
            <a:ext cx="2229877" cy="2474595"/>
          </a:xfrm>
          <a:prstGeom prst="rect">
            <a:avLst/>
          </a:prstGeom>
          <a:noFill/>
        </p:spPr>
        <p:txBody>
          <a:bodyPr wrap="square" lIns="121917" tIns="60958" rIns="121917" bIns="60958" rtlCol="0">
            <a:spAutoFit/>
          </a:bodyPr>
          <a:lstStyle/>
          <a:p>
            <a:pPr algn="ctr"/>
            <a:r>
              <a:rPr lang="en-US" sz="15300" dirty="0">
                <a:solidFill>
                  <a:schemeClr val="bg1"/>
                </a:solidFill>
                <a:latin typeface="Impact" panose="020B0806030902050204" pitchFamily="34" charset="0"/>
              </a:rPr>
              <a:t>1</a:t>
            </a:r>
          </a:p>
        </p:txBody>
      </p:sp>
      <p:sp>
        <p:nvSpPr>
          <p:cNvPr id="12" name="TextBox 11"/>
          <p:cNvSpPr txBox="1"/>
          <p:nvPr/>
        </p:nvSpPr>
        <p:spPr>
          <a:xfrm>
            <a:off x="4726397" y="3123437"/>
            <a:ext cx="3093148" cy="692493"/>
          </a:xfrm>
          <a:prstGeom prst="rect">
            <a:avLst/>
          </a:prstGeom>
          <a:noFill/>
        </p:spPr>
        <p:txBody>
          <a:bodyPr wrap="none" lIns="121917" tIns="60958" rIns="121917" bIns="60958" rtlCol="0">
            <a:spAutoFit/>
          </a:bodyPr>
          <a:lstStyle/>
          <a:p>
            <a:pPr lvl="0" algn="ctr"/>
            <a:r>
              <a:rPr lang="zh-CN" altLang="en-US" sz="3700" b="1" dirty="0">
                <a:solidFill>
                  <a:prstClr val="white"/>
                </a:solidFill>
                <a:sym typeface="+mn-ea"/>
              </a:rPr>
              <a:t>锐思数据简介</a:t>
            </a:r>
          </a:p>
        </p:txBody>
      </p:sp>
      <p:sp>
        <p:nvSpPr>
          <p:cNvPr id="21" name="矩形 20"/>
          <p:cNvSpPr/>
          <p:nvPr/>
        </p:nvSpPr>
        <p:spPr>
          <a:xfrm>
            <a:off x="11001541" y="1808851"/>
            <a:ext cx="596076" cy="984256"/>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3" name="Picture 3" descr="E:\文档\doc\04.svn\100.综合\005.Logo\logo.jpg"/>
          <p:cNvPicPr>
            <a:picLocks noChangeAspect="1" noChangeArrowheads="1"/>
          </p:cNvPicPr>
          <p:nvPr/>
        </p:nvPicPr>
        <p:blipFill>
          <a:blip r:embed="rId3" cstate="print"/>
          <a:srcRect/>
          <a:stretch>
            <a:fillRect/>
          </a:stretch>
        </p:blipFill>
        <p:spPr bwMode="auto">
          <a:xfrm>
            <a:off x="252347" y="259488"/>
            <a:ext cx="1600200" cy="635000"/>
          </a:xfrm>
          <a:prstGeom prst="rect">
            <a:avLst/>
          </a:prstGeom>
          <a:noFill/>
        </p:spPr>
      </p:pic>
    </p:spTree>
    <p:extLst>
      <p:ext uri="{BB962C8B-B14F-4D97-AF65-F5344CB8AC3E}">
        <p14:creationId xmlns:p14="http://schemas.microsoft.com/office/powerpoint/2010/main" val="28424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3"/>
          <p:cNvSpPr>
            <a:spLocks noChangeArrowheads="1"/>
          </p:cNvSpPr>
          <p:nvPr/>
        </p:nvSpPr>
        <p:spPr bwMode="auto">
          <a:xfrm>
            <a:off x="1264285" y="314325"/>
            <a:ext cx="78016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CN" altLang="en-US" sz="2800" b="1" dirty="0">
                <a:solidFill>
                  <a:prstClr val="black">
                    <a:lumMod val="65000"/>
                    <a:lumOff val="35000"/>
                  </a:prstClr>
                </a:solidFill>
                <a:latin typeface="+mn-ea"/>
              </a:rPr>
              <a:t>锐思金融研究数据库应用案例</a:t>
            </a:r>
            <a:r>
              <a:rPr lang="en-US" altLang="zh-CN" sz="2800" dirty="0">
                <a:solidFill>
                  <a:prstClr val="black">
                    <a:lumMod val="65000"/>
                    <a:lumOff val="35000"/>
                  </a:prstClr>
                </a:solidFill>
                <a:latin typeface="+mn-ea"/>
              </a:rPr>
              <a:t>——</a:t>
            </a:r>
            <a:r>
              <a:rPr lang="zh-CN" altLang="en-US" sz="2800" i="1" dirty="0">
                <a:latin typeface="+mn-ea"/>
                <a:sym typeface="+mn-ea"/>
              </a:rPr>
              <a:t>实证论文写作</a:t>
            </a:r>
            <a:endParaRPr kumimoji="0" lang="zh-CN" altLang="en-US" sz="2800" b="1" i="0" u="none" strike="noStrike" kern="1200" cap="none" spc="0" normalizeH="0" baseline="0" noProof="0" dirty="0">
              <a:ln>
                <a:noFill/>
              </a:ln>
              <a:solidFill>
                <a:prstClr val="black">
                  <a:lumMod val="65000"/>
                  <a:lumOff val="35000"/>
                </a:prstClr>
              </a:solidFill>
              <a:effectLst/>
              <a:uLnTx/>
              <a:uFillTx/>
              <a:latin typeface="Arial" panose="020B0604020202020204"/>
              <a:ea typeface="微软雅黑"/>
              <a:cs typeface="+mn-cs"/>
              <a:sym typeface="微软雅黑" panose="020B0503020204020204" charset="-122"/>
            </a:endParaRPr>
          </a:p>
        </p:txBody>
      </p:sp>
      <p:sp>
        <p:nvSpPr>
          <p:cNvPr id="3" name="文本框 2"/>
          <p:cNvSpPr txBox="1"/>
          <p:nvPr/>
        </p:nvSpPr>
        <p:spPr>
          <a:xfrm>
            <a:off x="1264285" y="1807878"/>
            <a:ext cx="9663429" cy="4267515"/>
          </a:xfrm>
          <a:prstGeom prst="rect">
            <a:avLst/>
          </a:prstGeom>
          <a:noFill/>
        </p:spPr>
        <p:txBody>
          <a:bodyPr wrap="square" rtlCol="0">
            <a:spAutoFit/>
          </a:bodyPr>
          <a:lstStyle/>
          <a:p>
            <a:pPr marL="342900" marR="0" lvl="0" indent="-342900" algn="just" defTabSz="914400" rtl="0" eaLnBrk="1" fontAlgn="auto" latinLnBrk="0" hangingPunct="1">
              <a:lnSpc>
                <a:spcPct val="150000"/>
              </a:lnSpc>
              <a:spcBef>
                <a:spcPts val="0"/>
              </a:spcBef>
              <a:spcAft>
                <a:spcPts val="0"/>
              </a:spcAft>
              <a:buClrTx/>
              <a:buSzTx/>
              <a:buFont typeface="Wingdings" panose="05000000000000000000" pitchFamily="2" charset="2"/>
              <a:buChar char=""/>
              <a:defRPr/>
            </a:pPr>
            <a:r>
              <a:rPr lang="zh-CN" altLang="en-US" sz="2200" b="1"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变量</a:t>
            </a:r>
            <a:r>
              <a:rPr kumimoji="0" lang="zh-CN" altLang="en-US" sz="2200" b="1"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构建</a:t>
            </a:r>
            <a:endParaRPr kumimoji="0" lang="en-US" altLang="zh-CN" sz="2200" b="1"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endParaRPr>
          </a:p>
          <a:p>
            <a:pPr marL="457200" lvl="0" indent="-457200" algn="just">
              <a:lnSpc>
                <a:spcPct val="150000"/>
              </a:lnSpc>
              <a:buAutoNum type="arabicPeriod"/>
              <a:defRPr/>
            </a:pPr>
            <a:r>
              <a:rPr lang="zh-CN" altLang="en-US" sz="22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被解释变量（</a:t>
            </a:r>
            <a:r>
              <a:rPr lang="en-US" altLang="zh-CN" sz="22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Y</a:t>
            </a:r>
            <a:r>
              <a:rPr lang="zh-CN" altLang="en-US" sz="22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kern="100" dirty="0">
                <a:solidFill>
                  <a:srgbClr val="FF0000"/>
                </a:solidFill>
                <a:latin typeface="仿宋" panose="02010609060101010101" pitchFamily="49" charset="-122"/>
                <a:ea typeface="仿宋" panose="02010609060101010101" pitchFamily="49" charset="-122"/>
                <a:cs typeface="Times New Roman" panose="02020603050405020304" pitchFamily="18" charset="0"/>
              </a:rPr>
              <a:t>多元化经营（</a:t>
            </a:r>
            <a:r>
              <a:rPr lang="en-US" altLang="zh-CN" sz="2200" kern="100" dirty="0" err="1">
                <a:solidFill>
                  <a:srgbClr val="FF0000"/>
                </a:solidFill>
                <a:latin typeface="仿宋" panose="02010609060101010101" pitchFamily="49" charset="-122"/>
                <a:ea typeface="仿宋" panose="02010609060101010101" pitchFamily="49" charset="-122"/>
                <a:cs typeface="Times New Roman" panose="02020603050405020304" pitchFamily="18" charset="0"/>
              </a:rPr>
              <a:t>Div</a:t>
            </a:r>
            <a:r>
              <a:rPr lang="zh-CN" altLang="en-US" sz="2200" kern="100" dirty="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endParaRPr lang="en-US" altLang="zh-CN" sz="22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lvl="0" algn="just">
              <a:lnSpc>
                <a:spcPct val="150000"/>
              </a:lnSpc>
              <a:defRPr/>
            </a:pP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参考姜付秀（</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2006</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）和杨兴全等（</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2018</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）的文献，主要从以下四个方面定义企业多元化经营</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p>
          <a:p>
            <a:pPr lvl="0" algn="just">
              <a:lnSpc>
                <a:spcPct val="150000"/>
              </a:lnSpc>
              <a:defRPr/>
            </a:pP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①企业经营行业的个数（</a:t>
            </a:r>
            <a:r>
              <a:rPr lang="en-US" altLang="zh-CN" sz="2000" kern="100" dirty="0" err="1">
                <a:solidFill>
                  <a:srgbClr val="000000"/>
                </a:solidFill>
                <a:latin typeface="仿宋" panose="02010609060101010101" pitchFamily="49" charset="-122"/>
                <a:ea typeface="仿宋" panose="02010609060101010101" pitchFamily="49" charset="-122"/>
                <a:cs typeface="Times New Roman" panose="02020603050405020304" pitchFamily="18" charset="0"/>
              </a:rPr>
              <a:t>divnum</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）；②收入熵（</a:t>
            </a:r>
            <a:r>
              <a:rPr lang="en-US" altLang="zh-CN" sz="2000" kern="100" dirty="0" err="1">
                <a:solidFill>
                  <a:srgbClr val="000000"/>
                </a:solidFill>
                <a:latin typeface="仿宋" panose="02010609060101010101" pitchFamily="49" charset="-122"/>
                <a:ea typeface="仿宋" panose="02010609060101010101" pitchFamily="49" charset="-122"/>
                <a:cs typeface="Times New Roman" panose="02020603050405020304" pitchFamily="18" charset="0"/>
              </a:rPr>
              <a:t>diventro</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）；③企业多元化经营的倾向（</a:t>
            </a:r>
            <a:r>
              <a:rPr lang="en-US" altLang="zh-CN" sz="2000" kern="100" dirty="0" err="1">
                <a:solidFill>
                  <a:srgbClr val="000000"/>
                </a:solidFill>
                <a:latin typeface="仿宋" panose="02010609060101010101" pitchFamily="49" charset="-122"/>
                <a:ea typeface="仿宋" panose="02010609060101010101" pitchFamily="49" charset="-122"/>
                <a:cs typeface="Times New Roman" panose="02020603050405020304" pitchFamily="18" charset="0"/>
              </a:rPr>
              <a:t>divdummy</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），虚拟变量，如果企业跨行业经营单元数大于</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1</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，令</a:t>
            </a:r>
            <a:r>
              <a:rPr lang="en-US" altLang="zh-CN" sz="2000" kern="100" dirty="0" err="1">
                <a:solidFill>
                  <a:srgbClr val="000000"/>
                </a:solidFill>
                <a:latin typeface="仿宋" panose="02010609060101010101" pitchFamily="49" charset="-122"/>
                <a:ea typeface="仿宋" panose="02010609060101010101" pitchFamily="49" charset="-122"/>
                <a:cs typeface="Times New Roman" panose="02020603050405020304" pitchFamily="18" charset="0"/>
              </a:rPr>
              <a:t>divdummy</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为</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1, </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反之则为</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0</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；④赫芬德尔指数（</a:t>
            </a:r>
            <a:r>
              <a:rPr lang="en-US" altLang="zh-CN" sz="2000" kern="100" dirty="0" err="1">
                <a:solidFill>
                  <a:srgbClr val="000000"/>
                </a:solidFill>
                <a:latin typeface="仿宋" panose="02010609060101010101" pitchFamily="49" charset="-122"/>
                <a:ea typeface="仿宋" panose="02010609060101010101" pitchFamily="49" charset="-122"/>
                <a:cs typeface="Times New Roman" panose="02020603050405020304" pitchFamily="18" charset="0"/>
              </a:rPr>
              <a:t>divhhi</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endPar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lvl="0" algn="just">
              <a:lnSpc>
                <a:spcPct val="150000"/>
              </a:lnSpc>
              <a:defRPr/>
            </a:pP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本文主要选取</a:t>
            </a:r>
            <a:r>
              <a:rPr lang="zh-CN" altLang="en-US" sz="2000" kern="100" dirty="0">
                <a:solidFill>
                  <a:srgbClr val="FF0000"/>
                </a:solidFill>
                <a:latin typeface="仿宋" panose="02010609060101010101" pitchFamily="49" charset="-122"/>
                <a:ea typeface="仿宋" panose="02010609060101010101" pitchFamily="49" charset="-122"/>
                <a:cs typeface="Times New Roman" panose="02020603050405020304" pitchFamily="18" charset="0"/>
              </a:rPr>
              <a:t>企业经营行业的个数（</a:t>
            </a:r>
            <a:r>
              <a:rPr lang="en-US" altLang="zh-CN" sz="2000" kern="100" dirty="0" err="1">
                <a:solidFill>
                  <a:srgbClr val="FF0000"/>
                </a:solidFill>
                <a:latin typeface="仿宋" panose="02010609060101010101" pitchFamily="49" charset="-122"/>
                <a:ea typeface="仿宋" panose="02010609060101010101" pitchFamily="49" charset="-122"/>
                <a:cs typeface="Times New Roman" panose="02020603050405020304" pitchFamily="18" charset="0"/>
              </a:rPr>
              <a:t>divnum</a:t>
            </a:r>
            <a:r>
              <a:rPr lang="zh-CN" altLang="en-US" sz="2000" kern="100" dirty="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和</a:t>
            </a:r>
            <a:r>
              <a:rPr lang="zh-CN" altLang="en-US" sz="2000" kern="100" dirty="0">
                <a:solidFill>
                  <a:srgbClr val="FF0000"/>
                </a:solidFill>
                <a:latin typeface="仿宋" panose="02010609060101010101" pitchFamily="49" charset="-122"/>
                <a:ea typeface="仿宋" panose="02010609060101010101" pitchFamily="49" charset="-122"/>
                <a:cs typeface="Times New Roman" panose="02020603050405020304" pitchFamily="18" charset="0"/>
              </a:rPr>
              <a:t>收入熵（</a:t>
            </a:r>
            <a:r>
              <a:rPr lang="en-US" altLang="zh-CN" sz="2000" kern="100" dirty="0" err="1">
                <a:solidFill>
                  <a:srgbClr val="FF0000"/>
                </a:solidFill>
                <a:latin typeface="仿宋" panose="02010609060101010101" pitchFamily="49" charset="-122"/>
                <a:ea typeface="仿宋" panose="02010609060101010101" pitchFamily="49" charset="-122"/>
                <a:cs typeface="Times New Roman" panose="02020603050405020304" pitchFamily="18" charset="0"/>
              </a:rPr>
              <a:t>diventro</a:t>
            </a:r>
            <a:r>
              <a:rPr lang="zh-CN" altLang="en-US" sz="2000" kern="100" dirty="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作为主要的被解释变量，</a:t>
            </a:r>
            <a:r>
              <a:rPr lang="zh-CN" altLang="en-US" sz="2000" u="sng"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其余两个变量作为稳健性检验。</a:t>
            </a:r>
            <a:endParaRPr lang="en-US" altLang="zh-CN" sz="2000" u="sng"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p:txBody>
      </p:sp>
      <p:sp>
        <p:nvSpPr>
          <p:cNvPr id="5" name="矩形 13"/>
          <p:cNvSpPr>
            <a:spLocks noChangeArrowheads="1"/>
          </p:cNvSpPr>
          <p:nvPr/>
        </p:nvSpPr>
        <p:spPr bwMode="auto">
          <a:xfrm>
            <a:off x="1264285" y="1091254"/>
            <a:ext cx="9834350" cy="461665"/>
          </a:xfrm>
          <a:prstGeom prst="rect">
            <a:avLst/>
          </a:prstGeom>
          <a:noFill/>
          <a:ln w="9525">
            <a:noFill/>
            <a:miter lim="800000"/>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zh-CN" altLang="en-US"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经济政策不确定性、企业融资行为与多元化经营策略</a:t>
            </a: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advTm="10000">
        <p:fade/>
      </p:transition>
    </mc:Choice>
    <mc:Fallback xmlns="">
      <p:transition spd="med"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3"/>
          <p:cNvSpPr>
            <a:spLocks noChangeArrowheads="1"/>
          </p:cNvSpPr>
          <p:nvPr/>
        </p:nvSpPr>
        <p:spPr bwMode="auto">
          <a:xfrm>
            <a:off x="1264285" y="314325"/>
            <a:ext cx="78016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CN" altLang="en-US" sz="2800" b="1" dirty="0">
                <a:solidFill>
                  <a:prstClr val="black">
                    <a:lumMod val="65000"/>
                    <a:lumOff val="35000"/>
                  </a:prstClr>
                </a:solidFill>
                <a:latin typeface="+mn-ea"/>
              </a:rPr>
              <a:t>锐思金融研究数据库应用案例</a:t>
            </a:r>
            <a:r>
              <a:rPr lang="en-US" altLang="zh-CN" sz="2800" dirty="0">
                <a:solidFill>
                  <a:prstClr val="black">
                    <a:lumMod val="65000"/>
                    <a:lumOff val="35000"/>
                  </a:prstClr>
                </a:solidFill>
                <a:latin typeface="+mn-ea"/>
              </a:rPr>
              <a:t>——</a:t>
            </a:r>
            <a:r>
              <a:rPr lang="zh-CN" altLang="en-US" sz="2800" i="1" dirty="0">
                <a:latin typeface="+mn-ea"/>
                <a:sym typeface="+mn-ea"/>
              </a:rPr>
              <a:t>实证论文写作</a:t>
            </a:r>
            <a:endParaRPr kumimoji="0" lang="zh-CN" altLang="en-US" sz="2800" b="1" i="0" u="none" strike="noStrike" kern="1200" cap="none" spc="0" normalizeH="0" baseline="0" noProof="0" dirty="0">
              <a:ln>
                <a:noFill/>
              </a:ln>
              <a:solidFill>
                <a:prstClr val="black">
                  <a:lumMod val="65000"/>
                  <a:lumOff val="35000"/>
                </a:prstClr>
              </a:solidFill>
              <a:effectLst/>
              <a:uLnTx/>
              <a:uFillTx/>
              <a:latin typeface="Arial" panose="020B0604020202020204"/>
              <a:ea typeface="微软雅黑"/>
              <a:cs typeface="+mn-cs"/>
              <a:sym typeface="微软雅黑" panose="020B0503020204020204" charset="-122"/>
            </a:endParaRPr>
          </a:p>
        </p:txBody>
      </p:sp>
      <p:sp>
        <p:nvSpPr>
          <p:cNvPr id="3" name="文本框 2"/>
          <p:cNvSpPr txBox="1"/>
          <p:nvPr/>
        </p:nvSpPr>
        <p:spPr>
          <a:xfrm>
            <a:off x="1264285" y="1807878"/>
            <a:ext cx="9663429" cy="4352666"/>
          </a:xfrm>
          <a:prstGeom prst="rect">
            <a:avLst/>
          </a:prstGeom>
          <a:noFill/>
        </p:spPr>
        <p:txBody>
          <a:bodyPr wrap="square" rtlCol="0">
            <a:spAutoFit/>
          </a:bodyPr>
          <a:lstStyle/>
          <a:p>
            <a:pPr marL="342900" marR="0" lvl="0" indent="-342900" algn="just" defTabSz="914400" rtl="0" eaLnBrk="1" fontAlgn="auto" latinLnBrk="0" hangingPunct="1">
              <a:lnSpc>
                <a:spcPct val="150000"/>
              </a:lnSpc>
              <a:spcBef>
                <a:spcPts val="0"/>
              </a:spcBef>
              <a:spcAft>
                <a:spcPts val="0"/>
              </a:spcAft>
              <a:buClrTx/>
              <a:buSzTx/>
              <a:buFont typeface="Wingdings" panose="05000000000000000000" pitchFamily="2" charset="2"/>
              <a:buChar char=""/>
              <a:defRPr/>
            </a:pPr>
            <a:r>
              <a:rPr lang="zh-CN" altLang="en-US" sz="2200" b="1"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变量</a:t>
            </a:r>
            <a:r>
              <a:rPr kumimoji="0" lang="zh-CN" altLang="en-US" sz="2200" b="1"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构建</a:t>
            </a:r>
            <a:endParaRPr lang="en-US" altLang="zh-CN" sz="22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marL="457200" lvl="0" indent="-457200" algn="just">
              <a:lnSpc>
                <a:spcPct val="150000"/>
              </a:lnSpc>
              <a:buFont typeface="+mj-lt"/>
              <a:buAutoNum type="arabicPeriod" startAt="2"/>
              <a:defRPr/>
            </a:pPr>
            <a:r>
              <a:rPr lang="zh-CN" altLang="en-US" sz="22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主要解释变量（</a:t>
            </a:r>
            <a:r>
              <a:rPr lang="en-US" altLang="zh-CN" sz="22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X</a:t>
            </a:r>
            <a:r>
              <a:rPr lang="zh-CN" altLang="en-US" sz="22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200" kern="100" dirty="0">
                <a:solidFill>
                  <a:schemeClr val="accent5"/>
                </a:solidFill>
                <a:latin typeface="仿宋" panose="02010609060101010101" pitchFamily="49" charset="-122"/>
                <a:ea typeface="仿宋" panose="02010609060101010101" pitchFamily="49" charset="-122"/>
                <a:cs typeface="Times New Roman" panose="02020603050405020304" pitchFamily="18" charset="0"/>
              </a:rPr>
              <a:t>中国经济政策不确定性指数（</a:t>
            </a:r>
            <a:r>
              <a:rPr lang="en-US" altLang="zh-CN" sz="2200" kern="100" dirty="0" err="1">
                <a:solidFill>
                  <a:schemeClr val="accent5"/>
                </a:solidFill>
                <a:latin typeface="仿宋" panose="02010609060101010101" pitchFamily="49" charset="-122"/>
                <a:ea typeface="仿宋" panose="02010609060101010101" pitchFamily="49" charset="-122"/>
                <a:cs typeface="Times New Roman" panose="02020603050405020304" pitchFamily="18" charset="0"/>
              </a:rPr>
              <a:t>cnepu</a:t>
            </a:r>
            <a:r>
              <a:rPr lang="zh-CN" altLang="en-US" sz="2200" kern="100" dirty="0">
                <a:solidFill>
                  <a:schemeClr val="accent5"/>
                </a:solidFill>
                <a:latin typeface="仿宋" panose="02010609060101010101" pitchFamily="49" charset="-122"/>
                <a:ea typeface="仿宋" panose="02010609060101010101" pitchFamily="49" charset="-122"/>
                <a:cs typeface="Times New Roman" panose="02020603050405020304" pitchFamily="18" charset="0"/>
              </a:rPr>
              <a:t>）</a:t>
            </a:r>
            <a:endParaRPr lang="en-US" altLang="zh-CN" sz="22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lvl="0" algn="just">
              <a:lnSpc>
                <a:spcPct val="150000"/>
              </a:lnSpc>
              <a:defRPr/>
            </a:pP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使用的数据是由</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Huang</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和</a:t>
            </a:r>
            <a:r>
              <a:rPr lang="en-US" altLang="zh-CN" sz="2000" kern="100" dirty="0" err="1">
                <a:solidFill>
                  <a:srgbClr val="000000"/>
                </a:solidFill>
                <a:latin typeface="仿宋" panose="02010609060101010101" pitchFamily="49" charset="-122"/>
                <a:ea typeface="仿宋" panose="02010609060101010101" pitchFamily="49" charset="-122"/>
                <a:cs typeface="Times New Roman" panose="02020603050405020304" pitchFamily="18" charset="0"/>
              </a:rPr>
              <a:t>Luk</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2020</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）对中国内地十份报纸进行</a:t>
            </a:r>
            <a:r>
              <a:rPr lang="zh-CN" altLang="en-US" sz="2000" u="sng"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文本挖掘</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，编制的</a:t>
            </a:r>
            <a:r>
              <a:rPr lang="zh-CN" altLang="en-US" sz="2000" kern="100" dirty="0">
                <a:solidFill>
                  <a:srgbClr val="FF0000"/>
                </a:solidFill>
                <a:latin typeface="仿宋" panose="02010609060101010101" pitchFamily="49" charset="-122"/>
                <a:ea typeface="仿宋" panose="02010609060101010101" pitchFamily="49" charset="-122"/>
                <a:cs typeface="Times New Roman" panose="02020603050405020304" pitchFamily="18" charset="0"/>
              </a:rPr>
              <a:t>中国经济政策不确定性指数</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。该指数编制采用了多份不同的报纸，能够客观准确地捕捉中国大陆的经济政策的不确定性。</a:t>
            </a:r>
            <a:endPar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lvl="0" algn="just">
              <a:lnSpc>
                <a:spcPct val="150000"/>
              </a:lnSpc>
              <a:defRPr/>
            </a:pP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Besides, originally monthly data from Huang &amp; </a:t>
            </a:r>
            <a:r>
              <a:rPr lang="en-US" altLang="zh-CN" sz="2000" kern="100" dirty="0" err="1">
                <a:solidFill>
                  <a:srgbClr val="000000"/>
                </a:solidFill>
                <a:latin typeface="仿宋" panose="02010609060101010101" pitchFamily="49" charset="-122"/>
                <a:ea typeface="仿宋" panose="02010609060101010101" pitchFamily="49" charset="-122"/>
                <a:cs typeface="Times New Roman" panose="02020603050405020304" pitchFamily="18" charset="0"/>
              </a:rPr>
              <a:t>Luk</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2020</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is </a:t>
            </a:r>
            <a:r>
              <a:rPr lang="en-US" altLang="zh-CN" sz="2000" kern="100" dirty="0">
                <a:solidFill>
                  <a:srgbClr val="FF0000"/>
                </a:solidFill>
                <a:latin typeface="仿宋" panose="02010609060101010101" pitchFamily="49" charset="-122"/>
                <a:ea typeface="仿宋" panose="02010609060101010101" pitchFamily="49" charset="-122"/>
                <a:cs typeface="Times New Roman" panose="02020603050405020304" pitchFamily="18" charset="0"/>
              </a:rPr>
              <a:t>converted into yearly data </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to be further used in this study.</a:t>
            </a:r>
          </a:p>
          <a:p>
            <a:pPr lvl="0" algn="just">
              <a:lnSpc>
                <a:spcPct val="150000"/>
              </a:lnSpc>
              <a:defRPr/>
            </a:pPr>
            <a:r>
              <a:rPr kumimoji="0" lang="en-US" altLang="zh-CN" sz="20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en-US" altLang="zh-CN" sz="2000" b="0" i="0" u="none" strike="noStrike" kern="1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Times New Roman" panose="02020603050405020304" pitchFamily="18" charset="0"/>
              </a:rPr>
              <a:t>Robustness</a:t>
            </a:r>
            <a:r>
              <a:rPr kumimoji="0" lang="en-US" altLang="zh-CN" sz="2000" b="0" i="0" u="none" strike="noStrike" kern="100" cap="none" spc="0" normalizeH="0" noProof="0" dirty="0">
                <a:ln>
                  <a:noFill/>
                </a:ln>
                <a:solidFill>
                  <a:srgbClr val="FF0000"/>
                </a:solidFill>
                <a:effectLst/>
                <a:uLnTx/>
                <a:uFillTx/>
                <a:latin typeface="仿宋" panose="02010609060101010101" pitchFamily="49" charset="-122"/>
                <a:ea typeface="仿宋" panose="02010609060101010101" pitchFamily="49" charset="-122"/>
                <a:cs typeface="Times New Roman" panose="02020603050405020304" pitchFamily="18" charset="0"/>
              </a:rPr>
              <a:t> test </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is also performed. )</a:t>
            </a:r>
            <a:endParaRPr kumimoji="0" lang="en-US" altLang="zh-CN" sz="22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lang="zh-CN" altLang="zh-CN" sz="22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endParaRPr>
          </a:p>
        </p:txBody>
      </p:sp>
      <p:sp>
        <p:nvSpPr>
          <p:cNvPr id="5" name="矩形 13"/>
          <p:cNvSpPr>
            <a:spLocks noChangeArrowheads="1"/>
          </p:cNvSpPr>
          <p:nvPr/>
        </p:nvSpPr>
        <p:spPr bwMode="auto">
          <a:xfrm>
            <a:off x="1264285" y="1091254"/>
            <a:ext cx="9834350" cy="461665"/>
          </a:xfrm>
          <a:prstGeom prst="rect">
            <a:avLst/>
          </a:prstGeom>
          <a:noFill/>
          <a:ln w="9525">
            <a:noFill/>
            <a:miter lim="800000"/>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zh-CN" altLang="en-US"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经济政策不确定性、企业融资行为与多元化经营策略</a:t>
            </a: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advTm="10000">
        <p:fade/>
      </p:transition>
    </mc:Choice>
    <mc:Fallback xmlns="">
      <p:transition spd="med" advTm="10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3"/>
          <p:cNvSpPr>
            <a:spLocks noChangeArrowheads="1"/>
          </p:cNvSpPr>
          <p:nvPr/>
        </p:nvSpPr>
        <p:spPr bwMode="auto">
          <a:xfrm>
            <a:off x="1264285" y="314325"/>
            <a:ext cx="78016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prstClr val="black">
                    <a:lumMod val="65000"/>
                    <a:lumOff val="35000"/>
                  </a:prstClr>
                </a:solidFill>
                <a:latin typeface="+mn-ea"/>
              </a:rPr>
              <a:t>锐思金融研究数据库应用案例</a:t>
            </a:r>
            <a:r>
              <a:rPr lang="en-US" altLang="zh-CN" sz="2800" dirty="0">
                <a:solidFill>
                  <a:prstClr val="black">
                    <a:lumMod val="65000"/>
                    <a:lumOff val="35000"/>
                  </a:prstClr>
                </a:solidFill>
                <a:latin typeface="+mn-ea"/>
              </a:rPr>
              <a:t>——</a:t>
            </a:r>
            <a:r>
              <a:rPr lang="zh-CN" altLang="en-US" sz="2800" i="1" dirty="0">
                <a:latin typeface="+mn-ea"/>
                <a:sym typeface="+mn-ea"/>
              </a:rPr>
              <a:t>实证论文写作</a:t>
            </a:r>
            <a:endParaRPr kumimoji="0" lang="zh-CN" altLang="en-US" sz="2800" b="1" i="0" u="none" strike="noStrike" kern="1200" cap="none" spc="0" normalizeH="0" baseline="0" noProof="0" dirty="0">
              <a:ln>
                <a:noFill/>
              </a:ln>
              <a:solidFill>
                <a:prstClr val="black">
                  <a:lumMod val="65000"/>
                  <a:lumOff val="35000"/>
                </a:prstClr>
              </a:solidFill>
              <a:effectLst/>
              <a:uLnTx/>
              <a:uFillTx/>
              <a:latin typeface="Arial" panose="020B0604020202020204"/>
              <a:ea typeface="微软雅黑"/>
              <a:cs typeface="+mn-cs"/>
              <a:sym typeface="微软雅黑" panose="020B0503020204020204" charset="-122"/>
            </a:endParaRPr>
          </a:p>
        </p:txBody>
      </p:sp>
      <p:sp>
        <p:nvSpPr>
          <p:cNvPr id="5" name="矩形 13"/>
          <p:cNvSpPr>
            <a:spLocks noChangeArrowheads="1"/>
          </p:cNvSpPr>
          <p:nvPr/>
        </p:nvSpPr>
        <p:spPr bwMode="auto">
          <a:xfrm>
            <a:off x="1264285" y="1091254"/>
            <a:ext cx="9834350" cy="461665"/>
          </a:xfrm>
          <a:prstGeom prst="rect">
            <a:avLst/>
          </a:prstGeom>
          <a:noFill/>
          <a:ln w="9525">
            <a:noFill/>
            <a:miter lim="800000"/>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zh-CN" altLang="en-US"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经济政策不确定性、企业融资行为与多元化经营策略</a:t>
            </a: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p>
        </p:txBody>
      </p:sp>
      <p:sp>
        <p:nvSpPr>
          <p:cNvPr id="4" name="文本框 3"/>
          <p:cNvSpPr txBox="1"/>
          <p:nvPr/>
        </p:nvSpPr>
        <p:spPr>
          <a:xfrm>
            <a:off x="1264285" y="1807878"/>
            <a:ext cx="3200140" cy="2921505"/>
          </a:xfrm>
          <a:prstGeom prst="rect">
            <a:avLst/>
          </a:prstGeom>
          <a:noFill/>
        </p:spPr>
        <p:txBody>
          <a:bodyPr wrap="square" rtlCol="0">
            <a:spAutoFit/>
          </a:bodyPr>
          <a:lstStyle/>
          <a:p>
            <a:pPr marL="342900" marR="0" lvl="0" indent="-342900" algn="just" defTabSz="914400" rtl="0" eaLnBrk="1" fontAlgn="auto" latinLnBrk="0" hangingPunct="1">
              <a:lnSpc>
                <a:spcPct val="150000"/>
              </a:lnSpc>
              <a:spcBef>
                <a:spcPts val="0"/>
              </a:spcBef>
              <a:spcAft>
                <a:spcPts val="0"/>
              </a:spcAft>
              <a:buClrTx/>
              <a:buSzTx/>
              <a:buFont typeface="Wingdings" panose="05000000000000000000" pitchFamily="2" charset="2"/>
              <a:buChar char=""/>
              <a:defRPr/>
            </a:pPr>
            <a:r>
              <a:rPr lang="zh-CN" altLang="en-US" sz="2200" b="1"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变量</a:t>
            </a:r>
            <a:r>
              <a:rPr kumimoji="0" lang="zh-CN" altLang="en-US" sz="2200" b="1"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构建</a:t>
            </a:r>
            <a:endParaRPr kumimoji="0" lang="en-US" altLang="zh-CN" sz="2200" b="1"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endParaRPr>
          </a:p>
          <a:p>
            <a:pPr marL="457200" marR="0" lvl="0" indent="-457200" algn="just" defTabSz="914400" rtl="0" eaLnBrk="1" fontAlgn="auto" latinLnBrk="0" hangingPunct="1">
              <a:lnSpc>
                <a:spcPct val="150000"/>
              </a:lnSpc>
              <a:spcBef>
                <a:spcPts val="0"/>
              </a:spcBef>
              <a:spcAft>
                <a:spcPts val="0"/>
              </a:spcAft>
              <a:buClrTx/>
              <a:buSzTx/>
              <a:buFont typeface="+mj-lt"/>
              <a:buAutoNum type="arabicPeriod" startAt="3"/>
              <a:defRPr/>
            </a:pPr>
            <a:r>
              <a:rPr lang="zh-CN" altLang="en-US" sz="22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控制变量：</a:t>
            </a:r>
            <a:endParaRPr lang="en-US" altLang="zh-CN" sz="22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marR="0" lvl="0" algn="just" defTabSz="914400" rtl="0" eaLnBrk="1" fontAlgn="auto" latinLnBrk="0" hangingPunct="1">
              <a:lnSpc>
                <a:spcPct val="150000"/>
              </a:lnSpc>
              <a:spcBef>
                <a:spcPts val="0"/>
              </a:spcBef>
              <a:spcAft>
                <a:spcPts val="0"/>
              </a:spcAft>
              <a:buClrTx/>
              <a:buSzTx/>
              <a:defRPr/>
            </a:pP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企业的规模</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(size)</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000" kern="100" dirty="0">
                <a:solidFill>
                  <a:srgbClr val="FF0000"/>
                </a:solidFill>
                <a:latin typeface="仿宋" panose="02010609060101010101" pitchFamily="49" charset="-122"/>
                <a:ea typeface="仿宋" panose="02010609060101010101" pitchFamily="49" charset="-122"/>
                <a:cs typeface="Times New Roman" panose="02020603050405020304" pitchFamily="18" charset="0"/>
              </a:rPr>
              <a:t>企业的杠杆率</a:t>
            </a:r>
            <a:r>
              <a:rPr lang="en-US" altLang="zh-CN" sz="2000" kern="100" dirty="0">
                <a:solidFill>
                  <a:srgbClr val="FF0000"/>
                </a:solidFill>
                <a:latin typeface="仿宋" panose="02010609060101010101" pitchFamily="49" charset="-122"/>
                <a:ea typeface="仿宋" panose="02010609060101010101" pitchFamily="49" charset="-122"/>
                <a:cs typeface="Times New Roman" panose="02020603050405020304" pitchFamily="18" charset="0"/>
              </a:rPr>
              <a:t>(lev)</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、盈利能力</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2000" kern="100" dirty="0" err="1">
                <a:solidFill>
                  <a:srgbClr val="000000"/>
                </a:solidFill>
                <a:latin typeface="仿宋" panose="02010609060101010101" pitchFamily="49" charset="-122"/>
                <a:ea typeface="仿宋" panose="02010609060101010101" pitchFamily="49" charset="-122"/>
                <a:cs typeface="Times New Roman" panose="02020603050405020304" pitchFamily="18" charset="0"/>
              </a:rPr>
              <a:t>roa</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 </a:t>
            </a:r>
            <a:endParaRPr lang="en-US" altLang="zh-CN" sz="2000" kern="100" dirty="0">
              <a:solidFill>
                <a:schemeClr val="accent5"/>
              </a:solidFill>
              <a:latin typeface="仿宋" panose="02010609060101010101" pitchFamily="49" charset="-122"/>
              <a:ea typeface="仿宋" panose="02010609060101010101" pitchFamily="49" charset="-122"/>
              <a:cs typeface="Times New Roman" panose="02020603050405020304" pitchFamily="18" charset="0"/>
            </a:endParaRPr>
          </a:p>
          <a:p>
            <a:pPr marR="0" lvl="0" algn="just" defTabSz="914400" rtl="0" eaLnBrk="1" fontAlgn="auto" latinLnBrk="0" hangingPunct="1">
              <a:lnSpc>
                <a:spcPct val="150000"/>
              </a:lnSpc>
              <a:spcBef>
                <a:spcPts val="0"/>
              </a:spcBef>
              <a:spcAft>
                <a:spcPts val="0"/>
              </a:spcAft>
              <a:buClrTx/>
              <a:buSzTx/>
              <a:defRPr/>
            </a:pPr>
            <a:endParaRPr kumimoji="0" lang="en-US" altLang="zh-CN" sz="2200" b="0" i="0" u="none" strike="noStrike" kern="100" cap="none" spc="0" normalizeH="0" baseline="0" noProof="0" dirty="0">
              <a:ln>
                <a:noFill/>
              </a:ln>
              <a:effectLst/>
              <a:uLnTx/>
              <a:uFillTx/>
              <a:latin typeface="仿宋" panose="02010609060101010101" pitchFamily="49" charset="-122"/>
              <a:ea typeface="仿宋" panose="02010609060101010101" pitchFamily="49" charset="-122"/>
              <a:cs typeface="Times New Roman" panose="02020603050405020304" pitchFamily="18" charset="0"/>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5965" y="2306930"/>
            <a:ext cx="6991588" cy="3459816"/>
          </a:xfrm>
          <a:prstGeom prst="rect">
            <a:avLst/>
          </a:prstGeom>
          <a:effectLst/>
        </p:spPr>
      </p:pic>
      <p:sp>
        <p:nvSpPr>
          <p:cNvPr id="7" name="矩形 6"/>
          <p:cNvSpPr/>
          <p:nvPr/>
        </p:nvSpPr>
        <p:spPr>
          <a:xfrm>
            <a:off x="5165090" y="3429000"/>
            <a:ext cx="5341545" cy="24652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advTm="10000">
        <p:fade/>
      </p:transition>
    </mc:Choice>
    <mc:Fallback xmlns="">
      <p:transition spd="med" advTm="10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3"/>
          <p:cNvSpPr>
            <a:spLocks noChangeArrowheads="1"/>
          </p:cNvSpPr>
          <p:nvPr/>
        </p:nvSpPr>
        <p:spPr bwMode="auto">
          <a:xfrm>
            <a:off x="1264285" y="314325"/>
            <a:ext cx="78016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prstClr val="black">
                    <a:lumMod val="65000"/>
                    <a:lumOff val="35000"/>
                  </a:prstClr>
                </a:solidFill>
                <a:latin typeface="+mn-ea"/>
              </a:rPr>
              <a:t>锐思金融研究数据库应用案例</a:t>
            </a:r>
            <a:r>
              <a:rPr lang="en-US" altLang="zh-CN" sz="2800" dirty="0">
                <a:solidFill>
                  <a:prstClr val="black">
                    <a:lumMod val="65000"/>
                    <a:lumOff val="35000"/>
                  </a:prstClr>
                </a:solidFill>
                <a:latin typeface="+mn-ea"/>
              </a:rPr>
              <a:t>——</a:t>
            </a:r>
            <a:r>
              <a:rPr lang="zh-CN" altLang="en-US" sz="2800" i="1" dirty="0">
                <a:latin typeface="+mn-ea"/>
                <a:sym typeface="+mn-ea"/>
              </a:rPr>
              <a:t>实证论文写作</a:t>
            </a:r>
            <a:endParaRPr kumimoji="0" lang="zh-CN" altLang="en-US" sz="2800" b="1" i="0" u="none" strike="noStrike" kern="1200" cap="none" spc="0" normalizeH="0" baseline="0" noProof="0" dirty="0">
              <a:ln>
                <a:noFill/>
              </a:ln>
              <a:solidFill>
                <a:prstClr val="black">
                  <a:lumMod val="65000"/>
                  <a:lumOff val="35000"/>
                </a:prstClr>
              </a:solidFill>
              <a:effectLst/>
              <a:uLnTx/>
              <a:uFillTx/>
              <a:latin typeface="Arial" panose="020B0604020202020204"/>
              <a:ea typeface="微软雅黑"/>
              <a:cs typeface="+mn-cs"/>
              <a:sym typeface="微软雅黑" panose="020B0503020204020204" charset="-122"/>
            </a:endParaRPr>
          </a:p>
        </p:txBody>
      </p:sp>
      <p:sp>
        <p:nvSpPr>
          <p:cNvPr id="3" name="文本框 2"/>
          <p:cNvSpPr txBox="1"/>
          <p:nvPr/>
        </p:nvSpPr>
        <p:spPr>
          <a:xfrm>
            <a:off x="1264285" y="1807878"/>
            <a:ext cx="9336375" cy="3060005"/>
          </a:xfrm>
          <a:prstGeom prst="rect">
            <a:avLst/>
          </a:prstGeom>
          <a:noFill/>
        </p:spPr>
        <p:txBody>
          <a:bodyPr wrap="square" rtlCol="0">
            <a:spAutoFit/>
          </a:bodyPr>
          <a:lstStyle/>
          <a:p>
            <a:pPr marL="342900" marR="0" lvl="0" indent="-342900" algn="just" defTabSz="914400" rtl="0" eaLnBrk="1" fontAlgn="auto" latinLnBrk="0" hangingPunct="1">
              <a:lnSpc>
                <a:spcPct val="150000"/>
              </a:lnSpc>
              <a:spcBef>
                <a:spcPts val="0"/>
              </a:spcBef>
              <a:spcAft>
                <a:spcPts val="0"/>
              </a:spcAft>
              <a:buClrTx/>
              <a:buSzTx/>
              <a:buFont typeface="Wingdings" panose="05000000000000000000" pitchFamily="2" charset="2"/>
              <a:buChar char=""/>
              <a:defRPr/>
            </a:pPr>
            <a:r>
              <a:rPr kumimoji="0" lang="zh-CN" altLang="en-US" sz="2200" b="1" i="0" u="none" strike="noStrike" kern="100" cap="none" spc="0" normalizeH="0" baseline="0" noProof="0" dirty="0">
                <a:ln>
                  <a:noFill/>
                </a:ln>
                <a:effectLst/>
                <a:uLnTx/>
                <a:uFillTx/>
                <a:latin typeface="仿宋" panose="02010609060101010101" pitchFamily="49" charset="-122"/>
                <a:ea typeface="仿宋" panose="02010609060101010101" pitchFamily="49" charset="-122"/>
                <a:cs typeface="Times New Roman" panose="02020603050405020304" pitchFamily="18" charset="0"/>
              </a:rPr>
              <a:t>样本选择与数据提取</a:t>
            </a:r>
            <a:endParaRPr kumimoji="0" lang="en-US" altLang="zh-CN" sz="2200" b="1" i="0" u="none" strike="noStrike" kern="100" cap="none" spc="0" normalizeH="0" baseline="0" noProof="0" dirty="0">
              <a:ln>
                <a:noFill/>
              </a:ln>
              <a:effectLst/>
              <a:uLnTx/>
              <a:uFillTx/>
              <a:latin typeface="仿宋" panose="02010609060101010101" pitchFamily="49" charset="-122"/>
              <a:ea typeface="仿宋" panose="02010609060101010101" pitchFamily="49" charset="-122"/>
              <a:cs typeface="Times New Roman" panose="02020603050405020304" pitchFamily="18" charset="0"/>
            </a:endParaRPr>
          </a:p>
          <a:p>
            <a:pPr marR="0" lvl="0" algn="just" defTabSz="914400" rtl="0" eaLnBrk="1" fontAlgn="auto" latinLnBrk="0" hangingPunct="1">
              <a:lnSpc>
                <a:spcPct val="150000"/>
              </a:lnSpc>
              <a:spcBef>
                <a:spcPts val="0"/>
              </a:spcBef>
              <a:spcAft>
                <a:spcPts val="0"/>
              </a:spcAft>
              <a:buClrTx/>
              <a:buSzTx/>
              <a:defRPr/>
            </a:pPr>
            <a:r>
              <a:rPr lang="zh-CN" altLang="en-US" sz="2200" kern="100" dirty="0">
                <a:latin typeface="仿宋" panose="02010609060101010101" pitchFamily="49" charset="-122"/>
                <a:ea typeface="仿宋" panose="02010609060101010101" pitchFamily="49" charset="-122"/>
                <a:cs typeface="Times New Roman" panose="02020603050405020304" pitchFamily="18" charset="0"/>
              </a:rPr>
              <a:t>选取</a:t>
            </a:r>
            <a:r>
              <a:rPr lang="zh-CN" altLang="en-US" sz="2200" kern="100" dirty="0">
                <a:solidFill>
                  <a:schemeClr val="accent5"/>
                </a:solidFill>
                <a:latin typeface="仿宋" panose="02010609060101010101" pitchFamily="49" charset="-122"/>
                <a:ea typeface="仿宋" panose="02010609060101010101" pitchFamily="49" charset="-122"/>
                <a:cs typeface="Times New Roman" panose="02020603050405020304" pitchFamily="18" charset="0"/>
              </a:rPr>
              <a:t>沪深</a:t>
            </a:r>
            <a:r>
              <a:rPr lang="en-US" altLang="zh-CN" sz="2200" kern="100" dirty="0">
                <a:solidFill>
                  <a:schemeClr val="accent5"/>
                </a:solidFill>
                <a:latin typeface="仿宋" panose="02010609060101010101" pitchFamily="49" charset="-122"/>
                <a:ea typeface="仿宋" panose="02010609060101010101" pitchFamily="49" charset="-122"/>
                <a:cs typeface="Times New Roman" panose="02020603050405020304" pitchFamily="18" charset="0"/>
              </a:rPr>
              <a:t>A</a:t>
            </a:r>
            <a:r>
              <a:rPr lang="zh-CN" altLang="en-US" sz="2200" kern="100" dirty="0">
                <a:solidFill>
                  <a:schemeClr val="accent5"/>
                </a:solidFill>
                <a:latin typeface="仿宋" panose="02010609060101010101" pitchFamily="49" charset="-122"/>
                <a:ea typeface="仿宋" panose="02010609060101010101" pitchFamily="49" charset="-122"/>
                <a:cs typeface="Times New Roman" panose="02020603050405020304" pitchFamily="18" charset="0"/>
              </a:rPr>
              <a:t>股上市公司</a:t>
            </a:r>
            <a:r>
              <a:rPr lang="en-US" altLang="zh-CN" sz="2200" kern="100" dirty="0">
                <a:solidFill>
                  <a:schemeClr val="accent5"/>
                </a:solidFill>
                <a:latin typeface="仿宋" panose="02010609060101010101" pitchFamily="49" charset="-122"/>
                <a:ea typeface="仿宋" panose="02010609060101010101" pitchFamily="49" charset="-122"/>
                <a:cs typeface="Times New Roman" panose="02020603050405020304" pitchFamily="18" charset="0"/>
              </a:rPr>
              <a:t>2003-2018</a:t>
            </a:r>
            <a:r>
              <a:rPr lang="zh-CN" altLang="en-US" sz="2200" kern="100" dirty="0">
                <a:solidFill>
                  <a:schemeClr val="accent5"/>
                </a:solidFill>
                <a:latin typeface="仿宋" panose="02010609060101010101" pitchFamily="49" charset="-122"/>
                <a:ea typeface="仿宋" panose="02010609060101010101" pitchFamily="49" charset="-122"/>
                <a:cs typeface="Times New Roman" panose="02020603050405020304" pitchFamily="18" charset="0"/>
              </a:rPr>
              <a:t>的数据</a:t>
            </a:r>
            <a:r>
              <a:rPr lang="zh-CN" altLang="en-US" sz="2200" kern="100" dirty="0">
                <a:latin typeface="仿宋" panose="02010609060101010101" pitchFamily="49" charset="-122"/>
                <a:ea typeface="仿宋" panose="02010609060101010101" pitchFamily="49" charset="-122"/>
                <a:cs typeface="Times New Roman" panose="02020603050405020304" pitchFamily="18" charset="0"/>
              </a:rPr>
              <a:t>作为分析样本，</a:t>
            </a:r>
            <a:r>
              <a:rPr lang="en-US" altLang="zh-CN" sz="2200" kern="100" dirty="0">
                <a:latin typeface="仿宋" panose="02010609060101010101" pitchFamily="49" charset="-122"/>
                <a:ea typeface="仿宋" panose="02010609060101010101" pitchFamily="49" charset="-122"/>
                <a:cs typeface="Times New Roman" panose="02020603050405020304" pitchFamily="18" charset="0"/>
              </a:rPr>
              <a:t>precisely</a:t>
            </a:r>
            <a:r>
              <a:rPr lang="zh-CN" altLang="en-US" sz="2200" kern="100" dirty="0">
                <a:latin typeface="仿宋" panose="02010609060101010101" pitchFamily="49" charset="-122"/>
                <a:ea typeface="仿宋" panose="02010609060101010101" pitchFamily="49" charset="-122"/>
                <a:cs typeface="Times New Roman" panose="02020603050405020304" pitchFamily="18" charset="0"/>
              </a:rPr>
              <a:t>：</a:t>
            </a:r>
          </a:p>
          <a:p>
            <a:pPr marL="457200" marR="0" lvl="0" indent="-457200" algn="just" defTabSz="914400" rtl="0" eaLnBrk="1" fontAlgn="auto" latinLnBrk="0" hangingPunct="1">
              <a:lnSpc>
                <a:spcPct val="150000"/>
              </a:lnSpc>
              <a:spcBef>
                <a:spcPts val="0"/>
              </a:spcBef>
              <a:spcAft>
                <a:spcPts val="0"/>
              </a:spcAft>
              <a:buClrTx/>
              <a:buSzTx/>
              <a:buFont typeface="+mj-ea"/>
              <a:buAutoNum type="circleNumDbPlain"/>
              <a:defRPr/>
            </a:pPr>
            <a:r>
              <a:rPr lang="zh-CN" altLang="en-US" sz="2200" kern="100" dirty="0">
                <a:latin typeface="仿宋" panose="02010609060101010101" pitchFamily="49" charset="-122"/>
                <a:ea typeface="仿宋" panose="02010609060101010101" pitchFamily="49" charset="-122"/>
                <a:cs typeface="Times New Roman" panose="02020603050405020304" pitchFamily="18" charset="0"/>
              </a:rPr>
              <a:t>剔除样本期内被</a:t>
            </a:r>
            <a:r>
              <a:rPr lang="en-US" altLang="zh-CN" sz="2200" kern="100" dirty="0">
                <a:solidFill>
                  <a:schemeClr val="accent5"/>
                </a:solidFill>
                <a:latin typeface="仿宋" panose="02010609060101010101" pitchFamily="49" charset="-122"/>
                <a:ea typeface="仿宋" panose="02010609060101010101" pitchFamily="49" charset="-122"/>
                <a:cs typeface="Times New Roman" panose="02020603050405020304" pitchFamily="18" charset="0"/>
              </a:rPr>
              <a:t>ST</a:t>
            </a:r>
            <a:r>
              <a:rPr lang="zh-CN" altLang="en-US" sz="2200" kern="100" dirty="0">
                <a:solidFill>
                  <a:schemeClr val="accent5"/>
                </a:solidFill>
                <a:latin typeface="仿宋" panose="02010609060101010101" pitchFamily="49" charset="-122"/>
                <a:ea typeface="仿宋" panose="02010609060101010101" pitchFamily="49" charset="-122"/>
                <a:cs typeface="Times New Roman" panose="02020603050405020304" pitchFamily="18" charset="0"/>
              </a:rPr>
              <a:t>和</a:t>
            </a:r>
            <a:r>
              <a:rPr lang="en-US" altLang="zh-CN" sz="2200" kern="100" dirty="0">
                <a:solidFill>
                  <a:schemeClr val="accent5"/>
                </a:solidFill>
                <a:latin typeface="仿宋" panose="02010609060101010101" pitchFamily="49" charset="-122"/>
                <a:ea typeface="仿宋" panose="02010609060101010101" pitchFamily="49" charset="-122"/>
                <a:cs typeface="Times New Roman" panose="02020603050405020304" pitchFamily="18" charset="0"/>
              </a:rPr>
              <a:t>PT</a:t>
            </a:r>
            <a:r>
              <a:rPr lang="zh-CN" altLang="en-US" sz="2200" kern="100" dirty="0">
                <a:latin typeface="仿宋" panose="02010609060101010101" pitchFamily="49" charset="-122"/>
                <a:ea typeface="仿宋" panose="02010609060101010101" pitchFamily="49" charset="-122"/>
                <a:cs typeface="Times New Roman" panose="02020603050405020304" pitchFamily="18" charset="0"/>
              </a:rPr>
              <a:t>的非正常交易的上市公司；</a:t>
            </a:r>
            <a:endParaRPr lang="en-US" altLang="zh-CN" sz="2200" kern="100" dirty="0">
              <a:latin typeface="仿宋" panose="02010609060101010101" pitchFamily="49" charset="-122"/>
              <a:ea typeface="仿宋" panose="02010609060101010101" pitchFamily="49" charset="-122"/>
              <a:cs typeface="Times New Roman" panose="02020603050405020304" pitchFamily="18" charset="0"/>
            </a:endParaRPr>
          </a:p>
          <a:p>
            <a:pPr marL="457200" marR="0" lvl="0" indent="-457200" algn="just" defTabSz="914400" rtl="0" eaLnBrk="1" fontAlgn="auto" latinLnBrk="0" hangingPunct="1">
              <a:lnSpc>
                <a:spcPct val="150000"/>
              </a:lnSpc>
              <a:spcBef>
                <a:spcPts val="0"/>
              </a:spcBef>
              <a:spcAft>
                <a:spcPts val="0"/>
              </a:spcAft>
              <a:buClrTx/>
              <a:buSzTx/>
              <a:buFont typeface="+mj-ea"/>
              <a:buAutoNum type="circleNumDbPlain"/>
              <a:defRPr/>
            </a:pPr>
            <a:r>
              <a:rPr lang="zh-CN" altLang="en-US" sz="2200" kern="100" dirty="0">
                <a:latin typeface="仿宋" panose="02010609060101010101" pitchFamily="49" charset="-122"/>
                <a:ea typeface="仿宋" panose="02010609060101010101" pitchFamily="49" charset="-122"/>
                <a:cs typeface="Times New Roman" panose="02020603050405020304" pitchFamily="18" charset="0"/>
              </a:rPr>
              <a:t>剔除</a:t>
            </a:r>
            <a:r>
              <a:rPr lang="zh-CN" altLang="en-US" sz="2200" kern="100" dirty="0">
                <a:solidFill>
                  <a:schemeClr val="accent5"/>
                </a:solidFill>
                <a:latin typeface="仿宋" panose="02010609060101010101" pitchFamily="49" charset="-122"/>
                <a:ea typeface="仿宋" panose="02010609060101010101" pitchFamily="49" charset="-122"/>
                <a:cs typeface="Times New Roman" panose="02020603050405020304" pitchFamily="18" charset="0"/>
              </a:rPr>
              <a:t>保险金融类</a:t>
            </a:r>
            <a:r>
              <a:rPr lang="zh-CN" altLang="en-US" sz="2200" kern="100" dirty="0">
                <a:latin typeface="仿宋" panose="02010609060101010101" pitchFamily="49" charset="-122"/>
                <a:ea typeface="仿宋" panose="02010609060101010101" pitchFamily="49" charset="-122"/>
                <a:cs typeface="Times New Roman" panose="02020603050405020304" pitchFamily="18" charset="0"/>
              </a:rPr>
              <a:t>上市公司；</a:t>
            </a:r>
            <a:endParaRPr lang="en-US" altLang="zh-CN" sz="2200" kern="100" dirty="0">
              <a:latin typeface="仿宋" panose="02010609060101010101" pitchFamily="49" charset="-122"/>
              <a:ea typeface="仿宋" panose="02010609060101010101" pitchFamily="49" charset="-122"/>
              <a:cs typeface="Times New Roman" panose="02020603050405020304" pitchFamily="18" charset="0"/>
            </a:endParaRPr>
          </a:p>
          <a:p>
            <a:pPr marL="457200" marR="0" lvl="0" indent="-457200" algn="just" defTabSz="914400" rtl="0" eaLnBrk="1" fontAlgn="auto" latinLnBrk="0" hangingPunct="1">
              <a:lnSpc>
                <a:spcPct val="150000"/>
              </a:lnSpc>
              <a:spcBef>
                <a:spcPts val="0"/>
              </a:spcBef>
              <a:spcAft>
                <a:spcPts val="0"/>
              </a:spcAft>
              <a:buClrTx/>
              <a:buSzTx/>
              <a:buFont typeface="+mj-ea"/>
              <a:buAutoNum type="circleNumDbPlain"/>
              <a:defRPr/>
            </a:pPr>
            <a:r>
              <a:rPr lang="zh-CN" altLang="en-US" sz="2200" kern="100" dirty="0">
                <a:latin typeface="仿宋" panose="02010609060101010101" pitchFamily="49" charset="-122"/>
                <a:ea typeface="仿宋" panose="02010609060101010101" pitchFamily="49" charset="-122"/>
                <a:cs typeface="Times New Roman" panose="02020603050405020304" pitchFamily="18" charset="0"/>
              </a:rPr>
              <a:t>剔除样本期内数据不全的上市公司，</a:t>
            </a:r>
            <a:r>
              <a:rPr lang="zh-CN" altLang="en-US" sz="2200" kern="100" dirty="0">
                <a:solidFill>
                  <a:schemeClr val="accent5"/>
                </a:solidFill>
                <a:latin typeface="仿宋" panose="02010609060101010101" pitchFamily="49" charset="-122"/>
                <a:ea typeface="仿宋" panose="02010609060101010101" pitchFamily="49" charset="-122"/>
                <a:cs typeface="Times New Roman" panose="02020603050405020304" pitchFamily="18" charset="0"/>
              </a:rPr>
              <a:t>仅保留连续</a:t>
            </a:r>
            <a:r>
              <a:rPr lang="en-US" altLang="zh-CN" sz="2200" kern="100" dirty="0">
                <a:solidFill>
                  <a:schemeClr val="accent5"/>
                </a:solidFill>
                <a:latin typeface="仿宋" panose="02010609060101010101" pitchFamily="49" charset="-122"/>
                <a:ea typeface="仿宋" panose="02010609060101010101" pitchFamily="49" charset="-122"/>
                <a:cs typeface="Times New Roman" panose="02020603050405020304" pitchFamily="18" charset="0"/>
              </a:rPr>
              <a:t>3</a:t>
            </a:r>
            <a:r>
              <a:rPr lang="zh-CN" altLang="en-US" sz="2200" kern="100" dirty="0">
                <a:solidFill>
                  <a:schemeClr val="accent5"/>
                </a:solidFill>
                <a:latin typeface="仿宋" panose="02010609060101010101" pitchFamily="49" charset="-122"/>
                <a:ea typeface="仿宋" panose="02010609060101010101" pitchFamily="49" charset="-122"/>
                <a:cs typeface="Times New Roman" panose="02020603050405020304" pitchFamily="18" charset="0"/>
              </a:rPr>
              <a:t>年及以上相关数据健全</a:t>
            </a:r>
            <a:r>
              <a:rPr lang="zh-CN" altLang="en-US" sz="2200" kern="100" dirty="0">
                <a:latin typeface="仿宋" panose="02010609060101010101" pitchFamily="49" charset="-122"/>
                <a:ea typeface="仿宋" panose="02010609060101010101" pitchFamily="49" charset="-122"/>
                <a:cs typeface="Times New Roman" panose="02020603050405020304" pitchFamily="18" charset="0"/>
              </a:rPr>
              <a:t>的上市公司。</a:t>
            </a:r>
          </a:p>
        </p:txBody>
      </p:sp>
      <p:sp>
        <p:nvSpPr>
          <p:cNvPr id="5" name="矩形 13"/>
          <p:cNvSpPr>
            <a:spLocks noChangeArrowheads="1"/>
          </p:cNvSpPr>
          <p:nvPr/>
        </p:nvSpPr>
        <p:spPr bwMode="auto">
          <a:xfrm>
            <a:off x="1264285" y="1091254"/>
            <a:ext cx="9834350" cy="461665"/>
          </a:xfrm>
          <a:prstGeom prst="rect">
            <a:avLst/>
          </a:prstGeom>
          <a:noFill/>
          <a:ln w="9525">
            <a:noFill/>
            <a:miter lim="800000"/>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zh-CN" altLang="en-US"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经济政策不确定性、企业融资行为与多元化经营策略</a:t>
            </a: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advTm="10000">
        <p:fade/>
      </p:transition>
    </mc:Choice>
    <mc:Fallback xmlns="">
      <p:transition spd="med" advTm="1000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3"/>
          <p:cNvSpPr>
            <a:spLocks noChangeArrowheads="1"/>
          </p:cNvSpPr>
          <p:nvPr/>
        </p:nvSpPr>
        <p:spPr bwMode="auto">
          <a:xfrm>
            <a:off x="1264285" y="314325"/>
            <a:ext cx="78016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prstClr val="black">
                    <a:lumMod val="65000"/>
                    <a:lumOff val="35000"/>
                  </a:prstClr>
                </a:solidFill>
                <a:latin typeface="+mn-ea"/>
              </a:rPr>
              <a:t>锐思金融研究数据库应用案例</a:t>
            </a:r>
            <a:r>
              <a:rPr lang="en-US" altLang="zh-CN" sz="2800" dirty="0">
                <a:solidFill>
                  <a:prstClr val="black">
                    <a:lumMod val="65000"/>
                    <a:lumOff val="35000"/>
                  </a:prstClr>
                </a:solidFill>
                <a:latin typeface="+mn-ea"/>
              </a:rPr>
              <a:t>——</a:t>
            </a:r>
            <a:r>
              <a:rPr lang="zh-CN" altLang="en-US" sz="2800" i="1" dirty="0">
                <a:latin typeface="+mn-ea"/>
                <a:sym typeface="+mn-ea"/>
              </a:rPr>
              <a:t>实证论文写作</a:t>
            </a:r>
            <a:endParaRPr kumimoji="0" lang="zh-CN" altLang="en-US" sz="2800" b="1" i="0" u="none" strike="noStrike" kern="1200" cap="none" spc="0" normalizeH="0" baseline="0" noProof="0" dirty="0">
              <a:ln>
                <a:noFill/>
              </a:ln>
              <a:solidFill>
                <a:prstClr val="black">
                  <a:lumMod val="65000"/>
                  <a:lumOff val="35000"/>
                </a:prstClr>
              </a:solidFill>
              <a:effectLst/>
              <a:uLnTx/>
              <a:uFillTx/>
              <a:latin typeface="Arial" panose="020B0604020202020204"/>
              <a:ea typeface="微软雅黑"/>
              <a:cs typeface="+mn-cs"/>
              <a:sym typeface="微软雅黑" panose="020B0503020204020204" charset="-122"/>
            </a:endParaRPr>
          </a:p>
        </p:txBody>
      </p:sp>
      <p:sp>
        <p:nvSpPr>
          <p:cNvPr id="3" name="文本框 2"/>
          <p:cNvSpPr txBox="1"/>
          <p:nvPr/>
        </p:nvSpPr>
        <p:spPr>
          <a:xfrm>
            <a:off x="1264285" y="1807878"/>
            <a:ext cx="9336375" cy="1953260"/>
          </a:xfrm>
          <a:prstGeom prst="rect">
            <a:avLst/>
          </a:prstGeom>
          <a:noFill/>
        </p:spPr>
        <p:txBody>
          <a:bodyPr wrap="square" rtlCol="0">
            <a:spAutoFit/>
          </a:bodyPr>
          <a:lstStyle/>
          <a:p>
            <a:pPr marL="342900" marR="0" lvl="0" indent="-342900" algn="just" defTabSz="914400" rtl="0" eaLnBrk="1" fontAlgn="auto" latinLnBrk="0" hangingPunct="1">
              <a:lnSpc>
                <a:spcPct val="150000"/>
              </a:lnSpc>
              <a:spcBef>
                <a:spcPts val="0"/>
              </a:spcBef>
              <a:spcAft>
                <a:spcPts val="0"/>
              </a:spcAft>
              <a:buClrTx/>
              <a:buSzTx/>
              <a:buFont typeface="Wingdings" panose="05000000000000000000" pitchFamily="2" charset="2"/>
              <a:buChar char=""/>
              <a:defRPr/>
            </a:pPr>
            <a:r>
              <a:rPr kumimoji="0" lang="zh-CN" altLang="en-US" sz="2200" b="1"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样本选择与数据提取：</a:t>
            </a:r>
            <a:r>
              <a:rPr kumimoji="0" lang="zh-CN" altLang="en-US" sz="2200" i="0" strike="noStrike" kern="100" cap="none" spc="0" normalizeH="0" baseline="0" noProof="0" dirty="0">
                <a:ln>
                  <a:noFill/>
                </a:ln>
                <a:solidFill>
                  <a:schemeClr val="accent5"/>
                </a:solidFill>
                <a:effectLst/>
                <a:uLnTx/>
                <a:uFillTx/>
                <a:latin typeface="仿宋" panose="02010609060101010101" pitchFamily="49" charset="-122"/>
                <a:ea typeface="仿宋" panose="02010609060101010101" pitchFamily="49" charset="-122"/>
                <a:cs typeface="Times New Roman" panose="02020603050405020304" pitchFamily="18" charset="0"/>
              </a:rPr>
              <a:t>杠杆率（</a:t>
            </a:r>
            <a:r>
              <a:rPr kumimoji="0" lang="en-US" altLang="zh-CN" sz="2200" i="0" strike="noStrike" kern="100" cap="none" spc="0" normalizeH="0" baseline="0" noProof="0" dirty="0">
                <a:ln>
                  <a:noFill/>
                </a:ln>
                <a:solidFill>
                  <a:schemeClr val="accent5"/>
                </a:solidFill>
                <a:effectLst/>
                <a:uLnTx/>
                <a:uFillTx/>
                <a:latin typeface="仿宋" panose="02010609060101010101" pitchFamily="49" charset="-122"/>
                <a:ea typeface="仿宋" panose="02010609060101010101" pitchFamily="49" charset="-122"/>
                <a:cs typeface="Times New Roman" panose="02020603050405020304" pitchFamily="18" charset="0"/>
              </a:rPr>
              <a:t>lev) = </a:t>
            </a:r>
            <a:r>
              <a:rPr kumimoji="0" lang="zh-CN" altLang="en-US" sz="2200" i="0" strike="noStrike" kern="100" cap="none" spc="0" normalizeH="0" baseline="0" noProof="0" dirty="0">
                <a:ln>
                  <a:noFill/>
                </a:ln>
                <a:solidFill>
                  <a:schemeClr val="accent5"/>
                </a:solidFill>
                <a:effectLst/>
                <a:uLnTx/>
                <a:uFillTx/>
                <a:latin typeface="仿宋" panose="02010609060101010101" pitchFamily="49" charset="-122"/>
                <a:ea typeface="仿宋" panose="02010609060101010101" pitchFamily="49" charset="-122"/>
                <a:cs typeface="Times New Roman" panose="02020603050405020304" pitchFamily="18" charset="0"/>
              </a:rPr>
              <a:t>企业</a:t>
            </a:r>
            <a:r>
              <a:rPr kumimoji="0" lang="zh-CN" altLang="en-US" sz="2200" i="0" strike="noStrike" kern="1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Times New Roman" panose="02020603050405020304" pitchFamily="18" charset="0"/>
              </a:rPr>
              <a:t>期末总负债 </a:t>
            </a:r>
            <a:r>
              <a:rPr kumimoji="0" lang="en-US" altLang="zh-CN" sz="2200" i="0" strike="noStrike" kern="1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Times New Roman" panose="02020603050405020304" pitchFamily="18" charset="0"/>
              </a:rPr>
              <a:t>/ </a:t>
            </a:r>
            <a:r>
              <a:rPr kumimoji="0" lang="zh-CN" altLang="en-US" sz="2200" i="0" strike="noStrike" kern="1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Times New Roman" panose="02020603050405020304" pitchFamily="18" charset="0"/>
              </a:rPr>
              <a:t>总资产</a:t>
            </a:r>
            <a:endParaRPr lang="en-US" altLang="zh-CN" sz="2200" u="sng" kern="100"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a:p>
            <a:pPr marR="0" lvl="0" algn="just" defTabSz="914400" rtl="0" eaLnBrk="1" fontAlgn="auto" latinLnBrk="0" hangingPunct="1">
              <a:spcBef>
                <a:spcPts val="0"/>
              </a:spcBef>
              <a:spcAft>
                <a:spcPts val="0"/>
              </a:spcAft>
              <a:buClrTx/>
              <a:buSzTx/>
              <a:defRPr/>
            </a:pPr>
            <a:endParaRPr lang="en-US" altLang="zh-CN" sz="2200" b="1"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0"/>
              </a:spcAft>
              <a:buClrTx/>
              <a:buSzTx/>
              <a:buFontTx/>
              <a:buChar char="-"/>
              <a:defRPr/>
            </a:pPr>
            <a:endParaRPr kumimoji="0" lang="en-US" altLang="zh-CN" sz="22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0"/>
              </a:spcAft>
              <a:buClrTx/>
              <a:buSzTx/>
              <a:buFontTx/>
              <a:buChar char="-"/>
              <a:defRPr/>
            </a:pPr>
            <a:endParaRPr kumimoji="0" lang="zh-CN" altLang="zh-CN" sz="22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endParaRPr>
          </a:p>
        </p:txBody>
      </p:sp>
      <p:sp>
        <p:nvSpPr>
          <p:cNvPr id="5" name="矩形 13"/>
          <p:cNvSpPr>
            <a:spLocks noChangeArrowheads="1"/>
          </p:cNvSpPr>
          <p:nvPr/>
        </p:nvSpPr>
        <p:spPr bwMode="auto">
          <a:xfrm>
            <a:off x="1264285" y="1091254"/>
            <a:ext cx="9834350" cy="461665"/>
          </a:xfrm>
          <a:prstGeom prst="rect">
            <a:avLst/>
          </a:prstGeom>
          <a:noFill/>
          <a:ln w="9525">
            <a:noFill/>
            <a:miter lim="800000"/>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zh-CN" altLang="en-US"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经济政策不确定性、企业融资行为与多元化经营策略</a:t>
            </a: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191963" y="2516777"/>
            <a:ext cx="7978993" cy="4026897"/>
          </a:xfrm>
          <a:prstGeom prst="rect">
            <a:avLst/>
          </a:prstGeom>
          <a:effectLst>
            <a:outerShdw blurRad="63500" sx="102000" sy="102000" algn="ctr" rotWithShape="0">
              <a:prstClr val="black">
                <a:alpha val="40000"/>
              </a:prstClr>
            </a:outerShdw>
          </a:effec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699" advTm="10000">
        <p:fade/>
      </p:transition>
    </mc:Choice>
    <mc:Fallback xmlns="">
      <p:transition spd="med" advTm="1000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3"/>
          <p:cNvSpPr>
            <a:spLocks noChangeArrowheads="1"/>
          </p:cNvSpPr>
          <p:nvPr/>
        </p:nvSpPr>
        <p:spPr bwMode="auto">
          <a:xfrm>
            <a:off x="1264285" y="314325"/>
            <a:ext cx="78016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prstClr val="black">
                    <a:lumMod val="65000"/>
                    <a:lumOff val="35000"/>
                  </a:prstClr>
                </a:solidFill>
                <a:latin typeface="+mn-ea"/>
              </a:rPr>
              <a:t>锐思金融研究数据库应用案例</a:t>
            </a:r>
            <a:r>
              <a:rPr lang="en-US" altLang="zh-CN" sz="2800" dirty="0">
                <a:solidFill>
                  <a:prstClr val="black">
                    <a:lumMod val="65000"/>
                    <a:lumOff val="35000"/>
                  </a:prstClr>
                </a:solidFill>
                <a:latin typeface="+mn-ea"/>
              </a:rPr>
              <a:t>——</a:t>
            </a:r>
            <a:r>
              <a:rPr lang="zh-CN" altLang="en-US" sz="2800" i="1" dirty="0">
                <a:latin typeface="+mn-ea"/>
                <a:sym typeface="+mn-ea"/>
              </a:rPr>
              <a:t>实证论文写作</a:t>
            </a:r>
            <a:endParaRPr kumimoji="0" lang="zh-CN" altLang="en-US" sz="2800" b="1" i="0" u="none" strike="noStrike" kern="1200" cap="none" spc="0" normalizeH="0" baseline="0" noProof="0" dirty="0">
              <a:ln>
                <a:noFill/>
              </a:ln>
              <a:solidFill>
                <a:prstClr val="black">
                  <a:lumMod val="65000"/>
                  <a:lumOff val="35000"/>
                </a:prstClr>
              </a:solidFill>
              <a:effectLst/>
              <a:uLnTx/>
              <a:uFillTx/>
              <a:latin typeface="Arial" panose="020B0604020202020204"/>
              <a:ea typeface="微软雅黑"/>
              <a:cs typeface="+mn-cs"/>
              <a:sym typeface="微软雅黑" panose="020B0503020204020204" charset="-122"/>
            </a:endParaRPr>
          </a:p>
        </p:txBody>
      </p:sp>
      <p:sp>
        <p:nvSpPr>
          <p:cNvPr id="3" name="文本框 2"/>
          <p:cNvSpPr txBox="1"/>
          <p:nvPr/>
        </p:nvSpPr>
        <p:spPr>
          <a:xfrm>
            <a:off x="1264286" y="1807878"/>
            <a:ext cx="5223600" cy="2630170"/>
          </a:xfrm>
          <a:prstGeom prst="rect">
            <a:avLst/>
          </a:prstGeom>
          <a:noFill/>
        </p:spPr>
        <p:txBody>
          <a:bodyPr wrap="square" rtlCol="0">
            <a:spAutoFit/>
          </a:bodyPr>
          <a:lstStyle/>
          <a:p>
            <a:pPr marL="342900" marR="0" lvl="0" indent="-342900" algn="just" defTabSz="914400" rtl="0" eaLnBrk="1" fontAlgn="auto" latinLnBrk="0" hangingPunct="1">
              <a:lnSpc>
                <a:spcPct val="150000"/>
              </a:lnSpc>
              <a:spcBef>
                <a:spcPts val="0"/>
              </a:spcBef>
              <a:spcAft>
                <a:spcPts val="0"/>
              </a:spcAft>
              <a:buClrTx/>
              <a:buSzTx/>
              <a:buFont typeface="Wingdings" panose="05000000000000000000" pitchFamily="2" charset="2"/>
              <a:buChar char=""/>
              <a:defRPr/>
            </a:pPr>
            <a:r>
              <a:rPr lang="zh-CN" altLang="en-US" sz="2200" b="1" kern="10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sym typeface="+mn-ea"/>
              </a:rPr>
              <a:t>模型设定</a:t>
            </a:r>
            <a:endParaRPr kumimoji="0" lang="en-US" altLang="zh-CN" sz="2200" b="1"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endParaRPr>
          </a:p>
          <a:p>
            <a:pPr marL="457200" marR="0" lvl="0" indent="-457200" algn="just" defTabSz="914400" rtl="0" eaLnBrk="1" fontAlgn="auto" latinLnBrk="0" hangingPunct="1">
              <a:lnSpc>
                <a:spcPct val="150000"/>
              </a:lnSpc>
              <a:spcBef>
                <a:spcPts val="0"/>
              </a:spcBef>
              <a:spcAft>
                <a:spcPts val="0"/>
              </a:spcAft>
              <a:buClrTx/>
              <a:buSzTx/>
              <a:buFont typeface="+mj-lt"/>
              <a:buAutoNum type="alphaUcPeriod"/>
              <a:defRPr/>
            </a:pPr>
            <a:r>
              <a:rPr lang="zh-CN" altLang="en-US" sz="2200" kern="100" dirty="0">
                <a:solidFill>
                  <a:srgbClr val="FF0000"/>
                </a:solidFill>
                <a:latin typeface="仿宋" panose="02010609060101010101" pitchFamily="49" charset="-122"/>
                <a:ea typeface="仿宋" panose="02010609060101010101" pitchFamily="49" charset="-122"/>
                <a:cs typeface="Times New Roman" panose="02020603050405020304" pitchFamily="18" charset="0"/>
                <a:sym typeface="+mn-ea"/>
              </a:rPr>
              <a:t>异质性分析</a:t>
            </a:r>
            <a:r>
              <a:rPr lang="en-US" altLang="zh-CN" sz="22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sym typeface="+mn-ea"/>
              </a:rPr>
              <a:t> </a:t>
            </a:r>
            <a:endParaRPr lang="en-US" altLang="zh-CN" sz="22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marL="457200" marR="0" lvl="0" indent="-457200" algn="just" defTabSz="914400" rtl="0" eaLnBrk="1" fontAlgn="auto" latinLnBrk="0" hangingPunct="1">
              <a:lnSpc>
                <a:spcPct val="150000"/>
              </a:lnSpc>
              <a:spcBef>
                <a:spcPts val="0"/>
              </a:spcBef>
              <a:spcAft>
                <a:spcPts val="0"/>
              </a:spcAft>
              <a:buClrTx/>
              <a:buSzTx/>
              <a:buFont typeface="+mj-lt"/>
              <a:buAutoNum type="alphaLcParenR"/>
              <a:defRPr/>
            </a:pPr>
            <a:r>
              <a:rPr lang="zh-CN" altLang="en-US" sz="2200" kern="10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sym typeface="+mn-ea"/>
              </a:rPr>
              <a:t>产权异质性</a:t>
            </a:r>
          </a:p>
          <a:p>
            <a:pPr marL="457200" marR="0" lvl="0" indent="-457200" algn="just" defTabSz="914400" rtl="0" eaLnBrk="1" fontAlgn="auto" latinLnBrk="0" hangingPunct="1">
              <a:lnSpc>
                <a:spcPct val="150000"/>
              </a:lnSpc>
              <a:spcBef>
                <a:spcPts val="0"/>
              </a:spcBef>
              <a:spcAft>
                <a:spcPts val="0"/>
              </a:spcAft>
              <a:buClrTx/>
              <a:buSzTx/>
              <a:buFont typeface="+mj-lt"/>
              <a:buAutoNum type="alphaLcParenR"/>
              <a:defRPr/>
            </a:pPr>
            <a:r>
              <a:rPr lang="zh-CN" altLang="en-US" sz="2200" kern="10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sym typeface="+mn-ea"/>
              </a:rPr>
              <a:t>规模异质性</a:t>
            </a:r>
          </a:p>
          <a:p>
            <a:pPr marL="457200" marR="0" lvl="0" indent="-457200" algn="just" defTabSz="914400" rtl="0" eaLnBrk="1" fontAlgn="auto" latinLnBrk="0" hangingPunct="1">
              <a:lnSpc>
                <a:spcPct val="150000"/>
              </a:lnSpc>
              <a:spcBef>
                <a:spcPts val="0"/>
              </a:spcBef>
              <a:spcAft>
                <a:spcPts val="0"/>
              </a:spcAft>
              <a:buClrTx/>
              <a:buSzTx/>
              <a:buFont typeface="+mj-lt"/>
              <a:buAutoNum type="alphaLcParenR"/>
              <a:defRPr/>
            </a:pPr>
            <a:r>
              <a:rPr lang="zh-CN" altLang="en-US" sz="2200" kern="10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sym typeface="+mn-ea"/>
              </a:rPr>
              <a:t>经济政策不确定性异质性</a:t>
            </a:r>
            <a:endParaRPr kumimoji="0" lang="en-US" altLang="zh-CN" sz="22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endParaRPr>
          </a:p>
        </p:txBody>
      </p:sp>
      <p:sp>
        <p:nvSpPr>
          <p:cNvPr id="5" name="矩形 13"/>
          <p:cNvSpPr>
            <a:spLocks noChangeArrowheads="1"/>
          </p:cNvSpPr>
          <p:nvPr/>
        </p:nvSpPr>
        <p:spPr bwMode="auto">
          <a:xfrm>
            <a:off x="1264285" y="1091254"/>
            <a:ext cx="9834350" cy="461665"/>
          </a:xfrm>
          <a:prstGeom prst="rect">
            <a:avLst/>
          </a:prstGeom>
          <a:noFill/>
          <a:ln w="9525">
            <a:noFill/>
            <a:miter lim="800000"/>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zh-CN" altLang="en-US"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经济政策不确定性、企业融资行为与多元化经营策略</a:t>
            </a: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p>
        </p:txBody>
      </p:sp>
      <p:pic>
        <p:nvPicPr>
          <p:cNvPr id="6" name="图片 5" descr="/Users/emmayang_yang/Desktop/WX20230315-113152@2x.pngWX20230315-113152@2x"/>
          <p:cNvPicPr>
            <a:picLocks noChangeAspect="1"/>
          </p:cNvPicPr>
          <p:nvPr/>
        </p:nvPicPr>
        <p:blipFill>
          <a:blip r:embed="rId4"/>
          <a:srcRect/>
          <a:stretch>
            <a:fillRect/>
          </a:stretch>
        </p:blipFill>
        <p:spPr>
          <a:xfrm>
            <a:off x="5737860" y="1553210"/>
            <a:ext cx="5360670" cy="5033010"/>
          </a:xfrm>
          <a:prstGeom prst="rect">
            <a:avLst/>
          </a:prstGeom>
          <a:effec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699" advTm="10000">
        <p:fade/>
      </p:transition>
    </mc:Choice>
    <mc:Fallback xmlns="">
      <p:transition spd="med" advTm="1000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3"/>
          <p:cNvSpPr>
            <a:spLocks noChangeArrowheads="1"/>
          </p:cNvSpPr>
          <p:nvPr/>
        </p:nvSpPr>
        <p:spPr bwMode="auto">
          <a:xfrm>
            <a:off x="1264285" y="314325"/>
            <a:ext cx="78016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prstClr val="black">
                    <a:lumMod val="65000"/>
                    <a:lumOff val="35000"/>
                  </a:prstClr>
                </a:solidFill>
                <a:latin typeface="+mn-ea"/>
              </a:rPr>
              <a:t>锐思金融研究数据库应用案例</a:t>
            </a:r>
            <a:r>
              <a:rPr lang="en-US" altLang="zh-CN" sz="2800" dirty="0">
                <a:solidFill>
                  <a:prstClr val="black">
                    <a:lumMod val="65000"/>
                    <a:lumOff val="35000"/>
                  </a:prstClr>
                </a:solidFill>
                <a:latin typeface="+mn-ea"/>
              </a:rPr>
              <a:t>——</a:t>
            </a:r>
            <a:r>
              <a:rPr lang="zh-CN" altLang="en-US" sz="2800" i="1" dirty="0">
                <a:latin typeface="+mn-ea"/>
                <a:sym typeface="+mn-ea"/>
              </a:rPr>
              <a:t>实证论文写作</a:t>
            </a:r>
            <a:endParaRPr kumimoji="0" lang="zh-CN" altLang="en-US" sz="2800" b="1" i="0" u="none" strike="noStrike" kern="1200" cap="none" spc="0" normalizeH="0" baseline="0" noProof="0" dirty="0">
              <a:ln>
                <a:noFill/>
              </a:ln>
              <a:solidFill>
                <a:prstClr val="black">
                  <a:lumMod val="65000"/>
                  <a:lumOff val="35000"/>
                </a:prstClr>
              </a:solidFill>
              <a:effectLst/>
              <a:uLnTx/>
              <a:uFillTx/>
              <a:latin typeface="Arial" panose="020B0604020202020204"/>
              <a:ea typeface="微软雅黑"/>
              <a:cs typeface="+mn-cs"/>
              <a:sym typeface="微软雅黑" panose="020B0503020204020204" charset="-122"/>
            </a:endParaRPr>
          </a:p>
        </p:txBody>
      </p:sp>
      <p:sp>
        <p:nvSpPr>
          <p:cNvPr id="3" name="文本框 2"/>
          <p:cNvSpPr txBox="1"/>
          <p:nvPr/>
        </p:nvSpPr>
        <p:spPr>
          <a:xfrm>
            <a:off x="1264285" y="1807878"/>
            <a:ext cx="9556115" cy="4754245"/>
          </a:xfrm>
          <a:prstGeom prst="rect">
            <a:avLst/>
          </a:prstGeom>
          <a:noFill/>
        </p:spPr>
        <p:txBody>
          <a:bodyPr wrap="square" rtlCol="0">
            <a:spAutoFit/>
          </a:bodyPr>
          <a:lstStyle/>
          <a:p>
            <a:pPr marL="342900" marR="0" lvl="0" indent="-342900" algn="just" defTabSz="914400" rtl="0" eaLnBrk="1" fontAlgn="auto" latinLnBrk="0" hangingPunct="1">
              <a:lnSpc>
                <a:spcPct val="150000"/>
              </a:lnSpc>
              <a:spcBef>
                <a:spcPts val="0"/>
              </a:spcBef>
              <a:spcAft>
                <a:spcPts val="0"/>
              </a:spcAft>
              <a:buClrTx/>
              <a:buSzTx/>
              <a:buFont typeface="Wingdings" panose="05000000000000000000" pitchFamily="2" charset="2"/>
              <a:buChar char=""/>
              <a:defRPr/>
            </a:pPr>
            <a:r>
              <a:rPr kumimoji="0" lang="zh-CN" altLang="en-US" sz="2200" b="1"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模型设定</a:t>
            </a:r>
            <a:endParaRPr kumimoji="0" lang="en-US" altLang="zh-CN" sz="2200" b="1"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endParaRPr>
          </a:p>
          <a:p>
            <a:pPr marL="457200" marR="0" lvl="0" indent="-457200" algn="just" defTabSz="914400" rtl="0" eaLnBrk="1" fontAlgn="auto" latinLnBrk="0" hangingPunct="1">
              <a:lnSpc>
                <a:spcPct val="150000"/>
              </a:lnSpc>
              <a:spcBef>
                <a:spcPts val="0"/>
              </a:spcBef>
              <a:spcAft>
                <a:spcPts val="0"/>
              </a:spcAft>
              <a:buClrTx/>
              <a:buSzTx/>
              <a:buFont typeface="+mj-lt"/>
              <a:buAutoNum type="alphaUcPeriod" startAt="2"/>
              <a:defRPr/>
            </a:pPr>
            <a:r>
              <a:rPr lang="zh-CN" altLang="en-US" sz="2000" kern="100" dirty="0">
                <a:solidFill>
                  <a:srgbClr val="FF0000"/>
                </a:solidFill>
                <a:latin typeface="仿宋" panose="02010609060101010101" pitchFamily="49" charset="-122"/>
                <a:ea typeface="仿宋" panose="02010609060101010101" pitchFamily="49" charset="-122"/>
                <a:cs typeface="Times New Roman" panose="02020603050405020304" pitchFamily="18" charset="0"/>
              </a:rPr>
              <a:t>影响机制分析（中介效应检验）</a:t>
            </a:r>
          </a:p>
          <a:p>
            <a:pPr marR="0" lvl="0" indent="0" algn="just" defTabSz="914400" rtl="0" eaLnBrk="1" fontAlgn="auto" latinLnBrk="0" hangingPunct="1">
              <a:lnSpc>
                <a:spcPct val="150000"/>
              </a:lnSpc>
              <a:spcBef>
                <a:spcPts val="0"/>
              </a:spcBef>
              <a:spcAft>
                <a:spcPts val="0"/>
              </a:spcAft>
              <a:buClrTx/>
              <a:buSzTx/>
              <a:buNone/>
              <a:defRPr/>
            </a:pPr>
            <a:endParaRPr lang="zh-CN" altLang="en-US" sz="2000" kern="100"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a:p>
            <a:pPr marR="0" lvl="0" indent="0" algn="just" defTabSz="914400" rtl="0" eaLnBrk="1" fontAlgn="auto" latinLnBrk="0" hangingPunct="1">
              <a:lnSpc>
                <a:spcPct val="100000"/>
              </a:lnSpc>
              <a:spcBef>
                <a:spcPts val="0"/>
              </a:spcBef>
              <a:spcAft>
                <a:spcPts val="0"/>
              </a:spcAft>
              <a:buClrTx/>
              <a:buSzTx/>
              <a:buNone/>
              <a:defRPr/>
            </a:pPr>
            <a:endPar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marR="0" lvl="0" indent="0" algn="just" defTabSz="914400" rtl="0" eaLnBrk="1" fontAlgn="auto" latinLnBrk="0" hangingPunct="1">
              <a:lnSpc>
                <a:spcPct val="100000"/>
              </a:lnSpc>
              <a:spcBef>
                <a:spcPts val="0"/>
              </a:spcBef>
              <a:spcAft>
                <a:spcPts val="0"/>
              </a:spcAft>
              <a:buClrTx/>
              <a:buSzTx/>
              <a:buNone/>
              <a:defRPr/>
            </a:pPr>
            <a:endPar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marR="0" lvl="0" indent="0" algn="just" defTabSz="914400" rtl="0" eaLnBrk="1" fontAlgn="auto" latinLnBrk="0" hangingPunct="1">
              <a:lnSpc>
                <a:spcPct val="100000"/>
              </a:lnSpc>
              <a:spcBef>
                <a:spcPts val="0"/>
              </a:spcBef>
              <a:spcAft>
                <a:spcPts val="0"/>
              </a:spcAft>
              <a:buClrTx/>
              <a:buSzTx/>
              <a:buNone/>
              <a:defRPr/>
            </a:pPr>
            <a:endPar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marR="0" lvl="0" indent="0" algn="just" defTabSz="914400" rtl="0" eaLnBrk="1" fontAlgn="auto" latinLnBrk="0" hangingPunct="1">
              <a:lnSpc>
                <a:spcPct val="150000"/>
              </a:lnSpc>
              <a:spcBef>
                <a:spcPts val="0"/>
              </a:spcBef>
              <a:spcAft>
                <a:spcPts val="0"/>
              </a:spcAft>
              <a:buClrTx/>
              <a:buSzTx/>
              <a:buNone/>
              <a:defRPr/>
            </a:pP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For </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中介效应，</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参考温忠麟等（2004）的三步检验步骤</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p>
          <a:p>
            <a:pPr marL="457200" marR="0" lvl="0" indent="-457200" defTabSz="914400" rtl="0" eaLnBrk="1" fontAlgn="auto" latinLnBrk="0" hangingPunct="1">
              <a:lnSpc>
                <a:spcPct val="150000"/>
              </a:lnSpc>
              <a:spcBef>
                <a:spcPts val="0"/>
              </a:spcBef>
              <a:spcAft>
                <a:spcPts val="0"/>
              </a:spcAft>
              <a:buClrTx/>
              <a:buSzTx/>
              <a:buFont typeface="+mj-lt"/>
              <a:buAutoNum type="arabicPeriod"/>
              <a:defRPr/>
            </a:pPr>
            <a:r>
              <a:rPr lang="en-US" altLang="zh-CN" sz="2000" kern="100" dirty="0" err="1">
                <a:solidFill>
                  <a:srgbClr val="000000"/>
                </a:solidFill>
                <a:latin typeface="仿宋" panose="02010609060101010101" pitchFamily="49" charset="-122"/>
                <a:ea typeface="仿宋" panose="02010609060101010101" pitchFamily="49" charset="-122"/>
                <a:cs typeface="Times New Roman" panose="02020603050405020304" pitchFamily="18" charset="0"/>
              </a:rPr>
              <a:t>检验</a:t>
            </a:r>
            <a:r>
              <a:rPr lang="en-US" altLang="zh-CN" sz="2000" kern="100" dirty="0" err="1">
                <a:solidFill>
                  <a:srgbClr val="FF0000"/>
                </a:solidFill>
                <a:latin typeface="仿宋" panose="02010609060101010101" pitchFamily="49" charset="-122"/>
                <a:ea typeface="仿宋" panose="02010609060101010101" pitchFamily="49" charset="-122"/>
                <a:cs typeface="Times New Roman" panose="02020603050405020304" pitchFamily="18" charset="0"/>
              </a:rPr>
              <a:t>经济政策不确定性</a:t>
            </a:r>
            <a:r>
              <a:rPr lang="en-US" altLang="zh-CN" sz="2000" kern="100" dirty="0" err="1">
                <a:solidFill>
                  <a:srgbClr val="000000"/>
                </a:solidFill>
                <a:latin typeface="仿宋" panose="02010609060101010101" pitchFamily="49" charset="-122"/>
                <a:ea typeface="仿宋" panose="02010609060101010101" pitchFamily="49" charset="-122"/>
                <a:cs typeface="Times New Roman" panose="02020603050405020304" pitchFamily="18" charset="0"/>
              </a:rPr>
              <a:t>对企业多元化经营策略的影响</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 </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(verified previously)；</a:t>
            </a:r>
          </a:p>
          <a:p>
            <a:pPr marL="457200" marR="0" lvl="0" indent="-457200" algn="just" defTabSz="914400" rtl="0" eaLnBrk="1" fontAlgn="auto" latinLnBrk="0" hangingPunct="1">
              <a:lnSpc>
                <a:spcPct val="150000"/>
              </a:lnSpc>
              <a:spcBef>
                <a:spcPts val="0"/>
              </a:spcBef>
              <a:spcAft>
                <a:spcPts val="0"/>
              </a:spcAft>
              <a:buClrTx/>
              <a:buSzTx/>
              <a:buFont typeface="+mj-lt"/>
              <a:buAutoNum type="arabicPeriod"/>
              <a:defRPr/>
            </a:pPr>
            <a:r>
              <a:rPr lang="en-US" altLang="zh-CN" sz="2000" kern="100" dirty="0" err="1">
                <a:solidFill>
                  <a:srgbClr val="000000"/>
                </a:solidFill>
                <a:latin typeface="仿宋" panose="02010609060101010101" pitchFamily="49" charset="-122"/>
                <a:ea typeface="仿宋" panose="02010609060101010101" pitchFamily="49" charset="-122"/>
                <a:cs typeface="Times New Roman" panose="02020603050405020304" pitchFamily="18" charset="0"/>
              </a:rPr>
              <a:t>检验经济政策不确定性对</a:t>
            </a:r>
            <a:r>
              <a:rPr lang="en-US" altLang="zh-CN" sz="2000" kern="100" dirty="0" err="1">
                <a:solidFill>
                  <a:srgbClr val="FF0000"/>
                </a:solidFill>
                <a:latin typeface="仿宋" panose="02010609060101010101" pitchFamily="49" charset="-122"/>
                <a:ea typeface="仿宋" panose="02010609060101010101" pitchFamily="49" charset="-122"/>
                <a:cs typeface="Times New Roman" panose="02020603050405020304" pitchFamily="18" charset="0"/>
              </a:rPr>
              <a:t>企业融资行为</a:t>
            </a:r>
            <a:r>
              <a:rPr lang="en-US" altLang="zh-CN" sz="2000" kern="100" dirty="0" err="1">
                <a:solidFill>
                  <a:srgbClr val="000000"/>
                </a:solidFill>
                <a:latin typeface="仿宋" panose="02010609060101010101" pitchFamily="49" charset="-122"/>
                <a:ea typeface="仿宋" panose="02010609060101010101" pitchFamily="49" charset="-122"/>
                <a:cs typeface="Times New Roman" panose="02020603050405020304" pitchFamily="18" charset="0"/>
              </a:rPr>
              <a:t>情况的影响</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 </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(where the variable ‘Finance’ is adopted to measure </a:t>
            </a:r>
            <a:r>
              <a:rPr lang="zh-CN" altLang="en-US"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企业融资情况</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p>
          <a:p>
            <a:pPr marL="457200" marR="0" lvl="0" indent="-457200" algn="just" defTabSz="914400" rtl="0" eaLnBrk="1" fontAlgn="auto" latinLnBrk="0" hangingPunct="1">
              <a:lnSpc>
                <a:spcPct val="150000"/>
              </a:lnSpc>
              <a:spcBef>
                <a:spcPts val="0"/>
              </a:spcBef>
              <a:spcAft>
                <a:spcPts val="0"/>
              </a:spcAft>
              <a:buClrTx/>
              <a:buSzTx/>
              <a:buFont typeface="+mj-lt"/>
              <a:buAutoNum type="arabicPeriod"/>
              <a:defRPr/>
            </a:pP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检验经济政策不确定性和企业融资行为</a:t>
            </a:r>
            <a:r>
              <a:rPr lang="en-US" altLang="zh-CN" sz="2000" u="sng" kern="100" dirty="0">
                <a:solidFill>
                  <a:srgbClr val="FF0000"/>
                </a:solidFill>
                <a:latin typeface="仿宋" panose="02010609060101010101" pitchFamily="49" charset="-122"/>
                <a:ea typeface="仿宋" panose="02010609060101010101" pitchFamily="49" charset="-122"/>
                <a:cs typeface="Times New Roman" panose="02020603050405020304" pitchFamily="18" charset="0"/>
              </a:rPr>
              <a:t>共同</a:t>
            </a:r>
            <a:r>
              <a:rPr lang="en-US" altLang="zh-CN" sz="20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对企业多元化经营策略的影响。</a:t>
            </a:r>
            <a:endParaRPr kumimoji="0" lang="en-US" altLang="zh-CN" sz="20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endParaRPr>
          </a:p>
        </p:txBody>
      </p:sp>
      <p:sp>
        <p:nvSpPr>
          <p:cNvPr id="5" name="矩形 13"/>
          <p:cNvSpPr>
            <a:spLocks noChangeArrowheads="1"/>
          </p:cNvSpPr>
          <p:nvPr/>
        </p:nvSpPr>
        <p:spPr bwMode="auto">
          <a:xfrm>
            <a:off x="1264285" y="1091254"/>
            <a:ext cx="9834350" cy="461665"/>
          </a:xfrm>
          <a:prstGeom prst="rect">
            <a:avLst/>
          </a:prstGeom>
          <a:noFill/>
          <a:ln w="9525">
            <a:noFill/>
            <a:miter lim="800000"/>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zh-CN" altLang="en-US"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经济政策不确定性、企业融资行为与多元化经营策略</a:t>
            </a: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p>
        </p:txBody>
      </p:sp>
      <p:pic>
        <p:nvPicPr>
          <p:cNvPr id="6" name="图片 5" descr="/Users/emmayang_yang/Desktop/屏幕快照 2023-03-15 11.08.12.png屏幕快照 2023-03-15 11.08.12"/>
          <p:cNvPicPr>
            <a:picLocks noChangeAspect="1"/>
          </p:cNvPicPr>
          <p:nvPr/>
        </p:nvPicPr>
        <p:blipFill>
          <a:blip r:embed="rId4"/>
          <a:srcRect/>
          <a:stretch>
            <a:fillRect/>
          </a:stretch>
        </p:blipFill>
        <p:spPr>
          <a:xfrm>
            <a:off x="2876550" y="3048635"/>
            <a:ext cx="6610350" cy="88201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699" advTm="10000">
        <p:fade/>
      </p:transition>
    </mc:Choice>
    <mc:Fallback xmlns="">
      <p:transition spd="med"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00"/>
                                        <p:tgtEl>
                                          <p:spTgt spid="3">
                                            <p:txEl>
                                              <p:pRg st="6" end="6"/>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wipe(down)">
                                      <p:cBhvr>
                                        <p:cTn id="10" dur="500"/>
                                        <p:tgtEl>
                                          <p:spTgt spid="3">
                                            <p:txEl>
                                              <p:pRg st="7" end="7"/>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Effect transition="in" filter="wipe(down)">
                                      <p:cBhvr>
                                        <p:cTn id="13" dur="500"/>
                                        <p:tgtEl>
                                          <p:spTgt spid="3">
                                            <p:txEl>
                                              <p:pRg st="8" end="8"/>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9" end="9"/>
                                            </p:txEl>
                                          </p:spTgt>
                                        </p:tgtEl>
                                        <p:attrNameLst>
                                          <p:attrName>style.visibility</p:attrName>
                                        </p:attrNameLst>
                                      </p:cBhvr>
                                      <p:to>
                                        <p:strVal val="visible"/>
                                      </p:to>
                                    </p:set>
                                    <p:animEffect transition="in" filter="wipe(down)">
                                      <p:cBhvr>
                                        <p:cTn id="16"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3"/>
          <p:cNvSpPr>
            <a:spLocks noChangeArrowheads="1"/>
          </p:cNvSpPr>
          <p:nvPr/>
        </p:nvSpPr>
        <p:spPr bwMode="auto">
          <a:xfrm>
            <a:off x="1264285" y="314325"/>
            <a:ext cx="78016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prstClr val="black">
                    <a:lumMod val="65000"/>
                    <a:lumOff val="35000"/>
                  </a:prstClr>
                </a:solidFill>
                <a:latin typeface="+mn-ea"/>
              </a:rPr>
              <a:t>锐思金融研究数据库应用案例</a:t>
            </a:r>
            <a:r>
              <a:rPr lang="en-US" altLang="zh-CN" sz="2800" dirty="0">
                <a:solidFill>
                  <a:prstClr val="black">
                    <a:lumMod val="65000"/>
                    <a:lumOff val="35000"/>
                  </a:prstClr>
                </a:solidFill>
                <a:latin typeface="+mn-ea"/>
              </a:rPr>
              <a:t>——</a:t>
            </a:r>
            <a:r>
              <a:rPr lang="zh-CN" altLang="en-US" sz="2800" i="1" dirty="0">
                <a:latin typeface="+mn-ea"/>
                <a:sym typeface="+mn-ea"/>
              </a:rPr>
              <a:t>实证论文写作</a:t>
            </a:r>
            <a:endParaRPr kumimoji="0" lang="zh-CN" altLang="en-US" sz="2800" b="1" i="0" u="none" strike="noStrike" kern="1200" cap="none" spc="0" normalizeH="0" baseline="0" noProof="0" dirty="0">
              <a:ln>
                <a:noFill/>
              </a:ln>
              <a:solidFill>
                <a:prstClr val="black">
                  <a:lumMod val="65000"/>
                  <a:lumOff val="35000"/>
                </a:prstClr>
              </a:solidFill>
              <a:effectLst/>
              <a:uLnTx/>
              <a:uFillTx/>
              <a:latin typeface="Arial" panose="020B0604020202020204"/>
              <a:ea typeface="微软雅黑"/>
              <a:cs typeface="+mn-cs"/>
              <a:sym typeface="微软雅黑" panose="020B0503020204020204" charset="-122"/>
            </a:endParaRPr>
          </a:p>
        </p:txBody>
      </p:sp>
      <p:sp>
        <p:nvSpPr>
          <p:cNvPr id="5" name="矩形 13"/>
          <p:cNvSpPr>
            <a:spLocks noChangeArrowheads="1"/>
          </p:cNvSpPr>
          <p:nvPr/>
        </p:nvSpPr>
        <p:spPr bwMode="auto">
          <a:xfrm>
            <a:off x="1264285" y="1091254"/>
            <a:ext cx="9834350" cy="461665"/>
          </a:xfrm>
          <a:prstGeom prst="rect">
            <a:avLst/>
          </a:prstGeom>
          <a:noFill/>
          <a:ln w="9525">
            <a:noFill/>
            <a:miter lim="800000"/>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zh-CN" altLang="en-US"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经济政策不确定性、企业融资行为与多元化经营策略</a:t>
            </a:r>
            <a:r>
              <a:rPr kumimoji="0" lang="en-US" altLang="zh-CN" sz="2400" b="1" i="1" u="none" strike="noStrike" kern="100" cap="none" spc="0" normalizeH="0" baseline="0" noProof="0" dirty="0">
                <a:ln>
                  <a:noFill/>
                </a:ln>
                <a:solidFill>
                  <a:srgbClr val="0070C0"/>
                </a:solidFill>
                <a:effectLst/>
                <a:uLnTx/>
                <a:uFillTx/>
                <a:latin typeface="仿宋" panose="02010609060101010101" pitchFamily="49" charset="-122"/>
                <a:ea typeface="仿宋" panose="02010609060101010101" pitchFamily="49" charset="-122"/>
                <a:cs typeface="Times New Roman" panose="02020603050405020304" pitchFamily="18" charset="0"/>
              </a:rPr>
              <a:t>》</a:t>
            </a:r>
          </a:p>
        </p:txBody>
      </p:sp>
      <p:sp>
        <p:nvSpPr>
          <p:cNvPr id="4" name="文本框 3"/>
          <p:cNvSpPr txBox="1"/>
          <p:nvPr/>
        </p:nvSpPr>
        <p:spPr>
          <a:xfrm>
            <a:off x="1264285" y="1807878"/>
            <a:ext cx="9336375" cy="4292600"/>
          </a:xfrm>
          <a:prstGeom prst="rect">
            <a:avLst/>
          </a:prstGeom>
          <a:noFill/>
        </p:spPr>
        <p:txBody>
          <a:bodyPr wrap="square" rtlCol="0">
            <a:spAutoFit/>
          </a:bodyPr>
          <a:lstStyle/>
          <a:p>
            <a:pPr marL="342900" marR="0" lvl="0" indent="-342900" algn="just" defTabSz="914400" rtl="0" eaLnBrk="1" fontAlgn="auto" latinLnBrk="0" hangingPunct="1">
              <a:lnSpc>
                <a:spcPct val="150000"/>
              </a:lnSpc>
              <a:spcBef>
                <a:spcPts val="0"/>
              </a:spcBef>
              <a:spcAft>
                <a:spcPts val="0"/>
              </a:spcAft>
              <a:buClrTx/>
              <a:buSzTx/>
              <a:buFont typeface="Wingdings" panose="05000000000000000000" pitchFamily="2" charset="2"/>
              <a:buChar char=""/>
              <a:defRPr/>
            </a:pPr>
            <a:r>
              <a:rPr kumimoji="0" lang="zh-CN" altLang="en-US" sz="2200" b="1"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研究结论</a:t>
            </a:r>
            <a:endParaRPr kumimoji="0" lang="en-US" altLang="zh-CN" sz="2200" b="1"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endParaRPr>
          </a:p>
          <a:p>
            <a:pPr marL="514350" marR="0" lvl="0" indent="-514350" algn="just" defTabSz="914400" rtl="0" eaLnBrk="1" fontAlgn="auto" latinLnBrk="0" hangingPunct="1">
              <a:lnSpc>
                <a:spcPct val="150000"/>
              </a:lnSpc>
              <a:spcBef>
                <a:spcPts val="0"/>
              </a:spcBef>
              <a:spcAft>
                <a:spcPts val="0"/>
              </a:spcAft>
              <a:buClrTx/>
              <a:buSzTx/>
              <a:buFont typeface="+mj-ea"/>
              <a:buAutoNum type="ea1JpnChsDbPeriod"/>
              <a:defRPr/>
            </a:pPr>
            <a:r>
              <a:rPr kumimoji="0" lang="en-US" altLang="zh-CN" sz="20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经济政策不确定性与企业多元化经营之间存在着</a:t>
            </a:r>
            <a:r>
              <a:rPr kumimoji="0" lang="en-US" altLang="zh-CN" sz="2000" b="0" i="0" u="none" strike="noStrike" kern="1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Times New Roman" panose="02020603050405020304" pitchFamily="18" charset="0"/>
              </a:rPr>
              <a:t>负相关关系</a:t>
            </a:r>
            <a:r>
              <a:rPr kumimoji="0" lang="en-US" altLang="zh-CN" sz="20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zh-CN" altLang="en-US" sz="20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经</a:t>
            </a:r>
            <a:r>
              <a:rPr kumimoji="0" lang="en-US" altLang="zh-CN" sz="20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一系列的稳健性检验，结果均不改变上述结论；</a:t>
            </a:r>
          </a:p>
          <a:p>
            <a:pPr marL="514350" marR="0" lvl="0" indent="-514350" algn="just" defTabSz="914400" rtl="0" eaLnBrk="1" fontAlgn="auto" latinLnBrk="0" hangingPunct="1">
              <a:lnSpc>
                <a:spcPct val="150000"/>
              </a:lnSpc>
              <a:spcBef>
                <a:spcPts val="0"/>
              </a:spcBef>
              <a:spcAft>
                <a:spcPts val="0"/>
              </a:spcAft>
              <a:buClrTx/>
              <a:buSzTx/>
              <a:buFont typeface="+mj-ea"/>
              <a:buAutoNum type="ea1JpnChsDbPeriod"/>
              <a:defRPr/>
            </a:pPr>
            <a:r>
              <a:rPr kumimoji="0" lang="en-US" altLang="zh-CN" sz="20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相对于国有企业和</a:t>
            </a:r>
            <a:r>
              <a:rPr kumimoji="0" lang="en-US" altLang="zh-CN" sz="2000" b="0" i="0" u="none" strike="noStrike" kern="1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Times New Roman" panose="02020603050405020304" pitchFamily="18" charset="0"/>
              </a:rPr>
              <a:t>大型企业，</a:t>
            </a:r>
            <a:r>
              <a:rPr kumimoji="0" lang="en-US" altLang="zh-CN" sz="2000" b="0" i="0" u="none" strike="noStrike" kern="1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Times New Roman" panose="02020603050405020304" pitchFamily="18" charset="0"/>
              </a:rPr>
              <a:t>这种负相关关系在非国有企业和小型企业中更加明显</a:t>
            </a:r>
            <a:r>
              <a:rPr kumimoji="0" lang="en-US" altLang="zh-CN" sz="20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，货币和财政政策不确定性也都与企业多元化经营之间存在着负相关关系；</a:t>
            </a:r>
          </a:p>
          <a:p>
            <a:pPr marL="514350" marR="0" lvl="0" indent="-514350" algn="just" defTabSz="914400" rtl="0" eaLnBrk="1" fontAlgn="auto" latinLnBrk="0" hangingPunct="1">
              <a:lnSpc>
                <a:spcPct val="150000"/>
              </a:lnSpc>
              <a:spcBef>
                <a:spcPts val="0"/>
              </a:spcBef>
              <a:spcAft>
                <a:spcPts val="0"/>
              </a:spcAft>
              <a:buClrTx/>
              <a:buSzTx/>
              <a:buFont typeface="+mj-ea"/>
              <a:buAutoNum type="ea1JpnChsDbPeriod"/>
              <a:defRPr/>
            </a:pPr>
            <a:r>
              <a:rPr kumimoji="0" lang="en-US" altLang="zh-CN" sz="20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在影响机制的分析中发现，经济政策不确定性</a:t>
            </a:r>
            <a:r>
              <a:rPr kumimoji="0" lang="en-US" altLang="zh-CN" sz="2000" b="0" i="0" u="none" strike="noStrike" kern="100" cap="none" spc="0" normalizeH="0" baseline="0" noProof="0" dirty="0">
                <a:ln>
                  <a:noFill/>
                </a:ln>
                <a:solidFill>
                  <a:schemeClr val="accent5"/>
                </a:solidFill>
                <a:effectLst/>
                <a:uLnTx/>
                <a:uFillTx/>
                <a:latin typeface="仿宋" panose="02010609060101010101" pitchFamily="49" charset="-122"/>
                <a:ea typeface="仿宋" panose="02010609060101010101" pitchFamily="49" charset="-122"/>
                <a:cs typeface="Times New Roman" panose="02020603050405020304" pitchFamily="18" charset="0"/>
              </a:rPr>
              <a:t>加剧了企业的融资约束进而不利于企业的多元化经营策略</a:t>
            </a:r>
            <a:r>
              <a:rPr kumimoji="0" lang="en-US" altLang="zh-CN" sz="20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，并且在这其中相较于股权融资，</a:t>
            </a:r>
            <a:r>
              <a:rPr kumimoji="0" lang="en-US" altLang="zh-CN" sz="2000" b="0" i="0" u="none" strike="noStrike" kern="100" cap="none" spc="0" normalizeH="0" baseline="0" noProof="0" dirty="0">
                <a:ln>
                  <a:noFill/>
                </a:ln>
                <a:solidFill>
                  <a:schemeClr val="accent5"/>
                </a:solidFill>
                <a:effectLst/>
                <a:uLnTx/>
                <a:uFillTx/>
                <a:latin typeface="仿宋" panose="02010609060101010101" pitchFamily="49" charset="-122"/>
                <a:ea typeface="仿宋" panose="02010609060101010101" pitchFamily="49" charset="-122"/>
                <a:cs typeface="Times New Roman" panose="02020603050405020304" pitchFamily="18" charset="0"/>
              </a:rPr>
              <a:t>企业债务融资</a:t>
            </a:r>
            <a:r>
              <a:rPr kumimoji="0" lang="en-US" altLang="zh-CN" sz="20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是经济政策的不确定性影响企业多元化经营的</a:t>
            </a:r>
            <a:r>
              <a:rPr kumimoji="0" lang="en-US" altLang="zh-CN" sz="2000" b="0" i="0" u="none" strike="noStrike" kern="100" cap="none" spc="0" normalizeH="0" baseline="0" noProof="0" dirty="0">
                <a:ln>
                  <a:noFill/>
                </a:ln>
                <a:solidFill>
                  <a:schemeClr val="accent5"/>
                </a:solidFill>
                <a:effectLst/>
                <a:uLnTx/>
                <a:uFillTx/>
                <a:latin typeface="仿宋" panose="02010609060101010101" pitchFamily="49" charset="-122"/>
                <a:ea typeface="仿宋" panose="02010609060101010101" pitchFamily="49" charset="-122"/>
                <a:cs typeface="Times New Roman" panose="02020603050405020304" pitchFamily="18" charset="0"/>
              </a:rPr>
              <a:t>中介因素</a:t>
            </a:r>
            <a:r>
              <a:rPr kumimoji="0" lang="zh-CN" altLang="en-US" sz="20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en-US" altLang="zh-CN" sz="20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这种关系在非国有企业和小企业当中依然存在</a:t>
            </a:r>
            <a:r>
              <a:rPr kumimoji="0" lang="zh-CN" altLang="en-US" sz="2000" b="0" i="0" u="none" strike="noStrike" kern="100" cap="none" spc="0" normalizeH="0" baseline="0" noProof="0" dirty="0">
                <a:ln>
                  <a:noFill/>
                </a:ln>
                <a:solidFill>
                  <a:srgbClr val="000000"/>
                </a:solidFill>
                <a:effectLst/>
                <a:uLnTx/>
                <a:uFillTx/>
                <a:latin typeface="仿宋" panose="02010609060101010101" pitchFamily="49" charset="-122"/>
                <a:ea typeface="仿宋" panose="02010609060101010101" pitchFamily="49" charset="-122"/>
                <a:cs typeface="Times New Roman" panose="02020603050405020304" pitchFamily="18" charset="0"/>
              </a:rPr>
              <a: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advTm="10000">
        <p:fade/>
      </p:transition>
    </mc:Choice>
    <mc:Fallback xmlns="">
      <p:transition spd="med"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F5370B20-DAEA-B2DD-2022-E7EBE4507814}"/>
              </a:ext>
            </a:extLst>
          </p:cNvPr>
          <p:cNvGrpSpPr/>
          <p:nvPr/>
        </p:nvGrpSpPr>
        <p:grpSpPr>
          <a:xfrm>
            <a:off x="3233944" y="1433500"/>
            <a:ext cx="4710961" cy="4337572"/>
            <a:chOff x="2742262" y="1442126"/>
            <a:chExt cx="3577221" cy="3378065"/>
          </a:xfrm>
        </p:grpSpPr>
        <p:sp>
          <p:nvSpPr>
            <p:cNvPr id="5" name="椭圆 4">
              <a:extLst>
                <a:ext uri="{FF2B5EF4-FFF2-40B4-BE49-F238E27FC236}">
                  <a16:creationId xmlns:a16="http://schemas.microsoft.com/office/drawing/2014/main" id="{B3E479E0-8CEC-9A64-6F90-63C1EB09FC1F}"/>
                </a:ext>
              </a:extLst>
            </p:cNvPr>
            <p:cNvSpPr/>
            <p:nvPr/>
          </p:nvSpPr>
          <p:spPr bwMode="auto">
            <a:xfrm>
              <a:off x="5230916" y="1442126"/>
              <a:ext cx="1088567" cy="1086932"/>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anose="020B0503020204020204" charset="-122"/>
                  <a:ea typeface="微软雅黑" panose="020B0503020204020204" charset="-122"/>
                </a:rPr>
                <a:t>策略研究</a:t>
              </a:r>
            </a:p>
          </p:txBody>
        </p:sp>
        <p:sp>
          <p:nvSpPr>
            <p:cNvPr id="6" name="椭圆 5">
              <a:extLst>
                <a:ext uri="{FF2B5EF4-FFF2-40B4-BE49-F238E27FC236}">
                  <a16:creationId xmlns:a16="http://schemas.microsoft.com/office/drawing/2014/main" id="{306242D3-38D5-374C-D400-B84075524FD8}"/>
                </a:ext>
              </a:extLst>
            </p:cNvPr>
            <p:cNvSpPr/>
            <p:nvPr/>
          </p:nvSpPr>
          <p:spPr bwMode="auto">
            <a:xfrm>
              <a:off x="2742262" y="1442126"/>
              <a:ext cx="1088567" cy="1086932"/>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anose="020B0503020204020204" charset="-122"/>
                  <a:ea typeface="微软雅黑" panose="020B0503020204020204" charset="-122"/>
                </a:rPr>
                <a:t>事件研究</a:t>
              </a:r>
            </a:p>
          </p:txBody>
        </p:sp>
        <p:sp>
          <p:nvSpPr>
            <p:cNvPr id="7" name="椭圆 6">
              <a:extLst>
                <a:ext uri="{FF2B5EF4-FFF2-40B4-BE49-F238E27FC236}">
                  <a16:creationId xmlns:a16="http://schemas.microsoft.com/office/drawing/2014/main" id="{CA62013E-65E3-35A5-B364-03A302EEB558}"/>
                </a:ext>
              </a:extLst>
            </p:cNvPr>
            <p:cNvSpPr/>
            <p:nvPr/>
          </p:nvSpPr>
          <p:spPr bwMode="auto">
            <a:xfrm>
              <a:off x="5230916" y="3733260"/>
              <a:ext cx="1088567" cy="1086931"/>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anose="020B0503020204020204" charset="-122"/>
                  <a:ea typeface="微软雅黑" panose="020B0503020204020204" charset="-122"/>
                </a:rPr>
                <a:t>其它领域</a:t>
              </a:r>
            </a:p>
          </p:txBody>
        </p:sp>
        <p:sp>
          <p:nvSpPr>
            <p:cNvPr id="8" name="椭圆 7">
              <a:extLst>
                <a:ext uri="{FF2B5EF4-FFF2-40B4-BE49-F238E27FC236}">
                  <a16:creationId xmlns:a16="http://schemas.microsoft.com/office/drawing/2014/main" id="{3806B5E0-519B-92CA-4EFC-0CE5BAD336A6}"/>
                </a:ext>
              </a:extLst>
            </p:cNvPr>
            <p:cNvSpPr/>
            <p:nvPr/>
          </p:nvSpPr>
          <p:spPr bwMode="auto">
            <a:xfrm>
              <a:off x="2742262" y="3733260"/>
              <a:ext cx="1088567" cy="1086931"/>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anose="020B0503020204020204" charset="-122"/>
                  <a:ea typeface="微软雅黑" panose="020B0503020204020204" charset="-122"/>
                </a:rPr>
                <a:t>固定收益研究</a:t>
              </a:r>
            </a:p>
          </p:txBody>
        </p:sp>
        <p:sp>
          <p:nvSpPr>
            <p:cNvPr id="9" name="文本框 12">
              <a:extLst>
                <a:ext uri="{FF2B5EF4-FFF2-40B4-BE49-F238E27FC236}">
                  <a16:creationId xmlns:a16="http://schemas.microsoft.com/office/drawing/2014/main" id="{B9876A42-6255-6285-AF51-198090D04B7C}"/>
                </a:ext>
              </a:extLst>
            </p:cNvPr>
            <p:cNvSpPr/>
            <p:nvPr/>
          </p:nvSpPr>
          <p:spPr bwMode="auto">
            <a:xfrm>
              <a:off x="3813328" y="2389036"/>
              <a:ext cx="1435089" cy="1436989"/>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0070C0"/>
            </a:solidFill>
            <a:ln>
              <a:noFill/>
            </a:ln>
          </p:spPr>
          <p:txBody>
            <a:bodyPr lIns="0" tIns="0" rIns="0" bIns="0" anchor="ctr"/>
            <a:lstStyle/>
            <a:p>
              <a:pPr algn="ctr" eaLnBrk="1" hangingPunct="1"/>
              <a:r>
                <a:rPr lang="zh-CN" altLang="en-US" sz="2600" dirty="0">
                  <a:solidFill>
                    <a:schemeClr val="bg1"/>
                  </a:solidFill>
                  <a:latin typeface="微软雅黑" panose="020B0503020204020204" charset="-122"/>
                  <a:ea typeface="微软雅黑" panose="020B0503020204020204" charset="-122"/>
                </a:rPr>
                <a:t>研究</a:t>
              </a:r>
              <a:endParaRPr lang="en-US" altLang="zh-CN" sz="2600" dirty="0">
                <a:solidFill>
                  <a:schemeClr val="bg1"/>
                </a:solidFill>
                <a:latin typeface="微软雅黑" panose="020B0503020204020204" charset="-122"/>
                <a:ea typeface="微软雅黑" panose="020B0503020204020204" charset="-122"/>
              </a:endParaRPr>
            </a:p>
            <a:p>
              <a:pPr algn="ctr" eaLnBrk="1" hangingPunct="1"/>
              <a:r>
                <a:rPr lang="zh-CN" altLang="en-US" sz="2600" dirty="0">
                  <a:solidFill>
                    <a:schemeClr val="bg1"/>
                  </a:solidFill>
                  <a:latin typeface="微软雅黑" panose="020B0503020204020204" charset="-122"/>
                  <a:ea typeface="微软雅黑" panose="020B0503020204020204" charset="-122"/>
                </a:rPr>
                <a:t>领域</a:t>
              </a:r>
            </a:p>
          </p:txBody>
        </p:sp>
      </p:grpSp>
      <p:sp>
        <p:nvSpPr>
          <p:cNvPr id="2" name="标题 6">
            <a:extLst>
              <a:ext uri="{FF2B5EF4-FFF2-40B4-BE49-F238E27FC236}">
                <a16:creationId xmlns:a16="http://schemas.microsoft.com/office/drawing/2014/main" id="{CDE957E5-4CAA-7B6C-8883-F5544F087173}"/>
              </a:ext>
            </a:extLst>
          </p:cNvPr>
          <p:cNvSpPr>
            <a:spLocks noGrp="1"/>
          </p:cNvSpPr>
          <p:nvPr>
            <p:ph type="title"/>
          </p:nvPr>
        </p:nvSpPr>
        <p:spPr>
          <a:xfrm>
            <a:off x="1209303" y="356659"/>
            <a:ext cx="7863029" cy="440676"/>
          </a:xfrm>
        </p:spPr>
        <p:txBody>
          <a:bodyPr/>
          <a:lstStyle/>
          <a:p>
            <a:r>
              <a:rPr lang="zh-CN" altLang="en-US" sz="2800" b="1" dirty="0"/>
              <a:t>锐思金融研究数据库：研究领域</a:t>
            </a:r>
          </a:p>
        </p:txBody>
      </p:sp>
    </p:spTree>
    <p:extLst>
      <p:ext uri="{BB962C8B-B14F-4D97-AF65-F5344CB8AC3E}">
        <p14:creationId xmlns:p14="http://schemas.microsoft.com/office/powerpoint/2010/main" val="3592278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表格 20">
            <a:extLst>
              <a:ext uri="{FF2B5EF4-FFF2-40B4-BE49-F238E27FC236}">
                <a16:creationId xmlns:a16="http://schemas.microsoft.com/office/drawing/2014/main" id="{2EC90205-73CE-0958-B083-24351FF1B115}"/>
              </a:ext>
            </a:extLst>
          </p:cNvPr>
          <p:cNvGraphicFramePr>
            <a:graphicFrameLocks noGrp="1"/>
          </p:cNvGraphicFramePr>
          <p:nvPr/>
        </p:nvGraphicFramePr>
        <p:xfrm>
          <a:off x="1506583" y="1333578"/>
          <a:ext cx="10145485" cy="4862094"/>
        </p:xfrm>
        <a:graphic>
          <a:graphicData uri="http://schemas.openxmlformats.org/drawingml/2006/table">
            <a:tbl>
              <a:tblPr firstRow="1" bandRow="1">
                <a:tableStyleId>{073A0DAA-6AF3-43AB-8588-CEC1D06C72B9}</a:tableStyleId>
              </a:tblPr>
              <a:tblGrid>
                <a:gridCol w="3474720">
                  <a:extLst>
                    <a:ext uri="{9D8B030D-6E8A-4147-A177-3AD203B41FA5}">
                      <a16:colId xmlns:a16="http://schemas.microsoft.com/office/drawing/2014/main" val="20000"/>
                    </a:ext>
                  </a:extLst>
                </a:gridCol>
                <a:gridCol w="1428206">
                  <a:extLst>
                    <a:ext uri="{9D8B030D-6E8A-4147-A177-3AD203B41FA5}">
                      <a16:colId xmlns:a16="http://schemas.microsoft.com/office/drawing/2014/main" val="20001"/>
                    </a:ext>
                  </a:extLst>
                </a:gridCol>
                <a:gridCol w="1193074">
                  <a:extLst>
                    <a:ext uri="{9D8B030D-6E8A-4147-A177-3AD203B41FA5}">
                      <a16:colId xmlns:a16="http://schemas.microsoft.com/office/drawing/2014/main" val="20002"/>
                    </a:ext>
                  </a:extLst>
                </a:gridCol>
                <a:gridCol w="1619795">
                  <a:extLst>
                    <a:ext uri="{9D8B030D-6E8A-4147-A177-3AD203B41FA5}">
                      <a16:colId xmlns:a16="http://schemas.microsoft.com/office/drawing/2014/main" val="20003"/>
                    </a:ext>
                  </a:extLst>
                </a:gridCol>
                <a:gridCol w="2429690">
                  <a:extLst>
                    <a:ext uri="{9D8B030D-6E8A-4147-A177-3AD203B41FA5}">
                      <a16:colId xmlns:a16="http://schemas.microsoft.com/office/drawing/2014/main" val="4143038350"/>
                    </a:ext>
                  </a:extLst>
                </a:gridCol>
              </a:tblGrid>
              <a:tr h="541397">
                <a:tc>
                  <a:txBody>
                    <a:bodyPr/>
                    <a:lstStyle/>
                    <a:p>
                      <a:pPr algn="ctr"/>
                      <a:r>
                        <a:rPr lang="zh-CN" altLang="en-US" sz="1600" b="1" dirty="0">
                          <a:solidFill>
                            <a:srgbClr val="0070C0"/>
                          </a:solidFill>
                          <a:latin typeface="思源宋体 CN Heavy" pitchFamily="18" charset="-122"/>
                          <a:ea typeface="思源宋体 CN Heavy" pitchFamily="18" charset="-122"/>
                        </a:rPr>
                        <a:t>文章标题</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b="1" dirty="0">
                          <a:solidFill>
                            <a:srgbClr val="0070C0"/>
                          </a:solidFill>
                          <a:latin typeface="思源宋体 CN Heavy" pitchFamily="18" charset="-122"/>
                          <a:ea typeface="思源宋体 CN Heavy" pitchFamily="18" charset="-122"/>
                        </a:rPr>
                        <a:t>期刊名称</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b="1" dirty="0">
                          <a:solidFill>
                            <a:srgbClr val="0070C0"/>
                          </a:solidFill>
                          <a:latin typeface="思源宋体 CN Heavy" pitchFamily="18" charset="-122"/>
                          <a:ea typeface="思源宋体 CN Heavy" pitchFamily="18" charset="-122"/>
                        </a:rPr>
                        <a:t>发表年份</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b="1" dirty="0">
                          <a:solidFill>
                            <a:srgbClr val="0070C0"/>
                          </a:solidFill>
                          <a:latin typeface="思源宋体 CN Heavy" pitchFamily="18" charset="-122"/>
                          <a:ea typeface="思源宋体 CN Heavy" pitchFamily="18" charset="-122"/>
                        </a:rPr>
                        <a:t>第一作者单位</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b="1" dirty="0">
                          <a:solidFill>
                            <a:srgbClr val="0070C0"/>
                          </a:solidFill>
                          <a:latin typeface="思源宋体 CN Heavy" pitchFamily="18" charset="-122"/>
                          <a:ea typeface="思源宋体 CN Heavy" pitchFamily="18" charset="-122"/>
                        </a:rPr>
                        <a:t>数据内容引用</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27698">
                <a:tc>
                  <a:txBody>
                    <a:bodyPr/>
                    <a:lstStyle/>
                    <a:p>
                      <a:pPr algn="ctr"/>
                      <a:r>
                        <a:rPr lang="zh-CN" altLang="en-US" sz="1200" b="0" dirty="0">
                          <a:solidFill>
                            <a:schemeClr val="tx1"/>
                          </a:solidFill>
                          <a:latin typeface="思源宋体 CN SemiBold" pitchFamily="18" charset="-122"/>
                          <a:ea typeface="思源宋体 CN SemiBold" pitchFamily="18" charset="-122"/>
                        </a:rPr>
                        <a:t>降价抛售、系统性风险与银行系统稳定性</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200" b="0" u="sng" kern="1200" dirty="0">
                          <a:solidFill>
                            <a:schemeClr val="accent3"/>
                          </a:solidFill>
                          <a:latin typeface="思源宋体 CN SemiBold" pitchFamily="18" charset="-122"/>
                          <a:ea typeface="思源宋体 CN SemiBold" pitchFamily="18" charset="-122"/>
                          <a:cs typeface="+mn-cs"/>
                        </a:rPr>
                        <a:t>当代财经</a:t>
                      </a:r>
                      <a:endParaRPr lang="zh-CN" altLang="en-US" sz="1200" b="0" u="sng" kern="1200" dirty="0">
                        <a:solidFill>
                          <a:schemeClr val="accent3"/>
                        </a:solidFill>
                        <a:latin typeface="思源宋体 CN SemiBold" pitchFamily="18" charset="-122"/>
                        <a:ea typeface="思源宋体 CN SemiBold" pitchFamily="18" charset="-122"/>
                        <a:cs typeface="+mn-cs"/>
                        <a:hlinkClick r:id="rId2" tooltip="紫色刊名为“中国知网”独家出版刊物">
                          <a:extLst>
                            <a:ext uri="{A12FA001-AC4F-418D-AE19-62706E023703}">
                              <ahyp:hlinkClr xmlns:ahyp="http://schemas.microsoft.com/office/drawing/2018/hyperlinkcolor" val="tx"/>
                            </a:ext>
                          </a:extLst>
                        </a:hlinkClick>
                      </a:endParaRPr>
                    </a:p>
                  </a:txBody>
                  <a:tcPr marL="28575" marR="28575" marT="76200" marB="76200"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b="0" dirty="0">
                          <a:solidFill>
                            <a:schemeClr val="tx1"/>
                          </a:solidFill>
                          <a:latin typeface="思源宋体 CN SemiBold" pitchFamily="18" charset="-122"/>
                          <a:ea typeface="思源宋体 CN SemiBold" pitchFamily="18" charset="-122"/>
                        </a:rPr>
                        <a:t>2024</a:t>
                      </a:r>
                      <a:endParaRPr lang="zh-CN" altLang="en-US" sz="1200" b="0" dirty="0">
                        <a:solidFill>
                          <a:schemeClr val="tx1"/>
                        </a:solidFill>
                        <a:latin typeface="思源宋体 CN SemiBold" pitchFamily="18" charset="-122"/>
                        <a:ea typeface="思源宋体 CN SemiBold" pitchFamily="18" charset="-122"/>
                      </a:endParaRP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363980" rtl="0" eaLnBrk="1" fontAlgn="auto" latinLnBrk="0" hangingPunct="1">
                        <a:lnSpc>
                          <a:spcPct val="100000"/>
                        </a:lnSpc>
                        <a:spcBef>
                          <a:spcPts val="0"/>
                        </a:spcBef>
                        <a:spcAft>
                          <a:spcPts val="0"/>
                        </a:spcAft>
                        <a:buClrTx/>
                        <a:buSzTx/>
                        <a:buFontTx/>
                        <a:buNone/>
                        <a:defRPr/>
                      </a:pPr>
                      <a:r>
                        <a:rPr lang="zh-CN" altLang="en-US" sz="1200" b="0" dirty="0">
                          <a:solidFill>
                            <a:schemeClr val="tx1"/>
                          </a:solidFill>
                          <a:latin typeface="思源宋体 CN SemiBold" pitchFamily="18" charset="-122"/>
                          <a:ea typeface="思源宋体 CN SemiBold" pitchFamily="18" charset="-122"/>
                        </a:rPr>
                        <a:t>南开大学</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363980" rtl="0" eaLnBrk="1" fontAlgn="auto" latinLnBrk="0" hangingPunct="1">
                        <a:lnSpc>
                          <a:spcPct val="100000"/>
                        </a:lnSpc>
                        <a:spcBef>
                          <a:spcPts val="0"/>
                        </a:spcBef>
                        <a:spcAft>
                          <a:spcPts val="0"/>
                        </a:spcAft>
                        <a:buClrTx/>
                        <a:buSzTx/>
                        <a:buFontTx/>
                        <a:buNone/>
                        <a:defRPr/>
                      </a:pPr>
                      <a:r>
                        <a:rPr lang="zh-CN" altLang="en-US" sz="1200" b="0" dirty="0">
                          <a:solidFill>
                            <a:srgbClr val="FF0000"/>
                          </a:solidFill>
                          <a:latin typeface="思源宋体 CN SemiBold" pitchFamily="18" charset="-122"/>
                          <a:ea typeface="思源宋体 CN SemiBold" pitchFamily="18" charset="-122"/>
                        </a:rPr>
                        <a:t>上市公司财务报表数据</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27698">
                <a:tc>
                  <a:txBody>
                    <a:bodyPr/>
                    <a:lstStyle/>
                    <a:p>
                      <a:pPr algn="ctr"/>
                      <a:r>
                        <a:rPr lang="zh-CN" altLang="en-US" sz="1200" dirty="0">
                          <a:solidFill>
                            <a:schemeClr val="tx1"/>
                          </a:solidFill>
                          <a:effectLst/>
                          <a:latin typeface="思源宋体 CN SemiBold" pitchFamily="18" charset="-122"/>
                          <a:ea typeface="思源宋体 CN SemiBold" pitchFamily="18" charset="-122"/>
                          <a:cs typeface="+mn-cs"/>
                        </a:rPr>
                        <a:t>互联网沟通如何影响股票定价效率？</a:t>
                      </a:r>
                      <a:r>
                        <a:rPr lang="en-US" altLang="zh-CN" sz="1200" dirty="0">
                          <a:solidFill>
                            <a:schemeClr val="tx1"/>
                          </a:solidFill>
                          <a:effectLst/>
                          <a:latin typeface="思源宋体 CN SemiBold" pitchFamily="18" charset="-122"/>
                          <a:ea typeface="思源宋体 CN SemiBold" pitchFamily="18" charset="-122"/>
                          <a:cs typeface="+mn-cs"/>
                        </a:rPr>
                        <a:t>——</a:t>
                      </a:r>
                      <a:r>
                        <a:rPr lang="zh-CN" altLang="en-US" sz="1200" dirty="0">
                          <a:solidFill>
                            <a:schemeClr val="tx1"/>
                          </a:solidFill>
                          <a:effectLst/>
                          <a:latin typeface="思源宋体 CN SemiBold" pitchFamily="18" charset="-122"/>
                          <a:ea typeface="思源宋体 CN SemiBold" pitchFamily="18" charset="-122"/>
                          <a:cs typeface="+mn-cs"/>
                        </a:rPr>
                        <a:t>基于投资者关注的机制检验</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zh-CN" altLang="en-US" sz="1200" u="sng" dirty="0">
                          <a:solidFill>
                            <a:schemeClr val="accent3"/>
                          </a:solidFill>
                          <a:effectLst/>
                          <a:latin typeface="思源宋体 CN SemiBold" pitchFamily="18" charset="-122"/>
                          <a:ea typeface="思源宋体 CN SemiBold" pitchFamily="18" charset="-122"/>
                          <a:cs typeface="+mn-cs"/>
                          <a:hlinkClick r:id="rId3">
                            <a:extLst>
                              <a:ext uri="{A12FA001-AC4F-418D-AE19-62706E023703}">
                                <ahyp:hlinkClr xmlns:ahyp="http://schemas.microsoft.com/office/drawing/2018/hyperlinkcolor" val="tx"/>
                              </a:ext>
                            </a:extLst>
                          </a:hlinkClick>
                        </a:rPr>
                        <a:t>管理评论</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en-US" altLang="zh-CN" sz="1200" dirty="0">
                          <a:solidFill>
                            <a:schemeClr val="tx1"/>
                          </a:solidFill>
                          <a:effectLst/>
                          <a:latin typeface="思源宋体 CN SemiBold" pitchFamily="18" charset="-122"/>
                          <a:ea typeface="思源宋体 CN SemiBold" pitchFamily="18" charset="-122"/>
                          <a:cs typeface="+mn-cs"/>
                        </a:rPr>
                        <a:t>2024</a:t>
                      </a:r>
                      <a:endParaRPr lang="zh-CN" altLang="en-US" sz="1200" dirty="0">
                        <a:solidFill>
                          <a:schemeClr val="tx1"/>
                        </a:solidFill>
                        <a:effectLst/>
                        <a:latin typeface="思源宋体 CN SemiBold" pitchFamily="18" charset="-122"/>
                        <a:ea typeface="思源宋体 CN SemiBold" pitchFamily="18" charset="-122"/>
                        <a:cs typeface="+mn-cs"/>
                      </a:endParaRP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zh-CN" altLang="en-US" sz="1200" dirty="0">
                          <a:solidFill>
                            <a:schemeClr val="tx1"/>
                          </a:solidFill>
                          <a:effectLst/>
                          <a:latin typeface="思源宋体 CN SemiBold" pitchFamily="18" charset="-122"/>
                          <a:ea typeface="思源宋体 CN SemiBold" pitchFamily="18" charset="-122"/>
                          <a:cs typeface="+mn-cs"/>
                        </a:rPr>
                        <a:t>华东理工大学</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28600" marR="0" lvl="0" indent="-228600" algn="l" defTabSz="1363980" rtl="0" eaLnBrk="1" fontAlgn="auto" latinLnBrk="0" hangingPunct="1">
                        <a:lnSpc>
                          <a:spcPct val="100000"/>
                        </a:lnSpc>
                        <a:spcBef>
                          <a:spcPts val="0"/>
                        </a:spcBef>
                        <a:spcAft>
                          <a:spcPts val="0"/>
                        </a:spcAft>
                        <a:buClrTx/>
                        <a:buSzTx/>
                        <a:buFont typeface="+mj-lt"/>
                        <a:buAutoNum type="alphaLcParenR"/>
                        <a:defRPr/>
                      </a:pPr>
                      <a:r>
                        <a:rPr lang="zh-CN" altLang="en-US" sz="1200" dirty="0">
                          <a:solidFill>
                            <a:srgbClr val="FF0000"/>
                          </a:solidFill>
                          <a:effectLst/>
                          <a:latin typeface="思源宋体 CN SemiBold" pitchFamily="18" charset="-122"/>
                          <a:ea typeface="思源宋体 CN SemiBold" pitchFamily="18" charset="-122"/>
                          <a:cs typeface="+mn-cs"/>
                        </a:rPr>
                        <a:t>公司盈余公告相关数据</a:t>
                      </a:r>
                      <a:endParaRPr lang="en-US" altLang="zh-CN" sz="1200" dirty="0">
                        <a:solidFill>
                          <a:srgbClr val="FF0000"/>
                        </a:solidFill>
                        <a:effectLst/>
                        <a:latin typeface="思源宋体 CN SemiBold" pitchFamily="18" charset="-122"/>
                        <a:ea typeface="思源宋体 CN SemiBold" pitchFamily="18" charset="-122"/>
                        <a:cs typeface="+mn-cs"/>
                      </a:endParaRPr>
                    </a:p>
                    <a:p>
                      <a:pPr marL="228600" marR="0" lvl="0" indent="-228600" algn="l" defTabSz="1363980" rtl="0" eaLnBrk="1" fontAlgn="auto" latinLnBrk="0" hangingPunct="1">
                        <a:lnSpc>
                          <a:spcPct val="100000"/>
                        </a:lnSpc>
                        <a:spcBef>
                          <a:spcPts val="0"/>
                        </a:spcBef>
                        <a:spcAft>
                          <a:spcPts val="0"/>
                        </a:spcAft>
                        <a:buClrTx/>
                        <a:buSzTx/>
                        <a:buFont typeface="+mj-lt"/>
                        <a:buAutoNum type="alphaLcParenR"/>
                        <a:defRPr/>
                      </a:pPr>
                      <a:r>
                        <a:rPr lang="zh-CN" altLang="en-US" sz="1200" dirty="0">
                          <a:solidFill>
                            <a:srgbClr val="FF0000"/>
                          </a:solidFill>
                          <a:effectLst/>
                          <a:latin typeface="思源宋体 CN SemiBold" pitchFamily="18" charset="-122"/>
                          <a:ea typeface="思源宋体 CN SemiBold" pitchFamily="18" charset="-122"/>
                          <a:cs typeface="+mn-cs"/>
                        </a:rPr>
                        <a:t>股票日收益率等市场表现数据</a:t>
                      </a:r>
                      <a:endParaRPr lang="en-US" altLang="zh-CN" sz="1200" dirty="0">
                        <a:solidFill>
                          <a:srgbClr val="FF0000"/>
                        </a:solidFill>
                        <a:effectLst/>
                        <a:latin typeface="思源宋体 CN SemiBold" pitchFamily="18" charset="-122"/>
                        <a:ea typeface="思源宋体 CN SemiBold" pitchFamily="18" charset="-122"/>
                        <a:cs typeface="+mn-cs"/>
                      </a:endParaRPr>
                    </a:p>
                    <a:p>
                      <a:pPr marL="228600" marR="0" lvl="0" indent="-228600" algn="l" defTabSz="1363980" rtl="0" eaLnBrk="1" fontAlgn="auto" latinLnBrk="0" hangingPunct="1">
                        <a:lnSpc>
                          <a:spcPct val="100000"/>
                        </a:lnSpc>
                        <a:spcBef>
                          <a:spcPts val="0"/>
                        </a:spcBef>
                        <a:spcAft>
                          <a:spcPts val="0"/>
                        </a:spcAft>
                        <a:buClrTx/>
                        <a:buSzTx/>
                        <a:buFont typeface="+mj-lt"/>
                        <a:buAutoNum type="alphaLcParenR"/>
                        <a:defRPr/>
                      </a:pPr>
                      <a:r>
                        <a:rPr lang="zh-CN" altLang="en-US" sz="1200" dirty="0">
                          <a:solidFill>
                            <a:srgbClr val="FF0000"/>
                          </a:solidFill>
                          <a:effectLst/>
                          <a:latin typeface="思源宋体 CN SemiBold" pitchFamily="18" charset="-122"/>
                          <a:ea typeface="思源宋体 CN SemiBold" pitchFamily="18" charset="-122"/>
                          <a:cs typeface="+mn-cs"/>
                        </a:rPr>
                        <a:t>公司净资产收益率等财务数据</a:t>
                      </a:r>
                      <a:endParaRPr lang="en-US" altLang="zh-CN" sz="1200" dirty="0">
                        <a:solidFill>
                          <a:srgbClr val="FF0000"/>
                        </a:solidFill>
                        <a:effectLst/>
                        <a:latin typeface="思源宋体 CN SemiBold" pitchFamily="18" charset="-122"/>
                        <a:ea typeface="思源宋体 CN SemiBold" pitchFamily="18" charset="-122"/>
                        <a:cs typeface="+mn-cs"/>
                      </a:endParaRPr>
                    </a:p>
                    <a:p>
                      <a:pPr marL="228600" marR="0" lvl="0" indent="-228600" algn="l" defTabSz="1363980" rtl="0" eaLnBrk="1" fontAlgn="auto" latinLnBrk="0" hangingPunct="1">
                        <a:lnSpc>
                          <a:spcPct val="100000"/>
                        </a:lnSpc>
                        <a:spcBef>
                          <a:spcPts val="0"/>
                        </a:spcBef>
                        <a:spcAft>
                          <a:spcPts val="0"/>
                        </a:spcAft>
                        <a:buClrTx/>
                        <a:buSzTx/>
                        <a:buFont typeface="+mj-lt"/>
                        <a:buAutoNum type="alphaLcParenR"/>
                        <a:defRPr/>
                      </a:pPr>
                      <a:r>
                        <a:rPr lang="zh-CN" altLang="en-US" sz="1200" dirty="0">
                          <a:solidFill>
                            <a:srgbClr val="FF0000"/>
                          </a:solidFill>
                          <a:effectLst/>
                          <a:latin typeface="思源宋体 CN SemiBold" pitchFamily="18" charset="-122"/>
                          <a:ea typeface="思源宋体 CN SemiBold" pitchFamily="18" charset="-122"/>
                          <a:cs typeface="+mn-cs"/>
                        </a:rPr>
                        <a:t>分析师跟踪与新闻报道情况</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27698">
                <a:tc>
                  <a:txBody>
                    <a:bodyPr/>
                    <a:lstStyle/>
                    <a:p>
                      <a:pPr algn="ctr"/>
                      <a:r>
                        <a:rPr lang="zh-CN" altLang="en-US" sz="1200" b="0" dirty="0">
                          <a:solidFill>
                            <a:schemeClr val="tx1"/>
                          </a:solidFill>
                          <a:latin typeface="思源宋体 CN SemiBold" pitchFamily="18" charset="-122"/>
                          <a:ea typeface="思源宋体 CN SemiBold" pitchFamily="18" charset="-122"/>
                        </a:rPr>
                        <a:t>全球经济不确定性对另类资产投资影响研究</a:t>
                      </a:r>
                      <a:r>
                        <a:rPr lang="en-US" altLang="zh-CN" sz="1200" b="0" dirty="0">
                          <a:solidFill>
                            <a:schemeClr val="tx1"/>
                          </a:solidFill>
                          <a:latin typeface="思源宋体 CN SemiBold" pitchFamily="18" charset="-122"/>
                          <a:ea typeface="思源宋体 CN SemiBold" pitchFamily="18" charset="-122"/>
                        </a:rPr>
                        <a:t>——</a:t>
                      </a:r>
                      <a:r>
                        <a:rPr lang="zh-CN" altLang="en-US" sz="1200" b="0" dirty="0">
                          <a:solidFill>
                            <a:schemeClr val="tx1"/>
                          </a:solidFill>
                          <a:latin typeface="思源宋体 CN SemiBold" pitchFamily="18" charset="-122"/>
                          <a:ea typeface="思源宋体 CN SemiBold" pitchFamily="18" charset="-122"/>
                        </a:rPr>
                        <a:t>基于艺术品和黄金投资视角</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200" b="0" u="sng" kern="1200" dirty="0">
                          <a:solidFill>
                            <a:schemeClr val="accent3"/>
                          </a:solidFill>
                          <a:latin typeface="思源宋体 CN SemiBold" pitchFamily="18" charset="-122"/>
                          <a:ea typeface="思源宋体 CN SemiBold" pitchFamily="18" charset="-122"/>
                          <a:cs typeface="+mn-cs"/>
                        </a:rPr>
                        <a:t>经济纵横</a:t>
                      </a:r>
                      <a:endParaRPr lang="zh-CN" altLang="en-US" sz="1200" b="0" u="sng" kern="1200" dirty="0">
                        <a:solidFill>
                          <a:schemeClr val="accent3"/>
                        </a:solidFill>
                        <a:latin typeface="思源宋体 CN SemiBold" pitchFamily="18" charset="-122"/>
                        <a:ea typeface="思源宋体 CN SemiBold" pitchFamily="18" charset="-122"/>
                        <a:cs typeface="+mn-cs"/>
                        <a:hlinkClick r:id="rId2" tooltip="紫色刊名为“中国知网”独家出版刊物">
                          <a:extLst>
                            <a:ext uri="{A12FA001-AC4F-418D-AE19-62706E023703}">
                              <ahyp:hlinkClr xmlns:ahyp="http://schemas.microsoft.com/office/drawing/2018/hyperlinkcolor" val="tx"/>
                            </a:ext>
                          </a:extLst>
                        </a:hlinkClick>
                      </a:endParaRPr>
                    </a:p>
                  </a:txBody>
                  <a:tcPr marL="28575" marR="28575" marT="76200" marB="76200"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b="0" dirty="0">
                          <a:solidFill>
                            <a:schemeClr val="tx1"/>
                          </a:solidFill>
                          <a:latin typeface="思源宋体 CN SemiBold" pitchFamily="18" charset="-122"/>
                          <a:ea typeface="思源宋体 CN SemiBold" pitchFamily="18" charset="-122"/>
                        </a:rPr>
                        <a:t>2024</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363980" rtl="0" eaLnBrk="1" fontAlgn="auto" latinLnBrk="0" hangingPunct="1">
                        <a:lnSpc>
                          <a:spcPct val="100000"/>
                        </a:lnSpc>
                        <a:spcBef>
                          <a:spcPts val="0"/>
                        </a:spcBef>
                        <a:spcAft>
                          <a:spcPts val="0"/>
                        </a:spcAft>
                        <a:buClrTx/>
                        <a:buSzTx/>
                        <a:buFontTx/>
                        <a:buNone/>
                        <a:defRPr/>
                      </a:pPr>
                      <a:r>
                        <a:rPr lang="zh-CN" altLang="en-US" sz="1200" b="0" dirty="0">
                          <a:solidFill>
                            <a:schemeClr val="tx1"/>
                          </a:solidFill>
                          <a:latin typeface="思源宋体 CN SemiBold" pitchFamily="18" charset="-122"/>
                          <a:ea typeface="思源宋体 CN SemiBold" pitchFamily="18" charset="-122"/>
                        </a:rPr>
                        <a:t>中国人民大学</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363980" rtl="0" eaLnBrk="1" fontAlgn="auto" latinLnBrk="0" hangingPunct="1">
                        <a:lnSpc>
                          <a:spcPct val="100000"/>
                        </a:lnSpc>
                        <a:spcBef>
                          <a:spcPts val="0"/>
                        </a:spcBef>
                        <a:spcAft>
                          <a:spcPts val="0"/>
                        </a:spcAft>
                        <a:buClrTx/>
                        <a:buSzTx/>
                        <a:buFontTx/>
                        <a:buNone/>
                        <a:defRPr/>
                      </a:pPr>
                      <a:r>
                        <a:rPr lang="zh-CN" altLang="en-US" sz="1200" b="0" dirty="0">
                          <a:solidFill>
                            <a:srgbClr val="FF0000"/>
                          </a:solidFill>
                          <a:latin typeface="思源宋体 CN SemiBold" pitchFamily="18" charset="-122"/>
                          <a:ea typeface="思源宋体 CN SemiBold" pitchFamily="18" charset="-122"/>
                        </a:rPr>
                        <a:t>季度无风险利率数据</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714463">
                <a:tc>
                  <a:txBody>
                    <a:bodyPr/>
                    <a:lstStyle/>
                    <a:p>
                      <a:pPr algn="ctr"/>
                      <a:r>
                        <a:rPr lang="zh-CN" altLang="en-US" sz="1200" b="0" dirty="0">
                          <a:solidFill>
                            <a:schemeClr val="tx1"/>
                          </a:solidFill>
                          <a:latin typeface="思源宋体 CN SemiBold" pitchFamily="18" charset="-122"/>
                          <a:ea typeface="思源宋体 CN SemiBold" pitchFamily="18" charset="-122"/>
                        </a:rPr>
                        <a:t>知识产权保护、人力资本与企业创新</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200" b="0" u="sng" kern="1200" dirty="0">
                          <a:solidFill>
                            <a:schemeClr val="accent3"/>
                          </a:solidFill>
                          <a:latin typeface="思源宋体 CN SemiBold" pitchFamily="18" charset="-122"/>
                          <a:ea typeface="思源宋体 CN SemiBold" pitchFamily="18" charset="-122"/>
                          <a:cs typeface="+mn-cs"/>
                          <a:hlinkClick r:id="rId2" tooltip="紫色刊名为“中国知网”独家出版刊物">
                            <a:extLst>
                              <a:ext uri="{A12FA001-AC4F-418D-AE19-62706E023703}">
                                <ahyp:hlinkClr xmlns:ahyp="http://schemas.microsoft.com/office/drawing/2018/hyperlinkcolor" val="tx"/>
                              </a:ext>
                            </a:extLst>
                          </a:hlinkClick>
                        </a:rPr>
                        <a:t>产业经济评论</a:t>
                      </a:r>
                    </a:p>
                  </a:txBody>
                  <a:tcPr marL="28575" marR="28575" marT="76200" marB="76200"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b="0" dirty="0">
                          <a:solidFill>
                            <a:schemeClr val="tx1"/>
                          </a:solidFill>
                          <a:latin typeface="思源宋体 CN SemiBold" pitchFamily="18" charset="-122"/>
                          <a:ea typeface="思源宋体 CN SemiBold" pitchFamily="18" charset="-122"/>
                        </a:rPr>
                        <a:t>2023</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363980" rtl="0" eaLnBrk="1" fontAlgn="auto" latinLnBrk="0" hangingPunct="1">
                        <a:lnSpc>
                          <a:spcPct val="100000"/>
                        </a:lnSpc>
                        <a:spcBef>
                          <a:spcPts val="0"/>
                        </a:spcBef>
                        <a:spcAft>
                          <a:spcPts val="0"/>
                        </a:spcAft>
                        <a:buClrTx/>
                        <a:buSzTx/>
                        <a:buFontTx/>
                        <a:buNone/>
                        <a:defRPr/>
                      </a:pPr>
                      <a:r>
                        <a:rPr lang="zh-CN" altLang="en-US" sz="1200" b="0" dirty="0">
                          <a:solidFill>
                            <a:schemeClr val="tx1"/>
                          </a:solidFill>
                          <a:latin typeface="思源宋体 CN SemiBold" pitchFamily="18" charset="-122"/>
                          <a:ea typeface="思源宋体 CN SemiBold" pitchFamily="18" charset="-122"/>
                        </a:rPr>
                        <a:t>北京大学</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363980" rtl="0" eaLnBrk="1" fontAlgn="auto" latinLnBrk="0" hangingPunct="1">
                        <a:lnSpc>
                          <a:spcPct val="100000"/>
                        </a:lnSpc>
                        <a:spcBef>
                          <a:spcPts val="0"/>
                        </a:spcBef>
                        <a:spcAft>
                          <a:spcPts val="0"/>
                        </a:spcAft>
                        <a:buClrTx/>
                        <a:buSzTx/>
                        <a:buFontTx/>
                        <a:buNone/>
                        <a:defRPr/>
                      </a:pPr>
                      <a:r>
                        <a:rPr lang="zh-CN" altLang="en-US" sz="1200" b="0" dirty="0">
                          <a:solidFill>
                            <a:srgbClr val="FF0000"/>
                          </a:solidFill>
                          <a:latin typeface="思源宋体 CN SemiBold" pitchFamily="18" charset="-122"/>
                          <a:ea typeface="思源宋体 CN SemiBold" pitchFamily="18" charset="-122"/>
                        </a:rPr>
                        <a:t>上市公司人力资本数据</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763939">
                <a:tc>
                  <a:txBody>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1200" dirty="0">
                          <a:solidFill>
                            <a:schemeClr val="tx1"/>
                          </a:solidFill>
                          <a:effectLst/>
                          <a:latin typeface="思源宋体 CN SemiBold" pitchFamily="18" charset="-122"/>
                          <a:ea typeface="思源宋体 CN SemiBold" pitchFamily="18" charset="-122"/>
                          <a:cs typeface="+mn-cs"/>
                        </a:rPr>
                        <a:t>不同投资者情绪下期权隐含信息的优化作用</a:t>
                      </a:r>
                      <a:r>
                        <a:rPr lang="en-US" altLang="zh-CN" sz="1200" dirty="0">
                          <a:solidFill>
                            <a:schemeClr val="tx1"/>
                          </a:solidFill>
                          <a:effectLst/>
                          <a:latin typeface="思源宋体 CN SemiBold" pitchFamily="18" charset="-122"/>
                          <a:ea typeface="思源宋体 CN SemiBold" pitchFamily="18" charset="-122"/>
                          <a:cs typeface="+mn-cs"/>
                        </a:rPr>
                        <a:t>——</a:t>
                      </a:r>
                      <a:r>
                        <a:rPr lang="zh-CN" altLang="en-US" sz="1200" dirty="0">
                          <a:solidFill>
                            <a:schemeClr val="tx1"/>
                          </a:solidFill>
                          <a:effectLst/>
                          <a:latin typeface="思源宋体 CN SemiBold" pitchFamily="18" charset="-122"/>
                          <a:ea typeface="思源宋体 CN SemiBold" pitchFamily="18" charset="-122"/>
                          <a:cs typeface="+mn-cs"/>
                        </a:rPr>
                        <a:t>基于上证</a:t>
                      </a:r>
                      <a:r>
                        <a:rPr lang="en-US" altLang="zh-CN" sz="1200" dirty="0">
                          <a:solidFill>
                            <a:schemeClr val="tx1"/>
                          </a:solidFill>
                          <a:effectLst/>
                          <a:latin typeface="思源宋体 CN SemiBold" pitchFamily="18" charset="-122"/>
                          <a:ea typeface="思源宋体 CN SemiBold" pitchFamily="18" charset="-122"/>
                          <a:cs typeface="+mn-cs"/>
                        </a:rPr>
                        <a:t>50ETF</a:t>
                      </a:r>
                      <a:r>
                        <a:rPr lang="zh-CN" altLang="en-US" sz="1200" dirty="0">
                          <a:solidFill>
                            <a:schemeClr val="tx1"/>
                          </a:solidFill>
                          <a:effectLst/>
                          <a:latin typeface="思源宋体 CN SemiBold" pitchFamily="18" charset="-122"/>
                          <a:ea typeface="思源宋体 CN SemiBold" pitchFamily="18" charset="-122"/>
                          <a:cs typeface="+mn-cs"/>
                        </a:rPr>
                        <a:t>期权的分析</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zh-CN" altLang="en-US" sz="1200" b="0" u="sng" kern="1200" dirty="0">
                          <a:solidFill>
                            <a:schemeClr val="accent3"/>
                          </a:solidFill>
                          <a:latin typeface="思源宋体 CN SemiBold" pitchFamily="18" charset="-122"/>
                          <a:ea typeface="思源宋体 CN SemiBold" pitchFamily="18" charset="-122"/>
                          <a:cs typeface="+mn-cs"/>
                        </a:rPr>
                        <a:t>管理评论</a:t>
                      </a:r>
                    </a:p>
                  </a:txBody>
                  <a:tcPr marL="28575" marR="28575" marT="76200" marB="76200"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en-US" altLang="zh-CN" sz="1200" b="0" dirty="0">
                          <a:solidFill>
                            <a:schemeClr val="tx1"/>
                          </a:solidFill>
                          <a:latin typeface="思源宋体 CN SemiBold" pitchFamily="18" charset="-122"/>
                          <a:ea typeface="思源宋体 CN SemiBold" pitchFamily="18" charset="-122"/>
                        </a:rPr>
                        <a:t>2023</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zh-CN" altLang="en-US" sz="1200" b="0" dirty="0">
                          <a:solidFill>
                            <a:schemeClr val="tx1"/>
                          </a:solidFill>
                          <a:latin typeface="思源宋体 CN SemiBold" pitchFamily="18" charset="-122"/>
                          <a:ea typeface="思源宋体 CN SemiBold" pitchFamily="18" charset="-122"/>
                        </a:rPr>
                        <a:t>对外经济贸易大学</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zh-CN" altLang="en-US" sz="1200" b="0" dirty="0">
                          <a:solidFill>
                            <a:srgbClr val="FF0000"/>
                          </a:solidFill>
                          <a:latin typeface="思源宋体 CN SemiBold" pitchFamily="18" charset="-122"/>
                          <a:ea typeface="思源宋体 CN SemiBold" pitchFamily="18" charset="-122"/>
                        </a:rPr>
                        <a:t>市场市盈率、换手率、波动率等衍生指标数据</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763939">
                <a:tc>
                  <a:txBody>
                    <a:bodyPr/>
                    <a:lstStyle/>
                    <a:p>
                      <a:pPr algn="ctr"/>
                      <a:r>
                        <a:rPr lang="zh-CN" altLang="en-US" sz="1200" b="0" dirty="0">
                          <a:solidFill>
                            <a:schemeClr val="tx1"/>
                          </a:solidFill>
                          <a:effectLst/>
                          <a:latin typeface="思源宋体 CN SemiBold" pitchFamily="18" charset="-122"/>
                          <a:ea typeface="思源宋体 CN SemiBold" pitchFamily="18" charset="-122"/>
                          <a:cs typeface="+mn-cs"/>
                        </a:rPr>
                        <a:t>线上销售与未来股票收益</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zh-CN" altLang="en-US" sz="1200" b="0" u="sng" kern="1200" dirty="0">
                          <a:solidFill>
                            <a:schemeClr val="accent3"/>
                          </a:solidFill>
                          <a:latin typeface="思源宋体 CN SemiBold" pitchFamily="18" charset="-122"/>
                          <a:ea typeface="思源宋体 CN SemiBold" pitchFamily="18" charset="-122"/>
                          <a:cs typeface="+mn-cs"/>
                        </a:rPr>
                        <a:t>金融研究</a:t>
                      </a:r>
                      <a:endParaRPr lang="zh-CN" altLang="en-US" sz="1200" b="0" u="sng" kern="1200" dirty="0">
                        <a:solidFill>
                          <a:schemeClr val="accent3"/>
                        </a:solidFill>
                        <a:latin typeface="思源宋体 CN SemiBold" pitchFamily="18" charset="-122"/>
                        <a:ea typeface="思源宋体 CN SemiBold" pitchFamily="18" charset="-122"/>
                        <a:cs typeface="+mn-cs"/>
                        <a:hlinkClick r:id="rId4" tooltip="紫色刊名为“中国知网”独家出版刊物">
                          <a:extLst>
                            <a:ext uri="{A12FA001-AC4F-418D-AE19-62706E023703}">
                              <ahyp:hlinkClr xmlns:ahyp="http://schemas.microsoft.com/office/drawing/2018/hyperlinkcolor" val="tx"/>
                            </a:ext>
                          </a:extLst>
                        </a:hlinkClick>
                      </a:endParaRP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b="0" dirty="0">
                          <a:solidFill>
                            <a:schemeClr val="tx1"/>
                          </a:solidFill>
                          <a:latin typeface="思源宋体 CN SemiBold" pitchFamily="18" charset="-122"/>
                          <a:ea typeface="思源宋体 CN SemiBold" pitchFamily="18" charset="-122"/>
                        </a:rPr>
                        <a:t>2022</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363980" rtl="0" eaLnBrk="1" fontAlgn="auto" latinLnBrk="0" hangingPunct="1">
                        <a:lnSpc>
                          <a:spcPct val="100000"/>
                        </a:lnSpc>
                        <a:spcBef>
                          <a:spcPts val="0"/>
                        </a:spcBef>
                        <a:spcAft>
                          <a:spcPts val="0"/>
                        </a:spcAft>
                        <a:buClrTx/>
                        <a:buSzTx/>
                        <a:buFontTx/>
                        <a:buNone/>
                        <a:defRPr/>
                      </a:pPr>
                      <a:r>
                        <a:rPr lang="zh-CN" altLang="en-US" sz="1200" b="0" dirty="0">
                          <a:solidFill>
                            <a:schemeClr val="tx1"/>
                          </a:solidFill>
                          <a:latin typeface="思源宋体 CN SemiBold" pitchFamily="18" charset="-122"/>
                          <a:ea typeface="思源宋体 CN SemiBold" pitchFamily="18" charset="-122"/>
                        </a:rPr>
                        <a:t>中国人民大学</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363980" rtl="0" eaLnBrk="1" fontAlgn="auto" latinLnBrk="0" hangingPunct="1">
                        <a:lnSpc>
                          <a:spcPct val="100000"/>
                        </a:lnSpc>
                        <a:spcBef>
                          <a:spcPts val="0"/>
                        </a:spcBef>
                        <a:spcAft>
                          <a:spcPts val="0"/>
                        </a:spcAft>
                        <a:buClrTx/>
                        <a:buSzTx/>
                        <a:buFontTx/>
                        <a:buNone/>
                        <a:defRPr/>
                      </a:pPr>
                      <a:r>
                        <a:rPr lang="zh-CN" altLang="en-US" sz="1200" b="0" dirty="0">
                          <a:solidFill>
                            <a:srgbClr val="FF0000"/>
                          </a:solidFill>
                          <a:latin typeface="思源宋体 CN SemiBold" pitchFamily="18" charset="-122"/>
                          <a:ea typeface="思源宋体 CN SemiBold" pitchFamily="18" charset="-122"/>
                        </a:rPr>
                        <a:t>三因子、五因子等衍生指标数据</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grpSp>
        <p:nvGrpSpPr>
          <p:cNvPr id="26" name="组合 25">
            <a:extLst>
              <a:ext uri="{FF2B5EF4-FFF2-40B4-BE49-F238E27FC236}">
                <a16:creationId xmlns:a16="http://schemas.microsoft.com/office/drawing/2014/main" id="{93041257-E18D-199D-36A1-DBC1943A259B}"/>
              </a:ext>
            </a:extLst>
          </p:cNvPr>
          <p:cNvGrpSpPr/>
          <p:nvPr/>
        </p:nvGrpSpPr>
        <p:grpSpPr>
          <a:xfrm>
            <a:off x="-6922" y="1472956"/>
            <a:ext cx="1464241" cy="1098226"/>
            <a:chOff x="129024" y="1595323"/>
            <a:chExt cx="1644970" cy="983172"/>
          </a:xfrm>
        </p:grpSpPr>
        <p:sp>
          <p:nvSpPr>
            <p:cNvPr id="27" name="文本框 26">
              <a:extLst>
                <a:ext uri="{FF2B5EF4-FFF2-40B4-BE49-F238E27FC236}">
                  <a16:creationId xmlns:a16="http://schemas.microsoft.com/office/drawing/2014/main" id="{D332C206-D8A1-C3DC-EFC0-CF6D65A9434C}"/>
                </a:ext>
              </a:extLst>
            </p:cNvPr>
            <p:cNvSpPr txBox="1"/>
            <p:nvPr/>
          </p:nvSpPr>
          <p:spPr>
            <a:xfrm>
              <a:off x="129024" y="1716721"/>
              <a:ext cx="1644970"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rPr>
                <a:t>10</a:t>
              </a:r>
              <a:r>
                <a:rPr kumimoji="0" lang="zh-CN" altLang="en-US"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rPr>
                <a:t>万</a:t>
              </a:r>
              <a:endParaRPr kumimoji="0" lang="en-US" altLang="zh-CN"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5" normalizeH="0" baseline="0" noProof="0" dirty="0">
                  <a:ln>
                    <a:noFill/>
                  </a:ln>
                  <a:solidFill>
                    <a:srgbClr val="0070C0"/>
                  </a:solidFill>
                  <a:effectLst/>
                  <a:uLnTx/>
                  <a:uFillTx/>
                  <a:latin typeface="思源宋体 CN Heavy" pitchFamily="18" charset="-122"/>
                  <a:ea typeface="思源宋体 CN Heavy" pitchFamily="18" charset="-122"/>
                  <a:cs typeface="+mn-cs"/>
                </a:rPr>
                <a:t>     注册用户</a:t>
              </a:r>
              <a:endParaRPr kumimoji="0" lang="zh-CN" altLang="en-US" sz="1600" b="0" i="0" u="none" strike="noStrike" kern="1200" cap="none" spc="0" normalizeH="0" baseline="0" noProof="0" dirty="0">
                <a:ln>
                  <a:noFill/>
                </a:ln>
                <a:solidFill>
                  <a:srgbClr val="0070C0"/>
                </a:solidFill>
                <a:effectLst/>
                <a:uLnTx/>
                <a:uFillTx/>
                <a:latin typeface="思源宋体 CN Heavy" pitchFamily="18" charset="-122"/>
                <a:ea typeface="思源宋体 CN Heavy" pitchFamily="18" charset="-122"/>
                <a:cs typeface="+mn-cs"/>
              </a:endParaRPr>
            </a:p>
          </p:txBody>
        </p:sp>
        <p:sp>
          <p:nvSpPr>
            <p:cNvPr id="28" name="文本框 27">
              <a:extLst>
                <a:ext uri="{FF2B5EF4-FFF2-40B4-BE49-F238E27FC236}">
                  <a16:creationId xmlns:a16="http://schemas.microsoft.com/office/drawing/2014/main" id="{696E6A32-04B7-E9D5-F374-F1DBBC4F4F0A}"/>
                </a:ext>
              </a:extLst>
            </p:cNvPr>
            <p:cNvSpPr txBox="1"/>
            <p:nvPr/>
          </p:nvSpPr>
          <p:spPr>
            <a:xfrm>
              <a:off x="1327039" y="1595323"/>
              <a:ext cx="43381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accent5"/>
                  </a:solidFill>
                  <a:effectLst/>
                  <a:uLnTx/>
                  <a:uFillTx/>
                  <a:latin typeface="Calibri"/>
                  <a:ea typeface="宋体" charset="-122"/>
                  <a:cs typeface="+mn-cs"/>
                </a:rPr>
                <a:t>+</a:t>
              </a:r>
              <a:endParaRPr kumimoji="0" lang="zh-CN" altLang="en-US" sz="3200" b="1" i="0" u="none" strike="noStrike" kern="1200" cap="none" spc="0" normalizeH="0" baseline="0" noProof="0" dirty="0">
                <a:ln>
                  <a:noFill/>
                </a:ln>
                <a:solidFill>
                  <a:schemeClr val="accent5"/>
                </a:solidFill>
                <a:effectLst/>
                <a:uLnTx/>
                <a:uFillTx/>
                <a:latin typeface="Calibri"/>
                <a:ea typeface="宋体" charset="-122"/>
                <a:cs typeface="+mn-cs"/>
              </a:endParaRPr>
            </a:p>
          </p:txBody>
        </p:sp>
      </p:grpSp>
      <p:grpSp>
        <p:nvGrpSpPr>
          <p:cNvPr id="29" name="组合 28">
            <a:extLst>
              <a:ext uri="{FF2B5EF4-FFF2-40B4-BE49-F238E27FC236}">
                <a16:creationId xmlns:a16="http://schemas.microsoft.com/office/drawing/2014/main" id="{11E338BE-28ED-1554-9FDF-A55239EC953F}"/>
              </a:ext>
            </a:extLst>
          </p:cNvPr>
          <p:cNvGrpSpPr/>
          <p:nvPr/>
        </p:nvGrpSpPr>
        <p:grpSpPr>
          <a:xfrm>
            <a:off x="-78821" y="2609169"/>
            <a:ext cx="1464241" cy="1098226"/>
            <a:chOff x="129024" y="1595323"/>
            <a:chExt cx="1644970" cy="983172"/>
          </a:xfrm>
        </p:grpSpPr>
        <p:sp>
          <p:nvSpPr>
            <p:cNvPr id="30" name="文本框 29">
              <a:extLst>
                <a:ext uri="{FF2B5EF4-FFF2-40B4-BE49-F238E27FC236}">
                  <a16:creationId xmlns:a16="http://schemas.microsoft.com/office/drawing/2014/main" id="{1F351C20-3EBC-B7ED-76ED-D38803667252}"/>
                </a:ext>
              </a:extLst>
            </p:cNvPr>
            <p:cNvSpPr txBox="1"/>
            <p:nvPr/>
          </p:nvSpPr>
          <p:spPr>
            <a:xfrm>
              <a:off x="129024" y="1716721"/>
              <a:ext cx="1644970"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5" normalizeH="0" baseline="0" noProof="0" dirty="0">
                  <a:ln>
                    <a:noFill/>
                  </a:ln>
                  <a:solidFill>
                    <a:srgbClr val="0070C0"/>
                  </a:solidFill>
                  <a:effectLst/>
                  <a:uLnTx/>
                  <a:uFillTx/>
                  <a:latin typeface="思源宋体 CN Heavy" pitchFamily="18" charset="-122"/>
                  <a:ea typeface="思源宋体 CN Heavy" pitchFamily="18" charset="-122"/>
                  <a:cs typeface="微软雅黑" charset="-122"/>
                </a:rPr>
                <a:t> </a:t>
              </a:r>
              <a:r>
                <a:rPr kumimoji="0" lang="en-US" altLang="zh-CN"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rPr>
                <a:t>300</a:t>
              </a:r>
              <a:endParaRPr kumimoji="0" lang="en-US" altLang="zh-CN"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5" normalizeH="0" baseline="0" noProof="0" dirty="0">
                  <a:ln>
                    <a:noFill/>
                  </a:ln>
                  <a:solidFill>
                    <a:srgbClr val="0070C0"/>
                  </a:solidFill>
                  <a:effectLst/>
                  <a:uLnTx/>
                  <a:uFillTx/>
                  <a:latin typeface="思源宋体 CN Heavy" pitchFamily="18" charset="-122"/>
                  <a:ea typeface="思源宋体 CN Heavy" pitchFamily="18" charset="-122"/>
                  <a:cs typeface="+mn-cs"/>
                </a:rPr>
                <a:t>     覆盖高校</a:t>
              </a:r>
              <a:endParaRPr kumimoji="0" lang="zh-CN" altLang="en-US" sz="1600" b="0" i="0" u="none" strike="noStrike" kern="1200" cap="none" spc="0" normalizeH="0" baseline="0" noProof="0" dirty="0">
                <a:ln>
                  <a:noFill/>
                </a:ln>
                <a:solidFill>
                  <a:srgbClr val="0070C0"/>
                </a:solidFill>
                <a:effectLst/>
                <a:uLnTx/>
                <a:uFillTx/>
                <a:latin typeface="思源宋体 CN Heavy" pitchFamily="18" charset="-122"/>
                <a:ea typeface="思源宋体 CN Heavy" pitchFamily="18" charset="-122"/>
                <a:cs typeface="+mn-cs"/>
              </a:endParaRPr>
            </a:p>
          </p:txBody>
        </p:sp>
        <p:sp>
          <p:nvSpPr>
            <p:cNvPr id="31" name="文本框 30">
              <a:extLst>
                <a:ext uri="{FF2B5EF4-FFF2-40B4-BE49-F238E27FC236}">
                  <a16:creationId xmlns:a16="http://schemas.microsoft.com/office/drawing/2014/main" id="{256DA239-BCCF-17F2-4FA5-0A67ED9D128C}"/>
                </a:ext>
              </a:extLst>
            </p:cNvPr>
            <p:cNvSpPr txBox="1"/>
            <p:nvPr/>
          </p:nvSpPr>
          <p:spPr>
            <a:xfrm>
              <a:off x="1336564" y="1595323"/>
              <a:ext cx="43381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accent5"/>
                  </a:solidFill>
                  <a:effectLst/>
                  <a:uLnTx/>
                  <a:uFillTx/>
                  <a:latin typeface="Calibri"/>
                  <a:ea typeface="宋体" charset="-122"/>
                  <a:cs typeface="+mn-cs"/>
                </a:rPr>
                <a:t>+</a:t>
              </a:r>
              <a:endParaRPr kumimoji="0" lang="zh-CN" altLang="en-US" sz="3200" b="1" i="0" u="none" strike="noStrike" kern="1200" cap="none" spc="0" normalizeH="0" baseline="0" noProof="0" dirty="0">
                <a:ln>
                  <a:noFill/>
                </a:ln>
                <a:solidFill>
                  <a:schemeClr val="accent5"/>
                </a:solidFill>
                <a:effectLst/>
                <a:uLnTx/>
                <a:uFillTx/>
                <a:latin typeface="Calibri"/>
                <a:ea typeface="宋体" charset="-122"/>
                <a:cs typeface="+mn-cs"/>
              </a:endParaRPr>
            </a:p>
          </p:txBody>
        </p:sp>
      </p:grpSp>
      <p:grpSp>
        <p:nvGrpSpPr>
          <p:cNvPr id="32" name="组合 31">
            <a:extLst>
              <a:ext uri="{FF2B5EF4-FFF2-40B4-BE49-F238E27FC236}">
                <a16:creationId xmlns:a16="http://schemas.microsoft.com/office/drawing/2014/main" id="{B84A41C5-1298-D274-6ED6-392AEFCF9014}"/>
              </a:ext>
            </a:extLst>
          </p:cNvPr>
          <p:cNvGrpSpPr/>
          <p:nvPr/>
        </p:nvGrpSpPr>
        <p:grpSpPr>
          <a:xfrm>
            <a:off x="-56186" y="4912808"/>
            <a:ext cx="1562769" cy="1119505"/>
            <a:chOff x="129024" y="1576273"/>
            <a:chExt cx="1755659" cy="1002222"/>
          </a:xfrm>
        </p:grpSpPr>
        <p:sp>
          <p:nvSpPr>
            <p:cNvPr id="33" name="文本框 32">
              <a:extLst>
                <a:ext uri="{FF2B5EF4-FFF2-40B4-BE49-F238E27FC236}">
                  <a16:creationId xmlns:a16="http://schemas.microsoft.com/office/drawing/2014/main" id="{C2DE49E9-931F-BAD8-519E-44D7261B596C}"/>
                </a:ext>
              </a:extLst>
            </p:cNvPr>
            <p:cNvSpPr txBox="1"/>
            <p:nvPr/>
          </p:nvSpPr>
          <p:spPr>
            <a:xfrm>
              <a:off x="129024" y="1716721"/>
              <a:ext cx="1644970"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5" normalizeH="0" baseline="0" noProof="0" dirty="0">
                  <a:ln>
                    <a:noFill/>
                  </a:ln>
                  <a:solidFill>
                    <a:srgbClr val="0070C0"/>
                  </a:solidFill>
                  <a:effectLst/>
                  <a:uLnTx/>
                  <a:uFillTx/>
                  <a:latin typeface="思源宋体 CN Heavy" pitchFamily="18" charset="-122"/>
                  <a:ea typeface="思源宋体 CN Heavy" pitchFamily="18" charset="-122"/>
                  <a:cs typeface="微软雅黑" charset="-122"/>
                </a:rPr>
                <a:t> </a:t>
              </a:r>
              <a:r>
                <a:rPr kumimoji="0" lang="en-US" altLang="zh-CN"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rPr>
                <a:t>3000</a:t>
              </a:r>
              <a:endParaRPr kumimoji="0" lang="en-US" altLang="zh-CN"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5" normalizeH="0" baseline="0" noProof="0" dirty="0">
                  <a:ln>
                    <a:noFill/>
                  </a:ln>
                  <a:solidFill>
                    <a:srgbClr val="0070C0"/>
                  </a:solidFill>
                  <a:effectLst/>
                  <a:uLnTx/>
                  <a:uFillTx/>
                  <a:latin typeface="思源宋体 CN Heavy" pitchFamily="18" charset="-122"/>
                  <a:ea typeface="思源宋体 CN Heavy" pitchFamily="18" charset="-122"/>
                  <a:cs typeface="+mn-cs"/>
                </a:rPr>
                <a:t>     年引用量</a:t>
              </a:r>
              <a:endParaRPr kumimoji="0" lang="zh-CN" altLang="en-US" sz="1600" b="0" i="0" u="none" strike="noStrike" kern="1200" cap="none" spc="0" normalizeH="0" baseline="0" noProof="0" dirty="0">
                <a:ln>
                  <a:noFill/>
                </a:ln>
                <a:solidFill>
                  <a:srgbClr val="0070C0"/>
                </a:solidFill>
                <a:effectLst/>
                <a:uLnTx/>
                <a:uFillTx/>
                <a:latin typeface="思源宋体 CN Heavy" pitchFamily="18" charset="-122"/>
                <a:ea typeface="思源宋体 CN Heavy" pitchFamily="18" charset="-122"/>
                <a:cs typeface="+mn-cs"/>
              </a:endParaRPr>
            </a:p>
          </p:txBody>
        </p:sp>
        <p:sp>
          <p:nvSpPr>
            <p:cNvPr id="34" name="文本框 33">
              <a:extLst>
                <a:ext uri="{FF2B5EF4-FFF2-40B4-BE49-F238E27FC236}">
                  <a16:creationId xmlns:a16="http://schemas.microsoft.com/office/drawing/2014/main" id="{E0B32160-2EA8-4BE5-9C31-C7FDEE87FD42}"/>
                </a:ext>
              </a:extLst>
            </p:cNvPr>
            <p:cNvSpPr txBox="1"/>
            <p:nvPr/>
          </p:nvSpPr>
          <p:spPr>
            <a:xfrm>
              <a:off x="1450864" y="1576273"/>
              <a:ext cx="43381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accent5"/>
                  </a:solidFill>
                  <a:effectLst/>
                  <a:uLnTx/>
                  <a:uFillTx/>
                  <a:latin typeface="Calibri"/>
                  <a:ea typeface="宋体" charset="-122"/>
                  <a:cs typeface="+mn-cs"/>
                </a:rPr>
                <a:t>+</a:t>
              </a:r>
              <a:endParaRPr kumimoji="0" lang="zh-CN" altLang="en-US" sz="3200" b="1" i="0" u="none" strike="noStrike" kern="1200" cap="none" spc="0" normalizeH="0" baseline="0" noProof="0" dirty="0">
                <a:ln>
                  <a:noFill/>
                </a:ln>
                <a:solidFill>
                  <a:schemeClr val="accent5"/>
                </a:solidFill>
                <a:effectLst/>
                <a:uLnTx/>
                <a:uFillTx/>
                <a:latin typeface="Calibri"/>
                <a:ea typeface="宋体" charset="-122"/>
                <a:cs typeface="+mn-cs"/>
              </a:endParaRPr>
            </a:p>
          </p:txBody>
        </p:sp>
      </p:grpSp>
      <p:grpSp>
        <p:nvGrpSpPr>
          <p:cNvPr id="35" name="组合 34">
            <a:extLst>
              <a:ext uri="{FF2B5EF4-FFF2-40B4-BE49-F238E27FC236}">
                <a16:creationId xmlns:a16="http://schemas.microsoft.com/office/drawing/2014/main" id="{209CBBFC-F684-4F8F-EF1E-F3D79B496CD9}"/>
              </a:ext>
            </a:extLst>
          </p:cNvPr>
          <p:cNvGrpSpPr/>
          <p:nvPr/>
        </p:nvGrpSpPr>
        <p:grpSpPr>
          <a:xfrm>
            <a:off x="-127253" y="3797927"/>
            <a:ext cx="1464241" cy="1106887"/>
            <a:chOff x="129024" y="1587569"/>
            <a:chExt cx="1644970" cy="990926"/>
          </a:xfrm>
        </p:grpSpPr>
        <p:sp>
          <p:nvSpPr>
            <p:cNvPr id="36" name="文本框 35">
              <a:extLst>
                <a:ext uri="{FF2B5EF4-FFF2-40B4-BE49-F238E27FC236}">
                  <a16:creationId xmlns:a16="http://schemas.microsoft.com/office/drawing/2014/main" id="{91B159A4-B25E-F5CF-61A1-E429150AAC6C}"/>
                </a:ext>
              </a:extLst>
            </p:cNvPr>
            <p:cNvSpPr txBox="1"/>
            <p:nvPr/>
          </p:nvSpPr>
          <p:spPr>
            <a:xfrm>
              <a:off x="129024" y="1716721"/>
              <a:ext cx="1644970"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5" normalizeH="0" baseline="0" noProof="0" dirty="0">
                  <a:ln>
                    <a:noFill/>
                  </a:ln>
                  <a:solidFill>
                    <a:srgbClr val="0070C0"/>
                  </a:solidFill>
                  <a:effectLst/>
                  <a:uLnTx/>
                  <a:uFillTx/>
                  <a:latin typeface="思源宋体 CN Heavy" pitchFamily="18" charset="-122"/>
                  <a:ea typeface="思源宋体 CN Heavy" pitchFamily="18" charset="-122"/>
                  <a:cs typeface="微软雅黑" charset="-122"/>
                </a:rPr>
                <a:t>  </a:t>
              </a:r>
              <a:r>
                <a:rPr kumimoji="0" lang="en-US" altLang="zh-CN"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rPr>
                <a:t>5</a:t>
              </a:r>
              <a:r>
                <a:rPr kumimoji="0" lang="zh-CN" altLang="en-US"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rPr>
                <a:t>万</a:t>
              </a:r>
              <a:endParaRPr kumimoji="0" lang="en-US" altLang="zh-CN"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5" normalizeH="0" baseline="0" noProof="0" dirty="0">
                  <a:ln>
                    <a:noFill/>
                  </a:ln>
                  <a:solidFill>
                    <a:srgbClr val="0070C0"/>
                  </a:solidFill>
                  <a:effectLst/>
                  <a:uLnTx/>
                  <a:uFillTx/>
                  <a:latin typeface="思源宋体 CN Heavy" pitchFamily="18" charset="-122"/>
                  <a:ea typeface="思源宋体 CN Heavy" pitchFamily="18" charset="-122"/>
                  <a:cs typeface="+mn-cs"/>
                </a:rPr>
                <a:t>     文章引用</a:t>
              </a:r>
              <a:endParaRPr kumimoji="0" lang="zh-CN" altLang="en-US" sz="1600" b="0" i="0" u="none" strike="noStrike" kern="1200" cap="none" spc="0" normalizeH="0" baseline="0" noProof="0" dirty="0">
                <a:ln>
                  <a:noFill/>
                </a:ln>
                <a:solidFill>
                  <a:srgbClr val="0070C0"/>
                </a:solidFill>
                <a:effectLst/>
                <a:uLnTx/>
                <a:uFillTx/>
                <a:latin typeface="思源宋体 CN Heavy" pitchFamily="18" charset="-122"/>
                <a:ea typeface="思源宋体 CN Heavy" pitchFamily="18" charset="-122"/>
                <a:cs typeface="+mn-cs"/>
              </a:endParaRPr>
            </a:p>
          </p:txBody>
        </p:sp>
        <p:sp>
          <p:nvSpPr>
            <p:cNvPr id="37" name="文本框 36">
              <a:extLst>
                <a:ext uri="{FF2B5EF4-FFF2-40B4-BE49-F238E27FC236}">
                  <a16:creationId xmlns:a16="http://schemas.microsoft.com/office/drawing/2014/main" id="{FCD2D806-099E-BA7D-4F7E-B04E7175A242}"/>
                </a:ext>
              </a:extLst>
            </p:cNvPr>
            <p:cNvSpPr txBox="1"/>
            <p:nvPr/>
          </p:nvSpPr>
          <p:spPr>
            <a:xfrm>
              <a:off x="1340175" y="1587569"/>
              <a:ext cx="43381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accent5"/>
                  </a:solidFill>
                  <a:effectLst/>
                  <a:uLnTx/>
                  <a:uFillTx/>
                  <a:latin typeface="Calibri"/>
                  <a:ea typeface="宋体" charset="-122"/>
                  <a:cs typeface="+mn-cs"/>
                </a:rPr>
                <a:t>+</a:t>
              </a:r>
              <a:endParaRPr kumimoji="0" lang="zh-CN" altLang="en-US" sz="3200" b="1" i="0" u="none" strike="noStrike" kern="1200" cap="none" spc="0" normalizeH="0" baseline="0" noProof="0" dirty="0">
                <a:ln>
                  <a:noFill/>
                </a:ln>
                <a:solidFill>
                  <a:schemeClr val="accent5"/>
                </a:solidFill>
                <a:effectLst/>
                <a:uLnTx/>
                <a:uFillTx/>
                <a:latin typeface="Calibri"/>
                <a:ea typeface="宋体" charset="-122"/>
                <a:cs typeface="+mn-cs"/>
              </a:endParaRPr>
            </a:p>
          </p:txBody>
        </p:sp>
      </p:grpSp>
      <p:sp>
        <p:nvSpPr>
          <p:cNvPr id="2" name="标题 6">
            <a:extLst>
              <a:ext uri="{FF2B5EF4-FFF2-40B4-BE49-F238E27FC236}">
                <a16:creationId xmlns:a16="http://schemas.microsoft.com/office/drawing/2014/main" id="{17EC473B-342D-2E8F-D5D3-0D6634F9AED3}"/>
              </a:ext>
            </a:extLst>
          </p:cNvPr>
          <p:cNvSpPr>
            <a:spLocks noGrp="1"/>
          </p:cNvSpPr>
          <p:nvPr>
            <p:ph type="title"/>
          </p:nvPr>
        </p:nvSpPr>
        <p:spPr>
          <a:xfrm>
            <a:off x="1209303" y="356659"/>
            <a:ext cx="7863029" cy="440676"/>
          </a:xfrm>
        </p:spPr>
        <p:txBody>
          <a:bodyPr/>
          <a:lstStyle/>
          <a:p>
            <a:r>
              <a:rPr lang="zh-CN" altLang="en-US" sz="2800" b="1" dirty="0"/>
              <a:t>锐思金融研究数据库：数据引用情况示例</a:t>
            </a:r>
          </a:p>
        </p:txBody>
      </p:sp>
    </p:spTree>
    <p:extLst>
      <p:ext uri="{BB962C8B-B14F-4D97-AF65-F5344CB8AC3E}">
        <p14:creationId xmlns:p14="http://schemas.microsoft.com/office/powerpoint/2010/main" val="2850811009"/>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sz="2800" b="1" dirty="0"/>
              <a:t>锐思公司介绍</a:t>
            </a:r>
          </a:p>
        </p:txBody>
      </p:sp>
      <p:sp>
        <p:nvSpPr>
          <p:cNvPr id="59" name="内容占位符 2">
            <a:extLst>
              <a:ext uri="{FF2B5EF4-FFF2-40B4-BE49-F238E27FC236}">
                <a16:creationId xmlns:a16="http://schemas.microsoft.com/office/drawing/2014/main" id="{CF811049-A2AD-96DC-2065-A57C97B36F2F}"/>
              </a:ext>
            </a:extLst>
          </p:cNvPr>
          <p:cNvSpPr txBox="1"/>
          <p:nvPr/>
        </p:nvSpPr>
        <p:spPr>
          <a:xfrm>
            <a:off x="1209303" y="1127330"/>
            <a:ext cx="10007941" cy="1282385"/>
          </a:xfrm>
          <a:prstGeom prst="rect">
            <a:avLst/>
          </a:prstGeom>
        </p:spPr>
        <p:txBody>
          <a:bodyPr/>
          <a:lstStyle/>
          <a:p>
            <a:pPr algn="just">
              <a:lnSpc>
                <a:spcPct val="150000"/>
              </a:lnSpc>
            </a:pPr>
            <a:r>
              <a:rPr lang="zh-CN" altLang="en-US" b="1" dirty="0">
                <a:solidFill>
                  <a:srgbClr val="0070C0"/>
                </a:solidFill>
                <a:latin typeface="+mn-ea"/>
              </a:rPr>
              <a:t>北京聚源锐思数据科技有限公司</a:t>
            </a:r>
            <a:r>
              <a:rPr lang="zh-CN" altLang="en-US" dirty="0">
                <a:latin typeface="+mn-ea"/>
              </a:rPr>
              <a:t>（简称“</a:t>
            </a:r>
            <a:r>
              <a:rPr lang="zh-CN" altLang="en-US" b="1" dirty="0">
                <a:solidFill>
                  <a:srgbClr val="0070C0"/>
                </a:solidFill>
                <a:latin typeface="+mn-ea"/>
              </a:rPr>
              <a:t>锐思数据</a:t>
            </a:r>
            <a:r>
              <a:rPr lang="zh-CN" altLang="en-US" dirty="0">
                <a:latin typeface="+mn-ea"/>
              </a:rPr>
              <a:t>”）是一家专门从事金融数据库和相关教学科研软件研发的“国家级高新技术企业”。公司自</a:t>
            </a:r>
            <a:r>
              <a:rPr lang="en-US" altLang="zh-CN" dirty="0">
                <a:latin typeface="+mn-ea"/>
              </a:rPr>
              <a:t>2006</a:t>
            </a:r>
            <a:r>
              <a:rPr lang="zh-CN" altLang="en-US" dirty="0">
                <a:latin typeface="+mn-ea"/>
              </a:rPr>
              <a:t>年成立以来，一直致力于为教育科研机构提供一流的金融经济数据库、投资研究工具、教学辅助软件、教学实验室建设服务。公司以知识产权为核心战略，目前已申请专利、著作权、商标近百项，被认定为国家“高新技术企业”、中关村“高新技术企业”、“双软企业”、“信用等级</a:t>
            </a:r>
            <a:r>
              <a:rPr lang="en-US" dirty="0">
                <a:latin typeface="+mn-ea"/>
              </a:rPr>
              <a:t>AAA</a:t>
            </a:r>
            <a:r>
              <a:rPr lang="zh-CN" altLang="en-US" dirty="0">
                <a:latin typeface="+mn-ea"/>
              </a:rPr>
              <a:t>级企业”。</a:t>
            </a:r>
          </a:p>
          <a:p>
            <a:pPr algn="just">
              <a:lnSpc>
                <a:spcPct val="150000"/>
              </a:lnSpc>
            </a:pPr>
            <a:endParaRPr lang="zh-CN" altLang="en-US" dirty="0">
              <a:latin typeface="+mn-ea"/>
            </a:endParaRPr>
          </a:p>
          <a:p>
            <a:pPr marL="0" marR="0" lvl="0" indent="0" algn="just" defTabSz="1363980" rtl="0" eaLnBrk="1" fontAlgn="auto" latinLnBrk="0" hangingPunct="1">
              <a:lnSpc>
                <a:spcPct val="150000"/>
              </a:lnSpc>
              <a:spcBef>
                <a:spcPts val="130"/>
              </a:spcBef>
              <a:spcAft>
                <a:spcPts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chemeClr val="tx1"/>
              </a:solidFill>
              <a:effectLst/>
              <a:uLnTx/>
              <a:uFillTx/>
              <a:latin typeface="+mn-ea"/>
            </a:endParaRPr>
          </a:p>
        </p:txBody>
      </p:sp>
      <p:sp>
        <p:nvSpPr>
          <p:cNvPr id="66" name="Rectangle 1">
            <a:extLst>
              <a:ext uri="{FF2B5EF4-FFF2-40B4-BE49-F238E27FC236}">
                <a16:creationId xmlns:a16="http://schemas.microsoft.com/office/drawing/2014/main" id="{73F4D3B2-D9E3-8FE3-A34A-1B1D1A8122B9}"/>
              </a:ext>
            </a:extLst>
          </p:cNvPr>
          <p:cNvSpPr/>
          <p:nvPr/>
        </p:nvSpPr>
        <p:spPr>
          <a:xfrm>
            <a:off x="556549" y="3925356"/>
            <a:ext cx="1871980" cy="2536190"/>
          </a:xfrm>
          <a:prstGeom prst="rect">
            <a:avLst/>
          </a:prstGeom>
          <a:noFill/>
          <a:ln w="38100"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a:solidFill>
                <a:prstClr val="white"/>
              </a:solidFill>
              <a:cs typeface="+mn-ea"/>
              <a:sym typeface="+mn-lt"/>
            </a:endParaRPr>
          </a:p>
        </p:txBody>
      </p:sp>
      <p:sp>
        <p:nvSpPr>
          <p:cNvPr id="67" name="Rectangle 32">
            <a:extLst>
              <a:ext uri="{FF2B5EF4-FFF2-40B4-BE49-F238E27FC236}">
                <a16:creationId xmlns:a16="http://schemas.microsoft.com/office/drawing/2014/main" id="{2FF10CCD-4AF2-B6E1-4A56-BAFFA69135DF}"/>
              </a:ext>
            </a:extLst>
          </p:cNvPr>
          <p:cNvSpPr/>
          <p:nvPr/>
        </p:nvSpPr>
        <p:spPr>
          <a:xfrm>
            <a:off x="2710469" y="3925356"/>
            <a:ext cx="1979930" cy="2536190"/>
          </a:xfrm>
          <a:prstGeom prst="rect">
            <a:avLst/>
          </a:prstGeom>
          <a:noFill/>
          <a:ln w="38100"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a:solidFill>
                <a:prstClr val="white"/>
              </a:solidFill>
              <a:cs typeface="+mn-ea"/>
              <a:sym typeface="+mn-lt"/>
            </a:endParaRPr>
          </a:p>
        </p:txBody>
      </p:sp>
      <p:sp>
        <p:nvSpPr>
          <p:cNvPr id="68" name="Rectangle 37">
            <a:extLst>
              <a:ext uri="{FF2B5EF4-FFF2-40B4-BE49-F238E27FC236}">
                <a16:creationId xmlns:a16="http://schemas.microsoft.com/office/drawing/2014/main" id="{B70B4155-D05E-BD3D-A44B-8A3650D2F7CC}"/>
              </a:ext>
            </a:extLst>
          </p:cNvPr>
          <p:cNvSpPr/>
          <p:nvPr/>
        </p:nvSpPr>
        <p:spPr>
          <a:xfrm>
            <a:off x="5002184" y="3925356"/>
            <a:ext cx="1974215" cy="2536190"/>
          </a:xfrm>
          <a:prstGeom prst="rect">
            <a:avLst/>
          </a:prstGeom>
          <a:noFill/>
          <a:ln w="38100"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a:solidFill>
                <a:prstClr val="white"/>
              </a:solidFill>
              <a:cs typeface="+mn-ea"/>
              <a:sym typeface="+mn-lt"/>
            </a:endParaRPr>
          </a:p>
        </p:txBody>
      </p:sp>
      <p:grpSp>
        <p:nvGrpSpPr>
          <p:cNvPr id="69" name="Group 4">
            <a:extLst>
              <a:ext uri="{FF2B5EF4-FFF2-40B4-BE49-F238E27FC236}">
                <a16:creationId xmlns:a16="http://schemas.microsoft.com/office/drawing/2014/main" id="{75B13995-FFE4-1951-5A4F-E52E40400D7F}"/>
              </a:ext>
            </a:extLst>
          </p:cNvPr>
          <p:cNvGrpSpPr/>
          <p:nvPr/>
        </p:nvGrpSpPr>
        <p:grpSpPr>
          <a:xfrm>
            <a:off x="2236655" y="4456828"/>
            <a:ext cx="572511" cy="630554"/>
            <a:chOff x="7645400" y="4730750"/>
            <a:chExt cx="2006603" cy="2006600"/>
          </a:xfrm>
        </p:grpSpPr>
        <p:sp>
          <p:nvSpPr>
            <p:cNvPr id="70" name="Oval 3">
              <a:extLst>
                <a:ext uri="{FF2B5EF4-FFF2-40B4-BE49-F238E27FC236}">
                  <a16:creationId xmlns:a16="http://schemas.microsoft.com/office/drawing/2014/main" id="{CE501955-7584-E73E-10F4-56A806847C3F}"/>
                </a:ext>
              </a:extLst>
            </p:cNvPr>
            <p:cNvSpPr/>
            <p:nvPr/>
          </p:nvSpPr>
          <p:spPr>
            <a:xfrm>
              <a:off x="7645400" y="4730750"/>
              <a:ext cx="2006603" cy="2006600"/>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a:solidFill>
                  <a:prstClr val="white"/>
                </a:solidFill>
                <a:cs typeface="+mn-ea"/>
                <a:sym typeface="+mn-lt"/>
              </a:endParaRPr>
            </a:p>
          </p:txBody>
        </p:sp>
        <p:sp>
          <p:nvSpPr>
            <p:cNvPr id="71" name="Freeform 117">
              <a:extLst>
                <a:ext uri="{FF2B5EF4-FFF2-40B4-BE49-F238E27FC236}">
                  <a16:creationId xmlns:a16="http://schemas.microsoft.com/office/drawing/2014/main" id="{A226F55E-042C-2E89-7CD3-40DA487FF5D5}"/>
                </a:ext>
              </a:extLst>
            </p:cNvPr>
            <p:cNvSpPr>
              <a:spLocks noChangeArrowheads="1"/>
            </p:cNvSpPr>
            <p:nvPr/>
          </p:nvSpPr>
          <p:spPr bwMode="auto">
            <a:xfrm>
              <a:off x="8229790" y="5247627"/>
              <a:ext cx="903208" cy="932115"/>
            </a:xfrm>
            <a:custGeom>
              <a:avLst/>
              <a:gdLst>
                <a:gd name="T0" fmla="*/ 457 w 458"/>
                <a:gd name="T1" fmla="*/ 221 h 472"/>
                <a:gd name="T2" fmla="*/ 457 w 458"/>
                <a:gd name="T3" fmla="*/ 221 h 472"/>
                <a:gd name="T4" fmla="*/ 236 w 458"/>
                <a:gd name="T5" fmla="*/ 15 h 472"/>
                <a:gd name="T6" fmla="*/ 206 w 458"/>
                <a:gd name="T7" fmla="*/ 15 h 472"/>
                <a:gd name="T8" fmla="*/ 206 w 458"/>
                <a:gd name="T9" fmla="*/ 44 h 472"/>
                <a:gd name="T10" fmla="*/ 412 w 458"/>
                <a:gd name="T11" fmla="*/ 235 h 472"/>
                <a:gd name="T12" fmla="*/ 206 w 458"/>
                <a:gd name="T13" fmla="*/ 442 h 472"/>
                <a:gd name="T14" fmla="*/ 206 w 458"/>
                <a:gd name="T15" fmla="*/ 471 h 472"/>
                <a:gd name="T16" fmla="*/ 236 w 458"/>
                <a:gd name="T17" fmla="*/ 471 h 472"/>
                <a:gd name="T18" fmla="*/ 457 w 458"/>
                <a:gd name="T19" fmla="*/ 250 h 472"/>
                <a:gd name="T20" fmla="*/ 457 w 458"/>
                <a:gd name="T21" fmla="*/ 235 h 472"/>
                <a:gd name="T22" fmla="*/ 457 w 458"/>
                <a:gd name="T23" fmla="*/ 221 h 472"/>
                <a:gd name="T24" fmla="*/ 221 w 458"/>
                <a:gd name="T25" fmla="*/ 235 h 472"/>
                <a:gd name="T26" fmla="*/ 221 w 458"/>
                <a:gd name="T27" fmla="*/ 235 h 472"/>
                <a:gd name="T28" fmla="*/ 221 w 458"/>
                <a:gd name="T29" fmla="*/ 221 h 472"/>
                <a:gd name="T30" fmla="*/ 44 w 458"/>
                <a:gd name="T31" fmla="*/ 44 h 472"/>
                <a:gd name="T32" fmla="*/ 15 w 458"/>
                <a:gd name="T33" fmla="*/ 44 h 472"/>
                <a:gd name="T34" fmla="*/ 15 w 458"/>
                <a:gd name="T35" fmla="*/ 74 h 472"/>
                <a:gd name="T36" fmla="*/ 177 w 458"/>
                <a:gd name="T37" fmla="*/ 235 h 472"/>
                <a:gd name="T38" fmla="*/ 15 w 458"/>
                <a:gd name="T39" fmla="*/ 397 h 472"/>
                <a:gd name="T40" fmla="*/ 15 w 458"/>
                <a:gd name="T41" fmla="*/ 427 h 472"/>
                <a:gd name="T42" fmla="*/ 44 w 458"/>
                <a:gd name="T43" fmla="*/ 427 h 472"/>
                <a:gd name="T44" fmla="*/ 221 w 458"/>
                <a:gd name="T45" fmla="*/ 250 h 472"/>
                <a:gd name="T46" fmla="*/ 221 w 458"/>
                <a:gd name="T47" fmla="*/ 23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8" h="472">
                  <a:moveTo>
                    <a:pt x="457" y="221"/>
                  </a:moveTo>
                  <a:lnTo>
                    <a:pt x="457" y="221"/>
                  </a:lnTo>
                  <a:cubicBezTo>
                    <a:pt x="236" y="15"/>
                    <a:pt x="236" y="15"/>
                    <a:pt x="236" y="15"/>
                  </a:cubicBezTo>
                  <a:cubicBezTo>
                    <a:pt x="236" y="0"/>
                    <a:pt x="221" y="0"/>
                    <a:pt x="206" y="15"/>
                  </a:cubicBezTo>
                  <a:cubicBezTo>
                    <a:pt x="206" y="15"/>
                    <a:pt x="206" y="30"/>
                    <a:pt x="206" y="44"/>
                  </a:cubicBezTo>
                  <a:cubicBezTo>
                    <a:pt x="412" y="235"/>
                    <a:pt x="412" y="235"/>
                    <a:pt x="412" y="235"/>
                  </a:cubicBezTo>
                  <a:cubicBezTo>
                    <a:pt x="206" y="442"/>
                    <a:pt x="206" y="442"/>
                    <a:pt x="206" y="442"/>
                  </a:cubicBezTo>
                  <a:cubicBezTo>
                    <a:pt x="206" y="456"/>
                    <a:pt x="206" y="456"/>
                    <a:pt x="206" y="471"/>
                  </a:cubicBezTo>
                  <a:cubicBezTo>
                    <a:pt x="221" y="471"/>
                    <a:pt x="236" y="471"/>
                    <a:pt x="236" y="471"/>
                  </a:cubicBezTo>
                  <a:cubicBezTo>
                    <a:pt x="457" y="250"/>
                    <a:pt x="457" y="250"/>
                    <a:pt x="457" y="250"/>
                  </a:cubicBezTo>
                  <a:cubicBezTo>
                    <a:pt x="457" y="250"/>
                    <a:pt x="457" y="250"/>
                    <a:pt x="457" y="235"/>
                  </a:cubicBezTo>
                  <a:cubicBezTo>
                    <a:pt x="457" y="235"/>
                    <a:pt x="457" y="235"/>
                    <a:pt x="457" y="221"/>
                  </a:cubicBezTo>
                  <a:close/>
                  <a:moveTo>
                    <a:pt x="221" y="235"/>
                  </a:moveTo>
                  <a:lnTo>
                    <a:pt x="221" y="235"/>
                  </a:lnTo>
                  <a:cubicBezTo>
                    <a:pt x="221" y="235"/>
                    <a:pt x="221" y="235"/>
                    <a:pt x="221" y="221"/>
                  </a:cubicBezTo>
                  <a:cubicBezTo>
                    <a:pt x="44" y="44"/>
                    <a:pt x="44" y="44"/>
                    <a:pt x="44" y="44"/>
                  </a:cubicBezTo>
                  <a:cubicBezTo>
                    <a:pt x="30" y="44"/>
                    <a:pt x="15" y="44"/>
                    <a:pt x="15" y="44"/>
                  </a:cubicBezTo>
                  <a:cubicBezTo>
                    <a:pt x="0" y="59"/>
                    <a:pt x="0" y="74"/>
                    <a:pt x="15" y="74"/>
                  </a:cubicBezTo>
                  <a:cubicBezTo>
                    <a:pt x="177" y="235"/>
                    <a:pt x="177" y="235"/>
                    <a:pt x="177" y="235"/>
                  </a:cubicBezTo>
                  <a:cubicBezTo>
                    <a:pt x="15" y="397"/>
                    <a:pt x="15" y="397"/>
                    <a:pt x="15" y="397"/>
                  </a:cubicBezTo>
                  <a:cubicBezTo>
                    <a:pt x="0" y="412"/>
                    <a:pt x="0" y="427"/>
                    <a:pt x="15" y="427"/>
                  </a:cubicBezTo>
                  <a:cubicBezTo>
                    <a:pt x="15" y="442"/>
                    <a:pt x="30" y="442"/>
                    <a:pt x="44" y="427"/>
                  </a:cubicBezTo>
                  <a:cubicBezTo>
                    <a:pt x="221" y="250"/>
                    <a:pt x="221" y="250"/>
                    <a:pt x="221" y="250"/>
                  </a:cubicBezTo>
                  <a:cubicBezTo>
                    <a:pt x="221" y="250"/>
                    <a:pt x="221" y="250"/>
                    <a:pt x="221" y="235"/>
                  </a:cubicBezTo>
                  <a:close/>
                </a:path>
              </a:pathLst>
            </a:custGeom>
            <a:solidFill>
              <a:schemeClr val="bg1"/>
            </a:solidFill>
            <a:ln>
              <a:noFill/>
            </a:ln>
            <a:effectLst/>
          </p:spPr>
          <p:txBody>
            <a:bodyPr wrap="none" anchor="ctr"/>
            <a:lstStyle/>
            <a:p>
              <a:pPr defTabSz="913765">
                <a:defRPr/>
              </a:pPr>
              <a:endParaRPr lang="en-US">
                <a:solidFill>
                  <a:srgbClr val="737572"/>
                </a:solidFill>
                <a:cs typeface="+mn-ea"/>
                <a:sym typeface="+mn-lt"/>
              </a:endParaRPr>
            </a:p>
          </p:txBody>
        </p:sp>
      </p:grpSp>
      <p:grpSp>
        <p:nvGrpSpPr>
          <p:cNvPr id="72" name="Group 53">
            <a:extLst>
              <a:ext uri="{FF2B5EF4-FFF2-40B4-BE49-F238E27FC236}">
                <a16:creationId xmlns:a16="http://schemas.microsoft.com/office/drawing/2014/main" id="{508021AB-F2DF-E255-CFCF-D074C68FC945}"/>
              </a:ext>
            </a:extLst>
          </p:cNvPr>
          <p:cNvGrpSpPr/>
          <p:nvPr/>
        </p:nvGrpSpPr>
        <p:grpSpPr>
          <a:xfrm>
            <a:off x="4590463" y="4456828"/>
            <a:ext cx="572510" cy="630554"/>
            <a:chOff x="7645400" y="4730750"/>
            <a:chExt cx="2006600" cy="2006600"/>
          </a:xfrm>
        </p:grpSpPr>
        <p:sp>
          <p:nvSpPr>
            <p:cNvPr id="99" name="Oval 54">
              <a:extLst>
                <a:ext uri="{FF2B5EF4-FFF2-40B4-BE49-F238E27FC236}">
                  <a16:creationId xmlns:a16="http://schemas.microsoft.com/office/drawing/2014/main" id="{84A3FE03-92D3-E11E-8511-9DF06A58B805}"/>
                </a:ext>
              </a:extLst>
            </p:cNvPr>
            <p:cNvSpPr/>
            <p:nvPr/>
          </p:nvSpPr>
          <p:spPr>
            <a:xfrm>
              <a:off x="7645400" y="4730750"/>
              <a:ext cx="2006600" cy="2006600"/>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a:solidFill>
                  <a:prstClr val="white"/>
                </a:solidFill>
                <a:cs typeface="+mn-ea"/>
                <a:sym typeface="+mn-lt"/>
              </a:endParaRPr>
            </a:p>
          </p:txBody>
        </p:sp>
        <p:sp>
          <p:nvSpPr>
            <p:cNvPr id="100" name="Freeform 117">
              <a:extLst>
                <a:ext uri="{FF2B5EF4-FFF2-40B4-BE49-F238E27FC236}">
                  <a16:creationId xmlns:a16="http://schemas.microsoft.com/office/drawing/2014/main" id="{832CA8B1-0205-ED35-3662-A2B1FD364132}"/>
                </a:ext>
              </a:extLst>
            </p:cNvPr>
            <p:cNvSpPr>
              <a:spLocks noChangeArrowheads="1"/>
            </p:cNvSpPr>
            <p:nvPr/>
          </p:nvSpPr>
          <p:spPr bwMode="auto">
            <a:xfrm>
              <a:off x="8229790" y="5247627"/>
              <a:ext cx="903208" cy="932115"/>
            </a:xfrm>
            <a:custGeom>
              <a:avLst/>
              <a:gdLst>
                <a:gd name="T0" fmla="*/ 457 w 458"/>
                <a:gd name="T1" fmla="*/ 221 h 472"/>
                <a:gd name="T2" fmla="*/ 457 w 458"/>
                <a:gd name="T3" fmla="*/ 221 h 472"/>
                <a:gd name="T4" fmla="*/ 236 w 458"/>
                <a:gd name="T5" fmla="*/ 15 h 472"/>
                <a:gd name="T6" fmla="*/ 206 w 458"/>
                <a:gd name="T7" fmla="*/ 15 h 472"/>
                <a:gd name="T8" fmla="*/ 206 w 458"/>
                <a:gd name="T9" fmla="*/ 44 h 472"/>
                <a:gd name="T10" fmla="*/ 412 w 458"/>
                <a:gd name="T11" fmla="*/ 235 h 472"/>
                <a:gd name="T12" fmla="*/ 206 w 458"/>
                <a:gd name="T13" fmla="*/ 442 h 472"/>
                <a:gd name="T14" fmla="*/ 206 w 458"/>
                <a:gd name="T15" fmla="*/ 471 h 472"/>
                <a:gd name="T16" fmla="*/ 236 w 458"/>
                <a:gd name="T17" fmla="*/ 471 h 472"/>
                <a:gd name="T18" fmla="*/ 457 w 458"/>
                <a:gd name="T19" fmla="*/ 250 h 472"/>
                <a:gd name="T20" fmla="*/ 457 w 458"/>
                <a:gd name="T21" fmla="*/ 235 h 472"/>
                <a:gd name="T22" fmla="*/ 457 w 458"/>
                <a:gd name="T23" fmla="*/ 221 h 472"/>
                <a:gd name="T24" fmla="*/ 221 w 458"/>
                <a:gd name="T25" fmla="*/ 235 h 472"/>
                <a:gd name="T26" fmla="*/ 221 w 458"/>
                <a:gd name="T27" fmla="*/ 235 h 472"/>
                <a:gd name="T28" fmla="*/ 221 w 458"/>
                <a:gd name="T29" fmla="*/ 221 h 472"/>
                <a:gd name="T30" fmla="*/ 44 w 458"/>
                <a:gd name="T31" fmla="*/ 44 h 472"/>
                <a:gd name="T32" fmla="*/ 15 w 458"/>
                <a:gd name="T33" fmla="*/ 44 h 472"/>
                <a:gd name="T34" fmla="*/ 15 w 458"/>
                <a:gd name="T35" fmla="*/ 74 h 472"/>
                <a:gd name="T36" fmla="*/ 177 w 458"/>
                <a:gd name="T37" fmla="*/ 235 h 472"/>
                <a:gd name="T38" fmla="*/ 15 w 458"/>
                <a:gd name="T39" fmla="*/ 397 h 472"/>
                <a:gd name="T40" fmla="*/ 15 w 458"/>
                <a:gd name="T41" fmla="*/ 427 h 472"/>
                <a:gd name="T42" fmla="*/ 44 w 458"/>
                <a:gd name="T43" fmla="*/ 427 h 472"/>
                <a:gd name="T44" fmla="*/ 221 w 458"/>
                <a:gd name="T45" fmla="*/ 250 h 472"/>
                <a:gd name="T46" fmla="*/ 221 w 458"/>
                <a:gd name="T47" fmla="*/ 23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8" h="472">
                  <a:moveTo>
                    <a:pt x="457" y="221"/>
                  </a:moveTo>
                  <a:lnTo>
                    <a:pt x="457" y="221"/>
                  </a:lnTo>
                  <a:cubicBezTo>
                    <a:pt x="236" y="15"/>
                    <a:pt x="236" y="15"/>
                    <a:pt x="236" y="15"/>
                  </a:cubicBezTo>
                  <a:cubicBezTo>
                    <a:pt x="236" y="0"/>
                    <a:pt x="221" y="0"/>
                    <a:pt x="206" y="15"/>
                  </a:cubicBezTo>
                  <a:cubicBezTo>
                    <a:pt x="206" y="15"/>
                    <a:pt x="206" y="30"/>
                    <a:pt x="206" y="44"/>
                  </a:cubicBezTo>
                  <a:cubicBezTo>
                    <a:pt x="412" y="235"/>
                    <a:pt x="412" y="235"/>
                    <a:pt x="412" y="235"/>
                  </a:cubicBezTo>
                  <a:cubicBezTo>
                    <a:pt x="206" y="442"/>
                    <a:pt x="206" y="442"/>
                    <a:pt x="206" y="442"/>
                  </a:cubicBezTo>
                  <a:cubicBezTo>
                    <a:pt x="206" y="456"/>
                    <a:pt x="206" y="456"/>
                    <a:pt x="206" y="471"/>
                  </a:cubicBezTo>
                  <a:cubicBezTo>
                    <a:pt x="221" y="471"/>
                    <a:pt x="236" y="471"/>
                    <a:pt x="236" y="471"/>
                  </a:cubicBezTo>
                  <a:cubicBezTo>
                    <a:pt x="457" y="250"/>
                    <a:pt x="457" y="250"/>
                    <a:pt x="457" y="250"/>
                  </a:cubicBezTo>
                  <a:cubicBezTo>
                    <a:pt x="457" y="250"/>
                    <a:pt x="457" y="250"/>
                    <a:pt x="457" y="235"/>
                  </a:cubicBezTo>
                  <a:cubicBezTo>
                    <a:pt x="457" y="235"/>
                    <a:pt x="457" y="235"/>
                    <a:pt x="457" y="221"/>
                  </a:cubicBezTo>
                  <a:close/>
                  <a:moveTo>
                    <a:pt x="221" y="235"/>
                  </a:moveTo>
                  <a:lnTo>
                    <a:pt x="221" y="235"/>
                  </a:lnTo>
                  <a:cubicBezTo>
                    <a:pt x="221" y="235"/>
                    <a:pt x="221" y="235"/>
                    <a:pt x="221" y="221"/>
                  </a:cubicBezTo>
                  <a:cubicBezTo>
                    <a:pt x="44" y="44"/>
                    <a:pt x="44" y="44"/>
                    <a:pt x="44" y="44"/>
                  </a:cubicBezTo>
                  <a:cubicBezTo>
                    <a:pt x="30" y="44"/>
                    <a:pt x="15" y="44"/>
                    <a:pt x="15" y="44"/>
                  </a:cubicBezTo>
                  <a:cubicBezTo>
                    <a:pt x="0" y="59"/>
                    <a:pt x="0" y="74"/>
                    <a:pt x="15" y="74"/>
                  </a:cubicBezTo>
                  <a:cubicBezTo>
                    <a:pt x="177" y="235"/>
                    <a:pt x="177" y="235"/>
                    <a:pt x="177" y="235"/>
                  </a:cubicBezTo>
                  <a:cubicBezTo>
                    <a:pt x="15" y="397"/>
                    <a:pt x="15" y="397"/>
                    <a:pt x="15" y="397"/>
                  </a:cubicBezTo>
                  <a:cubicBezTo>
                    <a:pt x="0" y="412"/>
                    <a:pt x="0" y="427"/>
                    <a:pt x="15" y="427"/>
                  </a:cubicBezTo>
                  <a:cubicBezTo>
                    <a:pt x="15" y="442"/>
                    <a:pt x="30" y="442"/>
                    <a:pt x="44" y="427"/>
                  </a:cubicBezTo>
                  <a:cubicBezTo>
                    <a:pt x="221" y="250"/>
                    <a:pt x="221" y="250"/>
                    <a:pt x="221" y="250"/>
                  </a:cubicBezTo>
                  <a:cubicBezTo>
                    <a:pt x="221" y="250"/>
                    <a:pt x="221" y="250"/>
                    <a:pt x="221" y="235"/>
                  </a:cubicBezTo>
                  <a:close/>
                </a:path>
              </a:pathLst>
            </a:custGeom>
            <a:solidFill>
              <a:schemeClr val="bg1"/>
            </a:solidFill>
            <a:ln>
              <a:noFill/>
            </a:ln>
            <a:effectLst/>
          </p:spPr>
          <p:txBody>
            <a:bodyPr wrap="none" anchor="ctr"/>
            <a:lstStyle/>
            <a:p>
              <a:pPr defTabSz="913765">
                <a:defRPr/>
              </a:pPr>
              <a:endParaRPr lang="en-US">
                <a:solidFill>
                  <a:srgbClr val="737572"/>
                </a:solidFill>
                <a:cs typeface="+mn-ea"/>
                <a:sym typeface="+mn-lt"/>
              </a:endParaRPr>
            </a:p>
          </p:txBody>
        </p:sp>
      </p:grpSp>
      <p:sp>
        <p:nvSpPr>
          <p:cNvPr id="101" name="TextBox 31">
            <a:extLst>
              <a:ext uri="{FF2B5EF4-FFF2-40B4-BE49-F238E27FC236}">
                <a16:creationId xmlns:a16="http://schemas.microsoft.com/office/drawing/2014/main" id="{BBC86B4E-7702-27AC-F73B-04A0B5F87D02}"/>
              </a:ext>
            </a:extLst>
          </p:cNvPr>
          <p:cNvSpPr txBox="1">
            <a:spLocks noChangeArrowheads="1"/>
          </p:cNvSpPr>
          <p:nvPr/>
        </p:nvSpPr>
        <p:spPr bwMode="auto">
          <a:xfrm>
            <a:off x="591474" y="4830231"/>
            <a:ext cx="1744345" cy="1219835"/>
          </a:xfrm>
          <a:prstGeom prst="rect">
            <a:avLst/>
          </a:prstGeom>
          <a:noFill/>
          <a:ln>
            <a:noFill/>
          </a:ln>
        </p:spPr>
        <p:txBody>
          <a:bodyPr/>
          <a:lstStyle>
            <a:lvl1pPr>
              <a:defRPr sz="4800">
                <a:solidFill>
                  <a:schemeClr val="tx1"/>
                </a:solidFill>
                <a:latin typeface="Calibri" panose="020F0502020204030204" pitchFamily="34" charset="0"/>
                <a:ea typeface="MS PGothic" panose="020B0600070205080204" charset="-128"/>
                <a:cs typeface="MS PGothic" panose="020B0600070205080204" charset="-128"/>
              </a:defRPr>
            </a:lvl1pPr>
            <a:lvl2pPr marL="742950" indent="-285750">
              <a:defRPr sz="4800">
                <a:solidFill>
                  <a:schemeClr val="tx1"/>
                </a:solidFill>
                <a:latin typeface="Calibri" panose="020F0502020204030204" pitchFamily="34" charset="0"/>
                <a:ea typeface="MS PGothic" panose="020B0600070205080204" charset="-128"/>
              </a:defRPr>
            </a:lvl2pPr>
            <a:lvl3pPr marL="1143000" indent="-228600">
              <a:defRPr sz="4800">
                <a:solidFill>
                  <a:schemeClr val="tx1"/>
                </a:solidFill>
                <a:latin typeface="Calibri" panose="020F0502020204030204" pitchFamily="34" charset="0"/>
                <a:ea typeface="MS PGothic" panose="020B0600070205080204" charset="-128"/>
              </a:defRPr>
            </a:lvl3pPr>
            <a:lvl4pPr marL="1600200" indent="-228600">
              <a:defRPr sz="4800">
                <a:solidFill>
                  <a:schemeClr val="tx1"/>
                </a:solidFill>
                <a:latin typeface="Calibri" panose="020F0502020204030204" pitchFamily="34" charset="0"/>
                <a:ea typeface="MS PGothic" panose="020B0600070205080204" charset="-128"/>
              </a:defRPr>
            </a:lvl4pPr>
            <a:lvl5pPr marL="2057400" indent="-228600">
              <a:defRPr sz="4800">
                <a:solidFill>
                  <a:schemeClr val="tx1"/>
                </a:solidFill>
                <a:latin typeface="Calibri" panose="020F0502020204030204" pitchFamily="34" charset="0"/>
                <a:ea typeface="MS PGothic" panose="020B060007020508020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9pPr>
          </a:lstStyle>
          <a:p>
            <a:pPr marL="171450" indent="-171450" defTabSz="913765">
              <a:lnSpc>
                <a:spcPct val="120000"/>
              </a:lnSpc>
              <a:buFont typeface="Wingdings" panose="05000000000000000000" charset="0"/>
              <a:buChar char="l"/>
            </a:pPr>
            <a:r>
              <a:rPr lang="zh-CN" altLang="en-US" sz="1200" dirty="0">
                <a:solidFill>
                  <a:schemeClr val="tx1">
                    <a:lumMod val="65000"/>
                    <a:lumOff val="35000"/>
                  </a:schemeClr>
                </a:solidFill>
                <a:latin typeface="+mn-lt"/>
                <a:ea typeface="+mn-ea"/>
                <a:cs typeface="+mn-ea"/>
                <a:sym typeface="+mn-lt"/>
              </a:rPr>
              <a:t>金融研究数据库正式推出</a:t>
            </a:r>
          </a:p>
          <a:p>
            <a:pPr marL="171450" indent="-171450" defTabSz="913765">
              <a:lnSpc>
                <a:spcPct val="120000"/>
              </a:lnSpc>
              <a:buFont typeface="Wingdings" panose="05000000000000000000" charset="0"/>
              <a:buChar char="l"/>
            </a:pPr>
            <a:r>
              <a:rPr lang="zh-CN" altLang="en-US" sz="1200" dirty="0">
                <a:solidFill>
                  <a:schemeClr val="tx1">
                    <a:lumMod val="65000"/>
                    <a:lumOff val="35000"/>
                  </a:schemeClr>
                </a:solidFill>
                <a:latin typeface="+mn-lt"/>
                <a:ea typeface="+mn-ea"/>
                <a:cs typeface="+mn-ea"/>
                <a:sym typeface="+mn-lt"/>
              </a:rPr>
              <a:t>被认定为北京高新技术企业</a:t>
            </a:r>
            <a:endParaRPr lang="en-US" altLang="en-US" sz="1200" dirty="0">
              <a:solidFill>
                <a:schemeClr val="tx1">
                  <a:lumMod val="65000"/>
                  <a:lumOff val="35000"/>
                </a:schemeClr>
              </a:solidFill>
              <a:latin typeface="+mn-lt"/>
              <a:ea typeface="+mn-ea"/>
              <a:cs typeface="+mn-ea"/>
              <a:sym typeface="+mn-lt"/>
            </a:endParaRPr>
          </a:p>
        </p:txBody>
      </p:sp>
      <p:sp>
        <p:nvSpPr>
          <p:cNvPr id="102" name="TextBox 33">
            <a:extLst>
              <a:ext uri="{FF2B5EF4-FFF2-40B4-BE49-F238E27FC236}">
                <a16:creationId xmlns:a16="http://schemas.microsoft.com/office/drawing/2014/main" id="{4123FE7F-567C-1E3C-7C6E-16711EA55369}"/>
              </a:ext>
            </a:extLst>
          </p:cNvPr>
          <p:cNvSpPr txBox="1">
            <a:spLocks noChangeArrowheads="1"/>
          </p:cNvSpPr>
          <p:nvPr/>
        </p:nvSpPr>
        <p:spPr bwMode="auto">
          <a:xfrm>
            <a:off x="2828719" y="4798232"/>
            <a:ext cx="1781831" cy="636157"/>
          </a:xfrm>
          <a:prstGeom prst="rect">
            <a:avLst/>
          </a:prstGeom>
          <a:noFill/>
          <a:ln>
            <a:noFill/>
          </a:ln>
        </p:spPr>
        <p:txBody>
          <a:bodyPr/>
          <a:lstStyle>
            <a:lvl1pPr>
              <a:defRPr sz="4800">
                <a:solidFill>
                  <a:schemeClr val="tx1"/>
                </a:solidFill>
                <a:latin typeface="Calibri" panose="020F0502020204030204" pitchFamily="34" charset="0"/>
                <a:ea typeface="MS PGothic" panose="020B0600070205080204" charset="-128"/>
                <a:cs typeface="MS PGothic" panose="020B0600070205080204" charset="-128"/>
              </a:defRPr>
            </a:lvl1pPr>
            <a:lvl2pPr marL="742950" indent="-285750">
              <a:defRPr sz="4800">
                <a:solidFill>
                  <a:schemeClr val="tx1"/>
                </a:solidFill>
                <a:latin typeface="Calibri" panose="020F0502020204030204" pitchFamily="34" charset="0"/>
                <a:ea typeface="MS PGothic" panose="020B0600070205080204" charset="-128"/>
              </a:defRPr>
            </a:lvl2pPr>
            <a:lvl3pPr marL="1143000" indent="-228600">
              <a:defRPr sz="4800">
                <a:solidFill>
                  <a:schemeClr val="tx1"/>
                </a:solidFill>
                <a:latin typeface="Calibri" panose="020F0502020204030204" pitchFamily="34" charset="0"/>
                <a:ea typeface="MS PGothic" panose="020B0600070205080204" charset="-128"/>
              </a:defRPr>
            </a:lvl3pPr>
            <a:lvl4pPr marL="1600200" indent="-228600">
              <a:defRPr sz="4800">
                <a:solidFill>
                  <a:schemeClr val="tx1"/>
                </a:solidFill>
                <a:latin typeface="Calibri" panose="020F0502020204030204" pitchFamily="34" charset="0"/>
                <a:ea typeface="MS PGothic" panose="020B0600070205080204" charset="-128"/>
              </a:defRPr>
            </a:lvl4pPr>
            <a:lvl5pPr marL="2057400" indent="-228600">
              <a:defRPr sz="4800">
                <a:solidFill>
                  <a:schemeClr val="tx1"/>
                </a:solidFill>
                <a:latin typeface="Calibri" panose="020F0502020204030204" pitchFamily="34" charset="0"/>
                <a:ea typeface="MS PGothic" panose="020B060007020508020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9pPr>
          </a:lstStyle>
          <a:p>
            <a:pPr marL="171450" indent="-171450" defTabSz="913765">
              <a:lnSpc>
                <a:spcPct val="120000"/>
              </a:lnSpc>
              <a:buFont typeface="Wingdings" panose="05000000000000000000" charset="0"/>
              <a:buChar char="l"/>
            </a:pPr>
            <a:r>
              <a:rPr lang="zh-CN" altLang="en-US" sz="1200" dirty="0">
                <a:solidFill>
                  <a:schemeClr val="tx1">
                    <a:lumMod val="65000"/>
                    <a:lumOff val="35000"/>
                  </a:schemeClr>
                </a:solidFill>
                <a:latin typeface="+mn-ea"/>
                <a:ea typeface="+mn-ea"/>
              </a:rPr>
              <a:t>金融计算与建模实验平台等辅助</a:t>
            </a:r>
            <a:r>
              <a:rPr lang="zh-CN" altLang="en-US" sz="1200" dirty="0">
                <a:solidFill>
                  <a:schemeClr val="tx1">
                    <a:lumMod val="65000"/>
                    <a:lumOff val="35000"/>
                  </a:schemeClr>
                </a:solidFill>
                <a:latin typeface="+mn-ea"/>
                <a:ea typeface="+mn-ea"/>
                <a:sym typeface="+mn-ea"/>
              </a:rPr>
              <a:t>教学</a:t>
            </a:r>
            <a:r>
              <a:rPr lang="zh-CN" altLang="en-US" sz="1200" dirty="0">
                <a:solidFill>
                  <a:schemeClr val="tx1">
                    <a:lumMod val="65000"/>
                    <a:lumOff val="35000"/>
                  </a:schemeClr>
                </a:solidFill>
                <a:latin typeface="+mn-ea"/>
                <a:ea typeface="+mn-ea"/>
              </a:rPr>
              <a:t>系列软件正式推出</a:t>
            </a:r>
          </a:p>
          <a:p>
            <a:pPr marL="171450" indent="-171450" defTabSz="913765">
              <a:lnSpc>
                <a:spcPct val="120000"/>
              </a:lnSpc>
              <a:buFont typeface="Wingdings" panose="05000000000000000000" charset="0"/>
              <a:buChar char="l"/>
            </a:pPr>
            <a:r>
              <a:rPr lang="zh-CN" altLang="en-US" sz="1200" dirty="0">
                <a:solidFill>
                  <a:schemeClr val="tx1">
                    <a:lumMod val="65000"/>
                    <a:lumOff val="35000"/>
                  </a:schemeClr>
                </a:solidFill>
                <a:latin typeface="+mn-ea"/>
                <a:ea typeface="+mn-ea"/>
              </a:rPr>
              <a:t>与众多高校展开科研、教学等合作</a:t>
            </a:r>
          </a:p>
          <a:p>
            <a:pPr marL="171450" indent="-171450" defTabSz="913765">
              <a:lnSpc>
                <a:spcPct val="120000"/>
              </a:lnSpc>
              <a:buFont typeface="Wingdings" panose="05000000000000000000" charset="0"/>
              <a:buChar char="l"/>
            </a:pPr>
            <a:r>
              <a:rPr lang="zh-CN" altLang="en-US" sz="1200" dirty="0">
                <a:solidFill>
                  <a:schemeClr val="tx1">
                    <a:lumMod val="65000"/>
                    <a:lumOff val="35000"/>
                  </a:schemeClr>
                </a:solidFill>
                <a:latin typeface="+mn-ea"/>
                <a:ea typeface="+mn-ea"/>
              </a:rPr>
              <a:t>被认定为国家级高新技术企业</a:t>
            </a:r>
          </a:p>
        </p:txBody>
      </p:sp>
      <p:sp>
        <p:nvSpPr>
          <p:cNvPr id="103" name="TextBox 35">
            <a:extLst>
              <a:ext uri="{FF2B5EF4-FFF2-40B4-BE49-F238E27FC236}">
                <a16:creationId xmlns:a16="http://schemas.microsoft.com/office/drawing/2014/main" id="{5DDC6CD1-F352-0C6A-7620-CA9BDCBA05B0}"/>
              </a:ext>
            </a:extLst>
          </p:cNvPr>
          <p:cNvSpPr txBox="1">
            <a:spLocks noChangeArrowheads="1"/>
          </p:cNvSpPr>
          <p:nvPr/>
        </p:nvSpPr>
        <p:spPr bwMode="auto">
          <a:xfrm>
            <a:off x="5103149" y="4798481"/>
            <a:ext cx="1858645" cy="636270"/>
          </a:xfrm>
          <a:prstGeom prst="rect">
            <a:avLst/>
          </a:prstGeom>
          <a:noFill/>
          <a:ln>
            <a:noFill/>
          </a:ln>
        </p:spPr>
        <p:txBody>
          <a:bodyPr/>
          <a:lstStyle>
            <a:lvl1pPr>
              <a:defRPr sz="4800">
                <a:solidFill>
                  <a:schemeClr val="tx1"/>
                </a:solidFill>
                <a:latin typeface="Calibri" panose="020F0502020204030204" pitchFamily="34" charset="0"/>
                <a:ea typeface="MS PGothic" panose="020B0600070205080204" charset="-128"/>
                <a:cs typeface="MS PGothic" panose="020B0600070205080204" charset="-128"/>
              </a:defRPr>
            </a:lvl1pPr>
            <a:lvl2pPr marL="742950" indent="-285750">
              <a:defRPr sz="4800">
                <a:solidFill>
                  <a:schemeClr val="tx1"/>
                </a:solidFill>
                <a:latin typeface="Calibri" panose="020F0502020204030204" pitchFamily="34" charset="0"/>
                <a:ea typeface="MS PGothic" panose="020B0600070205080204" charset="-128"/>
              </a:defRPr>
            </a:lvl2pPr>
            <a:lvl3pPr marL="1143000" indent="-228600">
              <a:defRPr sz="4800">
                <a:solidFill>
                  <a:schemeClr val="tx1"/>
                </a:solidFill>
                <a:latin typeface="Calibri" panose="020F0502020204030204" pitchFamily="34" charset="0"/>
                <a:ea typeface="MS PGothic" panose="020B0600070205080204" charset="-128"/>
              </a:defRPr>
            </a:lvl3pPr>
            <a:lvl4pPr marL="1600200" indent="-228600">
              <a:defRPr sz="4800">
                <a:solidFill>
                  <a:schemeClr val="tx1"/>
                </a:solidFill>
                <a:latin typeface="Calibri" panose="020F0502020204030204" pitchFamily="34" charset="0"/>
                <a:ea typeface="MS PGothic" panose="020B0600070205080204" charset="-128"/>
              </a:defRPr>
            </a:lvl4pPr>
            <a:lvl5pPr marL="2057400" indent="-228600">
              <a:defRPr sz="4800">
                <a:solidFill>
                  <a:schemeClr val="tx1"/>
                </a:solidFill>
                <a:latin typeface="Calibri" panose="020F0502020204030204" pitchFamily="34" charset="0"/>
                <a:ea typeface="MS PGothic" panose="020B060007020508020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9pPr>
          </a:lstStyle>
          <a:p>
            <a:pPr marL="171450" indent="-171450" defTabSz="913765">
              <a:lnSpc>
                <a:spcPct val="120000"/>
              </a:lnSpc>
              <a:buFont typeface="Wingdings" panose="05000000000000000000" charset="0"/>
              <a:buChar char="l"/>
            </a:pPr>
            <a:r>
              <a:rPr lang="zh-CN" altLang="en-US" sz="1200" dirty="0">
                <a:solidFill>
                  <a:schemeClr val="tx1">
                    <a:lumMod val="65000"/>
                    <a:lumOff val="35000"/>
                  </a:schemeClr>
                </a:solidFill>
                <a:latin typeface="+mn-lt"/>
                <a:ea typeface="+mn-ea"/>
                <a:cs typeface="+mn-ea"/>
                <a:sym typeface="+mn-lt"/>
              </a:rPr>
              <a:t>宏观经济数据库、行业数据库正式上线</a:t>
            </a:r>
          </a:p>
          <a:p>
            <a:pPr marL="171450" indent="-171450" defTabSz="913765">
              <a:lnSpc>
                <a:spcPct val="120000"/>
              </a:lnSpc>
              <a:buFont typeface="Wingdings" panose="05000000000000000000" charset="0"/>
              <a:buChar char="l"/>
            </a:pPr>
            <a:r>
              <a:rPr lang="zh-CN" altLang="en-US" sz="1200" dirty="0">
                <a:solidFill>
                  <a:schemeClr val="tx1">
                    <a:lumMod val="65000"/>
                    <a:lumOff val="35000"/>
                  </a:schemeClr>
                </a:solidFill>
                <a:latin typeface="+mn-lt"/>
                <a:ea typeface="+mn-ea"/>
                <a:cs typeface="+mn-ea"/>
                <a:sym typeface="+mn-lt"/>
              </a:rPr>
              <a:t>量化研究平台等投研系列软件正式发布</a:t>
            </a:r>
          </a:p>
          <a:p>
            <a:pPr marL="171450" indent="-171450" defTabSz="913765">
              <a:lnSpc>
                <a:spcPct val="120000"/>
              </a:lnSpc>
              <a:buFont typeface="Wingdings" panose="05000000000000000000" charset="0"/>
              <a:buChar char="l"/>
            </a:pPr>
            <a:r>
              <a:rPr lang="zh-CN" altLang="en-US" sz="1200" dirty="0">
                <a:solidFill>
                  <a:schemeClr val="tx1">
                    <a:lumMod val="65000"/>
                    <a:lumOff val="35000"/>
                  </a:schemeClr>
                </a:solidFill>
                <a:latin typeface="+mn-lt"/>
                <a:ea typeface="+mn-ea"/>
                <a:cs typeface="+mn-ea"/>
                <a:sym typeface="+mn-lt"/>
              </a:rPr>
              <a:t>建立数据库、辅助教学、投资研究三大自主产品系列</a:t>
            </a:r>
            <a:endParaRPr lang="en-US" sz="1200" dirty="0">
              <a:solidFill>
                <a:schemeClr val="tx1">
                  <a:lumMod val="65000"/>
                  <a:lumOff val="35000"/>
                </a:schemeClr>
              </a:solidFill>
              <a:latin typeface="+mn-lt"/>
              <a:ea typeface="+mn-ea"/>
              <a:cs typeface="+mn-ea"/>
              <a:sym typeface="+mn-lt"/>
            </a:endParaRPr>
          </a:p>
        </p:txBody>
      </p:sp>
      <p:sp>
        <p:nvSpPr>
          <p:cNvPr id="104" name="TextBox 36">
            <a:extLst>
              <a:ext uri="{FF2B5EF4-FFF2-40B4-BE49-F238E27FC236}">
                <a16:creationId xmlns:a16="http://schemas.microsoft.com/office/drawing/2014/main" id="{9DBDCC12-B721-D8DD-B88D-DEBB7FB8E532}"/>
              </a:ext>
            </a:extLst>
          </p:cNvPr>
          <p:cNvSpPr txBox="1">
            <a:spLocks noChangeArrowheads="1"/>
          </p:cNvSpPr>
          <p:nvPr/>
        </p:nvSpPr>
        <p:spPr bwMode="auto">
          <a:xfrm>
            <a:off x="856596" y="4226666"/>
            <a:ext cx="1530201" cy="553998"/>
          </a:xfrm>
          <a:prstGeom prst="rect">
            <a:avLst/>
          </a:prstGeom>
          <a:noFill/>
          <a:ln>
            <a:noFill/>
          </a:ln>
        </p:spPr>
        <p:txBody>
          <a:bodyPr wrap="square">
            <a:spAutoFit/>
          </a:bodyPr>
          <a:lstStyle>
            <a:lvl1pPr>
              <a:defRPr sz="4800">
                <a:solidFill>
                  <a:schemeClr val="tx1"/>
                </a:solidFill>
                <a:latin typeface="Calibri" panose="020F0502020204030204" pitchFamily="34" charset="0"/>
                <a:ea typeface="MS PGothic" panose="020B0600070205080204" charset="-128"/>
                <a:cs typeface="MS PGothic" panose="020B0600070205080204" charset="-128"/>
              </a:defRPr>
            </a:lvl1pPr>
            <a:lvl2pPr marL="742950" indent="-285750">
              <a:defRPr sz="4800">
                <a:solidFill>
                  <a:schemeClr val="tx1"/>
                </a:solidFill>
                <a:latin typeface="Calibri" panose="020F0502020204030204" pitchFamily="34" charset="0"/>
                <a:ea typeface="MS PGothic" panose="020B0600070205080204" charset="-128"/>
              </a:defRPr>
            </a:lvl2pPr>
            <a:lvl3pPr marL="1143000" indent="-228600">
              <a:defRPr sz="4800">
                <a:solidFill>
                  <a:schemeClr val="tx1"/>
                </a:solidFill>
                <a:latin typeface="Calibri" panose="020F0502020204030204" pitchFamily="34" charset="0"/>
                <a:ea typeface="MS PGothic" panose="020B0600070205080204" charset="-128"/>
              </a:defRPr>
            </a:lvl3pPr>
            <a:lvl4pPr marL="1600200" indent="-228600">
              <a:defRPr sz="4800">
                <a:solidFill>
                  <a:schemeClr val="tx1"/>
                </a:solidFill>
                <a:latin typeface="Calibri" panose="020F0502020204030204" pitchFamily="34" charset="0"/>
                <a:ea typeface="MS PGothic" panose="020B0600070205080204" charset="-128"/>
              </a:defRPr>
            </a:lvl4pPr>
            <a:lvl5pPr marL="2057400" indent="-228600">
              <a:defRPr sz="4800">
                <a:solidFill>
                  <a:schemeClr val="tx1"/>
                </a:solidFill>
                <a:latin typeface="Calibri" panose="020F0502020204030204" pitchFamily="34" charset="0"/>
                <a:ea typeface="MS PGothic" panose="020B060007020508020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9pPr>
          </a:lstStyle>
          <a:p>
            <a:pPr algn="ctr" defTabSz="913765"/>
            <a:r>
              <a:rPr lang="en-US" sz="3000" b="1" dirty="0">
                <a:solidFill>
                  <a:schemeClr val="tx1">
                    <a:lumMod val="65000"/>
                    <a:lumOff val="35000"/>
                  </a:schemeClr>
                </a:solidFill>
                <a:latin typeface="+mn-lt"/>
                <a:ea typeface="+mn-ea"/>
                <a:cs typeface="+mn-ea"/>
                <a:sym typeface="+mn-lt"/>
              </a:rPr>
              <a:t>2006</a:t>
            </a:r>
          </a:p>
        </p:txBody>
      </p:sp>
      <p:sp>
        <p:nvSpPr>
          <p:cNvPr id="105" name="TextBox 37">
            <a:extLst>
              <a:ext uri="{FF2B5EF4-FFF2-40B4-BE49-F238E27FC236}">
                <a16:creationId xmlns:a16="http://schemas.microsoft.com/office/drawing/2014/main" id="{C6ACEED1-946F-4D0E-F934-CEE735EFD6CE}"/>
              </a:ext>
            </a:extLst>
          </p:cNvPr>
          <p:cNvSpPr txBox="1">
            <a:spLocks noChangeArrowheads="1"/>
          </p:cNvSpPr>
          <p:nvPr/>
        </p:nvSpPr>
        <p:spPr bwMode="auto">
          <a:xfrm>
            <a:off x="2855887" y="4226666"/>
            <a:ext cx="1781831" cy="553998"/>
          </a:xfrm>
          <a:prstGeom prst="rect">
            <a:avLst/>
          </a:prstGeom>
          <a:noFill/>
          <a:ln>
            <a:noFill/>
          </a:ln>
        </p:spPr>
        <p:txBody>
          <a:bodyPr wrap="square">
            <a:spAutoFit/>
          </a:bodyPr>
          <a:lstStyle>
            <a:lvl1pPr>
              <a:defRPr sz="4800">
                <a:solidFill>
                  <a:schemeClr val="tx1"/>
                </a:solidFill>
                <a:latin typeface="Calibri" panose="020F0502020204030204" pitchFamily="34" charset="0"/>
                <a:ea typeface="MS PGothic" panose="020B0600070205080204" charset="-128"/>
                <a:cs typeface="MS PGothic" panose="020B0600070205080204" charset="-128"/>
              </a:defRPr>
            </a:lvl1pPr>
            <a:lvl2pPr marL="742950" indent="-285750">
              <a:defRPr sz="4800">
                <a:solidFill>
                  <a:schemeClr val="tx1"/>
                </a:solidFill>
                <a:latin typeface="Calibri" panose="020F0502020204030204" pitchFamily="34" charset="0"/>
                <a:ea typeface="MS PGothic" panose="020B0600070205080204" charset="-128"/>
              </a:defRPr>
            </a:lvl2pPr>
            <a:lvl3pPr marL="1143000" indent="-228600">
              <a:defRPr sz="4800">
                <a:solidFill>
                  <a:schemeClr val="tx1"/>
                </a:solidFill>
                <a:latin typeface="Calibri" panose="020F0502020204030204" pitchFamily="34" charset="0"/>
                <a:ea typeface="MS PGothic" panose="020B0600070205080204" charset="-128"/>
              </a:defRPr>
            </a:lvl3pPr>
            <a:lvl4pPr marL="1600200" indent="-228600">
              <a:defRPr sz="4800">
                <a:solidFill>
                  <a:schemeClr val="tx1"/>
                </a:solidFill>
                <a:latin typeface="Calibri" panose="020F0502020204030204" pitchFamily="34" charset="0"/>
                <a:ea typeface="MS PGothic" panose="020B0600070205080204" charset="-128"/>
              </a:defRPr>
            </a:lvl4pPr>
            <a:lvl5pPr marL="2057400" indent="-228600">
              <a:defRPr sz="4800">
                <a:solidFill>
                  <a:schemeClr val="tx1"/>
                </a:solidFill>
                <a:latin typeface="Calibri" panose="020F0502020204030204" pitchFamily="34" charset="0"/>
                <a:ea typeface="MS PGothic" panose="020B060007020508020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9pPr>
          </a:lstStyle>
          <a:p>
            <a:pPr algn="ctr" defTabSz="913765"/>
            <a:r>
              <a:rPr lang="en-US" sz="3000" b="1" dirty="0">
                <a:solidFill>
                  <a:schemeClr val="tx1">
                    <a:lumMod val="65000"/>
                    <a:lumOff val="35000"/>
                  </a:schemeClr>
                </a:solidFill>
                <a:latin typeface="+mn-lt"/>
                <a:ea typeface="+mn-ea"/>
                <a:cs typeface="+mn-ea"/>
                <a:sym typeface="+mn-lt"/>
              </a:rPr>
              <a:t>2008</a:t>
            </a:r>
          </a:p>
        </p:txBody>
      </p:sp>
      <p:sp>
        <p:nvSpPr>
          <p:cNvPr id="106" name="TextBox 38">
            <a:extLst>
              <a:ext uri="{FF2B5EF4-FFF2-40B4-BE49-F238E27FC236}">
                <a16:creationId xmlns:a16="http://schemas.microsoft.com/office/drawing/2014/main" id="{71A4835F-24BF-335A-FBDF-910EE4CB474A}"/>
              </a:ext>
            </a:extLst>
          </p:cNvPr>
          <p:cNvSpPr txBox="1">
            <a:spLocks noChangeArrowheads="1"/>
          </p:cNvSpPr>
          <p:nvPr/>
        </p:nvSpPr>
        <p:spPr bwMode="auto">
          <a:xfrm>
            <a:off x="5147044" y="4226666"/>
            <a:ext cx="1781831" cy="553998"/>
          </a:xfrm>
          <a:prstGeom prst="rect">
            <a:avLst/>
          </a:prstGeom>
          <a:noFill/>
          <a:ln>
            <a:noFill/>
          </a:ln>
        </p:spPr>
        <p:txBody>
          <a:bodyPr wrap="square">
            <a:spAutoFit/>
          </a:bodyPr>
          <a:lstStyle>
            <a:lvl1pPr>
              <a:defRPr sz="4800">
                <a:solidFill>
                  <a:schemeClr val="tx1"/>
                </a:solidFill>
                <a:latin typeface="Calibri" panose="020F0502020204030204" pitchFamily="34" charset="0"/>
                <a:ea typeface="MS PGothic" panose="020B0600070205080204" charset="-128"/>
                <a:cs typeface="MS PGothic" panose="020B0600070205080204" charset="-128"/>
              </a:defRPr>
            </a:lvl1pPr>
            <a:lvl2pPr marL="742950" indent="-285750">
              <a:defRPr sz="4800">
                <a:solidFill>
                  <a:schemeClr val="tx1"/>
                </a:solidFill>
                <a:latin typeface="Calibri" panose="020F0502020204030204" pitchFamily="34" charset="0"/>
                <a:ea typeface="MS PGothic" panose="020B0600070205080204" charset="-128"/>
              </a:defRPr>
            </a:lvl2pPr>
            <a:lvl3pPr marL="1143000" indent="-228600">
              <a:defRPr sz="4800">
                <a:solidFill>
                  <a:schemeClr val="tx1"/>
                </a:solidFill>
                <a:latin typeface="Calibri" panose="020F0502020204030204" pitchFamily="34" charset="0"/>
                <a:ea typeface="MS PGothic" panose="020B0600070205080204" charset="-128"/>
              </a:defRPr>
            </a:lvl3pPr>
            <a:lvl4pPr marL="1600200" indent="-228600">
              <a:defRPr sz="4800">
                <a:solidFill>
                  <a:schemeClr val="tx1"/>
                </a:solidFill>
                <a:latin typeface="Calibri" panose="020F0502020204030204" pitchFamily="34" charset="0"/>
                <a:ea typeface="MS PGothic" panose="020B0600070205080204" charset="-128"/>
              </a:defRPr>
            </a:lvl4pPr>
            <a:lvl5pPr marL="2057400" indent="-228600">
              <a:defRPr sz="4800">
                <a:solidFill>
                  <a:schemeClr val="tx1"/>
                </a:solidFill>
                <a:latin typeface="Calibri" panose="020F0502020204030204" pitchFamily="34" charset="0"/>
                <a:ea typeface="MS PGothic" panose="020B060007020508020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9pPr>
          </a:lstStyle>
          <a:p>
            <a:pPr algn="ctr" defTabSz="913765"/>
            <a:r>
              <a:rPr lang="en-US" sz="3000" b="1" dirty="0">
                <a:solidFill>
                  <a:schemeClr val="tx1">
                    <a:lumMod val="65000"/>
                    <a:lumOff val="35000"/>
                  </a:schemeClr>
                </a:solidFill>
                <a:latin typeface="+mn-lt"/>
                <a:ea typeface="+mn-ea"/>
                <a:cs typeface="+mn-ea"/>
                <a:sym typeface="+mn-lt"/>
              </a:rPr>
              <a:t>2013</a:t>
            </a:r>
          </a:p>
        </p:txBody>
      </p:sp>
      <p:sp>
        <p:nvSpPr>
          <p:cNvPr id="107" name="Rectangle 5">
            <a:extLst>
              <a:ext uri="{FF2B5EF4-FFF2-40B4-BE49-F238E27FC236}">
                <a16:creationId xmlns:a16="http://schemas.microsoft.com/office/drawing/2014/main" id="{B572D3D5-092A-CDB5-95BF-FE4B1B42159F}"/>
              </a:ext>
            </a:extLst>
          </p:cNvPr>
          <p:cNvSpPr/>
          <p:nvPr/>
        </p:nvSpPr>
        <p:spPr>
          <a:xfrm>
            <a:off x="3346421" y="3503345"/>
            <a:ext cx="737560" cy="631008"/>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dirty="0">
              <a:solidFill>
                <a:prstClr val="white"/>
              </a:solidFill>
              <a:cs typeface="+mn-ea"/>
              <a:sym typeface="+mn-lt"/>
            </a:endParaRPr>
          </a:p>
        </p:txBody>
      </p:sp>
      <p:sp>
        <p:nvSpPr>
          <p:cNvPr id="108" name="Freeform 67">
            <a:extLst>
              <a:ext uri="{FF2B5EF4-FFF2-40B4-BE49-F238E27FC236}">
                <a16:creationId xmlns:a16="http://schemas.microsoft.com/office/drawing/2014/main" id="{4ECA7FE4-15A3-1B19-61BB-53927D50D6F3}"/>
              </a:ext>
            </a:extLst>
          </p:cNvPr>
          <p:cNvSpPr>
            <a:spLocks noChangeArrowheads="1"/>
          </p:cNvSpPr>
          <p:nvPr/>
        </p:nvSpPr>
        <p:spPr bwMode="auto">
          <a:xfrm>
            <a:off x="3476205" y="3429000"/>
            <a:ext cx="519720" cy="665597"/>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accent1"/>
          </a:solidFill>
          <a:ln>
            <a:noFill/>
          </a:ln>
          <a:effectLst/>
        </p:spPr>
        <p:txBody>
          <a:bodyPr wrap="none" lIns="17145" tIns="8573" rIns="17145" bIns="8573" anchor="ctr"/>
          <a:lstStyle/>
          <a:p>
            <a:pPr defTabSz="913765">
              <a:defRPr/>
            </a:pPr>
            <a:endParaRPr lang="en-US" dirty="0">
              <a:solidFill>
                <a:srgbClr val="737572"/>
              </a:solidFill>
              <a:cs typeface="+mn-ea"/>
              <a:sym typeface="+mn-lt"/>
            </a:endParaRPr>
          </a:p>
        </p:txBody>
      </p:sp>
      <p:sp>
        <p:nvSpPr>
          <p:cNvPr id="109" name="Rectangle 66">
            <a:extLst>
              <a:ext uri="{FF2B5EF4-FFF2-40B4-BE49-F238E27FC236}">
                <a16:creationId xmlns:a16="http://schemas.microsoft.com/office/drawing/2014/main" id="{01D5AE3F-AF14-F1CC-608B-582115472B62}"/>
              </a:ext>
            </a:extLst>
          </p:cNvPr>
          <p:cNvSpPr/>
          <p:nvPr/>
        </p:nvSpPr>
        <p:spPr>
          <a:xfrm>
            <a:off x="1143167" y="3503345"/>
            <a:ext cx="688102" cy="66583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a:solidFill>
                <a:prstClr val="white"/>
              </a:solidFill>
              <a:cs typeface="+mn-ea"/>
              <a:sym typeface="+mn-lt"/>
            </a:endParaRPr>
          </a:p>
        </p:txBody>
      </p:sp>
      <p:sp>
        <p:nvSpPr>
          <p:cNvPr id="110" name="Rectangle 67">
            <a:extLst>
              <a:ext uri="{FF2B5EF4-FFF2-40B4-BE49-F238E27FC236}">
                <a16:creationId xmlns:a16="http://schemas.microsoft.com/office/drawing/2014/main" id="{D0BE98DF-2654-70F9-F738-250D53411913}"/>
              </a:ext>
            </a:extLst>
          </p:cNvPr>
          <p:cNvSpPr/>
          <p:nvPr/>
        </p:nvSpPr>
        <p:spPr>
          <a:xfrm>
            <a:off x="5623802" y="3474408"/>
            <a:ext cx="704893" cy="65994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a:solidFill>
                <a:prstClr val="white"/>
              </a:solidFill>
              <a:cs typeface="+mn-ea"/>
              <a:sym typeface="+mn-lt"/>
            </a:endParaRPr>
          </a:p>
        </p:txBody>
      </p:sp>
      <p:sp>
        <p:nvSpPr>
          <p:cNvPr id="111" name="Freeform 74">
            <a:extLst>
              <a:ext uri="{FF2B5EF4-FFF2-40B4-BE49-F238E27FC236}">
                <a16:creationId xmlns:a16="http://schemas.microsoft.com/office/drawing/2014/main" id="{D7ADFD4D-EA49-45A4-5B23-6E8101E246E2}"/>
              </a:ext>
            </a:extLst>
          </p:cNvPr>
          <p:cNvSpPr>
            <a:spLocks noChangeArrowheads="1"/>
          </p:cNvSpPr>
          <p:nvPr/>
        </p:nvSpPr>
        <p:spPr bwMode="auto">
          <a:xfrm>
            <a:off x="1267922" y="3574198"/>
            <a:ext cx="483835" cy="482238"/>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accent1"/>
          </a:solidFill>
          <a:ln>
            <a:noFill/>
          </a:ln>
          <a:effectLst/>
        </p:spPr>
        <p:txBody>
          <a:bodyPr wrap="none" lIns="17145" tIns="8573" rIns="17145" bIns="8573" anchor="ctr"/>
          <a:lstStyle/>
          <a:p>
            <a:pPr defTabSz="913765">
              <a:defRPr/>
            </a:pPr>
            <a:endParaRPr lang="en-US" dirty="0">
              <a:solidFill>
                <a:srgbClr val="737572"/>
              </a:solidFill>
              <a:cs typeface="+mn-ea"/>
              <a:sym typeface="+mn-lt"/>
            </a:endParaRPr>
          </a:p>
        </p:txBody>
      </p:sp>
      <p:sp>
        <p:nvSpPr>
          <p:cNvPr id="112" name="Rectangle 37">
            <a:extLst>
              <a:ext uri="{FF2B5EF4-FFF2-40B4-BE49-F238E27FC236}">
                <a16:creationId xmlns:a16="http://schemas.microsoft.com/office/drawing/2014/main" id="{3CC7EAA3-67F3-860E-9809-705E11954604}"/>
              </a:ext>
            </a:extLst>
          </p:cNvPr>
          <p:cNvSpPr/>
          <p:nvPr/>
        </p:nvSpPr>
        <p:spPr>
          <a:xfrm>
            <a:off x="7281199" y="3922816"/>
            <a:ext cx="2002155" cy="2538730"/>
          </a:xfrm>
          <a:prstGeom prst="rect">
            <a:avLst/>
          </a:prstGeom>
          <a:noFill/>
          <a:ln w="38100"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a:solidFill>
                <a:prstClr val="white"/>
              </a:solidFill>
              <a:cs typeface="+mn-ea"/>
              <a:sym typeface="+mn-lt"/>
            </a:endParaRPr>
          </a:p>
        </p:txBody>
      </p:sp>
      <p:sp>
        <p:nvSpPr>
          <p:cNvPr id="113" name="TextBox 51">
            <a:extLst>
              <a:ext uri="{FF2B5EF4-FFF2-40B4-BE49-F238E27FC236}">
                <a16:creationId xmlns:a16="http://schemas.microsoft.com/office/drawing/2014/main" id="{F004A836-4535-0B71-3BEA-9F1ECF3F09A9}"/>
              </a:ext>
            </a:extLst>
          </p:cNvPr>
          <p:cNvSpPr txBox="1">
            <a:spLocks noChangeArrowheads="1"/>
          </p:cNvSpPr>
          <p:nvPr/>
        </p:nvSpPr>
        <p:spPr bwMode="auto">
          <a:xfrm>
            <a:off x="7316124" y="4781971"/>
            <a:ext cx="1988820" cy="636270"/>
          </a:xfrm>
          <a:prstGeom prst="rect">
            <a:avLst/>
          </a:prstGeom>
          <a:noFill/>
          <a:ln>
            <a:noFill/>
          </a:ln>
        </p:spPr>
        <p:txBody>
          <a:bodyPr/>
          <a:lstStyle>
            <a:lvl1pPr>
              <a:defRPr sz="4800">
                <a:solidFill>
                  <a:schemeClr val="tx1"/>
                </a:solidFill>
                <a:latin typeface="Calibri" panose="020F0502020204030204" pitchFamily="34" charset="0"/>
                <a:ea typeface="MS PGothic" panose="020B0600070205080204" charset="-128"/>
                <a:cs typeface="MS PGothic" panose="020B0600070205080204" charset="-128"/>
              </a:defRPr>
            </a:lvl1pPr>
            <a:lvl2pPr marL="742950" indent="-285750">
              <a:defRPr sz="4800">
                <a:solidFill>
                  <a:schemeClr val="tx1"/>
                </a:solidFill>
                <a:latin typeface="Calibri" panose="020F0502020204030204" pitchFamily="34" charset="0"/>
                <a:ea typeface="MS PGothic" panose="020B0600070205080204" charset="-128"/>
              </a:defRPr>
            </a:lvl2pPr>
            <a:lvl3pPr marL="1143000" indent="-228600">
              <a:defRPr sz="4800">
                <a:solidFill>
                  <a:schemeClr val="tx1"/>
                </a:solidFill>
                <a:latin typeface="Calibri" panose="020F0502020204030204" pitchFamily="34" charset="0"/>
                <a:ea typeface="MS PGothic" panose="020B0600070205080204" charset="-128"/>
              </a:defRPr>
            </a:lvl3pPr>
            <a:lvl4pPr marL="1600200" indent="-228600">
              <a:defRPr sz="4800">
                <a:solidFill>
                  <a:schemeClr val="tx1"/>
                </a:solidFill>
                <a:latin typeface="Calibri" panose="020F0502020204030204" pitchFamily="34" charset="0"/>
                <a:ea typeface="MS PGothic" panose="020B0600070205080204" charset="-128"/>
              </a:defRPr>
            </a:lvl4pPr>
            <a:lvl5pPr marL="2057400" indent="-228600">
              <a:defRPr sz="4800">
                <a:solidFill>
                  <a:schemeClr val="tx1"/>
                </a:solidFill>
                <a:latin typeface="Calibri" panose="020F0502020204030204" pitchFamily="34" charset="0"/>
                <a:ea typeface="MS PGothic" panose="020B060007020508020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9pPr>
          </a:lstStyle>
          <a:p>
            <a:pPr marL="171450" indent="-171450" defTabSz="913765">
              <a:lnSpc>
                <a:spcPct val="120000"/>
              </a:lnSpc>
              <a:buFont typeface="Wingdings" panose="05000000000000000000" charset="0"/>
              <a:buChar char="l"/>
            </a:pPr>
            <a:r>
              <a:rPr lang="zh-CN" altLang="en-US" sz="1200" dirty="0">
                <a:solidFill>
                  <a:schemeClr val="tx1">
                    <a:lumMod val="65000"/>
                    <a:lumOff val="35000"/>
                  </a:schemeClr>
                </a:solidFill>
                <a:latin typeface="+mn-lt"/>
                <a:ea typeface="+mn-ea"/>
                <a:cs typeface="+mn-ea"/>
                <a:sym typeface="+mn-lt"/>
              </a:rPr>
              <a:t>海关系列数据库、非上市公司数据库正式上线</a:t>
            </a:r>
          </a:p>
          <a:p>
            <a:pPr marL="171450" indent="-171450" defTabSz="913765">
              <a:lnSpc>
                <a:spcPct val="120000"/>
              </a:lnSpc>
              <a:buFont typeface="Wingdings" panose="05000000000000000000" charset="0"/>
              <a:buChar char="l"/>
            </a:pPr>
            <a:r>
              <a:rPr lang="zh-CN" altLang="en-US" sz="1200" dirty="0">
                <a:solidFill>
                  <a:schemeClr val="tx1">
                    <a:lumMod val="65000"/>
                    <a:lumOff val="35000"/>
                  </a:schemeClr>
                </a:solidFill>
                <a:latin typeface="+mn-lt"/>
                <a:ea typeface="+mn-ea"/>
                <a:cs typeface="+mn-ea"/>
                <a:sym typeface="+mn-lt"/>
              </a:rPr>
              <a:t>大数据综合教学与实训平台、舆情分析及数据可视化平台正式推出</a:t>
            </a:r>
          </a:p>
          <a:p>
            <a:pPr marL="171450" indent="-171450" defTabSz="913765">
              <a:lnSpc>
                <a:spcPct val="120000"/>
              </a:lnSpc>
              <a:buFont typeface="Wingdings" panose="05000000000000000000" charset="0"/>
              <a:buChar char="l"/>
            </a:pPr>
            <a:r>
              <a:rPr lang="zh-CN" altLang="en-US" sz="1200" dirty="0">
                <a:solidFill>
                  <a:schemeClr val="tx1">
                    <a:lumMod val="65000"/>
                    <a:lumOff val="35000"/>
                  </a:schemeClr>
                </a:solidFill>
                <a:latin typeface="+mn-lt"/>
                <a:ea typeface="+mn-ea"/>
                <a:cs typeface="+mn-ea"/>
                <a:sym typeface="+mn-lt"/>
              </a:rPr>
              <a:t>与高校合作开展大数据专业建设</a:t>
            </a:r>
            <a:endParaRPr lang="en-US" sz="1200" dirty="0">
              <a:solidFill>
                <a:schemeClr val="tx1">
                  <a:lumMod val="65000"/>
                  <a:lumOff val="35000"/>
                </a:schemeClr>
              </a:solidFill>
              <a:latin typeface="+mn-lt"/>
              <a:ea typeface="+mn-ea"/>
              <a:cs typeface="+mn-ea"/>
              <a:sym typeface="+mn-lt"/>
            </a:endParaRPr>
          </a:p>
        </p:txBody>
      </p:sp>
      <p:sp>
        <p:nvSpPr>
          <p:cNvPr id="114" name="TextBox 52">
            <a:extLst>
              <a:ext uri="{FF2B5EF4-FFF2-40B4-BE49-F238E27FC236}">
                <a16:creationId xmlns:a16="http://schemas.microsoft.com/office/drawing/2014/main" id="{9E1712B8-DED4-EA3E-A873-DEFDD649EC91}"/>
              </a:ext>
            </a:extLst>
          </p:cNvPr>
          <p:cNvSpPr txBox="1">
            <a:spLocks noChangeArrowheads="1"/>
          </p:cNvSpPr>
          <p:nvPr/>
        </p:nvSpPr>
        <p:spPr bwMode="auto">
          <a:xfrm>
            <a:off x="7479050" y="4223791"/>
            <a:ext cx="1781831" cy="553998"/>
          </a:xfrm>
          <a:prstGeom prst="rect">
            <a:avLst/>
          </a:prstGeom>
          <a:noFill/>
          <a:ln>
            <a:noFill/>
          </a:ln>
        </p:spPr>
        <p:txBody>
          <a:bodyPr wrap="square">
            <a:spAutoFit/>
          </a:bodyPr>
          <a:lstStyle>
            <a:lvl1pPr>
              <a:defRPr sz="4800">
                <a:solidFill>
                  <a:schemeClr val="tx1"/>
                </a:solidFill>
                <a:latin typeface="Calibri" panose="020F0502020204030204" pitchFamily="34" charset="0"/>
                <a:ea typeface="MS PGothic" panose="020B0600070205080204" charset="-128"/>
                <a:cs typeface="MS PGothic" panose="020B0600070205080204" charset="-128"/>
              </a:defRPr>
            </a:lvl1pPr>
            <a:lvl2pPr marL="742950" indent="-285750">
              <a:defRPr sz="4800">
                <a:solidFill>
                  <a:schemeClr val="tx1"/>
                </a:solidFill>
                <a:latin typeface="Calibri" panose="020F0502020204030204" pitchFamily="34" charset="0"/>
                <a:ea typeface="MS PGothic" panose="020B0600070205080204" charset="-128"/>
              </a:defRPr>
            </a:lvl2pPr>
            <a:lvl3pPr marL="1143000" indent="-228600">
              <a:defRPr sz="4800">
                <a:solidFill>
                  <a:schemeClr val="tx1"/>
                </a:solidFill>
                <a:latin typeface="Calibri" panose="020F0502020204030204" pitchFamily="34" charset="0"/>
                <a:ea typeface="MS PGothic" panose="020B0600070205080204" charset="-128"/>
              </a:defRPr>
            </a:lvl3pPr>
            <a:lvl4pPr marL="1600200" indent="-228600">
              <a:defRPr sz="4800">
                <a:solidFill>
                  <a:schemeClr val="tx1"/>
                </a:solidFill>
                <a:latin typeface="Calibri" panose="020F0502020204030204" pitchFamily="34" charset="0"/>
                <a:ea typeface="MS PGothic" panose="020B0600070205080204" charset="-128"/>
              </a:defRPr>
            </a:lvl4pPr>
            <a:lvl5pPr marL="2057400" indent="-228600">
              <a:defRPr sz="4800">
                <a:solidFill>
                  <a:schemeClr val="tx1"/>
                </a:solidFill>
                <a:latin typeface="Calibri" panose="020F0502020204030204" pitchFamily="34" charset="0"/>
                <a:ea typeface="MS PGothic" panose="020B060007020508020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9pPr>
          </a:lstStyle>
          <a:p>
            <a:pPr algn="ctr" defTabSz="913765"/>
            <a:r>
              <a:rPr lang="en-US" sz="3000" b="1" dirty="0">
                <a:solidFill>
                  <a:schemeClr val="tx1">
                    <a:lumMod val="65000"/>
                    <a:lumOff val="35000"/>
                  </a:schemeClr>
                </a:solidFill>
                <a:latin typeface="+mn-lt"/>
                <a:ea typeface="+mn-ea"/>
                <a:cs typeface="+mn-ea"/>
                <a:sym typeface="+mn-lt"/>
              </a:rPr>
              <a:t>2016</a:t>
            </a:r>
          </a:p>
        </p:txBody>
      </p:sp>
      <p:sp>
        <p:nvSpPr>
          <p:cNvPr id="115" name="Rectangle 67">
            <a:extLst>
              <a:ext uri="{FF2B5EF4-FFF2-40B4-BE49-F238E27FC236}">
                <a16:creationId xmlns:a16="http://schemas.microsoft.com/office/drawing/2014/main" id="{8B7AA9F4-1E34-12B0-B801-B84791FE8FBC}"/>
              </a:ext>
            </a:extLst>
          </p:cNvPr>
          <p:cNvSpPr/>
          <p:nvPr/>
        </p:nvSpPr>
        <p:spPr>
          <a:xfrm>
            <a:off x="7863044" y="3471533"/>
            <a:ext cx="819117" cy="758654"/>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a:solidFill>
                <a:prstClr val="white"/>
              </a:solidFill>
              <a:cs typeface="+mn-ea"/>
              <a:sym typeface="+mn-lt"/>
            </a:endParaRPr>
          </a:p>
        </p:txBody>
      </p:sp>
      <p:grpSp>
        <p:nvGrpSpPr>
          <p:cNvPr id="116" name="Group 53">
            <a:extLst>
              <a:ext uri="{FF2B5EF4-FFF2-40B4-BE49-F238E27FC236}">
                <a16:creationId xmlns:a16="http://schemas.microsoft.com/office/drawing/2014/main" id="{B0EC3DCD-3454-0179-CA79-303724CFBBD5}"/>
              </a:ext>
            </a:extLst>
          </p:cNvPr>
          <p:cNvGrpSpPr/>
          <p:nvPr/>
        </p:nvGrpSpPr>
        <p:grpSpPr>
          <a:xfrm>
            <a:off x="6842954" y="4453953"/>
            <a:ext cx="572510" cy="630554"/>
            <a:chOff x="7645400" y="4730750"/>
            <a:chExt cx="2006600" cy="2006600"/>
          </a:xfrm>
        </p:grpSpPr>
        <p:sp>
          <p:nvSpPr>
            <p:cNvPr id="117" name="Oval 54">
              <a:extLst>
                <a:ext uri="{FF2B5EF4-FFF2-40B4-BE49-F238E27FC236}">
                  <a16:creationId xmlns:a16="http://schemas.microsoft.com/office/drawing/2014/main" id="{8F8E455D-525C-3D42-7A83-FFED6B78DEBA}"/>
                </a:ext>
              </a:extLst>
            </p:cNvPr>
            <p:cNvSpPr/>
            <p:nvPr/>
          </p:nvSpPr>
          <p:spPr>
            <a:xfrm>
              <a:off x="7645400" y="4730750"/>
              <a:ext cx="2006600" cy="2006600"/>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a:solidFill>
                  <a:prstClr val="white"/>
                </a:solidFill>
                <a:cs typeface="+mn-ea"/>
                <a:sym typeface="+mn-lt"/>
              </a:endParaRPr>
            </a:p>
          </p:txBody>
        </p:sp>
        <p:sp>
          <p:nvSpPr>
            <p:cNvPr id="118" name="Freeform 117">
              <a:extLst>
                <a:ext uri="{FF2B5EF4-FFF2-40B4-BE49-F238E27FC236}">
                  <a16:creationId xmlns:a16="http://schemas.microsoft.com/office/drawing/2014/main" id="{5C5F570C-3437-7A2E-4E65-AC7BC3AB32E5}"/>
                </a:ext>
              </a:extLst>
            </p:cNvPr>
            <p:cNvSpPr>
              <a:spLocks noChangeArrowheads="1"/>
            </p:cNvSpPr>
            <p:nvPr/>
          </p:nvSpPr>
          <p:spPr bwMode="auto">
            <a:xfrm>
              <a:off x="8229790" y="5247627"/>
              <a:ext cx="903208" cy="932115"/>
            </a:xfrm>
            <a:custGeom>
              <a:avLst/>
              <a:gdLst>
                <a:gd name="T0" fmla="*/ 457 w 458"/>
                <a:gd name="T1" fmla="*/ 221 h 472"/>
                <a:gd name="T2" fmla="*/ 457 w 458"/>
                <a:gd name="T3" fmla="*/ 221 h 472"/>
                <a:gd name="T4" fmla="*/ 236 w 458"/>
                <a:gd name="T5" fmla="*/ 15 h 472"/>
                <a:gd name="T6" fmla="*/ 206 w 458"/>
                <a:gd name="T7" fmla="*/ 15 h 472"/>
                <a:gd name="T8" fmla="*/ 206 w 458"/>
                <a:gd name="T9" fmla="*/ 44 h 472"/>
                <a:gd name="T10" fmla="*/ 412 w 458"/>
                <a:gd name="T11" fmla="*/ 235 h 472"/>
                <a:gd name="T12" fmla="*/ 206 w 458"/>
                <a:gd name="T13" fmla="*/ 442 h 472"/>
                <a:gd name="T14" fmla="*/ 206 w 458"/>
                <a:gd name="T15" fmla="*/ 471 h 472"/>
                <a:gd name="T16" fmla="*/ 236 w 458"/>
                <a:gd name="T17" fmla="*/ 471 h 472"/>
                <a:gd name="T18" fmla="*/ 457 w 458"/>
                <a:gd name="T19" fmla="*/ 250 h 472"/>
                <a:gd name="T20" fmla="*/ 457 w 458"/>
                <a:gd name="T21" fmla="*/ 235 h 472"/>
                <a:gd name="T22" fmla="*/ 457 w 458"/>
                <a:gd name="T23" fmla="*/ 221 h 472"/>
                <a:gd name="T24" fmla="*/ 221 w 458"/>
                <a:gd name="T25" fmla="*/ 235 h 472"/>
                <a:gd name="T26" fmla="*/ 221 w 458"/>
                <a:gd name="T27" fmla="*/ 235 h 472"/>
                <a:gd name="T28" fmla="*/ 221 w 458"/>
                <a:gd name="T29" fmla="*/ 221 h 472"/>
                <a:gd name="T30" fmla="*/ 44 w 458"/>
                <a:gd name="T31" fmla="*/ 44 h 472"/>
                <a:gd name="T32" fmla="*/ 15 w 458"/>
                <a:gd name="T33" fmla="*/ 44 h 472"/>
                <a:gd name="T34" fmla="*/ 15 w 458"/>
                <a:gd name="T35" fmla="*/ 74 h 472"/>
                <a:gd name="T36" fmla="*/ 177 w 458"/>
                <a:gd name="T37" fmla="*/ 235 h 472"/>
                <a:gd name="T38" fmla="*/ 15 w 458"/>
                <a:gd name="T39" fmla="*/ 397 h 472"/>
                <a:gd name="T40" fmla="*/ 15 w 458"/>
                <a:gd name="T41" fmla="*/ 427 h 472"/>
                <a:gd name="T42" fmla="*/ 44 w 458"/>
                <a:gd name="T43" fmla="*/ 427 h 472"/>
                <a:gd name="T44" fmla="*/ 221 w 458"/>
                <a:gd name="T45" fmla="*/ 250 h 472"/>
                <a:gd name="T46" fmla="*/ 221 w 458"/>
                <a:gd name="T47" fmla="*/ 23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8" h="472">
                  <a:moveTo>
                    <a:pt x="457" y="221"/>
                  </a:moveTo>
                  <a:lnTo>
                    <a:pt x="457" y="221"/>
                  </a:lnTo>
                  <a:cubicBezTo>
                    <a:pt x="236" y="15"/>
                    <a:pt x="236" y="15"/>
                    <a:pt x="236" y="15"/>
                  </a:cubicBezTo>
                  <a:cubicBezTo>
                    <a:pt x="236" y="0"/>
                    <a:pt x="221" y="0"/>
                    <a:pt x="206" y="15"/>
                  </a:cubicBezTo>
                  <a:cubicBezTo>
                    <a:pt x="206" y="15"/>
                    <a:pt x="206" y="30"/>
                    <a:pt x="206" y="44"/>
                  </a:cubicBezTo>
                  <a:cubicBezTo>
                    <a:pt x="412" y="235"/>
                    <a:pt x="412" y="235"/>
                    <a:pt x="412" y="235"/>
                  </a:cubicBezTo>
                  <a:cubicBezTo>
                    <a:pt x="206" y="442"/>
                    <a:pt x="206" y="442"/>
                    <a:pt x="206" y="442"/>
                  </a:cubicBezTo>
                  <a:cubicBezTo>
                    <a:pt x="206" y="456"/>
                    <a:pt x="206" y="456"/>
                    <a:pt x="206" y="471"/>
                  </a:cubicBezTo>
                  <a:cubicBezTo>
                    <a:pt x="221" y="471"/>
                    <a:pt x="236" y="471"/>
                    <a:pt x="236" y="471"/>
                  </a:cubicBezTo>
                  <a:cubicBezTo>
                    <a:pt x="457" y="250"/>
                    <a:pt x="457" y="250"/>
                    <a:pt x="457" y="250"/>
                  </a:cubicBezTo>
                  <a:cubicBezTo>
                    <a:pt x="457" y="250"/>
                    <a:pt x="457" y="250"/>
                    <a:pt x="457" y="235"/>
                  </a:cubicBezTo>
                  <a:cubicBezTo>
                    <a:pt x="457" y="235"/>
                    <a:pt x="457" y="235"/>
                    <a:pt x="457" y="221"/>
                  </a:cubicBezTo>
                  <a:close/>
                  <a:moveTo>
                    <a:pt x="221" y="235"/>
                  </a:moveTo>
                  <a:lnTo>
                    <a:pt x="221" y="235"/>
                  </a:lnTo>
                  <a:cubicBezTo>
                    <a:pt x="221" y="235"/>
                    <a:pt x="221" y="235"/>
                    <a:pt x="221" y="221"/>
                  </a:cubicBezTo>
                  <a:cubicBezTo>
                    <a:pt x="44" y="44"/>
                    <a:pt x="44" y="44"/>
                    <a:pt x="44" y="44"/>
                  </a:cubicBezTo>
                  <a:cubicBezTo>
                    <a:pt x="30" y="44"/>
                    <a:pt x="15" y="44"/>
                    <a:pt x="15" y="44"/>
                  </a:cubicBezTo>
                  <a:cubicBezTo>
                    <a:pt x="0" y="59"/>
                    <a:pt x="0" y="74"/>
                    <a:pt x="15" y="74"/>
                  </a:cubicBezTo>
                  <a:cubicBezTo>
                    <a:pt x="177" y="235"/>
                    <a:pt x="177" y="235"/>
                    <a:pt x="177" y="235"/>
                  </a:cubicBezTo>
                  <a:cubicBezTo>
                    <a:pt x="15" y="397"/>
                    <a:pt x="15" y="397"/>
                    <a:pt x="15" y="397"/>
                  </a:cubicBezTo>
                  <a:cubicBezTo>
                    <a:pt x="0" y="412"/>
                    <a:pt x="0" y="427"/>
                    <a:pt x="15" y="427"/>
                  </a:cubicBezTo>
                  <a:cubicBezTo>
                    <a:pt x="15" y="442"/>
                    <a:pt x="30" y="442"/>
                    <a:pt x="44" y="427"/>
                  </a:cubicBezTo>
                  <a:cubicBezTo>
                    <a:pt x="221" y="250"/>
                    <a:pt x="221" y="250"/>
                    <a:pt x="221" y="250"/>
                  </a:cubicBezTo>
                  <a:cubicBezTo>
                    <a:pt x="221" y="250"/>
                    <a:pt x="221" y="250"/>
                    <a:pt x="221" y="235"/>
                  </a:cubicBezTo>
                  <a:close/>
                </a:path>
              </a:pathLst>
            </a:custGeom>
            <a:solidFill>
              <a:schemeClr val="bg1"/>
            </a:solidFill>
            <a:ln>
              <a:noFill/>
            </a:ln>
            <a:effectLst/>
          </p:spPr>
          <p:txBody>
            <a:bodyPr wrap="none" anchor="ctr"/>
            <a:lstStyle/>
            <a:p>
              <a:pPr defTabSz="913765">
                <a:defRPr/>
              </a:pPr>
              <a:endParaRPr lang="en-US">
                <a:solidFill>
                  <a:srgbClr val="737572"/>
                </a:solidFill>
                <a:cs typeface="+mn-ea"/>
                <a:sym typeface="+mn-lt"/>
              </a:endParaRPr>
            </a:p>
          </p:txBody>
        </p:sp>
      </p:grpSp>
      <p:sp>
        <p:nvSpPr>
          <p:cNvPr id="119" name="Freeform 6">
            <a:extLst>
              <a:ext uri="{FF2B5EF4-FFF2-40B4-BE49-F238E27FC236}">
                <a16:creationId xmlns:a16="http://schemas.microsoft.com/office/drawing/2014/main" id="{1CEAFF65-F996-8848-CB2F-5877C41BB74E}"/>
              </a:ext>
            </a:extLst>
          </p:cNvPr>
          <p:cNvSpPr>
            <a:spLocks noChangeArrowheads="1"/>
          </p:cNvSpPr>
          <p:nvPr/>
        </p:nvSpPr>
        <p:spPr bwMode="auto">
          <a:xfrm>
            <a:off x="5721257" y="3579747"/>
            <a:ext cx="577969" cy="543465"/>
          </a:xfrm>
          <a:custGeom>
            <a:avLst/>
            <a:gdLst>
              <a:gd name="T0" fmla="*/ 425 w 444"/>
              <a:gd name="T1" fmla="*/ 17 h 435"/>
              <a:gd name="T2" fmla="*/ 425 w 444"/>
              <a:gd name="T3" fmla="*/ 17 h 435"/>
              <a:gd name="T4" fmla="*/ 345 w 444"/>
              <a:gd name="T5" fmla="*/ 35 h 435"/>
              <a:gd name="T6" fmla="*/ 0 w 444"/>
              <a:gd name="T7" fmla="*/ 222 h 435"/>
              <a:gd name="T8" fmla="*/ 195 w 444"/>
              <a:gd name="T9" fmla="*/ 248 h 435"/>
              <a:gd name="T10" fmla="*/ 221 w 444"/>
              <a:gd name="T11" fmla="*/ 434 h 435"/>
              <a:gd name="T12" fmla="*/ 399 w 444"/>
              <a:gd name="T13" fmla="*/ 89 h 435"/>
              <a:gd name="T14" fmla="*/ 425 w 444"/>
              <a:gd name="T15" fmla="*/ 17 h 435"/>
              <a:gd name="T16" fmla="*/ 381 w 444"/>
              <a:gd name="T17" fmla="*/ 62 h 435"/>
              <a:gd name="T18" fmla="*/ 381 w 444"/>
              <a:gd name="T19" fmla="*/ 62 h 435"/>
              <a:gd name="T20" fmla="*/ 239 w 444"/>
              <a:gd name="T21" fmla="*/ 319 h 435"/>
              <a:gd name="T22" fmla="*/ 230 w 444"/>
              <a:gd name="T23" fmla="*/ 204 h 435"/>
              <a:gd name="T24" fmla="*/ 381 w 444"/>
              <a:gd name="T25" fmla="*/ 6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35">
                <a:moveTo>
                  <a:pt x="425" y="17"/>
                </a:moveTo>
                <a:lnTo>
                  <a:pt x="425" y="17"/>
                </a:lnTo>
                <a:cubicBezTo>
                  <a:pt x="408" y="0"/>
                  <a:pt x="399" y="17"/>
                  <a:pt x="345" y="35"/>
                </a:cubicBezTo>
                <a:cubicBezTo>
                  <a:pt x="221" y="97"/>
                  <a:pt x="0" y="222"/>
                  <a:pt x="0" y="222"/>
                </a:cubicBezTo>
                <a:cubicBezTo>
                  <a:pt x="195" y="248"/>
                  <a:pt x="195" y="248"/>
                  <a:pt x="195" y="248"/>
                </a:cubicBezTo>
                <a:cubicBezTo>
                  <a:pt x="221" y="434"/>
                  <a:pt x="221" y="434"/>
                  <a:pt x="221" y="434"/>
                </a:cubicBezTo>
                <a:cubicBezTo>
                  <a:pt x="221" y="434"/>
                  <a:pt x="345" y="222"/>
                  <a:pt x="399" y="89"/>
                </a:cubicBezTo>
                <a:cubicBezTo>
                  <a:pt x="425" y="44"/>
                  <a:pt x="443" y="26"/>
                  <a:pt x="425" y="17"/>
                </a:cubicBezTo>
                <a:close/>
                <a:moveTo>
                  <a:pt x="381" y="62"/>
                </a:moveTo>
                <a:lnTo>
                  <a:pt x="381" y="62"/>
                </a:lnTo>
                <a:cubicBezTo>
                  <a:pt x="239" y="319"/>
                  <a:pt x="239" y="319"/>
                  <a:pt x="239" y="319"/>
                </a:cubicBezTo>
                <a:cubicBezTo>
                  <a:pt x="230" y="204"/>
                  <a:pt x="230" y="204"/>
                  <a:pt x="230" y="204"/>
                </a:cubicBezTo>
                <a:lnTo>
                  <a:pt x="381" y="62"/>
                </a:lnTo>
                <a:close/>
              </a:path>
            </a:pathLst>
          </a:custGeom>
          <a:solidFill>
            <a:schemeClr val="accent1"/>
          </a:solidFill>
          <a:ln>
            <a:noFill/>
          </a:ln>
          <a:effectLst/>
        </p:spPr>
        <p:txBody>
          <a:bodyPr wrap="none" anchor="ctr"/>
          <a:lstStyle/>
          <a:p>
            <a:pPr defTabSz="913765"/>
            <a:endParaRPr lang="en-US" dirty="0">
              <a:solidFill>
                <a:srgbClr val="737572"/>
              </a:solidFill>
              <a:cs typeface="+mn-ea"/>
              <a:sym typeface="+mn-lt"/>
            </a:endParaRPr>
          </a:p>
        </p:txBody>
      </p:sp>
      <p:sp>
        <p:nvSpPr>
          <p:cNvPr id="123" name="Rectangle 37">
            <a:extLst>
              <a:ext uri="{FF2B5EF4-FFF2-40B4-BE49-F238E27FC236}">
                <a16:creationId xmlns:a16="http://schemas.microsoft.com/office/drawing/2014/main" id="{160F36AB-6FF0-6BE5-C1EC-1F6B6948B34F}"/>
              </a:ext>
            </a:extLst>
          </p:cNvPr>
          <p:cNvSpPr/>
          <p:nvPr/>
        </p:nvSpPr>
        <p:spPr>
          <a:xfrm>
            <a:off x="9595139" y="3932976"/>
            <a:ext cx="1972945" cy="2529205"/>
          </a:xfrm>
          <a:prstGeom prst="rect">
            <a:avLst/>
          </a:prstGeom>
          <a:noFill/>
          <a:ln w="38100"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a:solidFill>
                <a:prstClr val="white"/>
              </a:solidFill>
              <a:cs typeface="+mn-ea"/>
              <a:sym typeface="+mn-lt"/>
            </a:endParaRPr>
          </a:p>
        </p:txBody>
      </p:sp>
      <p:grpSp>
        <p:nvGrpSpPr>
          <p:cNvPr id="120" name="Group 53">
            <a:extLst>
              <a:ext uri="{FF2B5EF4-FFF2-40B4-BE49-F238E27FC236}">
                <a16:creationId xmlns:a16="http://schemas.microsoft.com/office/drawing/2014/main" id="{8ED1C542-EEF0-67EB-D6AF-844C35A07ED3}"/>
              </a:ext>
            </a:extLst>
          </p:cNvPr>
          <p:cNvGrpSpPr/>
          <p:nvPr/>
        </p:nvGrpSpPr>
        <p:grpSpPr>
          <a:xfrm>
            <a:off x="9173043" y="4428552"/>
            <a:ext cx="572510" cy="630554"/>
            <a:chOff x="7645400" y="4730750"/>
            <a:chExt cx="2006600" cy="2006600"/>
          </a:xfrm>
        </p:grpSpPr>
        <p:sp>
          <p:nvSpPr>
            <p:cNvPr id="121" name="Oval 54">
              <a:extLst>
                <a:ext uri="{FF2B5EF4-FFF2-40B4-BE49-F238E27FC236}">
                  <a16:creationId xmlns:a16="http://schemas.microsoft.com/office/drawing/2014/main" id="{B477A4E4-8E06-A476-DEC8-F4AD7A02FE01}"/>
                </a:ext>
              </a:extLst>
            </p:cNvPr>
            <p:cNvSpPr/>
            <p:nvPr/>
          </p:nvSpPr>
          <p:spPr>
            <a:xfrm>
              <a:off x="7645400" y="4730750"/>
              <a:ext cx="2006600" cy="2006600"/>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a:solidFill>
                  <a:prstClr val="white"/>
                </a:solidFill>
                <a:cs typeface="+mn-ea"/>
                <a:sym typeface="+mn-lt"/>
              </a:endParaRPr>
            </a:p>
          </p:txBody>
        </p:sp>
        <p:sp>
          <p:nvSpPr>
            <p:cNvPr id="122" name="Freeform 117">
              <a:extLst>
                <a:ext uri="{FF2B5EF4-FFF2-40B4-BE49-F238E27FC236}">
                  <a16:creationId xmlns:a16="http://schemas.microsoft.com/office/drawing/2014/main" id="{383DD34A-A4B7-28F6-D83B-15DC43432BFE}"/>
                </a:ext>
              </a:extLst>
            </p:cNvPr>
            <p:cNvSpPr>
              <a:spLocks noChangeArrowheads="1"/>
            </p:cNvSpPr>
            <p:nvPr/>
          </p:nvSpPr>
          <p:spPr bwMode="auto">
            <a:xfrm>
              <a:off x="8229790" y="5247627"/>
              <a:ext cx="903208" cy="932115"/>
            </a:xfrm>
            <a:custGeom>
              <a:avLst/>
              <a:gdLst>
                <a:gd name="T0" fmla="*/ 457 w 458"/>
                <a:gd name="T1" fmla="*/ 221 h 472"/>
                <a:gd name="T2" fmla="*/ 457 w 458"/>
                <a:gd name="T3" fmla="*/ 221 h 472"/>
                <a:gd name="T4" fmla="*/ 236 w 458"/>
                <a:gd name="T5" fmla="*/ 15 h 472"/>
                <a:gd name="T6" fmla="*/ 206 w 458"/>
                <a:gd name="T7" fmla="*/ 15 h 472"/>
                <a:gd name="T8" fmla="*/ 206 w 458"/>
                <a:gd name="T9" fmla="*/ 44 h 472"/>
                <a:gd name="T10" fmla="*/ 412 w 458"/>
                <a:gd name="T11" fmla="*/ 235 h 472"/>
                <a:gd name="T12" fmla="*/ 206 w 458"/>
                <a:gd name="T13" fmla="*/ 442 h 472"/>
                <a:gd name="T14" fmla="*/ 206 w 458"/>
                <a:gd name="T15" fmla="*/ 471 h 472"/>
                <a:gd name="T16" fmla="*/ 236 w 458"/>
                <a:gd name="T17" fmla="*/ 471 h 472"/>
                <a:gd name="T18" fmla="*/ 457 w 458"/>
                <a:gd name="T19" fmla="*/ 250 h 472"/>
                <a:gd name="T20" fmla="*/ 457 w 458"/>
                <a:gd name="T21" fmla="*/ 235 h 472"/>
                <a:gd name="T22" fmla="*/ 457 w 458"/>
                <a:gd name="T23" fmla="*/ 221 h 472"/>
                <a:gd name="T24" fmla="*/ 221 w 458"/>
                <a:gd name="T25" fmla="*/ 235 h 472"/>
                <a:gd name="T26" fmla="*/ 221 w 458"/>
                <a:gd name="T27" fmla="*/ 235 h 472"/>
                <a:gd name="T28" fmla="*/ 221 w 458"/>
                <a:gd name="T29" fmla="*/ 221 h 472"/>
                <a:gd name="T30" fmla="*/ 44 w 458"/>
                <a:gd name="T31" fmla="*/ 44 h 472"/>
                <a:gd name="T32" fmla="*/ 15 w 458"/>
                <a:gd name="T33" fmla="*/ 44 h 472"/>
                <a:gd name="T34" fmla="*/ 15 w 458"/>
                <a:gd name="T35" fmla="*/ 74 h 472"/>
                <a:gd name="T36" fmla="*/ 177 w 458"/>
                <a:gd name="T37" fmla="*/ 235 h 472"/>
                <a:gd name="T38" fmla="*/ 15 w 458"/>
                <a:gd name="T39" fmla="*/ 397 h 472"/>
                <a:gd name="T40" fmla="*/ 15 w 458"/>
                <a:gd name="T41" fmla="*/ 427 h 472"/>
                <a:gd name="T42" fmla="*/ 44 w 458"/>
                <a:gd name="T43" fmla="*/ 427 h 472"/>
                <a:gd name="T44" fmla="*/ 221 w 458"/>
                <a:gd name="T45" fmla="*/ 250 h 472"/>
                <a:gd name="T46" fmla="*/ 221 w 458"/>
                <a:gd name="T47" fmla="*/ 23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8" h="472">
                  <a:moveTo>
                    <a:pt x="457" y="221"/>
                  </a:moveTo>
                  <a:lnTo>
                    <a:pt x="457" y="221"/>
                  </a:lnTo>
                  <a:cubicBezTo>
                    <a:pt x="236" y="15"/>
                    <a:pt x="236" y="15"/>
                    <a:pt x="236" y="15"/>
                  </a:cubicBezTo>
                  <a:cubicBezTo>
                    <a:pt x="236" y="0"/>
                    <a:pt x="221" y="0"/>
                    <a:pt x="206" y="15"/>
                  </a:cubicBezTo>
                  <a:cubicBezTo>
                    <a:pt x="206" y="15"/>
                    <a:pt x="206" y="30"/>
                    <a:pt x="206" y="44"/>
                  </a:cubicBezTo>
                  <a:cubicBezTo>
                    <a:pt x="412" y="235"/>
                    <a:pt x="412" y="235"/>
                    <a:pt x="412" y="235"/>
                  </a:cubicBezTo>
                  <a:cubicBezTo>
                    <a:pt x="206" y="442"/>
                    <a:pt x="206" y="442"/>
                    <a:pt x="206" y="442"/>
                  </a:cubicBezTo>
                  <a:cubicBezTo>
                    <a:pt x="206" y="456"/>
                    <a:pt x="206" y="456"/>
                    <a:pt x="206" y="471"/>
                  </a:cubicBezTo>
                  <a:cubicBezTo>
                    <a:pt x="221" y="471"/>
                    <a:pt x="236" y="471"/>
                    <a:pt x="236" y="471"/>
                  </a:cubicBezTo>
                  <a:cubicBezTo>
                    <a:pt x="457" y="250"/>
                    <a:pt x="457" y="250"/>
                    <a:pt x="457" y="250"/>
                  </a:cubicBezTo>
                  <a:cubicBezTo>
                    <a:pt x="457" y="250"/>
                    <a:pt x="457" y="250"/>
                    <a:pt x="457" y="235"/>
                  </a:cubicBezTo>
                  <a:cubicBezTo>
                    <a:pt x="457" y="235"/>
                    <a:pt x="457" y="235"/>
                    <a:pt x="457" y="221"/>
                  </a:cubicBezTo>
                  <a:close/>
                  <a:moveTo>
                    <a:pt x="221" y="235"/>
                  </a:moveTo>
                  <a:lnTo>
                    <a:pt x="221" y="235"/>
                  </a:lnTo>
                  <a:cubicBezTo>
                    <a:pt x="221" y="235"/>
                    <a:pt x="221" y="235"/>
                    <a:pt x="221" y="221"/>
                  </a:cubicBezTo>
                  <a:cubicBezTo>
                    <a:pt x="44" y="44"/>
                    <a:pt x="44" y="44"/>
                    <a:pt x="44" y="44"/>
                  </a:cubicBezTo>
                  <a:cubicBezTo>
                    <a:pt x="30" y="44"/>
                    <a:pt x="15" y="44"/>
                    <a:pt x="15" y="44"/>
                  </a:cubicBezTo>
                  <a:cubicBezTo>
                    <a:pt x="0" y="59"/>
                    <a:pt x="0" y="74"/>
                    <a:pt x="15" y="74"/>
                  </a:cubicBezTo>
                  <a:cubicBezTo>
                    <a:pt x="177" y="235"/>
                    <a:pt x="177" y="235"/>
                    <a:pt x="177" y="235"/>
                  </a:cubicBezTo>
                  <a:cubicBezTo>
                    <a:pt x="15" y="397"/>
                    <a:pt x="15" y="397"/>
                    <a:pt x="15" y="397"/>
                  </a:cubicBezTo>
                  <a:cubicBezTo>
                    <a:pt x="0" y="412"/>
                    <a:pt x="0" y="427"/>
                    <a:pt x="15" y="427"/>
                  </a:cubicBezTo>
                  <a:cubicBezTo>
                    <a:pt x="15" y="442"/>
                    <a:pt x="30" y="442"/>
                    <a:pt x="44" y="427"/>
                  </a:cubicBezTo>
                  <a:cubicBezTo>
                    <a:pt x="221" y="250"/>
                    <a:pt x="221" y="250"/>
                    <a:pt x="221" y="250"/>
                  </a:cubicBezTo>
                  <a:cubicBezTo>
                    <a:pt x="221" y="250"/>
                    <a:pt x="221" y="250"/>
                    <a:pt x="221" y="235"/>
                  </a:cubicBezTo>
                  <a:close/>
                </a:path>
              </a:pathLst>
            </a:custGeom>
            <a:solidFill>
              <a:schemeClr val="bg1"/>
            </a:solidFill>
            <a:ln>
              <a:noFill/>
            </a:ln>
            <a:effectLst/>
          </p:spPr>
          <p:txBody>
            <a:bodyPr wrap="none" anchor="ctr"/>
            <a:lstStyle/>
            <a:p>
              <a:pPr defTabSz="913765">
                <a:defRPr/>
              </a:pPr>
              <a:endParaRPr lang="en-US">
                <a:solidFill>
                  <a:srgbClr val="737572"/>
                </a:solidFill>
                <a:cs typeface="+mn-ea"/>
                <a:sym typeface="+mn-lt"/>
              </a:endParaRPr>
            </a:p>
          </p:txBody>
        </p:sp>
      </p:grpSp>
      <p:sp>
        <p:nvSpPr>
          <p:cNvPr id="124" name="TextBox 51">
            <a:extLst>
              <a:ext uri="{FF2B5EF4-FFF2-40B4-BE49-F238E27FC236}">
                <a16:creationId xmlns:a16="http://schemas.microsoft.com/office/drawing/2014/main" id="{04EEA9C7-1324-768B-121C-368F52CD00F7}"/>
              </a:ext>
            </a:extLst>
          </p:cNvPr>
          <p:cNvSpPr txBox="1">
            <a:spLocks noChangeArrowheads="1"/>
          </p:cNvSpPr>
          <p:nvPr/>
        </p:nvSpPr>
        <p:spPr bwMode="auto">
          <a:xfrm>
            <a:off x="9569104" y="4792131"/>
            <a:ext cx="2052955" cy="636270"/>
          </a:xfrm>
          <a:prstGeom prst="rect">
            <a:avLst/>
          </a:prstGeom>
          <a:noFill/>
          <a:ln>
            <a:noFill/>
          </a:ln>
        </p:spPr>
        <p:txBody>
          <a:bodyPr/>
          <a:lstStyle>
            <a:lvl1pPr>
              <a:defRPr sz="4800">
                <a:solidFill>
                  <a:schemeClr val="tx1"/>
                </a:solidFill>
                <a:latin typeface="Calibri" panose="020F0502020204030204" pitchFamily="34" charset="0"/>
                <a:ea typeface="MS PGothic" panose="020B0600070205080204" charset="-128"/>
                <a:cs typeface="MS PGothic" panose="020B0600070205080204" charset="-128"/>
              </a:defRPr>
            </a:lvl1pPr>
            <a:lvl2pPr marL="742950" indent="-285750">
              <a:defRPr sz="4800">
                <a:solidFill>
                  <a:schemeClr val="tx1"/>
                </a:solidFill>
                <a:latin typeface="Calibri" panose="020F0502020204030204" pitchFamily="34" charset="0"/>
                <a:ea typeface="MS PGothic" panose="020B0600070205080204" charset="-128"/>
              </a:defRPr>
            </a:lvl2pPr>
            <a:lvl3pPr marL="1143000" indent="-228600">
              <a:defRPr sz="4800">
                <a:solidFill>
                  <a:schemeClr val="tx1"/>
                </a:solidFill>
                <a:latin typeface="Calibri" panose="020F0502020204030204" pitchFamily="34" charset="0"/>
                <a:ea typeface="MS PGothic" panose="020B0600070205080204" charset="-128"/>
              </a:defRPr>
            </a:lvl3pPr>
            <a:lvl4pPr marL="1600200" indent="-228600">
              <a:defRPr sz="4800">
                <a:solidFill>
                  <a:schemeClr val="tx1"/>
                </a:solidFill>
                <a:latin typeface="Calibri" panose="020F0502020204030204" pitchFamily="34" charset="0"/>
                <a:ea typeface="MS PGothic" panose="020B0600070205080204" charset="-128"/>
              </a:defRPr>
            </a:lvl4pPr>
            <a:lvl5pPr marL="2057400" indent="-228600">
              <a:defRPr sz="4800">
                <a:solidFill>
                  <a:schemeClr val="tx1"/>
                </a:solidFill>
                <a:latin typeface="Calibri" panose="020F0502020204030204" pitchFamily="34" charset="0"/>
                <a:ea typeface="MS PGothic" panose="020B060007020508020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9pPr>
          </a:lstStyle>
          <a:p>
            <a:pPr marL="171450" indent="-171450" defTabSz="913765">
              <a:lnSpc>
                <a:spcPct val="120000"/>
              </a:lnSpc>
              <a:buFont typeface="Wingdings" panose="05000000000000000000" charset="0"/>
              <a:buChar char="l"/>
            </a:pPr>
            <a:r>
              <a:rPr lang="zh-CN" altLang="en-US" sz="1200" dirty="0">
                <a:solidFill>
                  <a:schemeClr val="tx1">
                    <a:lumMod val="65000"/>
                    <a:lumOff val="35000"/>
                  </a:schemeClr>
                </a:solidFill>
                <a:latin typeface="+mn-lt"/>
                <a:ea typeface="+mn-ea"/>
                <a:cs typeface="+mn-ea"/>
                <a:sym typeface="+mn-lt"/>
              </a:rPr>
              <a:t>全球财经资讯数据库正式上线</a:t>
            </a:r>
          </a:p>
          <a:p>
            <a:pPr marL="171450" indent="-171450" defTabSz="913765">
              <a:lnSpc>
                <a:spcPct val="120000"/>
              </a:lnSpc>
              <a:buFont typeface="Wingdings" panose="05000000000000000000" charset="0"/>
              <a:buChar char="l"/>
            </a:pPr>
            <a:r>
              <a:rPr lang="zh-CN" altLang="en-US" sz="1200" dirty="0">
                <a:solidFill>
                  <a:schemeClr val="tx1">
                    <a:lumMod val="65000"/>
                    <a:lumOff val="35000"/>
                  </a:schemeClr>
                </a:solidFill>
                <a:latin typeface="+mn-lt"/>
                <a:ea typeface="+mn-ea"/>
                <a:cs typeface="+mn-ea"/>
                <a:sym typeface="+mn-lt"/>
              </a:rPr>
              <a:t>财经文本智能分析平台正式推出</a:t>
            </a:r>
          </a:p>
          <a:p>
            <a:pPr marL="171450" indent="-171450" defTabSz="913765">
              <a:lnSpc>
                <a:spcPct val="120000"/>
              </a:lnSpc>
              <a:buFont typeface="Wingdings" panose="05000000000000000000" charset="0"/>
              <a:buChar char="l"/>
            </a:pPr>
            <a:r>
              <a:rPr lang="zh-CN" altLang="en-US" sz="1200" dirty="0">
                <a:solidFill>
                  <a:schemeClr val="tx1">
                    <a:lumMod val="65000"/>
                    <a:lumOff val="35000"/>
                  </a:schemeClr>
                </a:solidFill>
                <a:latin typeface="+mn-lt"/>
                <a:ea typeface="+mn-ea"/>
                <a:cs typeface="+mn-ea"/>
                <a:sym typeface="+mn-lt"/>
              </a:rPr>
              <a:t>与近百所高校开展教育部产学合作协同育人项目</a:t>
            </a:r>
          </a:p>
        </p:txBody>
      </p:sp>
      <p:sp>
        <p:nvSpPr>
          <p:cNvPr id="125" name="TextBox 52">
            <a:extLst>
              <a:ext uri="{FF2B5EF4-FFF2-40B4-BE49-F238E27FC236}">
                <a16:creationId xmlns:a16="http://schemas.microsoft.com/office/drawing/2014/main" id="{374D74FC-6C05-7642-5C69-5866094C46DF}"/>
              </a:ext>
            </a:extLst>
          </p:cNvPr>
          <p:cNvSpPr txBox="1">
            <a:spLocks noChangeArrowheads="1"/>
          </p:cNvSpPr>
          <p:nvPr/>
        </p:nvSpPr>
        <p:spPr bwMode="auto">
          <a:xfrm>
            <a:off x="9819395" y="4234124"/>
            <a:ext cx="1654827" cy="553085"/>
          </a:xfrm>
          <a:prstGeom prst="rect">
            <a:avLst/>
          </a:prstGeom>
          <a:noFill/>
          <a:ln>
            <a:noFill/>
          </a:ln>
        </p:spPr>
        <p:txBody>
          <a:bodyPr wrap="square">
            <a:spAutoFit/>
          </a:bodyPr>
          <a:lstStyle>
            <a:lvl1pPr>
              <a:defRPr sz="4800">
                <a:solidFill>
                  <a:schemeClr val="tx1"/>
                </a:solidFill>
                <a:latin typeface="Calibri" panose="020F0502020204030204" pitchFamily="34" charset="0"/>
                <a:ea typeface="MS PGothic" panose="020B0600070205080204" charset="-128"/>
                <a:cs typeface="MS PGothic" panose="020B0600070205080204" charset="-128"/>
              </a:defRPr>
            </a:lvl1pPr>
            <a:lvl2pPr marL="742950" indent="-285750">
              <a:defRPr sz="4800">
                <a:solidFill>
                  <a:schemeClr val="tx1"/>
                </a:solidFill>
                <a:latin typeface="Calibri" panose="020F0502020204030204" pitchFamily="34" charset="0"/>
                <a:ea typeface="MS PGothic" panose="020B0600070205080204" charset="-128"/>
              </a:defRPr>
            </a:lvl2pPr>
            <a:lvl3pPr marL="1143000" indent="-228600">
              <a:defRPr sz="4800">
                <a:solidFill>
                  <a:schemeClr val="tx1"/>
                </a:solidFill>
                <a:latin typeface="Calibri" panose="020F0502020204030204" pitchFamily="34" charset="0"/>
                <a:ea typeface="MS PGothic" panose="020B0600070205080204" charset="-128"/>
              </a:defRPr>
            </a:lvl3pPr>
            <a:lvl4pPr marL="1600200" indent="-228600">
              <a:defRPr sz="4800">
                <a:solidFill>
                  <a:schemeClr val="tx1"/>
                </a:solidFill>
                <a:latin typeface="Calibri" panose="020F0502020204030204" pitchFamily="34" charset="0"/>
                <a:ea typeface="MS PGothic" panose="020B0600070205080204" charset="-128"/>
              </a:defRPr>
            </a:lvl4pPr>
            <a:lvl5pPr marL="2057400" indent="-228600">
              <a:defRPr sz="4800">
                <a:solidFill>
                  <a:schemeClr val="tx1"/>
                </a:solidFill>
                <a:latin typeface="Calibri" panose="020F0502020204030204" pitchFamily="34" charset="0"/>
                <a:ea typeface="MS PGothic" panose="020B060007020508020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charset="-128"/>
              </a:defRPr>
            </a:lvl9pPr>
          </a:lstStyle>
          <a:p>
            <a:pPr algn="ctr" defTabSz="913765"/>
            <a:r>
              <a:rPr lang="en-US" sz="3000" b="1" dirty="0">
                <a:solidFill>
                  <a:schemeClr val="tx1">
                    <a:lumMod val="65000"/>
                    <a:lumOff val="35000"/>
                  </a:schemeClr>
                </a:solidFill>
                <a:latin typeface="+mn-lt"/>
                <a:ea typeface="+mn-ea"/>
                <a:cs typeface="+mn-ea"/>
                <a:sym typeface="+mn-lt"/>
              </a:rPr>
              <a:t>2020</a:t>
            </a:r>
          </a:p>
        </p:txBody>
      </p:sp>
      <p:sp>
        <p:nvSpPr>
          <p:cNvPr id="126" name="Rectangle 67">
            <a:extLst>
              <a:ext uri="{FF2B5EF4-FFF2-40B4-BE49-F238E27FC236}">
                <a16:creationId xmlns:a16="http://schemas.microsoft.com/office/drawing/2014/main" id="{221484FF-2A63-17C3-2C0C-4AC63933D4CC}"/>
              </a:ext>
            </a:extLst>
          </p:cNvPr>
          <p:cNvSpPr/>
          <p:nvPr/>
        </p:nvSpPr>
        <p:spPr>
          <a:xfrm>
            <a:off x="10203389" y="3481866"/>
            <a:ext cx="819117" cy="758654"/>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a:solidFill>
                <a:prstClr val="white"/>
              </a:solidFill>
              <a:cs typeface="+mn-ea"/>
              <a:sym typeface="+mn-lt"/>
            </a:endParaRPr>
          </a:p>
        </p:txBody>
      </p:sp>
      <p:grpSp>
        <p:nvGrpSpPr>
          <p:cNvPr id="127" name="组合 126">
            <a:extLst>
              <a:ext uri="{FF2B5EF4-FFF2-40B4-BE49-F238E27FC236}">
                <a16:creationId xmlns:a16="http://schemas.microsoft.com/office/drawing/2014/main" id="{21178ACA-F187-1587-E23A-6A7B6CC370C6}"/>
              </a:ext>
            </a:extLst>
          </p:cNvPr>
          <p:cNvGrpSpPr/>
          <p:nvPr/>
        </p:nvGrpSpPr>
        <p:grpSpPr>
          <a:xfrm>
            <a:off x="7917228" y="3582894"/>
            <a:ext cx="707576" cy="631840"/>
            <a:chOff x="1011996" y="4890692"/>
            <a:chExt cx="707576" cy="631840"/>
          </a:xfrm>
          <a:solidFill>
            <a:schemeClr val="accent1"/>
          </a:solidFill>
        </p:grpSpPr>
        <p:sp>
          <p:nvSpPr>
            <p:cNvPr id="128" name="Freeform 417">
              <a:extLst>
                <a:ext uri="{FF2B5EF4-FFF2-40B4-BE49-F238E27FC236}">
                  <a16:creationId xmlns:a16="http://schemas.microsoft.com/office/drawing/2014/main" id="{F6ECAA87-E1B1-DC34-A97F-945C3301CF44}"/>
                </a:ext>
              </a:extLst>
            </p:cNvPr>
            <p:cNvSpPr/>
            <p:nvPr/>
          </p:nvSpPr>
          <p:spPr bwMode="auto">
            <a:xfrm>
              <a:off x="1283198" y="4890692"/>
              <a:ext cx="436374" cy="516436"/>
            </a:xfrm>
            <a:custGeom>
              <a:avLst/>
              <a:gdLst>
                <a:gd name="T0" fmla="*/ 223 w 256"/>
                <a:gd name="T1" fmla="*/ 138 h 303"/>
                <a:gd name="T2" fmla="*/ 256 w 256"/>
                <a:gd name="T3" fmla="*/ 120 h 303"/>
                <a:gd name="T4" fmla="*/ 246 w 256"/>
                <a:gd name="T5" fmla="*/ 92 h 303"/>
                <a:gd name="T6" fmla="*/ 208 w 256"/>
                <a:gd name="T7" fmla="*/ 95 h 303"/>
                <a:gd name="T8" fmla="*/ 195 w 256"/>
                <a:gd name="T9" fmla="*/ 75 h 303"/>
                <a:gd name="T10" fmla="*/ 208 w 256"/>
                <a:gd name="T11" fmla="*/ 37 h 303"/>
                <a:gd name="T12" fmla="*/ 186 w 256"/>
                <a:gd name="T13" fmla="*/ 21 h 303"/>
                <a:gd name="T14" fmla="*/ 156 w 256"/>
                <a:gd name="T15" fmla="*/ 48 h 303"/>
                <a:gd name="T16" fmla="*/ 131 w 256"/>
                <a:gd name="T17" fmla="*/ 41 h 303"/>
                <a:gd name="T18" fmla="*/ 120 w 256"/>
                <a:gd name="T19" fmla="*/ 0 h 303"/>
                <a:gd name="T20" fmla="*/ 90 w 256"/>
                <a:gd name="T21" fmla="*/ 0 h 303"/>
                <a:gd name="T22" fmla="*/ 79 w 256"/>
                <a:gd name="T23" fmla="*/ 40 h 303"/>
                <a:gd name="T24" fmla="*/ 52 w 256"/>
                <a:gd name="T25" fmla="*/ 45 h 303"/>
                <a:gd name="T26" fmla="*/ 24 w 256"/>
                <a:gd name="T27" fmla="*/ 21 h 303"/>
                <a:gd name="T28" fmla="*/ 0 w 256"/>
                <a:gd name="T29" fmla="*/ 41 h 303"/>
                <a:gd name="T30" fmla="*/ 7 w 256"/>
                <a:gd name="T31" fmla="*/ 58 h 303"/>
                <a:gd name="T32" fmla="*/ 23 w 256"/>
                <a:gd name="T33" fmla="*/ 61 h 303"/>
                <a:gd name="T34" fmla="*/ 70 w 256"/>
                <a:gd name="T35" fmla="*/ 85 h 303"/>
                <a:gd name="T36" fmla="*/ 80 w 256"/>
                <a:gd name="T37" fmla="*/ 95 h 303"/>
                <a:gd name="T38" fmla="*/ 104 w 256"/>
                <a:gd name="T39" fmla="*/ 90 h 303"/>
                <a:gd name="T40" fmla="*/ 166 w 256"/>
                <a:gd name="T41" fmla="*/ 152 h 303"/>
                <a:gd name="T42" fmla="*/ 165 w 256"/>
                <a:gd name="T43" fmla="*/ 161 h 303"/>
                <a:gd name="T44" fmla="*/ 104 w 256"/>
                <a:gd name="T45" fmla="*/ 214 h 303"/>
                <a:gd name="T46" fmla="*/ 103 w 256"/>
                <a:gd name="T47" fmla="*/ 214 h 303"/>
                <a:gd name="T48" fmla="*/ 83 w 256"/>
                <a:gd name="T49" fmla="*/ 248 h 303"/>
                <a:gd name="T50" fmla="*/ 68 w 256"/>
                <a:gd name="T51" fmla="*/ 263 h 303"/>
                <a:gd name="T52" fmla="*/ 79 w 256"/>
                <a:gd name="T53" fmla="*/ 267 h 303"/>
                <a:gd name="T54" fmla="*/ 89 w 256"/>
                <a:gd name="T55" fmla="*/ 303 h 303"/>
                <a:gd name="T56" fmla="*/ 115 w 256"/>
                <a:gd name="T57" fmla="*/ 303 h 303"/>
                <a:gd name="T58" fmla="*/ 117 w 256"/>
                <a:gd name="T59" fmla="*/ 303 h 303"/>
                <a:gd name="T60" fmla="*/ 127 w 256"/>
                <a:gd name="T61" fmla="*/ 265 h 303"/>
                <a:gd name="T62" fmla="*/ 156 w 256"/>
                <a:gd name="T63" fmla="*/ 259 h 303"/>
                <a:gd name="T64" fmla="*/ 183 w 256"/>
                <a:gd name="T65" fmla="*/ 282 h 303"/>
                <a:gd name="T66" fmla="*/ 206 w 256"/>
                <a:gd name="T67" fmla="*/ 266 h 303"/>
                <a:gd name="T68" fmla="*/ 192 w 256"/>
                <a:gd name="T69" fmla="*/ 230 h 303"/>
                <a:gd name="T70" fmla="*/ 209 w 256"/>
                <a:gd name="T71" fmla="*/ 211 h 303"/>
                <a:gd name="T72" fmla="*/ 248 w 256"/>
                <a:gd name="T73" fmla="*/ 211 h 303"/>
                <a:gd name="T74" fmla="*/ 256 w 256"/>
                <a:gd name="T75" fmla="*/ 185 h 303"/>
                <a:gd name="T76" fmla="*/ 223 w 256"/>
                <a:gd name="T77" fmla="*/ 164 h 303"/>
                <a:gd name="T78" fmla="*/ 223 w 256"/>
                <a:gd name="T79" fmla="*/ 13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6" h="303">
                  <a:moveTo>
                    <a:pt x="223" y="138"/>
                  </a:moveTo>
                  <a:cubicBezTo>
                    <a:pt x="256" y="120"/>
                    <a:pt x="256" y="120"/>
                    <a:pt x="256" y="120"/>
                  </a:cubicBezTo>
                  <a:cubicBezTo>
                    <a:pt x="246" y="92"/>
                    <a:pt x="246" y="92"/>
                    <a:pt x="246" y="92"/>
                  </a:cubicBezTo>
                  <a:cubicBezTo>
                    <a:pt x="208" y="95"/>
                    <a:pt x="208" y="95"/>
                    <a:pt x="208" y="95"/>
                  </a:cubicBezTo>
                  <a:cubicBezTo>
                    <a:pt x="195" y="75"/>
                    <a:pt x="195" y="75"/>
                    <a:pt x="195" y="75"/>
                  </a:cubicBezTo>
                  <a:cubicBezTo>
                    <a:pt x="208" y="37"/>
                    <a:pt x="208" y="37"/>
                    <a:pt x="208" y="37"/>
                  </a:cubicBezTo>
                  <a:cubicBezTo>
                    <a:pt x="186" y="21"/>
                    <a:pt x="186" y="21"/>
                    <a:pt x="186" y="21"/>
                  </a:cubicBezTo>
                  <a:cubicBezTo>
                    <a:pt x="156" y="48"/>
                    <a:pt x="156" y="48"/>
                    <a:pt x="156" y="48"/>
                  </a:cubicBezTo>
                  <a:cubicBezTo>
                    <a:pt x="131" y="41"/>
                    <a:pt x="131" y="41"/>
                    <a:pt x="131" y="41"/>
                  </a:cubicBezTo>
                  <a:cubicBezTo>
                    <a:pt x="120" y="0"/>
                    <a:pt x="120" y="0"/>
                    <a:pt x="120" y="0"/>
                  </a:cubicBezTo>
                  <a:cubicBezTo>
                    <a:pt x="90" y="0"/>
                    <a:pt x="90" y="0"/>
                    <a:pt x="90" y="0"/>
                  </a:cubicBezTo>
                  <a:cubicBezTo>
                    <a:pt x="79" y="40"/>
                    <a:pt x="79" y="40"/>
                    <a:pt x="79" y="40"/>
                  </a:cubicBezTo>
                  <a:cubicBezTo>
                    <a:pt x="52" y="45"/>
                    <a:pt x="52" y="45"/>
                    <a:pt x="52" y="45"/>
                  </a:cubicBezTo>
                  <a:cubicBezTo>
                    <a:pt x="24" y="21"/>
                    <a:pt x="24" y="21"/>
                    <a:pt x="24" y="21"/>
                  </a:cubicBezTo>
                  <a:cubicBezTo>
                    <a:pt x="0" y="41"/>
                    <a:pt x="0" y="41"/>
                    <a:pt x="0" y="41"/>
                  </a:cubicBezTo>
                  <a:cubicBezTo>
                    <a:pt x="7" y="58"/>
                    <a:pt x="7" y="58"/>
                    <a:pt x="7" y="58"/>
                  </a:cubicBezTo>
                  <a:cubicBezTo>
                    <a:pt x="12" y="59"/>
                    <a:pt x="17" y="60"/>
                    <a:pt x="23" y="61"/>
                  </a:cubicBezTo>
                  <a:cubicBezTo>
                    <a:pt x="40" y="65"/>
                    <a:pt x="56" y="73"/>
                    <a:pt x="70" y="85"/>
                  </a:cubicBezTo>
                  <a:cubicBezTo>
                    <a:pt x="74" y="88"/>
                    <a:pt x="77" y="92"/>
                    <a:pt x="80" y="95"/>
                  </a:cubicBezTo>
                  <a:cubicBezTo>
                    <a:pt x="87" y="92"/>
                    <a:pt x="96" y="90"/>
                    <a:pt x="104" y="90"/>
                  </a:cubicBezTo>
                  <a:cubicBezTo>
                    <a:pt x="138" y="90"/>
                    <a:pt x="166" y="118"/>
                    <a:pt x="166" y="152"/>
                  </a:cubicBezTo>
                  <a:cubicBezTo>
                    <a:pt x="166" y="155"/>
                    <a:pt x="166" y="158"/>
                    <a:pt x="165" y="161"/>
                  </a:cubicBezTo>
                  <a:cubicBezTo>
                    <a:pt x="161" y="191"/>
                    <a:pt x="135" y="214"/>
                    <a:pt x="104" y="214"/>
                  </a:cubicBezTo>
                  <a:cubicBezTo>
                    <a:pt x="104" y="214"/>
                    <a:pt x="104" y="214"/>
                    <a:pt x="103" y="214"/>
                  </a:cubicBezTo>
                  <a:cubicBezTo>
                    <a:pt x="99" y="226"/>
                    <a:pt x="92" y="238"/>
                    <a:pt x="83" y="248"/>
                  </a:cubicBezTo>
                  <a:cubicBezTo>
                    <a:pt x="78" y="254"/>
                    <a:pt x="73" y="258"/>
                    <a:pt x="68" y="263"/>
                  </a:cubicBezTo>
                  <a:cubicBezTo>
                    <a:pt x="79" y="267"/>
                    <a:pt x="79" y="267"/>
                    <a:pt x="79" y="267"/>
                  </a:cubicBezTo>
                  <a:cubicBezTo>
                    <a:pt x="89" y="303"/>
                    <a:pt x="89" y="303"/>
                    <a:pt x="89" y="303"/>
                  </a:cubicBezTo>
                  <a:cubicBezTo>
                    <a:pt x="115" y="303"/>
                    <a:pt x="115" y="303"/>
                    <a:pt x="115" y="303"/>
                  </a:cubicBezTo>
                  <a:cubicBezTo>
                    <a:pt x="117" y="303"/>
                    <a:pt x="117" y="303"/>
                    <a:pt x="117" y="303"/>
                  </a:cubicBezTo>
                  <a:cubicBezTo>
                    <a:pt x="127" y="265"/>
                    <a:pt x="127" y="265"/>
                    <a:pt x="127" y="265"/>
                  </a:cubicBezTo>
                  <a:cubicBezTo>
                    <a:pt x="156" y="259"/>
                    <a:pt x="156" y="259"/>
                    <a:pt x="156" y="259"/>
                  </a:cubicBezTo>
                  <a:cubicBezTo>
                    <a:pt x="183" y="282"/>
                    <a:pt x="183" y="282"/>
                    <a:pt x="183" y="282"/>
                  </a:cubicBezTo>
                  <a:cubicBezTo>
                    <a:pt x="206" y="266"/>
                    <a:pt x="206" y="266"/>
                    <a:pt x="206" y="266"/>
                  </a:cubicBezTo>
                  <a:cubicBezTo>
                    <a:pt x="192" y="230"/>
                    <a:pt x="192" y="230"/>
                    <a:pt x="192" y="230"/>
                  </a:cubicBezTo>
                  <a:cubicBezTo>
                    <a:pt x="209" y="211"/>
                    <a:pt x="209" y="211"/>
                    <a:pt x="209" y="211"/>
                  </a:cubicBezTo>
                  <a:cubicBezTo>
                    <a:pt x="248" y="211"/>
                    <a:pt x="248" y="211"/>
                    <a:pt x="248" y="211"/>
                  </a:cubicBezTo>
                  <a:cubicBezTo>
                    <a:pt x="256" y="185"/>
                    <a:pt x="256" y="185"/>
                    <a:pt x="256" y="185"/>
                  </a:cubicBezTo>
                  <a:cubicBezTo>
                    <a:pt x="223" y="164"/>
                    <a:pt x="223" y="164"/>
                    <a:pt x="223" y="164"/>
                  </a:cubicBezTo>
                  <a:lnTo>
                    <a:pt x="223"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Freeform 418">
              <a:extLst>
                <a:ext uri="{FF2B5EF4-FFF2-40B4-BE49-F238E27FC236}">
                  <a16:creationId xmlns:a16="http://schemas.microsoft.com/office/drawing/2014/main" id="{95D3DEBC-6D69-1925-422C-DD007EF80EAA}"/>
                </a:ext>
              </a:extLst>
            </p:cNvPr>
            <p:cNvSpPr>
              <a:spLocks noEditPoints="1"/>
            </p:cNvSpPr>
            <p:nvPr/>
          </p:nvSpPr>
          <p:spPr bwMode="auto">
            <a:xfrm>
              <a:off x="1525547" y="5418668"/>
              <a:ext cx="52654" cy="52654"/>
            </a:xfrm>
            <a:custGeom>
              <a:avLst/>
              <a:gdLst>
                <a:gd name="T0" fmla="*/ 15 w 31"/>
                <a:gd name="T1" fmla="*/ 0 h 31"/>
                <a:gd name="T2" fmla="*/ 0 w 31"/>
                <a:gd name="T3" fmla="*/ 16 h 31"/>
                <a:gd name="T4" fmla="*/ 15 w 31"/>
                <a:gd name="T5" fmla="*/ 31 h 31"/>
                <a:gd name="T6" fmla="*/ 31 w 31"/>
                <a:gd name="T7" fmla="*/ 16 h 31"/>
                <a:gd name="T8" fmla="*/ 15 w 31"/>
                <a:gd name="T9" fmla="*/ 0 h 31"/>
                <a:gd name="T10" fmla="*/ 15 w 31"/>
                <a:gd name="T11" fmla="*/ 27 h 31"/>
                <a:gd name="T12" fmla="*/ 4 w 31"/>
                <a:gd name="T13" fmla="*/ 16 h 31"/>
                <a:gd name="T14" fmla="*/ 15 w 31"/>
                <a:gd name="T15" fmla="*/ 4 h 31"/>
                <a:gd name="T16" fmla="*/ 27 w 31"/>
                <a:gd name="T17" fmla="*/ 16 h 31"/>
                <a:gd name="T18" fmla="*/ 15 w 31"/>
                <a:gd name="T19"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5" y="0"/>
                  </a:moveTo>
                  <a:cubicBezTo>
                    <a:pt x="7" y="0"/>
                    <a:pt x="0" y="7"/>
                    <a:pt x="0" y="16"/>
                  </a:cubicBezTo>
                  <a:cubicBezTo>
                    <a:pt x="0" y="24"/>
                    <a:pt x="7" y="31"/>
                    <a:pt x="15" y="31"/>
                  </a:cubicBezTo>
                  <a:cubicBezTo>
                    <a:pt x="24" y="31"/>
                    <a:pt x="31" y="24"/>
                    <a:pt x="31" y="16"/>
                  </a:cubicBezTo>
                  <a:cubicBezTo>
                    <a:pt x="31" y="7"/>
                    <a:pt x="24" y="0"/>
                    <a:pt x="15" y="0"/>
                  </a:cubicBezTo>
                  <a:close/>
                  <a:moveTo>
                    <a:pt x="15" y="27"/>
                  </a:moveTo>
                  <a:cubicBezTo>
                    <a:pt x="9" y="27"/>
                    <a:pt x="4" y="22"/>
                    <a:pt x="4" y="16"/>
                  </a:cubicBezTo>
                  <a:cubicBezTo>
                    <a:pt x="4" y="9"/>
                    <a:pt x="9" y="4"/>
                    <a:pt x="15" y="4"/>
                  </a:cubicBezTo>
                  <a:cubicBezTo>
                    <a:pt x="22" y="4"/>
                    <a:pt x="27" y="9"/>
                    <a:pt x="27" y="16"/>
                  </a:cubicBezTo>
                  <a:cubicBezTo>
                    <a:pt x="27" y="22"/>
                    <a:pt x="22" y="27"/>
                    <a:pt x="1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0" name="Freeform 419">
              <a:extLst>
                <a:ext uri="{FF2B5EF4-FFF2-40B4-BE49-F238E27FC236}">
                  <a16:creationId xmlns:a16="http://schemas.microsoft.com/office/drawing/2014/main" id="{4A9E476D-547C-4C0A-B3AF-0EDFE23F385C}"/>
                </a:ext>
              </a:extLst>
            </p:cNvPr>
            <p:cNvSpPr>
              <a:spLocks noEditPoints="1"/>
            </p:cNvSpPr>
            <p:nvPr/>
          </p:nvSpPr>
          <p:spPr bwMode="auto">
            <a:xfrm>
              <a:off x="1474337" y="5369621"/>
              <a:ext cx="155075" cy="152911"/>
            </a:xfrm>
            <a:custGeom>
              <a:avLst/>
              <a:gdLst>
                <a:gd name="T0" fmla="*/ 91 w 91"/>
                <a:gd name="T1" fmla="*/ 35 h 90"/>
                <a:gd name="T2" fmla="*/ 88 w 91"/>
                <a:gd name="T3" fmla="*/ 27 h 90"/>
                <a:gd name="T4" fmla="*/ 76 w 91"/>
                <a:gd name="T5" fmla="*/ 28 h 90"/>
                <a:gd name="T6" fmla="*/ 72 w 91"/>
                <a:gd name="T7" fmla="*/ 22 h 90"/>
                <a:gd name="T8" fmla="*/ 76 w 91"/>
                <a:gd name="T9" fmla="*/ 11 h 90"/>
                <a:gd name="T10" fmla="*/ 70 w 91"/>
                <a:gd name="T11" fmla="*/ 6 h 90"/>
                <a:gd name="T12" fmla="*/ 61 w 91"/>
                <a:gd name="T13" fmla="*/ 14 h 90"/>
                <a:gd name="T14" fmla="*/ 53 w 91"/>
                <a:gd name="T15" fmla="*/ 12 h 90"/>
                <a:gd name="T16" fmla="*/ 50 w 91"/>
                <a:gd name="T17" fmla="*/ 0 h 90"/>
                <a:gd name="T18" fmla="*/ 41 w 91"/>
                <a:gd name="T19" fmla="*/ 0 h 90"/>
                <a:gd name="T20" fmla="*/ 38 w 91"/>
                <a:gd name="T21" fmla="*/ 11 h 90"/>
                <a:gd name="T22" fmla="*/ 30 w 91"/>
                <a:gd name="T23" fmla="*/ 13 h 90"/>
                <a:gd name="T24" fmla="*/ 22 w 91"/>
                <a:gd name="T25" fmla="*/ 6 h 90"/>
                <a:gd name="T26" fmla="*/ 15 w 91"/>
                <a:gd name="T27" fmla="*/ 12 h 90"/>
                <a:gd name="T28" fmla="*/ 19 w 91"/>
                <a:gd name="T29" fmla="*/ 22 h 90"/>
                <a:gd name="T30" fmla="*/ 15 w 91"/>
                <a:gd name="T31" fmla="*/ 27 h 90"/>
                <a:gd name="T32" fmla="*/ 3 w 91"/>
                <a:gd name="T33" fmla="*/ 26 h 90"/>
                <a:gd name="T34" fmla="*/ 0 w 91"/>
                <a:gd name="T35" fmla="*/ 34 h 90"/>
                <a:gd name="T36" fmla="*/ 11 w 91"/>
                <a:gd name="T37" fmla="*/ 40 h 90"/>
                <a:gd name="T38" fmla="*/ 10 w 91"/>
                <a:gd name="T39" fmla="*/ 48 h 90"/>
                <a:gd name="T40" fmla="*/ 0 w 91"/>
                <a:gd name="T41" fmla="*/ 54 h 90"/>
                <a:gd name="T42" fmla="*/ 3 w 91"/>
                <a:gd name="T43" fmla="*/ 62 h 90"/>
                <a:gd name="T44" fmla="*/ 15 w 91"/>
                <a:gd name="T45" fmla="*/ 61 h 90"/>
                <a:gd name="T46" fmla="*/ 18 w 91"/>
                <a:gd name="T47" fmla="*/ 68 h 90"/>
                <a:gd name="T48" fmla="*/ 15 w 91"/>
                <a:gd name="T49" fmla="*/ 78 h 90"/>
                <a:gd name="T50" fmla="*/ 22 w 91"/>
                <a:gd name="T51" fmla="*/ 83 h 90"/>
                <a:gd name="T52" fmla="*/ 31 w 91"/>
                <a:gd name="T53" fmla="*/ 76 h 90"/>
                <a:gd name="T54" fmla="*/ 38 w 91"/>
                <a:gd name="T55" fmla="*/ 79 h 90"/>
                <a:gd name="T56" fmla="*/ 41 w 91"/>
                <a:gd name="T57" fmla="*/ 90 h 90"/>
                <a:gd name="T58" fmla="*/ 49 w 91"/>
                <a:gd name="T59" fmla="*/ 90 h 90"/>
                <a:gd name="T60" fmla="*/ 52 w 91"/>
                <a:gd name="T61" fmla="*/ 78 h 90"/>
                <a:gd name="T62" fmla="*/ 61 w 91"/>
                <a:gd name="T63" fmla="*/ 76 h 90"/>
                <a:gd name="T64" fmla="*/ 69 w 91"/>
                <a:gd name="T65" fmla="*/ 83 h 90"/>
                <a:gd name="T66" fmla="*/ 76 w 91"/>
                <a:gd name="T67" fmla="*/ 78 h 90"/>
                <a:gd name="T68" fmla="*/ 72 w 91"/>
                <a:gd name="T69" fmla="*/ 68 h 90"/>
                <a:gd name="T70" fmla="*/ 76 w 91"/>
                <a:gd name="T71" fmla="*/ 62 h 90"/>
                <a:gd name="T72" fmla="*/ 88 w 91"/>
                <a:gd name="T73" fmla="*/ 62 h 90"/>
                <a:gd name="T74" fmla="*/ 91 w 91"/>
                <a:gd name="T75" fmla="*/ 55 h 90"/>
                <a:gd name="T76" fmla="*/ 81 w 91"/>
                <a:gd name="T77" fmla="*/ 48 h 90"/>
                <a:gd name="T78" fmla="*/ 81 w 91"/>
                <a:gd name="T79" fmla="*/ 41 h 90"/>
                <a:gd name="T80" fmla="*/ 91 w 91"/>
                <a:gd name="T81" fmla="*/ 35 h 90"/>
                <a:gd name="T82" fmla="*/ 45 w 91"/>
                <a:gd name="T83" fmla="*/ 63 h 90"/>
                <a:gd name="T84" fmla="*/ 27 w 91"/>
                <a:gd name="T85" fmla="*/ 45 h 90"/>
                <a:gd name="T86" fmla="*/ 45 w 91"/>
                <a:gd name="T87" fmla="*/ 26 h 90"/>
                <a:gd name="T88" fmla="*/ 64 w 91"/>
                <a:gd name="T89" fmla="*/ 45 h 90"/>
                <a:gd name="T90" fmla="*/ 45 w 91"/>
                <a:gd name="T91" fmla="*/ 6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 h="90">
                  <a:moveTo>
                    <a:pt x="91" y="35"/>
                  </a:moveTo>
                  <a:cubicBezTo>
                    <a:pt x="88" y="27"/>
                    <a:pt x="88" y="27"/>
                    <a:pt x="88" y="27"/>
                  </a:cubicBezTo>
                  <a:cubicBezTo>
                    <a:pt x="76" y="28"/>
                    <a:pt x="76" y="28"/>
                    <a:pt x="76" y="28"/>
                  </a:cubicBezTo>
                  <a:cubicBezTo>
                    <a:pt x="72" y="22"/>
                    <a:pt x="72" y="22"/>
                    <a:pt x="72" y="22"/>
                  </a:cubicBezTo>
                  <a:cubicBezTo>
                    <a:pt x="76" y="11"/>
                    <a:pt x="76" y="11"/>
                    <a:pt x="76" y="11"/>
                  </a:cubicBezTo>
                  <a:cubicBezTo>
                    <a:pt x="70" y="6"/>
                    <a:pt x="70" y="6"/>
                    <a:pt x="70" y="6"/>
                  </a:cubicBezTo>
                  <a:cubicBezTo>
                    <a:pt x="61" y="14"/>
                    <a:pt x="61" y="14"/>
                    <a:pt x="61" y="14"/>
                  </a:cubicBezTo>
                  <a:cubicBezTo>
                    <a:pt x="53" y="12"/>
                    <a:pt x="53" y="12"/>
                    <a:pt x="53" y="12"/>
                  </a:cubicBezTo>
                  <a:cubicBezTo>
                    <a:pt x="50" y="0"/>
                    <a:pt x="50" y="0"/>
                    <a:pt x="50" y="0"/>
                  </a:cubicBezTo>
                  <a:cubicBezTo>
                    <a:pt x="41" y="0"/>
                    <a:pt x="41" y="0"/>
                    <a:pt x="41" y="0"/>
                  </a:cubicBezTo>
                  <a:cubicBezTo>
                    <a:pt x="38" y="11"/>
                    <a:pt x="38" y="11"/>
                    <a:pt x="38" y="11"/>
                  </a:cubicBezTo>
                  <a:cubicBezTo>
                    <a:pt x="30" y="13"/>
                    <a:pt x="30" y="13"/>
                    <a:pt x="30" y="13"/>
                  </a:cubicBezTo>
                  <a:cubicBezTo>
                    <a:pt x="22" y="6"/>
                    <a:pt x="22" y="6"/>
                    <a:pt x="22" y="6"/>
                  </a:cubicBezTo>
                  <a:cubicBezTo>
                    <a:pt x="15" y="12"/>
                    <a:pt x="15" y="12"/>
                    <a:pt x="15" y="12"/>
                  </a:cubicBezTo>
                  <a:cubicBezTo>
                    <a:pt x="19" y="22"/>
                    <a:pt x="19" y="22"/>
                    <a:pt x="19" y="22"/>
                  </a:cubicBezTo>
                  <a:cubicBezTo>
                    <a:pt x="15" y="27"/>
                    <a:pt x="15" y="27"/>
                    <a:pt x="15" y="27"/>
                  </a:cubicBezTo>
                  <a:cubicBezTo>
                    <a:pt x="3" y="26"/>
                    <a:pt x="3" y="26"/>
                    <a:pt x="3" y="26"/>
                  </a:cubicBezTo>
                  <a:cubicBezTo>
                    <a:pt x="0" y="34"/>
                    <a:pt x="0" y="34"/>
                    <a:pt x="0" y="34"/>
                  </a:cubicBezTo>
                  <a:cubicBezTo>
                    <a:pt x="11" y="40"/>
                    <a:pt x="11" y="40"/>
                    <a:pt x="11" y="40"/>
                  </a:cubicBezTo>
                  <a:cubicBezTo>
                    <a:pt x="10" y="48"/>
                    <a:pt x="10" y="48"/>
                    <a:pt x="10" y="48"/>
                  </a:cubicBezTo>
                  <a:cubicBezTo>
                    <a:pt x="0" y="54"/>
                    <a:pt x="0" y="54"/>
                    <a:pt x="0" y="54"/>
                  </a:cubicBezTo>
                  <a:cubicBezTo>
                    <a:pt x="3" y="62"/>
                    <a:pt x="3" y="62"/>
                    <a:pt x="3" y="62"/>
                  </a:cubicBezTo>
                  <a:cubicBezTo>
                    <a:pt x="15" y="61"/>
                    <a:pt x="15" y="61"/>
                    <a:pt x="15" y="61"/>
                  </a:cubicBezTo>
                  <a:cubicBezTo>
                    <a:pt x="18" y="68"/>
                    <a:pt x="18" y="68"/>
                    <a:pt x="18" y="68"/>
                  </a:cubicBezTo>
                  <a:cubicBezTo>
                    <a:pt x="15" y="78"/>
                    <a:pt x="15" y="78"/>
                    <a:pt x="15" y="78"/>
                  </a:cubicBezTo>
                  <a:cubicBezTo>
                    <a:pt x="22" y="83"/>
                    <a:pt x="22" y="83"/>
                    <a:pt x="22" y="83"/>
                  </a:cubicBezTo>
                  <a:cubicBezTo>
                    <a:pt x="31" y="76"/>
                    <a:pt x="31" y="76"/>
                    <a:pt x="31" y="76"/>
                  </a:cubicBezTo>
                  <a:cubicBezTo>
                    <a:pt x="38" y="79"/>
                    <a:pt x="38" y="79"/>
                    <a:pt x="38" y="79"/>
                  </a:cubicBezTo>
                  <a:cubicBezTo>
                    <a:pt x="41" y="90"/>
                    <a:pt x="41" y="90"/>
                    <a:pt x="41" y="90"/>
                  </a:cubicBezTo>
                  <a:cubicBezTo>
                    <a:pt x="49" y="90"/>
                    <a:pt x="49" y="90"/>
                    <a:pt x="49" y="90"/>
                  </a:cubicBezTo>
                  <a:cubicBezTo>
                    <a:pt x="52" y="78"/>
                    <a:pt x="52" y="78"/>
                    <a:pt x="52" y="78"/>
                  </a:cubicBezTo>
                  <a:cubicBezTo>
                    <a:pt x="61" y="76"/>
                    <a:pt x="61" y="76"/>
                    <a:pt x="61" y="76"/>
                  </a:cubicBezTo>
                  <a:cubicBezTo>
                    <a:pt x="69" y="83"/>
                    <a:pt x="69" y="83"/>
                    <a:pt x="69" y="83"/>
                  </a:cubicBezTo>
                  <a:cubicBezTo>
                    <a:pt x="76" y="78"/>
                    <a:pt x="76" y="78"/>
                    <a:pt x="76" y="78"/>
                  </a:cubicBezTo>
                  <a:cubicBezTo>
                    <a:pt x="72" y="68"/>
                    <a:pt x="72" y="68"/>
                    <a:pt x="72" y="68"/>
                  </a:cubicBezTo>
                  <a:cubicBezTo>
                    <a:pt x="76" y="62"/>
                    <a:pt x="76" y="62"/>
                    <a:pt x="76" y="62"/>
                  </a:cubicBezTo>
                  <a:cubicBezTo>
                    <a:pt x="88" y="62"/>
                    <a:pt x="88" y="62"/>
                    <a:pt x="88" y="62"/>
                  </a:cubicBezTo>
                  <a:cubicBezTo>
                    <a:pt x="91" y="55"/>
                    <a:pt x="91" y="55"/>
                    <a:pt x="91" y="55"/>
                  </a:cubicBezTo>
                  <a:cubicBezTo>
                    <a:pt x="81" y="48"/>
                    <a:pt x="81" y="48"/>
                    <a:pt x="81" y="48"/>
                  </a:cubicBezTo>
                  <a:cubicBezTo>
                    <a:pt x="81" y="41"/>
                    <a:pt x="81" y="41"/>
                    <a:pt x="81" y="41"/>
                  </a:cubicBezTo>
                  <a:lnTo>
                    <a:pt x="91" y="35"/>
                  </a:lnTo>
                  <a:close/>
                  <a:moveTo>
                    <a:pt x="45" y="63"/>
                  </a:moveTo>
                  <a:cubicBezTo>
                    <a:pt x="35" y="63"/>
                    <a:pt x="27" y="55"/>
                    <a:pt x="27" y="45"/>
                  </a:cubicBezTo>
                  <a:cubicBezTo>
                    <a:pt x="27" y="34"/>
                    <a:pt x="35" y="26"/>
                    <a:pt x="45" y="26"/>
                  </a:cubicBezTo>
                  <a:cubicBezTo>
                    <a:pt x="56" y="26"/>
                    <a:pt x="64" y="34"/>
                    <a:pt x="64" y="45"/>
                  </a:cubicBezTo>
                  <a:cubicBezTo>
                    <a:pt x="64" y="55"/>
                    <a:pt x="56" y="63"/>
                    <a:pt x="45"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Freeform 420">
              <a:extLst>
                <a:ext uri="{FF2B5EF4-FFF2-40B4-BE49-F238E27FC236}">
                  <a16:creationId xmlns:a16="http://schemas.microsoft.com/office/drawing/2014/main" id="{91496666-D63D-988E-8692-600AD95AF63C}"/>
                </a:ext>
              </a:extLst>
            </p:cNvPr>
            <p:cNvSpPr/>
            <p:nvPr/>
          </p:nvSpPr>
          <p:spPr bwMode="auto">
            <a:xfrm>
              <a:off x="1429617" y="5060914"/>
              <a:ext cx="119732" cy="177435"/>
            </a:xfrm>
            <a:custGeom>
              <a:avLst/>
              <a:gdLst>
                <a:gd name="T0" fmla="*/ 23 w 70"/>
                <a:gd name="T1" fmla="*/ 91 h 104"/>
                <a:gd name="T2" fmla="*/ 20 w 70"/>
                <a:gd name="T3" fmla="*/ 104 h 104"/>
                <a:gd name="T4" fmla="*/ 70 w 70"/>
                <a:gd name="T5" fmla="*/ 60 h 104"/>
                <a:gd name="T6" fmla="*/ 70 w 70"/>
                <a:gd name="T7" fmla="*/ 52 h 104"/>
                <a:gd name="T8" fmla="*/ 18 w 70"/>
                <a:gd name="T9" fmla="*/ 0 h 104"/>
                <a:gd name="T10" fmla="*/ 0 w 70"/>
                <a:gd name="T11" fmla="*/ 3 h 104"/>
                <a:gd name="T12" fmla="*/ 8 w 70"/>
                <a:gd name="T13" fmla="*/ 13 h 104"/>
                <a:gd name="T14" fmla="*/ 18 w 70"/>
                <a:gd name="T15" fmla="*/ 12 h 104"/>
                <a:gd name="T16" fmla="*/ 58 w 70"/>
                <a:gd name="T17" fmla="*/ 52 h 104"/>
                <a:gd name="T18" fmla="*/ 23 w 70"/>
                <a:gd name="T19" fmla="*/ 9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04">
                  <a:moveTo>
                    <a:pt x="23" y="91"/>
                  </a:moveTo>
                  <a:cubicBezTo>
                    <a:pt x="22" y="96"/>
                    <a:pt x="22" y="100"/>
                    <a:pt x="20" y="104"/>
                  </a:cubicBezTo>
                  <a:cubicBezTo>
                    <a:pt x="46" y="103"/>
                    <a:pt x="66" y="84"/>
                    <a:pt x="70" y="60"/>
                  </a:cubicBezTo>
                  <a:cubicBezTo>
                    <a:pt x="70" y="57"/>
                    <a:pt x="70" y="55"/>
                    <a:pt x="70" y="52"/>
                  </a:cubicBezTo>
                  <a:cubicBezTo>
                    <a:pt x="70" y="23"/>
                    <a:pt x="47" y="0"/>
                    <a:pt x="18" y="0"/>
                  </a:cubicBezTo>
                  <a:cubicBezTo>
                    <a:pt x="12" y="0"/>
                    <a:pt x="6" y="1"/>
                    <a:pt x="0" y="3"/>
                  </a:cubicBezTo>
                  <a:cubicBezTo>
                    <a:pt x="3" y="6"/>
                    <a:pt x="6" y="10"/>
                    <a:pt x="8" y="13"/>
                  </a:cubicBezTo>
                  <a:cubicBezTo>
                    <a:pt x="11" y="13"/>
                    <a:pt x="15" y="12"/>
                    <a:pt x="18" y="12"/>
                  </a:cubicBezTo>
                  <a:cubicBezTo>
                    <a:pt x="40" y="12"/>
                    <a:pt x="58" y="30"/>
                    <a:pt x="58" y="52"/>
                  </a:cubicBezTo>
                  <a:cubicBezTo>
                    <a:pt x="58" y="72"/>
                    <a:pt x="43" y="89"/>
                    <a:pt x="23"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2" name="Freeform 421">
              <a:extLst>
                <a:ext uri="{FF2B5EF4-FFF2-40B4-BE49-F238E27FC236}">
                  <a16:creationId xmlns:a16="http://schemas.microsoft.com/office/drawing/2014/main" id="{6D2212D9-7227-C7AF-8B17-8A7AC346E8C2}"/>
                </a:ext>
              </a:extLst>
            </p:cNvPr>
            <p:cNvSpPr>
              <a:spLocks noEditPoints="1"/>
            </p:cNvSpPr>
            <p:nvPr/>
          </p:nvSpPr>
          <p:spPr bwMode="auto">
            <a:xfrm>
              <a:off x="1084124" y="5006097"/>
              <a:ext cx="366410" cy="356312"/>
            </a:xfrm>
            <a:custGeom>
              <a:avLst/>
              <a:gdLst>
                <a:gd name="T0" fmla="*/ 205 w 215"/>
                <a:gd name="T1" fmla="*/ 143 h 209"/>
                <a:gd name="T2" fmla="*/ 208 w 215"/>
                <a:gd name="T3" fmla="*/ 135 h 209"/>
                <a:gd name="T4" fmla="*/ 211 w 215"/>
                <a:gd name="T5" fmla="*/ 122 h 209"/>
                <a:gd name="T6" fmla="*/ 197 w 215"/>
                <a:gd name="T7" fmla="*/ 52 h 209"/>
                <a:gd name="T8" fmla="*/ 190 w 215"/>
                <a:gd name="T9" fmla="*/ 42 h 209"/>
                <a:gd name="T10" fmla="*/ 184 w 215"/>
                <a:gd name="T11" fmla="*/ 35 h 209"/>
                <a:gd name="T12" fmla="*/ 177 w 215"/>
                <a:gd name="T13" fmla="*/ 29 h 209"/>
                <a:gd name="T14" fmla="*/ 136 w 215"/>
                <a:gd name="T15" fmla="*/ 8 h 209"/>
                <a:gd name="T16" fmla="*/ 130 w 215"/>
                <a:gd name="T17" fmla="*/ 6 h 209"/>
                <a:gd name="T18" fmla="*/ 36 w 215"/>
                <a:gd name="T19" fmla="*/ 40 h 209"/>
                <a:gd name="T20" fmla="*/ 47 w 215"/>
                <a:gd name="T21" fmla="*/ 182 h 209"/>
                <a:gd name="T22" fmla="*/ 128 w 215"/>
                <a:gd name="T23" fmla="*/ 204 h 209"/>
                <a:gd name="T24" fmla="*/ 188 w 215"/>
                <a:gd name="T25" fmla="*/ 171 h 209"/>
                <a:gd name="T26" fmla="*/ 205 w 215"/>
                <a:gd name="T27" fmla="*/ 143 h 209"/>
                <a:gd name="T28" fmla="*/ 152 w 215"/>
                <a:gd name="T29" fmla="*/ 140 h 209"/>
                <a:gd name="T30" fmla="*/ 127 w 215"/>
                <a:gd name="T31" fmla="*/ 157 h 209"/>
                <a:gd name="T32" fmla="*/ 76 w 215"/>
                <a:gd name="T33" fmla="*/ 146 h 209"/>
                <a:gd name="T34" fmla="*/ 70 w 215"/>
                <a:gd name="T35" fmla="*/ 70 h 209"/>
                <a:gd name="T36" fmla="*/ 86 w 215"/>
                <a:gd name="T37" fmla="*/ 57 h 209"/>
                <a:gd name="T38" fmla="*/ 146 w 215"/>
                <a:gd name="T39" fmla="*/ 64 h 209"/>
                <a:gd name="T40" fmla="*/ 159 w 215"/>
                <a:gd name="T41" fmla="*/ 81 h 209"/>
                <a:gd name="T42" fmla="*/ 165 w 215"/>
                <a:gd name="T43" fmla="*/ 110 h 209"/>
                <a:gd name="T44" fmla="*/ 152 w 215"/>
                <a:gd name="T45" fmla="*/ 14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5" h="209">
                  <a:moveTo>
                    <a:pt x="205" y="143"/>
                  </a:moveTo>
                  <a:cubicBezTo>
                    <a:pt x="206" y="141"/>
                    <a:pt x="207" y="138"/>
                    <a:pt x="208" y="135"/>
                  </a:cubicBezTo>
                  <a:cubicBezTo>
                    <a:pt x="209" y="131"/>
                    <a:pt x="210" y="127"/>
                    <a:pt x="211" y="122"/>
                  </a:cubicBezTo>
                  <a:cubicBezTo>
                    <a:pt x="215" y="98"/>
                    <a:pt x="210" y="73"/>
                    <a:pt x="197" y="52"/>
                  </a:cubicBezTo>
                  <a:cubicBezTo>
                    <a:pt x="195" y="49"/>
                    <a:pt x="193" y="45"/>
                    <a:pt x="190" y="42"/>
                  </a:cubicBezTo>
                  <a:cubicBezTo>
                    <a:pt x="188" y="39"/>
                    <a:pt x="186" y="37"/>
                    <a:pt x="184" y="35"/>
                  </a:cubicBezTo>
                  <a:cubicBezTo>
                    <a:pt x="182" y="33"/>
                    <a:pt x="180" y="31"/>
                    <a:pt x="177" y="29"/>
                  </a:cubicBezTo>
                  <a:cubicBezTo>
                    <a:pt x="165" y="18"/>
                    <a:pt x="151" y="11"/>
                    <a:pt x="136" y="8"/>
                  </a:cubicBezTo>
                  <a:cubicBezTo>
                    <a:pt x="134" y="7"/>
                    <a:pt x="132" y="7"/>
                    <a:pt x="130" y="6"/>
                  </a:cubicBezTo>
                  <a:cubicBezTo>
                    <a:pt x="96" y="0"/>
                    <a:pt x="60" y="12"/>
                    <a:pt x="36" y="40"/>
                  </a:cubicBezTo>
                  <a:cubicBezTo>
                    <a:pt x="0" y="82"/>
                    <a:pt x="4" y="145"/>
                    <a:pt x="47" y="182"/>
                  </a:cubicBezTo>
                  <a:cubicBezTo>
                    <a:pt x="70" y="202"/>
                    <a:pt x="100" y="209"/>
                    <a:pt x="128" y="204"/>
                  </a:cubicBezTo>
                  <a:cubicBezTo>
                    <a:pt x="151" y="201"/>
                    <a:pt x="172" y="189"/>
                    <a:pt x="188" y="171"/>
                  </a:cubicBezTo>
                  <a:cubicBezTo>
                    <a:pt x="195" y="162"/>
                    <a:pt x="201" y="153"/>
                    <a:pt x="205" y="143"/>
                  </a:cubicBezTo>
                  <a:close/>
                  <a:moveTo>
                    <a:pt x="152" y="140"/>
                  </a:moveTo>
                  <a:cubicBezTo>
                    <a:pt x="145" y="149"/>
                    <a:pt x="136" y="154"/>
                    <a:pt x="127" y="157"/>
                  </a:cubicBezTo>
                  <a:cubicBezTo>
                    <a:pt x="110" y="162"/>
                    <a:pt x="91" y="159"/>
                    <a:pt x="76" y="146"/>
                  </a:cubicBezTo>
                  <a:cubicBezTo>
                    <a:pt x="54" y="127"/>
                    <a:pt x="51" y="93"/>
                    <a:pt x="70" y="70"/>
                  </a:cubicBezTo>
                  <a:cubicBezTo>
                    <a:pt x="75" y="65"/>
                    <a:pt x="80" y="61"/>
                    <a:pt x="86" y="57"/>
                  </a:cubicBezTo>
                  <a:cubicBezTo>
                    <a:pt x="105" y="48"/>
                    <a:pt x="129" y="50"/>
                    <a:pt x="146" y="64"/>
                  </a:cubicBezTo>
                  <a:cubicBezTo>
                    <a:pt x="152" y="69"/>
                    <a:pt x="156" y="75"/>
                    <a:pt x="159" y="81"/>
                  </a:cubicBezTo>
                  <a:cubicBezTo>
                    <a:pt x="164" y="90"/>
                    <a:pt x="166" y="100"/>
                    <a:pt x="165" y="110"/>
                  </a:cubicBezTo>
                  <a:cubicBezTo>
                    <a:pt x="164" y="121"/>
                    <a:pt x="160" y="132"/>
                    <a:pt x="152" y="1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3" name="Freeform 422">
              <a:extLst>
                <a:ext uri="{FF2B5EF4-FFF2-40B4-BE49-F238E27FC236}">
                  <a16:creationId xmlns:a16="http://schemas.microsoft.com/office/drawing/2014/main" id="{3662752E-57D0-5CD7-90BE-DCF103DE0074}"/>
                </a:ext>
              </a:extLst>
            </p:cNvPr>
            <p:cNvSpPr/>
            <p:nvPr/>
          </p:nvSpPr>
          <p:spPr bwMode="auto">
            <a:xfrm>
              <a:off x="1011996" y="5301100"/>
              <a:ext cx="173829" cy="181041"/>
            </a:xfrm>
            <a:custGeom>
              <a:avLst/>
              <a:gdLst>
                <a:gd name="T0" fmla="*/ 60 w 102"/>
                <a:gd name="T1" fmla="*/ 0 h 106"/>
                <a:gd name="T2" fmla="*/ 14 w 102"/>
                <a:gd name="T3" fmla="*/ 54 h 106"/>
                <a:gd name="T4" fmla="*/ 19 w 102"/>
                <a:gd name="T5" fmla="*/ 89 h 106"/>
                <a:gd name="T6" fmla="*/ 56 w 102"/>
                <a:gd name="T7" fmla="*/ 89 h 106"/>
                <a:gd name="T8" fmla="*/ 102 w 102"/>
                <a:gd name="T9" fmla="*/ 35 h 106"/>
                <a:gd name="T10" fmla="*/ 79 w 102"/>
                <a:gd name="T11" fmla="*/ 20 h 106"/>
                <a:gd name="T12" fmla="*/ 60 w 102"/>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102" h="106">
                  <a:moveTo>
                    <a:pt x="60" y="0"/>
                  </a:moveTo>
                  <a:cubicBezTo>
                    <a:pt x="14" y="54"/>
                    <a:pt x="14" y="54"/>
                    <a:pt x="14" y="54"/>
                  </a:cubicBezTo>
                  <a:cubicBezTo>
                    <a:pt x="14" y="54"/>
                    <a:pt x="0" y="73"/>
                    <a:pt x="19" y="89"/>
                  </a:cubicBezTo>
                  <a:cubicBezTo>
                    <a:pt x="38" y="106"/>
                    <a:pt x="56" y="89"/>
                    <a:pt x="56" y="89"/>
                  </a:cubicBezTo>
                  <a:cubicBezTo>
                    <a:pt x="102" y="35"/>
                    <a:pt x="102" y="35"/>
                    <a:pt x="102" y="35"/>
                  </a:cubicBezTo>
                  <a:cubicBezTo>
                    <a:pt x="94" y="31"/>
                    <a:pt x="86" y="26"/>
                    <a:pt x="79" y="20"/>
                  </a:cubicBezTo>
                  <a:cubicBezTo>
                    <a:pt x="71" y="14"/>
                    <a:pt x="65" y="7"/>
                    <a:pt x="6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34" name="Freeform 29">
            <a:extLst>
              <a:ext uri="{FF2B5EF4-FFF2-40B4-BE49-F238E27FC236}">
                <a16:creationId xmlns:a16="http://schemas.microsoft.com/office/drawing/2014/main" id="{FB334793-21B1-2553-E61B-B7FA810DBCC7}"/>
              </a:ext>
            </a:extLst>
          </p:cNvPr>
          <p:cNvSpPr>
            <a:spLocks noChangeArrowheads="1"/>
          </p:cNvSpPr>
          <p:nvPr/>
        </p:nvSpPr>
        <p:spPr bwMode="auto">
          <a:xfrm>
            <a:off x="10326431" y="3596317"/>
            <a:ext cx="573032" cy="618417"/>
          </a:xfrm>
          <a:custGeom>
            <a:avLst/>
            <a:gdLst>
              <a:gd name="T0" fmla="*/ 248 w 444"/>
              <a:gd name="T1" fmla="*/ 337 h 462"/>
              <a:gd name="T2" fmla="*/ 248 w 444"/>
              <a:gd name="T3" fmla="*/ 337 h 462"/>
              <a:gd name="T4" fmla="*/ 320 w 444"/>
              <a:gd name="T5" fmla="*/ 257 h 462"/>
              <a:gd name="T6" fmla="*/ 443 w 444"/>
              <a:gd name="T7" fmla="*/ 71 h 462"/>
              <a:gd name="T8" fmla="*/ 426 w 444"/>
              <a:gd name="T9" fmla="*/ 53 h 462"/>
              <a:gd name="T10" fmla="*/ 346 w 444"/>
              <a:gd name="T11" fmla="*/ 53 h 462"/>
              <a:gd name="T12" fmla="*/ 222 w 444"/>
              <a:gd name="T13" fmla="*/ 0 h 462"/>
              <a:gd name="T14" fmla="*/ 98 w 444"/>
              <a:gd name="T15" fmla="*/ 53 h 462"/>
              <a:gd name="T16" fmla="*/ 18 w 444"/>
              <a:gd name="T17" fmla="*/ 53 h 462"/>
              <a:gd name="T18" fmla="*/ 0 w 444"/>
              <a:gd name="T19" fmla="*/ 71 h 462"/>
              <a:gd name="T20" fmla="*/ 124 w 444"/>
              <a:gd name="T21" fmla="*/ 257 h 462"/>
              <a:gd name="T22" fmla="*/ 195 w 444"/>
              <a:gd name="T23" fmla="*/ 337 h 462"/>
              <a:gd name="T24" fmla="*/ 195 w 444"/>
              <a:gd name="T25" fmla="*/ 372 h 462"/>
              <a:gd name="T26" fmla="*/ 107 w 444"/>
              <a:gd name="T27" fmla="*/ 416 h 462"/>
              <a:gd name="T28" fmla="*/ 222 w 444"/>
              <a:gd name="T29" fmla="*/ 461 h 462"/>
              <a:gd name="T30" fmla="*/ 328 w 444"/>
              <a:gd name="T31" fmla="*/ 416 h 462"/>
              <a:gd name="T32" fmla="*/ 248 w 444"/>
              <a:gd name="T33" fmla="*/ 372 h 462"/>
              <a:gd name="T34" fmla="*/ 248 w 444"/>
              <a:gd name="T35" fmla="*/ 337 h 462"/>
              <a:gd name="T36" fmla="*/ 320 w 444"/>
              <a:gd name="T37" fmla="*/ 212 h 462"/>
              <a:gd name="T38" fmla="*/ 320 w 444"/>
              <a:gd name="T39" fmla="*/ 212 h 462"/>
              <a:gd name="T40" fmla="*/ 346 w 444"/>
              <a:gd name="T41" fmla="*/ 89 h 462"/>
              <a:gd name="T42" fmla="*/ 408 w 444"/>
              <a:gd name="T43" fmla="*/ 89 h 462"/>
              <a:gd name="T44" fmla="*/ 320 w 444"/>
              <a:gd name="T45" fmla="*/ 212 h 462"/>
              <a:gd name="T46" fmla="*/ 222 w 444"/>
              <a:gd name="T47" fmla="*/ 36 h 462"/>
              <a:gd name="T48" fmla="*/ 222 w 444"/>
              <a:gd name="T49" fmla="*/ 36 h 462"/>
              <a:gd name="T50" fmla="*/ 320 w 444"/>
              <a:gd name="T51" fmla="*/ 71 h 462"/>
              <a:gd name="T52" fmla="*/ 222 w 444"/>
              <a:gd name="T53" fmla="*/ 115 h 462"/>
              <a:gd name="T54" fmla="*/ 124 w 444"/>
              <a:gd name="T55" fmla="*/ 71 h 462"/>
              <a:gd name="T56" fmla="*/ 222 w 444"/>
              <a:gd name="T57" fmla="*/ 36 h 462"/>
              <a:gd name="T58" fmla="*/ 36 w 444"/>
              <a:gd name="T59" fmla="*/ 89 h 462"/>
              <a:gd name="T60" fmla="*/ 36 w 444"/>
              <a:gd name="T61" fmla="*/ 89 h 462"/>
              <a:gd name="T62" fmla="*/ 98 w 444"/>
              <a:gd name="T63" fmla="*/ 89 h 462"/>
              <a:gd name="T64" fmla="*/ 124 w 444"/>
              <a:gd name="T65" fmla="*/ 212 h 462"/>
              <a:gd name="T66" fmla="*/ 36 w 444"/>
              <a:gd name="T67" fmla="*/ 8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accent1"/>
          </a:solidFill>
          <a:ln>
            <a:noFill/>
          </a:ln>
          <a:effectLst/>
        </p:spPr>
        <p:txBody>
          <a:bodyPr wrap="none" lIns="17145" tIns="8573" rIns="17145" bIns="8573" anchor="ctr"/>
          <a:lstStyle/>
          <a:p>
            <a:pPr defTabSz="913765">
              <a:defRPr/>
            </a:pPr>
            <a:endParaRPr lang="en-US" dirty="0">
              <a:solidFill>
                <a:srgbClr val="73757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09607" y="1364979"/>
            <a:ext cx="8782420" cy="1872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 name="矩形 6"/>
          <p:cNvSpPr/>
          <p:nvPr/>
        </p:nvSpPr>
        <p:spPr>
          <a:xfrm>
            <a:off x="0" y="3909053"/>
            <a:ext cx="5712357" cy="1872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8" name="矩形 7"/>
          <p:cNvSpPr/>
          <p:nvPr/>
        </p:nvSpPr>
        <p:spPr>
          <a:xfrm>
            <a:off x="0" y="1988840"/>
            <a:ext cx="10613237" cy="3024000"/>
          </a:xfrm>
          <a:custGeom>
            <a:avLst/>
            <a:gdLst/>
            <a:ahLst/>
            <a:cxnLst/>
            <a:rect l="l" t="t" r="r" b="b"/>
            <a:pathLst>
              <a:path w="7959928" h="2268000">
                <a:moveTo>
                  <a:pt x="0" y="0"/>
                </a:moveTo>
                <a:lnTo>
                  <a:pt x="7959928" y="0"/>
                </a:lnTo>
                <a:lnTo>
                  <a:pt x="6650498" y="2268000"/>
                </a:lnTo>
                <a:lnTo>
                  <a:pt x="0" y="226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0" name="TextBox 9"/>
          <p:cNvSpPr txBox="1"/>
          <p:nvPr/>
        </p:nvSpPr>
        <p:spPr>
          <a:xfrm>
            <a:off x="790577" y="3813047"/>
            <a:ext cx="1394076" cy="615553"/>
          </a:xfrm>
          <a:prstGeom prst="rect">
            <a:avLst/>
          </a:prstGeom>
          <a:noFill/>
        </p:spPr>
        <p:txBody>
          <a:bodyPr wrap="square" lIns="121917" tIns="60958" rIns="121917" bIns="60958" rtlCol="0">
            <a:spAutoFit/>
          </a:bodyPr>
          <a:lstStyle/>
          <a:p>
            <a:pPr algn="ctr"/>
            <a:r>
              <a:rPr lang="en-US" altLang="zh-CN" sz="3200" dirty="0">
                <a:solidFill>
                  <a:schemeClr val="bg1"/>
                </a:solidFill>
              </a:rPr>
              <a:t>PART</a:t>
            </a:r>
            <a:endParaRPr lang="zh-CN" altLang="en-US" sz="3200" dirty="0">
              <a:solidFill>
                <a:schemeClr val="bg1"/>
              </a:solidFill>
            </a:endParaRPr>
          </a:p>
        </p:txBody>
      </p:sp>
      <p:sp>
        <p:nvSpPr>
          <p:cNvPr id="11" name="TextBox 10"/>
          <p:cNvSpPr txBox="1"/>
          <p:nvPr/>
        </p:nvSpPr>
        <p:spPr>
          <a:xfrm>
            <a:off x="1852481" y="2262988"/>
            <a:ext cx="2229877" cy="2474595"/>
          </a:xfrm>
          <a:prstGeom prst="rect">
            <a:avLst/>
          </a:prstGeom>
          <a:noFill/>
        </p:spPr>
        <p:txBody>
          <a:bodyPr wrap="square" lIns="121917" tIns="60958" rIns="121917" bIns="60958" rtlCol="0">
            <a:spAutoFit/>
          </a:bodyPr>
          <a:lstStyle/>
          <a:p>
            <a:pPr algn="ctr"/>
            <a:r>
              <a:rPr lang="en-US" sz="15300" dirty="0">
                <a:solidFill>
                  <a:schemeClr val="bg1"/>
                </a:solidFill>
                <a:latin typeface="Impact" panose="020B0806030902050204" pitchFamily="34" charset="0"/>
              </a:rPr>
              <a:t>4</a:t>
            </a:r>
          </a:p>
        </p:txBody>
      </p:sp>
      <p:sp>
        <p:nvSpPr>
          <p:cNvPr id="12" name="TextBox 11"/>
          <p:cNvSpPr txBox="1"/>
          <p:nvPr/>
        </p:nvSpPr>
        <p:spPr>
          <a:xfrm>
            <a:off x="3409607" y="3015631"/>
            <a:ext cx="6442180" cy="692493"/>
          </a:xfrm>
          <a:prstGeom prst="rect">
            <a:avLst/>
          </a:prstGeom>
          <a:noFill/>
        </p:spPr>
        <p:txBody>
          <a:bodyPr wrap="square" lIns="121917" tIns="60958" rIns="121917" bIns="60958" rtlCol="0">
            <a:spAutoFit/>
          </a:bodyPr>
          <a:lstStyle/>
          <a:p>
            <a:pPr lvl="0" algn="ctr"/>
            <a:r>
              <a:rPr lang="en-US" altLang="zh-CN" sz="3700" b="1" dirty="0">
                <a:solidFill>
                  <a:prstClr val="white"/>
                </a:solidFill>
                <a:sym typeface="+mn-ea"/>
              </a:rPr>
              <a:t>RESSET</a:t>
            </a:r>
            <a:r>
              <a:rPr lang="zh-CN" altLang="en-US" sz="3700" b="1" dirty="0">
                <a:solidFill>
                  <a:prstClr val="white"/>
                </a:solidFill>
                <a:sym typeface="+mn-ea"/>
              </a:rPr>
              <a:t>企业大数据平台介绍</a:t>
            </a:r>
            <a:endParaRPr lang="en-US" altLang="zh-CN" sz="3700" b="1" dirty="0">
              <a:solidFill>
                <a:schemeClr val="bg1"/>
              </a:solidFill>
              <a:latin typeface="微软雅黑" panose="020B0503020204020204" charset="-122"/>
            </a:endParaRPr>
          </a:p>
        </p:txBody>
      </p:sp>
      <p:sp>
        <p:nvSpPr>
          <p:cNvPr id="21" name="矩形 20"/>
          <p:cNvSpPr/>
          <p:nvPr/>
        </p:nvSpPr>
        <p:spPr>
          <a:xfrm>
            <a:off x="11001541" y="1808851"/>
            <a:ext cx="596076" cy="984256"/>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3" name="Picture 3" descr="E:\文档\doc\04.svn\100.综合\005.Logo\logo.jpg"/>
          <p:cNvPicPr>
            <a:picLocks noChangeAspect="1" noChangeArrowheads="1"/>
          </p:cNvPicPr>
          <p:nvPr/>
        </p:nvPicPr>
        <p:blipFill>
          <a:blip r:embed="rId3" cstate="print"/>
          <a:srcRect/>
          <a:stretch>
            <a:fillRect/>
          </a:stretch>
        </p:blipFill>
        <p:spPr bwMode="auto">
          <a:xfrm>
            <a:off x="252347" y="259488"/>
            <a:ext cx="1600200" cy="635000"/>
          </a:xfrm>
          <a:prstGeom prst="rect">
            <a:avLst/>
          </a:prstGeom>
          <a:noFill/>
        </p:spPr>
      </p:pic>
    </p:spTree>
    <p:extLst>
      <p:ext uri="{BB962C8B-B14F-4D97-AF65-F5344CB8AC3E}">
        <p14:creationId xmlns:p14="http://schemas.microsoft.com/office/powerpoint/2010/main" val="3285473291"/>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altLang="zh-CN" sz="2800" b="1" dirty="0">
                <a:solidFill>
                  <a:prstClr val="black">
                    <a:lumMod val="65000"/>
                    <a:lumOff val="35000"/>
                  </a:prstClr>
                </a:solidFill>
              </a:rPr>
              <a:t>RESSET</a:t>
            </a:r>
            <a:r>
              <a:rPr lang="zh-CN" altLang="en-US" sz="2800" b="1" dirty="0">
                <a:solidFill>
                  <a:prstClr val="black">
                    <a:lumMod val="65000"/>
                    <a:lumOff val="35000"/>
                  </a:prstClr>
                </a:solidFill>
              </a:rPr>
              <a:t>企业大数据平台</a:t>
            </a:r>
            <a:endParaRPr lang="zh-CN" altLang="en-US" sz="2800" b="1" dirty="0"/>
          </a:p>
        </p:txBody>
      </p:sp>
      <p:sp>
        <p:nvSpPr>
          <p:cNvPr id="2" name="矩形 1"/>
          <p:cNvSpPr/>
          <p:nvPr/>
        </p:nvSpPr>
        <p:spPr>
          <a:xfrm>
            <a:off x="576660" y="1147247"/>
            <a:ext cx="5567505" cy="5475986"/>
          </a:xfrm>
          <a:prstGeom prst="rect">
            <a:avLst/>
          </a:prstGeom>
        </p:spPr>
        <p:txBody>
          <a:bodyPr wrap="square">
            <a:spAutoFit/>
          </a:bodyPr>
          <a:lstStyle/>
          <a:p>
            <a:pPr marL="287655" marR="0" lvl="0" indent="-287655" algn="just" defTabSz="767080" rtl="0" eaLnBrk="1" fontAlgn="auto" latinLnBrk="0" hangingPunct="1">
              <a:lnSpc>
                <a:spcPct val="150000"/>
              </a:lnSpc>
              <a:spcBef>
                <a:spcPts val="450"/>
              </a:spcBef>
              <a:spcAft>
                <a:spcPts val="0"/>
              </a:spcAft>
              <a:buClrTx/>
              <a:buSzTx/>
              <a:buFont typeface="Wingdings" panose="05000000000000000000" pitchFamily="2" charset="2"/>
              <a:buChar char="n"/>
              <a:tabLst>
                <a:tab pos="1552575" algn="l"/>
              </a:tabLst>
              <a:defRPr/>
            </a:pPr>
            <a:r>
              <a:rPr kumimoji="0" lang="zh-CN" altLang="zh-CN" sz="1600" b="1" i="0" u="none" strike="noStrike" kern="1200" cap="none" spc="0" normalizeH="0" baseline="0" noProof="0" dirty="0">
                <a:ln>
                  <a:noFill/>
                </a:ln>
                <a:solidFill>
                  <a:srgbClr val="0070C0"/>
                </a:solidFill>
                <a:effectLst/>
                <a:uLnTx/>
                <a:uFillTx/>
                <a:latin typeface="微软雅黑"/>
                <a:ea typeface="微软雅黑"/>
                <a:cs typeface="+mn-cs"/>
              </a:rPr>
              <a:t>涵盖全国</a:t>
            </a:r>
            <a:r>
              <a:rPr lang="en-US" altLang="zh-CN" sz="1600" b="1" dirty="0">
                <a:solidFill>
                  <a:srgbClr val="FF0000"/>
                </a:solidFill>
                <a:latin typeface="微软雅黑"/>
                <a:ea typeface="微软雅黑"/>
              </a:rPr>
              <a:t>3.4</a:t>
            </a:r>
            <a:r>
              <a:rPr kumimoji="0" lang="zh-CN" altLang="zh-CN" sz="1600" b="1" i="0" u="none" strike="noStrike" kern="1200" cap="none" spc="0" normalizeH="0" baseline="0" noProof="0" dirty="0">
                <a:ln>
                  <a:noFill/>
                </a:ln>
                <a:solidFill>
                  <a:srgbClr val="FF0000"/>
                </a:solidFill>
                <a:effectLst/>
                <a:uLnTx/>
                <a:uFillTx/>
                <a:latin typeface="微软雅黑"/>
                <a:ea typeface="微软雅黑"/>
                <a:cs typeface="+mn-cs"/>
              </a:rPr>
              <a:t>亿</a:t>
            </a:r>
            <a:r>
              <a:rPr kumimoji="0" lang="en-US" altLang="zh-CN" sz="1600" b="1" i="0" u="none" strike="noStrike" kern="1200" cap="none" spc="0" normalizeH="0" baseline="0" noProof="0" dirty="0">
                <a:ln>
                  <a:noFill/>
                </a:ln>
                <a:solidFill>
                  <a:srgbClr val="FF0000"/>
                </a:solidFill>
                <a:effectLst/>
                <a:uLnTx/>
                <a:uFillTx/>
                <a:latin typeface="微软雅黑"/>
                <a:ea typeface="微软雅黑"/>
                <a:cs typeface="+mn-cs"/>
              </a:rPr>
              <a:t>+</a:t>
            </a:r>
            <a:r>
              <a:rPr kumimoji="0" lang="zh-CN" altLang="en-US" sz="1600" b="1" i="0" u="none" strike="noStrike" kern="1200" cap="none" spc="0" normalizeH="0" baseline="0" noProof="0" dirty="0">
                <a:ln>
                  <a:noFill/>
                </a:ln>
                <a:solidFill>
                  <a:srgbClr val="0070C0"/>
                </a:solidFill>
                <a:effectLst/>
                <a:uLnTx/>
                <a:uFillTx/>
                <a:latin typeface="微软雅黑"/>
                <a:ea typeface="微软雅黑"/>
                <a:cs typeface="+mn-cs"/>
              </a:rPr>
              <a:t>市场主体</a:t>
            </a:r>
            <a:r>
              <a:rPr kumimoji="0" lang="zh-CN" altLang="zh-CN" sz="1600" b="1" i="0" u="none" strike="noStrike" kern="1200" cap="none" spc="0" normalizeH="0" baseline="0" noProof="0" dirty="0">
                <a:ln>
                  <a:noFill/>
                </a:ln>
                <a:solidFill>
                  <a:srgbClr val="0070C0"/>
                </a:solidFill>
                <a:effectLst/>
                <a:uLnTx/>
                <a:uFillTx/>
                <a:latin typeface="微软雅黑"/>
                <a:ea typeface="微软雅黑"/>
                <a:cs typeface="+mn-cs"/>
              </a:rPr>
              <a:t>动态信息</a:t>
            </a:r>
            <a:r>
              <a:rPr kumimoji="0" lang="zh-CN" altLang="en-US" sz="1600" b="1" i="0" u="none" strike="noStrike" kern="1200" cap="none" spc="0" normalizeH="0" baseline="0" noProof="0" dirty="0">
                <a:ln>
                  <a:noFill/>
                </a:ln>
                <a:solidFill>
                  <a:srgbClr val="0070C0"/>
                </a:solidFill>
                <a:effectLst/>
                <a:uLnTx/>
                <a:uFillTx/>
                <a:latin typeface="微软雅黑"/>
                <a:ea typeface="微软雅黑"/>
                <a:cs typeface="+mn-cs"/>
              </a:rPr>
              <a:t>，</a:t>
            </a:r>
            <a:r>
              <a:rPr kumimoji="0" lang="zh-CN" altLang="zh-CN" sz="1600" b="1" i="0" u="none" strike="noStrike" kern="1200" cap="none" spc="0" normalizeH="0" baseline="0" noProof="0" dirty="0">
                <a:ln>
                  <a:noFill/>
                </a:ln>
                <a:solidFill>
                  <a:srgbClr val="FF0000"/>
                </a:solidFill>
                <a:effectLst/>
                <a:uLnTx/>
                <a:uFillTx/>
                <a:latin typeface="微软雅黑"/>
                <a:ea typeface="微软雅黑"/>
                <a:cs typeface="+mn-cs"/>
              </a:rPr>
              <a:t>日更新</a:t>
            </a:r>
            <a:r>
              <a:rPr kumimoji="0" lang="zh-CN" altLang="zh-CN" sz="1600" b="1" i="0" u="none" strike="noStrike" kern="1200" cap="none" spc="0" normalizeH="0" baseline="0" noProof="0" dirty="0">
                <a:ln>
                  <a:noFill/>
                </a:ln>
                <a:solidFill>
                  <a:srgbClr val="0070C0"/>
                </a:solidFill>
                <a:effectLst/>
                <a:uLnTx/>
                <a:uFillTx/>
                <a:latin typeface="微软雅黑"/>
                <a:ea typeface="微软雅黑"/>
                <a:cs typeface="+mn-cs"/>
              </a:rPr>
              <a:t>，日均新增</a:t>
            </a:r>
            <a:r>
              <a:rPr kumimoji="0" lang="zh-CN" altLang="en-US" sz="1600" b="1" i="0" u="none" strike="noStrike" kern="1200" cap="none" spc="0" normalizeH="0" baseline="0" noProof="0" dirty="0">
                <a:ln>
                  <a:noFill/>
                </a:ln>
                <a:solidFill>
                  <a:srgbClr val="0070C0"/>
                </a:solidFill>
                <a:effectLst/>
                <a:uLnTx/>
                <a:uFillTx/>
                <a:latin typeface="微软雅黑"/>
                <a:ea typeface="微软雅黑"/>
                <a:cs typeface="+mn-cs"/>
              </a:rPr>
              <a:t>近</a:t>
            </a:r>
            <a:r>
              <a:rPr kumimoji="0" lang="en-US" altLang="zh-CN" sz="1600" b="1" i="0" u="none" strike="noStrike" kern="1200" cap="none" spc="0" normalizeH="0" baseline="0" noProof="0" dirty="0">
                <a:ln>
                  <a:noFill/>
                </a:ln>
                <a:solidFill>
                  <a:srgbClr val="0070C0"/>
                </a:solidFill>
                <a:effectLst/>
                <a:uLnTx/>
                <a:uFillTx/>
                <a:latin typeface="微软雅黑"/>
                <a:ea typeface="微软雅黑"/>
                <a:cs typeface="+mn-cs"/>
              </a:rPr>
              <a:t>500</a:t>
            </a:r>
            <a:r>
              <a:rPr kumimoji="0" lang="zh-CN" altLang="zh-CN" sz="1600" b="1" i="0" u="none" strike="noStrike" kern="1200" cap="none" spc="0" normalizeH="0" baseline="0" noProof="0" dirty="0">
                <a:ln>
                  <a:noFill/>
                </a:ln>
                <a:solidFill>
                  <a:srgbClr val="0070C0"/>
                </a:solidFill>
                <a:effectLst/>
                <a:uLnTx/>
                <a:uFillTx/>
                <a:latin typeface="微软雅黑"/>
                <a:ea typeface="微软雅黑"/>
                <a:cs typeface="+mn-cs"/>
              </a:rPr>
              <a:t>万条</a:t>
            </a:r>
            <a:r>
              <a:rPr kumimoji="0" lang="zh-CN" altLang="en-US" sz="1600" b="1" i="0" u="none" strike="noStrike" kern="1200" cap="none" spc="0" normalizeH="0" baseline="0" noProof="0" dirty="0">
                <a:ln>
                  <a:noFill/>
                </a:ln>
                <a:solidFill>
                  <a:srgbClr val="0070C0"/>
                </a:solidFill>
                <a:effectLst/>
                <a:uLnTx/>
                <a:uFillTx/>
                <a:latin typeface="微软雅黑"/>
                <a:ea typeface="微软雅黑"/>
                <a:cs typeface="+mn-cs"/>
              </a:rPr>
              <a:t>。</a:t>
            </a:r>
            <a:endParaRPr kumimoji="0" lang="en-US" altLang="zh-CN" sz="1600" b="1" i="0" u="none" strike="noStrike" kern="1200" cap="none" spc="0" normalizeH="0" baseline="0" noProof="0" dirty="0">
              <a:ln>
                <a:noFill/>
              </a:ln>
              <a:solidFill>
                <a:srgbClr val="0070C0"/>
              </a:solidFill>
              <a:effectLst/>
              <a:uLnTx/>
              <a:uFillTx/>
              <a:latin typeface="微软雅黑"/>
              <a:ea typeface="微软雅黑"/>
              <a:cs typeface="+mn-cs"/>
            </a:endParaRPr>
          </a:p>
          <a:p>
            <a:pPr marL="287655" marR="0" lvl="0" indent="-287655" algn="just" defTabSz="767080" rtl="0" eaLnBrk="1" fontAlgn="auto" latinLnBrk="0" hangingPunct="1">
              <a:lnSpc>
                <a:spcPct val="150000"/>
              </a:lnSpc>
              <a:spcBef>
                <a:spcPts val="450"/>
              </a:spcBef>
              <a:spcAft>
                <a:spcPts val="0"/>
              </a:spcAft>
              <a:buClrTx/>
              <a:buSzTx/>
              <a:buFont typeface="Wingdings" panose="05000000000000000000" pitchFamily="2" charset="2"/>
              <a:buChar char="n"/>
              <a:tabLst>
                <a:tab pos="1552575" algn="l"/>
              </a:tabLst>
              <a:defRPr/>
            </a:pPr>
            <a:r>
              <a:rPr kumimoji="0" lang="zh-CN" altLang="en-US" sz="1600" b="1" i="0" u="none" strike="noStrike" kern="1200" cap="none" spc="0" normalizeH="0" baseline="0" noProof="0" dirty="0">
                <a:ln>
                  <a:noFill/>
                </a:ln>
                <a:solidFill>
                  <a:srgbClr val="0070C0"/>
                </a:solidFill>
                <a:effectLst/>
                <a:uLnTx/>
                <a:uFillTx/>
                <a:latin typeface="微软雅黑"/>
                <a:ea typeface="微软雅黑"/>
                <a:cs typeface="+mn-cs"/>
              </a:rPr>
              <a:t>包括</a:t>
            </a:r>
            <a:r>
              <a:rPr kumimoji="0" lang="zh-CN" altLang="en-US" sz="1600" b="1" i="0" u="none" strike="noStrike" kern="1200" cap="none" spc="0" normalizeH="0" baseline="0" noProof="0" dirty="0">
                <a:ln>
                  <a:noFill/>
                </a:ln>
                <a:solidFill>
                  <a:srgbClr val="FF0000"/>
                </a:solidFill>
                <a:effectLst/>
                <a:uLnTx/>
                <a:uFillTx/>
                <a:latin typeface="微软雅黑"/>
                <a:ea typeface="微软雅黑"/>
                <a:cs typeface="+mn-cs"/>
              </a:rPr>
              <a:t>工商信息、投融资、企业信用、企业资质、司法文书、知识产权、招投标、企业标准、成果奖励、产品价格、土地信息、人才信息、国家基金项目、上市公司信息、招聘、汽车、基金债券、园区、高校信息、私募基金、新闻</a:t>
            </a:r>
            <a:r>
              <a:rPr kumimoji="0" lang="zh-CN" altLang="en-US" sz="1600" b="1" i="0" u="none" strike="noStrike" kern="1200" cap="none" spc="0" normalizeH="0" baseline="0" noProof="0" dirty="0">
                <a:ln>
                  <a:noFill/>
                </a:ln>
                <a:solidFill>
                  <a:srgbClr val="0070C0"/>
                </a:solidFill>
                <a:effectLst/>
                <a:uLnTx/>
                <a:uFillTx/>
                <a:latin typeface="微软雅黑"/>
                <a:ea typeface="微软雅黑"/>
                <a:cs typeface="+mn-cs"/>
              </a:rPr>
              <a:t>共二十一大维度指标，覆盖企业信息、企业发展、经营状况、守法守规、知识产权、成果奖励等全维度信息。 </a:t>
            </a:r>
            <a:endParaRPr kumimoji="0" lang="en-US" altLang="zh-CN" sz="1600" b="1" i="0" u="none" strike="noStrike" kern="1200" cap="none" spc="0" normalizeH="0" baseline="0" noProof="0" dirty="0">
              <a:ln>
                <a:noFill/>
              </a:ln>
              <a:solidFill>
                <a:srgbClr val="0070C0"/>
              </a:solidFill>
              <a:effectLst/>
              <a:uLnTx/>
              <a:uFillTx/>
              <a:latin typeface="微软雅黑"/>
              <a:ea typeface="微软雅黑"/>
              <a:cs typeface="+mn-cs"/>
            </a:endParaRPr>
          </a:p>
          <a:p>
            <a:pPr marL="287655" marR="0" lvl="0" indent="-287655" algn="just" defTabSz="767080" rtl="0" eaLnBrk="1" fontAlgn="auto" latinLnBrk="0" hangingPunct="1">
              <a:lnSpc>
                <a:spcPct val="150000"/>
              </a:lnSpc>
              <a:spcBef>
                <a:spcPts val="450"/>
              </a:spcBef>
              <a:spcAft>
                <a:spcPts val="0"/>
              </a:spcAft>
              <a:buClrTx/>
              <a:buSzTx/>
              <a:buFont typeface="Wingdings" panose="05000000000000000000" pitchFamily="2" charset="2"/>
              <a:buChar char="n"/>
              <a:tabLst>
                <a:tab pos="1552575" algn="l"/>
              </a:tabLst>
              <a:defRPr/>
            </a:pPr>
            <a:r>
              <a:rPr kumimoji="0" lang="zh-CN" altLang="en-US" sz="1600" b="1" i="0" u="none" strike="noStrike" kern="1200" cap="none" spc="0" normalizeH="0" baseline="0" noProof="0" dirty="0">
                <a:ln>
                  <a:noFill/>
                </a:ln>
                <a:solidFill>
                  <a:srgbClr val="0070C0"/>
                </a:solidFill>
                <a:effectLst/>
                <a:uLnTx/>
                <a:uFillTx/>
                <a:latin typeface="微软雅黑"/>
                <a:ea typeface="微软雅黑"/>
                <a:cs typeface="+mn-cs"/>
              </a:rPr>
              <a:t>用户可</a:t>
            </a:r>
            <a:r>
              <a:rPr kumimoji="0" lang="zh-CN" altLang="en-US" sz="1600" b="1" i="0" u="none" strike="noStrike" kern="1200" cap="none" spc="0" normalizeH="0" baseline="0" noProof="0" dirty="0">
                <a:ln>
                  <a:noFill/>
                </a:ln>
                <a:solidFill>
                  <a:srgbClr val="FF0000"/>
                </a:solidFill>
                <a:effectLst/>
                <a:uLnTx/>
                <a:uFillTx/>
                <a:latin typeface="微软雅黑"/>
                <a:ea typeface="微软雅黑"/>
                <a:cs typeface="+mn-cs"/>
              </a:rPr>
              <a:t>查询、浏览、分析和下载</a:t>
            </a:r>
            <a:r>
              <a:rPr kumimoji="0" lang="zh-CN" altLang="en-US" sz="1600" b="1" i="0" u="none" strike="noStrike" kern="1200" cap="none" spc="0" normalizeH="0" baseline="0" noProof="0" dirty="0">
                <a:ln>
                  <a:noFill/>
                </a:ln>
                <a:solidFill>
                  <a:srgbClr val="0070C0"/>
                </a:solidFill>
                <a:effectLst/>
                <a:uLnTx/>
                <a:uFillTx/>
                <a:latin typeface="微软雅黑"/>
                <a:ea typeface="微软雅黑"/>
                <a:cs typeface="+mn-cs"/>
              </a:rPr>
              <a:t>经过</a:t>
            </a:r>
            <a:r>
              <a:rPr kumimoji="0" lang="zh-CN" altLang="en-US" sz="1600" b="1" i="0" u="none" strike="noStrike" kern="1200" cap="none" spc="0" normalizeH="0" baseline="0" noProof="0" dirty="0">
                <a:ln>
                  <a:noFill/>
                </a:ln>
                <a:solidFill>
                  <a:srgbClr val="FF0000"/>
                </a:solidFill>
                <a:effectLst/>
                <a:uLnTx/>
                <a:uFillTx/>
                <a:latin typeface="微软雅黑"/>
                <a:ea typeface="微软雅黑"/>
                <a:cs typeface="+mn-cs"/>
              </a:rPr>
              <a:t>数据清洗和标准化标注</a:t>
            </a:r>
            <a:r>
              <a:rPr kumimoji="0" lang="zh-CN" altLang="en-US" sz="1600" b="1" i="0" u="none" strike="noStrike" kern="1200" cap="none" spc="0" normalizeH="0" baseline="0" noProof="0" dirty="0">
                <a:ln>
                  <a:noFill/>
                </a:ln>
                <a:solidFill>
                  <a:srgbClr val="0070C0"/>
                </a:solidFill>
                <a:effectLst/>
                <a:uLnTx/>
                <a:uFillTx/>
                <a:latin typeface="微软雅黑"/>
                <a:ea typeface="微软雅黑"/>
                <a:cs typeface="+mn-cs"/>
              </a:rPr>
              <a:t>的数据信息，直接应用于教学与科研。</a:t>
            </a:r>
            <a:endParaRPr kumimoji="0" lang="en-US" altLang="zh-CN" sz="1600" b="1" i="0" u="none" strike="noStrike" kern="1200" cap="none" spc="0" normalizeH="0" baseline="0" noProof="0" dirty="0">
              <a:ln>
                <a:noFill/>
              </a:ln>
              <a:solidFill>
                <a:srgbClr val="0070C0"/>
              </a:solidFill>
              <a:effectLst/>
              <a:uLnTx/>
              <a:uFillTx/>
              <a:latin typeface="微软雅黑"/>
              <a:ea typeface="微软雅黑"/>
              <a:cs typeface="+mn-cs"/>
            </a:endParaRPr>
          </a:p>
          <a:p>
            <a:pPr marL="287655" marR="0" lvl="0" indent="-287655" algn="just" defTabSz="767080" rtl="0" eaLnBrk="1" fontAlgn="auto" latinLnBrk="0" hangingPunct="1">
              <a:lnSpc>
                <a:spcPct val="150000"/>
              </a:lnSpc>
              <a:spcBef>
                <a:spcPts val="450"/>
              </a:spcBef>
              <a:spcAft>
                <a:spcPts val="0"/>
              </a:spcAft>
              <a:buClrTx/>
              <a:buSzTx/>
              <a:buFont typeface="Wingdings" panose="05000000000000000000" pitchFamily="2" charset="2"/>
              <a:buChar char="n"/>
              <a:tabLst>
                <a:tab pos="1552575" algn="l"/>
              </a:tabLst>
              <a:defRPr/>
            </a:pPr>
            <a:r>
              <a:rPr kumimoji="0" lang="zh-CN" altLang="en-US" sz="1600" b="1" i="0" u="none" strike="noStrike" kern="1200" cap="none" spc="0" normalizeH="0" baseline="0" noProof="0" dirty="0">
                <a:ln>
                  <a:noFill/>
                </a:ln>
                <a:solidFill>
                  <a:srgbClr val="0070C0"/>
                </a:solidFill>
                <a:effectLst/>
                <a:uLnTx/>
                <a:uFillTx/>
                <a:latin typeface="微软雅黑"/>
                <a:ea typeface="微软雅黑"/>
                <a:cs typeface="+mn-cs"/>
              </a:rPr>
              <a:t>提供</a:t>
            </a:r>
            <a:r>
              <a:rPr kumimoji="0" lang="zh-CN" altLang="en-US" sz="1600" b="1" i="0" u="none" strike="noStrike" kern="1200" cap="none" spc="0" normalizeH="0" baseline="0" noProof="0" dirty="0">
                <a:ln>
                  <a:noFill/>
                </a:ln>
                <a:solidFill>
                  <a:srgbClr val="FF0000"/>
                </a:solidFill>
                <a:effectLst/>
                <a:uLnTx/>
                <a:uFillTx/>
                <a:latin typeface="微软雅黑"/>
                <a:ea typeface="微软雅黑"/>
                <a:cs typeface="+mn-cs"/>
              </a:rPr>
              <a:t>多角度的统计数据</a:t>
            </a:r>
            <a:r>
              <a:rPr kumimoji="0" lang="zh-CN" altLang="en-US" sz="1600" b="1" i="0" u="none" strike="noStrike" kern="1200" cap="none" spc="0" normalizeH="0" baseline="0" noProof="0" dirty="0">
                <a:ln>
                  <a:noFill/>
                </a:ln>
                <a:solidFill>
                  <a:srgbClr val="0070C0"/>
                </a:solidFill>
                <a:effectLst/>
                <a:uLnTx/>
                <a:uFillTx/>
                <a:latin typeface="微软雅黑"/>
                <a:ea typeface="微软雅黑"/>
                <a:cs typeface="+mn-cs"/>
              </a:rPr>
              <a:t>，反映企业及行业发展状况，可用于构建企业泛信用评价模型、风控模型、指数模型和预测模型等，分析、评估产业发展的阶段、特征，并预测其未来发展趋势。</a:t>
            </a:r>
            <a:endParaRPr kumimoji="0" lang="en-US" altLang="zh-CN" sz="1600" b="1" i="0" u="none" strike="noStrike" kern="1200" cap="none" spc="0" normalizeH="0" baseline="0" noProof="0" dirty="0">
              <a:ln>
                <a:noFill/>
              </a:ln>
              <a:solidFill>
                <a:srgbClr val="0070C0"/>
              </a:solidFill>
              <a:effectLst/>
              <a:uLnTx/>
              <a:uFillTx/>
              <a:latin typeface="微软雅黑"/>
              <a:ea typeface="微软雅黑"/>
              <a:cs typeface="+mn-cs"/>
            </a:endParaRPr>
          </a:p>
        </p:txBody>
      </p:sp>
      <p:grpSp>
        <p:nvGrpSpPr>
          <p:cNvPr id="5" name="Group 3"/>
          <p:cNvGrpSpPr/>
          <p:nvPr/>
        </p:nvGrpSpPr>
        <p:grpSpPr bwMode="auto">
          <a:xfrm>
            <a:off x="10374817" y="5184477"/>
            <a:ext cx="1409639" cy="1438756"/>
            <a:chOff x="1824" y="633"/>
            <a:chExt cx="2834" cy="2849"/>
          </a:xfrm>
        </p:grpSpPr>
        <p:sp>
          <p:nvSpPr>
            <p:cNvPr id="6" name="Puzzle3"/>
            <p:cNvSpPr>
              <a:spLocks noEditPoints="1" noChangeArrowheads="1"/>
            </p:cNvSpPr>
            <p:nvPr/>
          </p:nvSpPr>
          <p:spPr bwMode="gray">
            <a:xfrm>
              <a:off x="3204" y="633"/>
              <a:ext cx="1114" cy="1514"/>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chemeClr val="accent1">
                <a:lumMod val="60000"/>
                <a:lumOff val="40000"/>
              </a:schemeClr>
            </a:solidFill>
            <a:ln w="57150">
              <a:solidFill>
                <a:srgbClr val="FFFFFF"/>
              </a:solidFill>
              <a:miter lim="800000"/>
            </a:ln>
            <a:effectLst>
              <a:outerShdw dist="135003" dir="2471156" algn="ctr" rotWithShape="0">
                <a:srgbClr val="000000">
                  <a:alpha val="50000"/>
                </a:srgb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a:cs typeface="+mn-cs"/>
              </a:endParaRPr>
            </a:p>
          </p:txBody>
        </p:sp>
        <p:sp>
          <p:nvSpPr>
            <p:cNvPr id="8" name="Puzzle2"/>
            <p:cNvSpPr>
              <a:spLocks noEditPoints="1" noChangeArrowheads="1"/>
            </p:cNvSpPr>
            <p:nvPr/>
          </p:nvSpPr>
          <p:spPr bwMode="gray">
            <a:xfrm>
              <a:off x="2880" y="1736"/>
              <a:ext cx="1778" cy="1379"/>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gradFill rotWithShape="1">
              <a:gsLst>
                <a:gs pos="0">
                  <a:srgbClr val="FFCC00"/>
                </a:gs>
                <a:gs pos="100000">
                  <a:srgbClr val="FFCC00">
                    <a:gamma/>
                    <a:tint val="54510"/>
                    <a:invGamma/>
                  </a:srgbClr>
                </a:gs>
              </a:gsLst>
              <a:lin ang="5400000" scaled="1"/>
            </a:gradFill>
            <a:ln w="57150">
              <a:solidFill>
                <a:srgbClr val="FFFFFF"/>
              </a:solidFill>
              <a:miter lim="800000"/>
            </a:ln>
            <a:effectLst>
              <a:outerShdw dist="135003" dir="2471156" algn="ctr" rotWithShape="0">
                <a:srgbClr val="000000">
                  <a:alpha val="50000"/>
                </a:srgb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a:cs typeface="+mn-cs"/>
              </a:endParaRPr>
            </a:p>
          </p:txBody>
        </p:sp>
        <p:sp>
          <p:nvSpPr>
            <p:cNvPr id="9" name="Puzzle4"/>
            <p:cNvSpPr>
              <a:spLocks noEditPoints="1" noChangeArrowheads="1"/>
            </p:cNvSpPr>
            <p:nvPr/>
          </p:nvSpPr>
          <p:spPr bwMode="gray">
            <a:xfrm>
              <a:off x="2192" y="1719"/>
              <a:ext cx="1072" cy="1763"/>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gradFill rotWithShape="1">
              <a:gsLst>
                <a:gs pos="0">
                  <a:srgbClr val="20AE3E"/>
                </a:gs>
                <a:gs pos="100000">
                  <a:srgbClr val="20AE3E">
                    <a:gamma/>
                    <a:tint val="51373"/>
                    <a:invGamma/>
                  </a:srgbClr>
                </a:gs>
              </a:gsLst>
              <a:lin ang="18900000" scaled="1"/>
            </a:gradFill>
            <a:ln w="57150">
              <a:solidFill>
                <a:srgbClr val="FFFFFF"/>
              </a:solidFill>
              <a:miter lim="800000"/>
            </a:ln>
            <a:effectLst>
              <a:outerShdw dist="135003" dir="2471156" algn="ctr" rotWithShape="0">
                <a:srgbClr val="000000">
                  <a:alpha val="50000"/>
                </a:srgb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a:cs typeface="+mn-cs"/>
              </a:endParaRPr>
            </a:p>
          </p:txBody>
        </p:sp>
        <p:sp>
          <p:nvSpPr>
            <p:cNvPr id="10" name="Puzzle1"/>
            <p:cNvSpPr>
              <a:spLocks noEditPoints="1" noChangeArrowheads="1"/>
            </p:cNvSpPr>
            <p:nvPr/>
          </p:nvSpPr>
          <p:spPr bwMode="gray">
            <a:xfrm>
              <a:off x="1824" y="1091"/>
              <a:ext cx="1800" cy="1051"/>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gradFill rotWithShape="1">
              <a:gsLst>
                <a:gs pos="0">
                  <a:schemeClr val="tx2"/>
                </a:gs>
                <a:gs pos="100000">
                  <a:schemeClr val="tx2">
                    <a:gamma/>
                    <a:tint val="72549"/>
                    <a:invGamma/>
                  </a:schemeClr>
                </a:gs>
              </a:gsLst>
              <a:lin ang="5400000" scaled="1"/>
            </a:gradFill>
            <a:ln w="57150">
              <a:solidFill>
                <a:srgbClr val="FFFFFF"/>
              </a:solidFill>
              <a:miter lim="800000"/>
            </a:ln>
            <a:effectLst>
              <a:outerShdw dist="135003" dir="2471156" algn="ctr" rotWithShape="0">
                <a:srgbClr val="000000">
                  <a:alpha val="50000"/>
                </a:srgb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a:cs typeface="+mn-cs"/>
              </a:endParaRPr>
            </a:p>
          </p:txBody>
        </p:sp>
      </p:grpSp>
      <p:pic>
        <p:nvPicPr>
          <p:cNvPr id="11" name="图片 10">
            <a:extLst>
              <a:ext uri="{FF2B5EF4-FFF2-40B4-BE49-F238E27FC236}">
                <a16:creationId xmlns:a16="http://schemas.microsoft.com/office/drawing/2014/main" id="{175118E8-B62B-4027-BAE8-F0B6F53EE2C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5790" y="2068089"/>
            <a:ext cx="5393084" cy="2721822"/>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979161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b="1" dirty="0">
                <a:solidFill>
                  <a:prstClr val="black">
                    <a:lumMod val="65000"/>
                    <a:lumOff val="35000"/>
                  </a:prstClr>
                </a:solidFill>
              </a:rPr>
              <a:t>RESSET</a:t>
            </a:r>
            <a:r>
              <a:rPr lang="zh-CN" altLang="en-US" sz="2800" b="1" dirty="0">
                <a:solidFill>
                  <a:prstClr val="black">
                    <a:lumMod val="65000"/>
                    <a:lumOff val="35000"/>
                  </a:prstClr>
                </a:solidFill>
              </a:rPr>
              <a:t>企业大数据平台</a:t>
            </a:r>
            <a:endParaRPr lang="zh-CN" altLang="en-US" sz="2800" dirty="0"/>
          </a:p>
        </p:txBody>
      </p:sp>
      <p:pic>
        <p:nvPicPr>
          <p:cNvPr id="4" name="图片 3">
            <a:extLst>
              <a:ext uri="{FF2B5EF4-FFF2-40B4-BE49-F238E27FC236}">
                <a16:creationId xmlns:a16="http://schemas.microsoft.com/office/drawing/2014/main" id="{48C2AD79-977C-952F-7687-FEF51687413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69974" y="1233644"/>
            <a:ext cx="9852051" cy="5267696"/>
          </a:xfrm>
          <a:prstGeom prst="rect">
            <a:avLst/>
          </a:prstGeom>
          <a:effectLst/>
        </p:spPr>
      </p:pic>
    </p:spTree>
    <p:extLst>
      <p:ext uri="{BB962C8B-B14F-4D97-AF65-F5344CB8AC3E}">
        <p14:creationId xmlns:p14="http://schemas.microsoft.com/office/powerpoint/2010/main" val="3077247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430118" y="1444836"/>
            <a:ext cx="4540835" cy="5069205"/>
            <a:chOff x="3147" y="3538"/>
            <a:chExt cx="6614" cy="7983"/>
          </a:xfrm>
        </p:grpSpPr>
        <p:sp>
          <p:nvSpPr>
            <p:cNvPr id="2" name="Rectangle 7"/>
            <p:cNvSpPr/>
            <p:nvPr/>
          </p:nvSpPr>
          <p:spPr>
            <a:xfrm>
              <a:off x="3147" y="3538"/>
              <a:ext cx="6614" cy="7983"/>
            </a:xfrm>
            <a:prstGeom prst="rect">
              <a:avLst/>
            </a:prstGeom>
            <a:solidFill>
              <a:srgbClr val="0070C0">
                <a:alpha val="95000"/>
              </a:srgb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7" name="TextBox 11"/>
            <p:cNvSpPr txBox="1"/>
            <p:nvPr/>
          </p:nvSpPr>
          <p:spPr>
            <a:xfrm>
              <a:off x="3267" y="3993"/>
              <a:ext cx="6460" cy="58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企业大数据平台</a:t>
              </a:r>
            </a:p>
          </p:txBody>
        </p:sp>
        <p:sp>
          <p:nvSpPr>
            <p:cNvPr id="12" name="TextBox 17"/>
            <p:cNvSpPr txBox="1"/>
            <p:nvPr/>
          </p:nvSpPr>
          <p:spPr>
            <a:xfrm>
              <a:off x="3731" y="4627"/>
              <a:ext cx="5450" cy="1713"/>
            </a:xfrm>
            <a:prstGeom prst="rect">
              <a:avLst/>
            </a:prstGeom>
            <a:noFill/>
          </p:spPr>
          <p:txBody>
            <a:bodyPr wrap="square" rtlCol="0">
              <a:spAutoFit/>
            </a:bodyPr>
            <a:lstStyle/>
            <a:p>
              <a:pPr marL="0" marR="0" lvl="0" indent="0" algn="just" defTabSz="685165" rtl="0" eaLnBrk="1" fontAlgn="auto" latinLnBrk="0" hangingPunct="1">
                <a:lnSpc>
                  <a:spcPct val="135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sym typeface="+mn-lt"/>
                </a:rPr>
                <a:t>用途：</a:t>
              </a: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sym typeface="+mn-lt"/>
                </a:rPr>
                <a:t>实证学术研究，贯穿数据收集、数据处理、数据分析和实证结果整个过程</a:t>
              </a:r>
              <a:r>
                <a:rPr kumimoji="0" 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sym typeface="+mn-lt"/>
                </a:rPr>
                <a:t> </a:t>
              </a: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sym typeface="+mn-lt"/>
                </a:rPr>
                <a:t>。</a:t>
              </a:r>
            </a:p>
          </p:txBody>
        </p:sp>
        <p:sp>
          <p:nvSpPr>
            <p:cNvPr id="14" name="TextBox 19"/>
            <p:cNvSpPr txBox="1"/>
            <p:nvPr/>
          </p:nvSpPr>
          <p:spPr>
            <a:xfrm>
              <a:off x="3728" y="6340"/>
              <a:ext cx="5453" cy="2759"/>
            </a:xfrm>
            <a:prstGeom prst="rect">
              <a:avLst/>
            </a:prstGeom>
            <a:noFill/>
          </p:spPr>
          <p:txBody>
            <a:bodyPr wrap="square" rtlCol="0">
              <a:spAutoFit/>
            </a:bodyPr>
            <a:lstStyle/>
            <a:p>
              <a:pPr marL="0" marR="0" lvl="0" indent="0" algn="just" defTabSz="685165" rtl="0" eaLnBrk="1" fontAlgn="auto" latinLnBrk="0" hangingPunct="1">
                <a:lnSpc>
                  <a:spcPct val="135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数据特点：</a:t>
              </a: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专注于企业经营数据的深层次加工，通过企业ID实现多维度数据精准关联，专业的数据库分类和变量设计帮助研究者便捷、高效、精准的获取数据。</a:t>
              </a:r>
            </a:p>
          </p:txBody>
        </p:sp>
        <p:sp>
          <p:nvSpPr>
            <p:cNvPr id="15" name="TextBox 20"/>
            <p:cNvSpPr txBox="1"/>
            <p:nvPr/>
          </p:nvSpPr>
          <p:spPr>
            <a:xfrm>
              <a:off x="3731" y="9137"/>
              <a:ext cx="5450" cy="2236"/>
            </a:xfrm>
            <a:prstGeom prst="rect">
              <a:avLst/>
            </a:prstGeom>
            <a:noFill/>
          </p:spPr>
          <p:txBody>
            <a:bodyPr wrap="square" rtlCol="0">
              <a:spAutoFit/>
            </a:bodyPr>
            <a:lstStyle/>
            <a:p>
              <a:pPr marL="0" marR="0" lvl="0" indent="0" algn="just" defTabSz="685165" rtl="0" eaLnBrk="1" fontAlgn="auto" latinLnBrk="0" hangingPunct="1">
                <a:lnSpc>
                  <a:spcPct val="135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sym typeface="+mn-lt"/>
                </a:rPr>
                <a:t>服务方式：</a:t>
              </a:r>
              <a:r>
                <a:rPr kumimoji="0" lang="en-US" altLang="zh-CN"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sym typeface="+mn-lt"/>
                </a:rPr>
                <a:t>B/S</a:t>
              </a: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sym typeface="+mn-lt"/>
                </a:rPr>
                <a:t>架构远程访问下载、平台自动生成统计报表和企业报告、数据</a:t>
              </a:r>
              <a:r>
                <a:rPr kumimoji="0" lang="en-US" altLang="zh-CN"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sym typeface="+mn-lt"/>
                </a:rPr>
                <a:t>API</a:t>
              </a: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sym typeface="+mn-lt"/>
                </a:rPr>
                <a:t>接口、根据科研需求定制数据。</a:t>
              </a:r>
            </a:p>
          </p:txBody>
        </p:sp>
      </p:grpSp>
      <p:grpSp>
        <p:nvGrpSpPr>
          <p:cNvPr id="33" name="组合 32"/>
          <p:cNvGrpSpPr/>
          <p:nvPr/>
        </p:nvGrpSpPr>
        <p:grpSpPr>
          <a:xfrm>
            <a:off x="5947610" y="1445471"/>
            <a:ext cx="4509667" cy="5068570"/>
            <a:chOff x="7220" y="1467"/>
            <a:chExt cx="6629" cy="7982"/>
          </a:xfrm>
        </p:grpSpPr>
        <p:sp>
          <p:nvSpPr>
            <p:cNvPr id="34" name="Rectangle 25"/>
            <p:cNvSpPr/>
            <p:nvPr/>
          </p:nvSpPr>
          <p:spPr>
            <a:xfrm>
              <a:off x="7220" y="1467"/>
              <a:ext cx="6629" cy="7982"/>
            </a:xfrm>
            <a:prstGeom prst="rect">
              <a:avLst/>
            </a:prstGeom>
            <a:solidFill>
              <a:schemeClr val="bg1">
                <a:lumMod val="85000"/>
                <a:alpha val="96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35" name="TextBox 21"/>
            <p:cNvSpPr txBox="1"/>
            <p:nvPr/>
          </p:nvSpPr>
          <p:spPr>
            <a:xfrm>
              <a:off x="7389" y="1899"/>
              <a:ext cx="6460" cy="58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微软雅黑" panose="020B0503020204020204" charset="-122"/>
                  <a:sym typeface="+mn-lt"/>
                </a:rPr>
                <a:t>Q*</a:t>
              </a:r>
              <a:r>
                <a:rPr kumimoji="0" lang="zh-CN" altLang="en-US" sz="1800" b="1"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微软雅黑" panose="020B0503020204020204" charset="-122"/>
                  <a:sym typeface="+mn-lt"/>
                </a:rPr>
                <a:t>等企业查询终端</a:t>
              </a:r>
            </a:p>
          </p:txBody>
        </p:sp>
        <p:sp>
          <p:nvSpPr>
            <p:cNvPr id="37" name="TextBox 22"/>
            <p:cNvSpPr txBox="1"/>
            <p:nvPr/>
          </p:nvSpPr>
          <p:spPr>
            <a:xfrm>
              <a:off x="7857" y="2726"/>
              <a:ext cx="5217" cy="1713"/>
            </a:xfrm>
            <a:prstGeom prst="rect">
              <a:avLst/>
            </a:prstGeom>
            <a:noFill/>
          </p:spPr>
          <p:txBody>
            <a:bodyPr wrap="square" rtlCol="0">
              <a:spAutoFit/>
            </a:bodyPr>
            <a:lstStyle/>
            <a:p>
              <a:pPr marL="0" marR="0" lvl="0" indent="0" algn="just" defTabSz="685165" rtl="0" eaLnBrk="1" fontAlgn="auto" latinLnBrk="0" hangingPunct="1">
                <a:lnSpc>
                  <a:spcPct val="135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mn-ea"/>
                  <a:sym typeface="+mn-lt"/>
                </a:rPr>
                <a:t>用途：</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mn-ea"/>
                  <a:sym typeface="+mn-lt"/>
                </a:rPr>
                <a:t>帮助个人、投资机构了解合作公司和合作伙伴的商业查询平台，预防潜在商业风险。</a:t>
              </a:r>
            </a:p>
          </p:txBody>
        </p:sp>
        <p:sp>
          <p:nvSpPr>
            <p:cNvPr id="41" name="TextBox 23"/>
            <p:cNvSpPr txBox="1"/>
            <p:nvPr/>
          </p:nvSpPr>
          <p:spPr>
            <a:xfrm>
              <a:off x="7881" y="4733"/>
              <a:ext cx="5226" cy="1713"/>
            </a:xfrm>
            <a:prstGeom prst="rect">
              <a:avLst/>
            </a:prstGeom>
            <a:noFill/>
          </p:spPr>
          <p:txBody>
            <a:bodyPr wrap="square" rtlCol="0">
              <a:spAutoFit/>
            </a:bodyPr>
            <a:lstStyle/>
            <a:p>
              <a:pPr marL="0" marR="0" lvl="0" indent="0" algn="just" defTabSz="685165" rtl="0" eaLnBrk="1" fontAlgn="auto" latinLnBrk="0" hangingPunct="1">
                <a:lnSpc>
                  <a:spcPct val="135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mn-ea"/>
                  <a:sym typeface="+mn-lt"/>
                </a:rPr>
                <a:t>数据特点：</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mn-ea"/>
                  <a:sym typeface="+mn-lt"/>
                </a:rPr>
                <a:t>侧重于挖掘企业、高管之间的关联关系，服务于个人和投资者。</a:t>
              </a:r>
            </a:p>
          </p:txBody>
        </p:sp>
        <p:sp>
          <p:nvSpPr>
            <p:cNvPr id="42" name="TextBox 24"/>
            <p:cNvSpPr txBox="1"/>
            <p:nvPr/>
          </p:nvSpPr>
          <p:spPr>
            <a:xfrm>
              <a:off x="7887" y="6689"/>
              <a:ext cx="5238" cy="2236"/>
            </a:xfrm>
            <a:prstGeom prst="rect">
              <a:avLst/>
            </a:prstGeom>
            <a:noFill/>
          </p:spPr>
          <p:txBody>
            <a:bodyPr wrap="square" rtlCol="0">
              <a:spAutoFit/>
            </a:bodyPr>
            <a:lstStyle/>
            <a:p>
              <a:pPr marL="0" marR="0" lvl="0" indent="0" algn="just" defTabSz="685165" rtl="0" eaLnBrk="1" fontAlgn="auto" latinLnBrk="0" hangingPunct="1">
                <a:lnSpc>
                  <a:spcPct val="135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mn-ea"/>
                  <a:sym typeface="+mn-lt"/>
                </a:rPr>
                <a:t>服务方式：</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mn-ea"/>
                  <a:sym typeface="+mn-lt"/>
                </a:rPr>
                <a:t>B/S架构远程访问、数据API接口、对个人分级收费、限制查询次数和查询项目、有偿提供企业报告和小批量数据导出。</a:t>
              </a:r>
            </a:p>
          </p:txBody>
        </p:sp>
      </p:grpSp>
      <p:sp>
        <p:nvSpPr>
          <p:cNvPr id="3" name="标题 2"/>
          <p:cNvSpPr>
            <a:spLocks noGrp="1"/>
          </p:cNvSpPr>
          <p:nvPr>
            <p:ph type="title"/>
          </p:nvPr>
        </p:nvSpPr>
        <p:spPr>
          <a:xfrm>
            <a:off x="1222003" y="343959"/>
            <a:ext cx="7863029" cy="440676"/>
          </a:xfrm>
        </p:spPr>
        <p:txBody>
          <a:bodyPr/>
          <a:lstStyle/>
          <a:p>
            <a:r>
              <a:rPr lang="en-US" altLang="zh-CN" sz="2800" b="1" dirty="0"/>
              <a:t>RESSET</a:t>
            </a:r>
            <a:r>
              <a:rPr lang="zh-CN" altLang="en-US" sz="2800" b="1" dirty="0"/>
              <a:t>企业大数据平台的优势</a:t>
            </a:r>
            <a:endParaRPr sz="2800" b="1" dirty="0"/>
          </a:p>
        </p:txBody>
      </p:sp>
    </p:spTree>
    <p:custDataLst>
      <p:tags r:id="rId1"/>
    </p:custDataLst>
    <p:extLst>
      <p:ext uri="{BB962C8B-B14F-4D97-AF65-F5344CB8AC3E}">
        <p14:creationId xmlns:p14="http://schemas.microsoft.com/office/powerpoint/2010/main" val="3633726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2"/>
          <p:cNvGrpSpPr/>
          <p:nvPr/>
        </p:nvGrpSpPr>
        <p:grpSpPr>
          <a:xfrm>
            <a:off x="1392397" y="2184017"/>
            <a:ext cx="2886367" cy="326475"/>
            <a:chOff x="1848067" y="2697524"/>
            <a:chExt cx="2311184" cy="316190"/>
          </a:xfrm>
        </p:grpSpPr>
        <p:cxnSp>
          <p:nvCxnSpPr>
            <p:cNvPr id="11" name="Straight Connector 56"/>
            <p:cNvCxnSpPr/>
            <p:nvPr/>
          </p:nvCxnSpPr>
          <p:spPr>
            <a:xfrm flipH="1" flipV="1">
              <a:off x="3661285" y="2697524"/>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57"/>
            <p:cNvCxnSpPr/>
            <p:nvPr/>
          </p:nvCxnSpPr>
          <p:spPr>
            <a:xfrm flipH="1">
              <a:off x="1848067" y="2697524"/>
              <a:ext cx="181321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3" name="Group 3"/>
          <p:cNvGrpSpPr/>
          <p:nvPr/>
        </p:nvGrpSpPr>
        <p:grpSpPr>
          <a:xfrm>
            <a:off x="7754580" y="2236741"/>
            <a:ext cx="2673027" cy="254615"/>
            <a:chOff x="7528087" y="2680840"/>
            <a:chExt cx="2061939" cy="316190"/>
          </a:xfrm>
        </p:grpSpPr>
        <p:cxnSp>
          <p:nvCxnSpPr>
            <p:cNvPr id="14" name="Straight Connector 61"/>
            <p:cNvCxnSpPr/>
            <p:nvPr/>
          </p:nvCxnSpPr>
          <p:spPr>
            <a:xfrm flipV="1">
              <a:off x="7528087" y="2680840"/>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62"/>
            <p:cNvCxnSpPr/>
            <p:nvPr/>
          </p:nvCxnSpPr>
          <p:spPr>
            <a:xfrm>
              <a:off x="8026053" y="2680840"/>
              <a:ext cx="1563973"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6" name="Group 70"/>
          <p:cNvGrpSpPr/>
          <p:nvPr/>
        </p:nvGrpSpPr>
        <p:grpSpPr>
          <a:xfrm flipV="1">
            <a:off x="7754580" y="3797760"/>
            <a:ext cx="2673027" cy="433280"/>
            <a:chOff x="7528087" y="2680840"/>
            <a:chExt cx="2061939" cy="316190"/>
          </a:xfrm>
        </p:grpSpPr>
        <p:cxnSp>
          <p:nvCxnSpPr>
            <p:cNvPr id="17" name="Straight Connector 71"/>
            <p:cNvCxnSpPr/>
            <p:nvPr/>
          </p:nvCxnSpPr>
          <p:spPr>
            <a:xfrm flipV="1">
              <a:off x="7528087" y="2680840"/>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72"/>
            <p:cNvCxnSpPr/>
            <p:nvPr/>
          </p:nvCxnSpPr>
          <p:spPr>
            <a:xfrm>
              <a:off x="8026053" y="2680840"/>
              <a:ext cx="1563973"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9" name="Group 76"/>
          <p:cNvGrpSpPr/>
          <p:nvPr/>
        </p:nvGrpSpPr>
        <p:grpSpPr>
          <a:xfrm flipV="1">
            <a:off x="1392397" y="3820911"/>
            <a:ext cx="2886367" cy="428200"/>
            <a:chOff x="1848067" y="2697524"/>
            <a:chExt cx="2311184" cy="316190"/>
          </a:xfrm>
        </p:grpSpPr>
        <p:cxnSp>
          <p:nvCxnSpPr>
            <p:cNvPr id="20" name="Straight Connector 77"/>
            <p:cNvCxnSpPr/>
            <p:nvPr/>
          </p:nvCxnSpPr>
          <p:spPr>
            <a:xfrm flipH="1" flipV="1">
              <a:off x="3661285" y="2697524"/>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78"/>
            <p:cNvCxnSpPr/>
            <p:nvPr/>
          </p:nvCxnSpPr>
          <p:spPr>
            <a:xfrm flipH="1">
              <a:off x="1848067" y="2697524"/>
              <a:ext cx="181321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1401699" y="1806605"/>
            <a:ext cx="2133045" cy="39878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70C0"/>
                </a:solidFill>
                <a:effectLst/>
                <a:uLnTx/>
                <a:uFillTx/>
                <a:latin typeface="Arial"/>
                <a:ea typeface="微软雅黑"/>
                <a:cs typeface="+mn-ea"/>
                <a:sym typeface="+mn-lt"/>
              </a:rPr>
              <a:t>海量大数据</a:t>
            </a:r>
            <a:endParaRPr kumimoji="0" lang="en-US" sz="2000" b="1" i="0" u="none" strike="noStrike" kern="1200" cap="none" spc="0" normalizeH="0" baseline="0" noProof="0" dirty="0">
              <a:ln>
                <a:noFill/>
              </a:ln>
              <a:solidFill>
                <a:srgbClr val="0070C0"/>
              </a:solidFill>
              <a:effectLst/>
              <a:uLnTx/>
              <a:uFillTx/>
              <a:latin typeface="Arial"/>
              <a:ea typeface="微软雅黑"/>
              <a:cs typeface="+mn-ea"/>
              <a:sym typeface="+mn-lt"/>
            </a:endParaRPr>
          </a:p>
        </p:txBody>
      </p:sp>
      <p:sp>
        <p:nvSpPr>
          <p:cNvPr id="23" name="TextBox 22"/>
          <p:cNvSpPr txBox="1"/>
          <p:nvPr/>
        </p:nvSpPr>
        <p:spPr>
          <a:xfrm>
            <a:off x="1209040" y="2217420"/>
            <a:ext cx="2759075" cy="1370965"/>
          </a:xfrm>
          <a:prstGeom prst="rect">
            <a:avLst/>
          </a:prstGeom>
          <a:noFill/>
        </p:spPr>
        <p:txBody>
          <a:bodyPr wrap="square" rtlCol="0">
            <a:noAutofit/>
          </a:bodyPr>
          <a:lstStyle/>
          <a:p>
            <a:pPr marL="0" marR="0" lvl="0" indent="0" algn="just" defTabSz="914400" rtl="0" eaLnBrk="1" fontAlgn="auto" latinLnBrk="0" hangingPunct="1">
              <a:lnSpc>
                <a:spcPct val="150000"/>
              </a:lnSpc>
              <a:spcBef>
                <a:spcPts val="15"/>
              </a:spcBef>
              <a:spcAft>
                <a:spcPts val="0"/>
              </a:spcAft>
              <a:buClrTx/>
              <a:buSzTx/>
              <a:buFont typeface="Wingdings" panose="05000000000000000000" charset="0"/>
              <a:buChar char=""/>
              <a:tabLst/>
              <a:defRPr/>
            </a:pP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 覆盖全国</a:t>
            </a:r>
            <a:r>
              <a:rPr kumimoji="0" lang="en-US" altLang="zh-CN"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3.4</a:t>
            </a: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亿</a:t>
            </a:r>
            <a:r>
              <a:rPr kumimoji="0" lang="en-US" altLang="zh-CN"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a:t>
            </a: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社会主体动态信息</a:t>
            </a:r>
            <a:endParaRPr kumimoji="0" lang="en-US" altLang="zh-CN"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endParaRPr>
          </a:p>
          <a:p>
            <a:pPr marL="0" marR="0" lvl="0" indent="0" algn="just" defTabSz="914400" rtl="0" eaLnBrk="1" fontAlgn="auto" latinLnBrk="0" hangingPunct="1">
              <a:lnSpc>
                <a:spcPct val="150000"/>
              </a:lnSpc>
              <a:spcBef>
                <a:spcPts val="15"/>
              </a:spcBef>
              <a:spcAft>
                <a:spcPts val="0"/>
              </a:spcAft>
              <a:buClrTx/>
              <a:buSzTx/>
              <a:buFont typeface="Wingdings" panose="05000000000000000000" charset="0"/>
              <a:buChar char=""/>
              <a:tabLst/>
              <a:defRPr/>
            </a:pP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 多达</a:t>
            </a:r>
            <a:r>
              <a:rPr kumimoji="0" lang="en-US" altLang="zh-CN"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500</a:t>
            </a: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亿的记录数    </a:t>
            </a:r>
          </a:p>
          <a:p>
            <a:pPr marL="0" marR="0" lvl="0" indent="0" algn="just" defTabSz="914400" rtl="0" eaLnBrk="1" fontAlgn="auto" latinLnBrk="0" hangingPunct="1">
              <a:lnSpc>
                <a:spcPct val="150000"/>
              </a:lnSpc>
              <a:spcBef>
                <a:spcPts val="15"/>
              </a:spcBef>
              <a:spcAft>
                <a:spcPts val="0"/>
              </a:spcAft>
              <a:buClrTx/>
              <a:buSzTx/>
              <a:buFont typeface="Wingdings" panose="05000000000000000000" charset="0"/>
              <a:buChar char=""/>
              <a:tabLst/>
              <a:defRPr/>
            </a:pP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 近</a:t>
            </a:r>
            <a:r>
              <a:rPr kumimoji="0" lang="en-US" altLang="zh-CN"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500</a:t>
            </a: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个二级类目</a:t>
            </a:r>
            <a:endParaRPr kumimoji="0" lang="en-US" altLang="zh-CN"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endParaRPr>
          </a:p>
          <a:p>
            <a:pPr marL="0" marR="0" lvl="0" indent="0" algn="just" defTabSz="914400" rtl="0" eaLnBrk="1" fontAlgn="auto" latinLnBrk="0" hangingPunct="1">
              <a:lnSpc>
                <a:spcPct val="150000"/>
              </a:lnSpc>
              <a:spcBef>
                <a:spcPts val="15"/>
              </a:spcBef>
              <a:spcAft>
                <a:spcPts val="0"/>
              </a:spcAft>
              <a:buClrTx/>
              <a:buSzTx/>
              <a:buFont typeface="Wingdings" panose="05000000000000000000" charset="0"/>
              <a:buChar char=""/>
              <a:tabLst/>
              <a:defRPr/>
            </a:pP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 数据总量高达</a:t>
            </a:r>
            <a:r>
              <a:rPr kumimoji="0" lang="en-US" altLang="zh-CN"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100T</a:t>
            </a:r>
          </a:p>
          <a:p>
            <a:pPr marL="0" marR="0" lvl="0" indent="0" algn="l" defTabSz="685165" rtl="0" eaLnBrk="1" fontAlgn="auto" latinLnBrk="0" hangingPunct="1">
              <a:lnSpc>
                <a:spcPct val="12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737572"/>
              </a:solidFill>
              <a:effectLst/>
              <a:uLnTx/>
              <a:uFillTx/>
              <a:latin typeface="Arial"/>
              <a:ea typeface="微软雅黑"/>
              <a:cs typeface="+mn-ea"/>
              <a:sym typeface="+mn-lt"/>
            </a:endParaRPr>
          </a:p>
        </p:txBody>
      </p:sp>
      <p:sp>
        <p:nvSpPr>
          <p:cNvPr id="24" name="TextBox 23"/>
          <p:cNvSpPr txBox="1"/>
          <p:nvPr/>
        </p:nvSpPr>
        <p:spPr>
          <a:xfrm>
            <a:off x="8281056" y="1837556"/>
            <a:ext cx="2133045" cy="398780"/>
          </a:xfrm>
          <a:prstGeom prst="rect">
            <a:avLst/>
          </a:prstGeom>
          <a:noFill/>
        </p:spPr>
        <p:txBody>
          <a:bodyPr wrap="square" rtlCol="0">
            <a:spAutoFit/>
          </a:bodyPr>
          <a:lstStyle/>
          <a:p>
            <a:pPr marL="0" marR="0" lvl="0" indent="0" algn="r" defTabSz="685165"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70C0"/>
                </a:solidFill>
                <a:effectLst/>
                <a:uLnTx/>
                <a:uFillTx/>
                <a:latin typeface="Arial"/>
                <a:ea typeface="微软雅黑"/>
                <a:cs typeface="+mn-ea"/>
                <a:sym typeface="+mn-lt"/>
              </a:rPr>
              <a:t>多维精准关联</a:t>
            </a:r>
            <a:endParaRPr kumimoji="0" lang="en-US" sz="2000" b="1" i="0" u="none" strike="noStrike" kern="1200" cap="none" spc="0" normalizeH="0" baseline="0" noProof="0" dirty="0">
              <a:ln>
                <a:noFill/>
              </a:ln>
              <a:solidFill>
                <a:srgbClr val="0070C0"/>
              </a:solidFill>
              <a:effectLst/>
              <a:uLnTx/>
              <a:uFillTx/>
              <a:latin typeface="Arial"/>
              <a:ea typeface="微软雅黑"/>
              <a:cs typeface="+mn-ea"/>
              <a:sym typeface="+mn-lt"/>
            </a:endParaRPr>
          </a:p>
        </p:txBody>
      </p:sp>
      <p:sp>
        <p:nvSpPr>
          <p:cNvPr id="26" name="TextBox 25"/>
          <p:cNvSpPr txBox="1"/>
          <p:nvPr/>
        </p:nvSpPr>
        <p:spPr>
          <a:xfrm>
            <a:off x="8281056" y="3843429"/>
            <a:ext cx="2133045" cy="398780"/>
          </a:xfrm>
          <a:prstGeom prst="rect">
            <a:avLst/>
          </a:prstGeom>
          <a:noFill/>
        </p:spPr>
        <p:txBody>
          <a:bodyPr wrap="square" rtlCol="0">
            <a:spAutoFit/>
          </a:bodyPr>
          <a:lstStyle/>
          <a:p>
            <a:pPr marL="0" marR="0" lvl="0" indent="0" algn="r" defTabSz="685165"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70C0"/>
                </a:solidFill>
                <a:effectLst/>
                <a:uLnTx/>
                <a:uFillTx/>
                <a:latin typeface="Arial"/>
                <a:ea typeface="微软雅黑"/>
                <a:cs typeface="+mn-ea"/>
                <a:sym typeface="+mn-lt"/>
              </a:rPr>
              <a:t>定制化服务</a:t>
            </a:r>
            <a:endParaRPr kumimoji="0" lang="en-US" sz="2000" b="1" i="0" u="none" strike="noStrike" kern="1200" cap="none" spc="0" normalizeH="0" baseline="0" noProof="0" dirty="0">
              <a:ln>
                <a:noFill/>
              </a:ln>
              <a:solidFill>
                <a:srgbClr val="0070C0"/>
              </a:solidFill>
              <a:effectLst/>
              <a:uLnTx/>
              <a:uFillTx/>
              <a:latin typeface="Arial"/>
              <a:ea typeface="微软雅黑"/>
              <a:cs typeface="+mn-ea"/>
              <a:sym typeface="+mn-lt"/>
            </a:endParaRPr>
          </a:p>
        </p:txBody>
      </p:sp>
      <p:sp>
        <p:nvSpPr>
          <p:cNvPr id="28" name="TextBox 27"/>
          <p:cNvSpPr txBox="1"/>
          <p:nvPr/>
        </p:nvSpPr>
        <p:spPr>
          <a:xfrm>
            <a:off x="1401699" y="3860076"/>
            <a:ext cx="2133045" cy="39878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70C0"/>
                </a:solidFill>
                <a:effectLst/>
                <a:uLnTx/>
                <a:uFillTx/>
                <a:latin typeface="Arial"/>
                <a:ea typeface="微软雅黑"/>
                <a:cs typeface="+mn-ea"/>
                <a:sym typeface="+mn-lt"/>
              </a:rPr>
              <a:t>高效提取</a:t>
            </a:r>
            <a:endParaRPr kumimoji="0" lang="en-US" sz="2000" b="1" i="0" u="none" strike="noStrike" kern="1200" cap="none" spc="0" normalizeH="0" baseline="0" noProof="0" dirty="0">
              <a:ln>
                <a:noFill/>
              </a:ln>
              <a:solidFill>
                <a:srgbClr val="0070C0"/>
              </a:solidFill>
              <a:effectLst/>
              <a:uLnTx/>
              <a:uFillTx/>
              <a:latin typeface="Arial"/>
              <a:ea typeface="微软雅黑"/>
              <a:cs typeface="+mn-ea"/>
              <a:sym typeface="+mn-lt"/>
            </a:endParaRPr>
          </a:p>
        </p:txBody>
      </p:sp>
      <p:sp>
        <p:nvSpPr>
          <p:cNvPr id="31" name="AutoShape 34"/>
          <p:cNvSpPr/>
          <p:nvPr/>
        </p:nvSpPr>
        <p:spPr bwMode="auto">
          <a:xfrm>
            <a:off x="758521" y="1833044"/>
            <a:ext cx="392975" cy="3848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rgbClr val="0070C0"/>
          </a:solidFill>
          <a:ln>
            <a:noFill/>
          </a:ln>
          <a:effectLst/>
        </p:spPr>
        <p:txBody>
          <a:bodyPr lIns="19050" tIns="19050" rIns="19050" bIns="19050" anchor="ctr"/>
          <a:lstStyle/>
          <a:p>
            <a:pPr marL="0" marR="0" lvl="0" indent="0" algn="l" defTabSz="128270" rtl="0" eaLnBrk="1" fontAlgn="auto" latinLnBrk="0" hangingPunct="1">
              <a:lnSpc>
                <a:spcPct val="100000"/>
              </a:lnSpc>
              <a:spcBef>
                <a:spcPts val="0"/>
              </a:spcBef>
              <a:spcAft>
                <a:spcPts val="0"/>
              </a:spcAft>
              <a:buClrTx/>
              <a:buSzTx/>
              <a:buFontTx/>
              <a:buNone/>
              <a:tabLst/>
              <a:defRPr/>
            </a:pPr>
            <a:endParaRPr kumimoji="0" lang="es-ES" sz="1000" b="0" i="0" u="none" strike="noStrike" kern="1200" cap="none" spc="0" normalizeH="0" baseline="0" noProof="0">
              <a:ln>
                <a:noFill/>
              </a:ln>
              <a:solidFill>
                <a:srgbClr val="44CEB9"/>
              </a:solidFill>
              <a:effectLst>
                <a:outerShdw blurRad="38100" dist="38100" dir="2700000" algn="tl">
                  <a:srgbClr val="000000"/>
                </a:outerShdw>
              </a:effectLst>
              <a:uLnTx/>
              <a:uFillTx/>
              <a:latin typeface="Arial"/>
              <a:ea typeface="微软雅黑"/>
              <a:cs typeface="+mn-ea"/>
              <a:sym typeface="+mn-lt"/>
            </a:endParaRPr>
          </a:p>
        </p:txBody>
      </p:sp>
      <p:sp>
        <p:nvSpPr>
          <p:cNvPr id="32" name="AutoShape 14"/>
          <p:cNvSpPr/>
          <p:nvPr/>
        </p:nvSpPr>
        <p:spPr bwMode="auto">
          <a:xfrm>
            <a:off x="912485" y="3943501"/>
            <a:ext cx="277136" cy="4770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solidFill>
            <a:srgbClr val="0070C0"/>
          </a:solidFill>
          <a:ln>
            <a:noFill/>
          </a:ln>
          <a:effectLst/>
        </p:spPr>
        <p:txBody>
          <a:bodyPr lIns="19050" tIns="19050" rIns="19050" bIns="19050" anchor="ctr"/>
          <a:lstStyle/>
          <a:p>
            <a:pPr marL="0" marR="0" lvl="0" indent="0" algn="l" defTabSz="128270" rtl="0" eaLnBrk="1" fontAlgn="auto" latinLnBrk="0" hangingPunct="1">
              <a:lnSpc>
                <a:spcPct val="100000"/>
              </a:lnSpc>
              <a:spcBef>
                <a:spcPts val="0"/>
              </a:spcBef>
              <a:spcAft>
                <a:spcPts val="0"/>
              </a:spcAft>
              <a:buClrTx/>
              <a:buSzTx/>
              <a:buFontTx/>
              <a:buNone/>
              <a:tabLst/>
              <a:defRPr/>
            </a:pPr>
            <a:endParaRPr kumimoji="0" lang="es-ES" sz="1055" b="0" i="0" u="none" strike="noStrike" kern="1200" cap="none" spc="0" normalizeH="0" baseline="0" noProof="0">
              <a:ln>
                <a:noFill/>
              </a:ln>
              <a:solidFill>
                <a:srgbClr val="44CEB9"/>
              </a:solidFill>
              <a:effectLst>
                <a:outerShdw blurRad="38100" dist="38100" dir="2700000" algn="tl">
                  <a:srgbClr val="000000"/>
                </a:outerShdw>
              </a:effectLst>
              <a:uLnTx/>
              <a:uFillTx/>
              <a:latin typeface="Arial"/>
              <a:ea typeface="微软雅黑"/>
              <a:cs typeface="+mn-ea"/>
              <a:sym typeface="+mn-lt"/>
            </a:endParaRPr>
          </a:p>
        </p:txBody>
      </p:sp>
      <p:sp>
        <p:nvSpPr>
          <p:cNvPr id="33" name="AutoShape 81"/>
          <p:cNvSpPr/>
          <p:nvPr/>
        </p:nvSpPr>
        <p:spPr bwMode="auto">
          <a:xfrm>
            <a:off x="10623241" y="3962336"/>
            <a:ext cx="362565" cy="2922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0070C0"/>
          </a:solidFill>
          <a:ln>
            <a:noFill/>
          </a:ln>
          <a:effectLst/>
        </p:spPr>
        <p:txBody>
          <a:bodyPr lIns="19050" tIns="19050" rIns="19050" bIns="19050" anchor="ctr"/>
          <a:lstStyle/>
          <a:p>
            <a:pPr marL="0" marR="0" lvl="0" indent="0" algn="l" defTabSz="128270" rtl="0" eaLnBrk="1" fontAlgn="auto" latinLnBrk="0" hangingPunct="1">
              <a:lnSpc>
                <a:spcPct val="100000"/>
              </a:lnSpc>
              <a:spcBef>
                <a:spcPts val="0"/>
              </a:spcBef>
              <a:spcAft>
                <a:spcPts val="0"/>
              </a:spcAft>
              <a:buClrTx/>
              <a:buSzTx/>
              <a:buFontTx/>
              <a:buNone/>
              <a:tabLst/>
              <a:defRPr/>
            </a:pPr>
            <a:endParaRPr kumimoji="0" lang="es-ES" sz="1055" b="0" i="0" u="none" strike="noStrike" kern="1200" cap="none" spc="0" normalizeH="0" baseline="0" noProof="0">
              <a:ln>
                <a:noFill/>
              </a:ln>
              <a:solidFill>
                <a:srgbClr val="44CEB9"/>
              </a:solidFill>
              <a:effectLst>
                <a:outerShdw blurRad="38100" dist="38100" dir="2700000" algn="tl">
                  <a:srgbClr val="000000"/>
                </a:outerShdw>
              </a:effectLst>
              <a:uLnTx/>
              <a:uFillTx/>
              <a:latin typeface="Arial"/>
              <a:ea typeface="微软雅黑"/>
              <a:cs typeface="+mn-ea"/>
              <a:sym typeface="+mn-lt"/>
            </a:endParaRPr>
          </a:p>
        </p:txBody>
      </p:sp>
      <p:sp>
        <p:nvSpPr>
          <p:cNvPr id="34" name="AutoShape 92"/>
          <p:cNvSpPr/>
          <p:nvPr/>
        </p:nvSpPr>
        <p:spPr bwMode="auto">
          <a:xfrm>
            <a:off x="10578356" y="1886267"/>
            <a:ext cx="385173" cy="3228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solidFill>
            <a:srgbClr val="0070C0"/>
          </a:solidFill>
          <a:ln>
            <a:noFill/>
          </a:ln>
          <a:effectLst/>
        </p:spPr>
        <p:txBody>
          <a:bodyPr lIns="19050" tIns="19050" rIns="19050" bIns="19050" anchor="ctr"/>
          <a:lstStyle/>
          <a:p>
            <a:pPr marL="0" marR="0" lvl="0" indent="0" algn="l" defTabSz="12827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dirty="0">
              <a:ln>
                <a:noFill/>
              </a:ln>
              <a:solidFill>
                <a:srgbClr val="44CEB9"/>
              </a:solidFill>
              <a:effectLst>
                <a:outerShdw blurRad="38100" dist="38100" dir="2700000" algn="tl">
                  <a:srgbClr val="000000"/>
                </a:outerShdw>
              </a:effectLst>
              <a:uLnTx/>
              <a:uFillTx/>
              <a:latin typeface="Arial"/>
              <a:ea typeface="微软雅黑"/>
              <a:cs typeface="+mn-ea"/>
              <a:sym typeface="+mn-lt"/>
            </a:endParaRPr>
          </a:p>
        </p:txBody>
      </p:sp>
      <p:pic>
        <p:nvPicPr>
          <p:cNvPr id="2051" name="Picture 3" descr="C:\Users\resset\Documents\Tencent Files\283972803\FileRecv\2.png"/>
          <p:cNvPicPr>
            <a:picLocks noChangeAspect="1" noChangeArrowheads="1"/>
          </p:cNvPicPr>
          <p:nvPr/>
        </p:nvPicPr>
        <p:blipFill>
          <a:blip r:embed="rId4" cstate="print"/>
          <a:srcRect/>
          <a:stretch>
            <a:fillRect/>
          </a:stretch>
        </p:blipFill>
        <p:spPr bwMode="auto">
          <a:xfrm>
            <a:off x="3671617" y="2048719"/>
            <a:ext cx="4779835" cy="2766108"/>
          </a:xfrm>
          <a:prstGeom prst="rect">
            <a:avLst/>
          </a:prstGeom>
          <a:noFill/>
        </p:spPr>
      </p:pic>
      <p:sp>
        <p:nvSpPr>
          <p:cNvPr id="36" name="TextBox 35"/>
          <p:cNvSpPr txBox="1"/>
          <p:nvPr/>
        </p:nvSpPr>
        <p:spPr>
          <a:xfrm>
            <a:off x="8718823" y="2221964"/>
            <a:ext cx="2417948" cy="1370831"/>
          </a:xfrm>
          <a:prstGeom prst="rect">
            <a:avLst/>
          </a:prstGeom>
          <a:noFill/>
        </p:spPr>
        <p:txBody>
          <a:bodyPr wrap="square" rtlCol="0">
            <a:noAutofit/>
          </a:bodyPr>
          <a:lstStyle/>
          <a:p>
            <a:pPr marL="0" marR="0" lvl="0" indent="0" algn="just" defTabSz="914400" rtl="0" eaLnBrk="1" fontAlgn="auto" latinLnBrk="0" hangingPunct="1">
              <a:lnSpc>
                <a:spcPct val="150000"/>
              </a:lnSpc>
              <a:spcBef>
                <a:spcPts val="15"/>
              </a:spcBef>
              <a:spcAft>
                <a:spcPts val="0"/>
              </a:spcAft>
              <a:buClrTx/>
              <a:buSzTx/>
              <a:buFont typeface="Wingdings" panose="05000000000000000000" charset="0"/>
              <a:buChar char=""/>
              <a:tabLst/>
              <a:defRPr/>
            </a:pP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 企业各项数据精准关联和展现</a:t>
            </a:r>
            <a:endParaRPr kumimoji="0" lang="en-US" altLang="zh-CN"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endParaRPr>
          </a:p>
          <a:p>
            <a:pPr marL="0" marR="0" lvl="0" indent="0" algn="just" defTabSz="914400" rtl="0" eaLnBrk="1" fontAlgn="auto" latinLnBrk="0" hangingPunct="1">
              <a:lnSpc>
                <a:spcPct val="150000"/>
              </a:lnSpc>
              <a:spcBef>
                <a:spcPts val="15"/>
              </a:spcBef>
              <a:spcAft>
                <a:spcPts val="0"/>
              </a:spcAft>
              <a:buClrTx/>
              <a:buSzTx/>
              <a:buFontTx/>
              <a:buNone/>
              <a:tabLst/>
              <a:defRPr/>
            </a:pP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   形成企业全息画像</a:t>
            </a:r>
            <a:endParaRPr kumimoji="0" lang="en-US" altLang="zh-CN"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endParaRPr>
          </a:p>
          <a:p>
            <a:pPr marL="0" marR="0" lvl="0" indent="0" algn="just" defTabSz="914400" rtl="0" eaLnBrk="1" fontAlgn="auto" latinLnBrk="0" hangingPunct="1">
              <a:lnSpc>
                <a:spcPct val="150000"/>
              </a:lnSpc>
              <a:spcBef>
                <a:spcPts val="15"/>
              </a:spcBef>
              <a:spcAft>
                <a:spcPts val="0"/>
              </a:spcAft>
              <a:buClrTx/>
              <a:buSzTx/>
              <a:buFont typeface="Wingdings" panose="05000000000000000000" charset="0"/>
              <a:buChar char=""/>
              <a:tabLst/>
              <a:defRPr/>
            </a:pP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 通过</a:t>
            </a:r>
            <a:r>
              <a:rPr kumimoji="0" lang="en-US" altLang="zh-CN"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NLP</a:t>
            </a: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语义分析和匹配算法     </a:t>
            </a:r>
            <a:endParaRPr kumimoji="0" lang="en-US" altLang="zh-CN"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endParaRPr>
          </a:p>
          <a:p>
            <a:pPr marL="0" marR="0" lvl="0" indent="0" algn="just" defTabSz="914400" rtl="0" eaLnBrk="1" fontAlgn="auto" latinLnBrk="0" hangingPunct="1">
              <a:lnSpc>
                <a:spcPct val="150000"/>
              </a:lnSpc>
              <a:spcBef>
                <a:spcPts val="15"/>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    </a:t>
            </a: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深度挖掘企业关联关系</a:t>
            </a:r>
            <a:endParaRPr kumimoji="0" lang="en-US" altLang="zh-CN"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endParaRPr>
          </a:p>
          <a:p>
            <a:pPr marL="0" marR="0" lvl="0" indent="0" algn="l" defTabSz="685165" rtl="0" eaLnBrk="1" fontAlgn="auto" latinLnBrk="0" hangingPunct="1">
              <a:lnSpc>
                <a:spcPct val="12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737572"/>
              </a:solidFill>
              <a:effectLst/>
              <a:uLnTx/>
              <a:uFillTx/>
              <a:latin typeface="Arial"/>
              <a:ea typeface="微软雅黑"/>
              <a:cs typeface="+mn-ea"/>
              <a:sym typeface="+mn-lt"/>
            </a:endParaRPr>
          </a:p>
        </p:txBody>
      </p:sp>
      <p:sp>
        <p:nvSpPr>
          <p:cNvPr id="37" name="TextBox 36"/>
          <p:cNvSpPr txBox="1"/>
          <p:nvPr/>
        </p:nvSpPr>
        <p:spPr>
          <a:xfrm>
            <a:off x="1357329" y="4267957"/>
            <a:ext cx="2417948" cy="1370831"/>
          </a:xfrm>
          <a:prstGeom prst="rect">
            <a:avLst/>
          </a:prstGeom>
          <a:noFill/>
        </p:spPr>
        <p:txBody>
          <a:bodyPr wrap="square" rtlCol="0">
            <a:noAutofit/>
          </a:bodyPr>
          <a:lstStyle/>
          <a:p>
            <a:pPr marL="0" marR="0" lvl="0" indent="0" algn="just" defTabSz="914400" rtl="0" eaLnBrk="1" fontAlgn="auto" latinLnBrk="0" hangingPunct="1">
              <a:lnSpc>
                <a:spcPct val="150000"/>
              </a:lnSpc>
              <a:spcBef>
                <a:spcPts val="15"/>
              </a:spcBef>
              <a:spcAft>
                <a:spcPts val="0"/>
              </a:spcAft>
              <a:buClrTx/>
              <a:buSzTx/>
              <a:buFont typeface="Wingdings" panose="05000000000000000000" charset="0"/>
              <a:buChar char=""/>
              <a:tabLst/>
              <a:defRPr/>
            </a:pP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 统计图表自动生成</a:t>
            </a:r>
            <a:endParaRPr kumimoji="0" lang="en-US" altLang="zh-CN"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endParaRPr>
          </a:p>
          <a:p>
            <a:pPr marL="0" marR="0" lvl="0" indent="0" algn="just" defTabSz="914400" rtl="0" eaLnBrk="1" fontAlgn="auto" latinLnBrk="0" hangingPunct="1">
              <a:lnSpc>
                <a:spcPct val="150000"/>
              </a:lnSpc>
              <a:spcBef>
                <a:spcPts val="15"/>
              </a:spcBef>
              <a:spcAft>
                <a:spcPts val="0"/>
              </a:spcAft>
              <a:buClrTx/>
              <a:buSzTx/>
              <a:buFont typeface="Wingdings" panose="05000000000000000000" charset="0"/>
              <a:buChar char=""/>
              <a:tabLst/>
              <a:defRPr/>
            </a:pP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 信用报告一键导出    </a:t>
            </a:r>
          </a:p>
          <a:p>
            <a:pPr marL="0" marR="0" lvl="0" indent="0" algn="just" defTabSz="914400" rtl="0" eaLnBrk="1" fontAlgn="auto" latinLnBrk="0" hangingPunct="1">
              <a:lnSpc>
                <a:spcPct val="150000"/>
              </a:lnSpc>
              <a:spcBef>
                <a:spcPts val="15"/>
              </a:spcBef>
              <a:spcAft>
                <a:spcPts val="0"/>
              </a:spcAft>
              <a:buClrTx/>
              <a:buSzTx/>
              <a:buFont typeface="Wingdings" panose="05000000000000000000" charset="0"/>
              <a:buChar char=""/>
              <a:tabLst/>
              <a:defRPr/>
            </a:pP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rPr>
              <a:t> 多指标精准检索</a:t>
            </a:r>
          </a:p>
          <a:p>
            <a:pPr marL="0" marR="0" lvl="0" indent="0" algn="just" defTabSz="914400" rtl="0" eaLnBrk="1" fontAlgn="auto" latinLnBrk="0" hangingPunct="1">
              <a:lnSpc>
                <a:spcPct val="150000"/>
              </a:lnSpc>
              <a:spcBef>
                <a:spcPts val="15"/>
              </a:spcBef>
              <a:spcAft>
                <a:spcPts val="0"/>
              </a:spcAft>
              <a:buClrTx/>
              <a:buSzTx/>
              <a:buFont typeface="Wingdings" panose="05000000000000000000" charset="0"/>
              <a:buChar char=""/>
              <a:tabLst/>
              <a:defRPr/>
            </a:pPr>
            <a:r>
              <a:rPr kumimoji="0" lang="zh-CN" altLang="en-US"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rPr>
              <a:t> 查询结果批量导出</a:t>
            </a:r>
          </a:p>
          <a:p>
            <a:pPr marL="0" marR="0" lvl="0" indent="0" algn="just" defTabSz="914400" rtl="0" eaLnBrk="1" fontAlgn="auto" latinLnBrk="0" hangingPunct="1">
              <a:lnSpc>
                <a:spcPct val="150000"/>
              </a:lnSpc>
              <a:spcBef>
                <a:spcPts val="15"/>
              </a:spcBef>
              <a:spcAft>
                <a:spcPts val="0"/>
              </a:spcAft>
              <a:buClrTx/>
              <a:buSzTx/>
              <a:buFont typeface="Wingdings" panose="05000000000000000000" charset="0"/>
              <a:buChar char=""/>
              <a:tabLst/>
              <a:defRPr/>
            </a:pPr>
            <a:endParaRPr kumimoji="0" lang="en-US" altLang="zh-CN" sz="1200" b="0" i="0" u="none" strike="noStrike" kern="1200" cap="none" spc="0" normalizeH="0" baseline="0" noProof="0" dirty="0">
              <a:ln>
                <a:noFill/>
              </a:ln>
              <a:solidFill>
                <a:srgbClr val="000000"/>
              </a:solidFill>
              <a:effectLst/>
              <a:uLnTx/>
              <a:uFillTx/>
              <a:latin typeface="微软雅黑" panose="020B0503020204020204" charset="-122"/>
              <a:ea typeface="微软雅黑"/>
              <a:cs typeface="+mn-cs"/>
              <a:sym typeface="Arial" panose="020B0604020202020204" pitchFamily="34" charset="0"/>
            </a:endParaRPr>
          </a:p>
          <a:p>
            <a:pPr marL="0" marR="0" lvl="0" indent="0" algn="l" defTabSz="685165" rtl="0" eaLnBrk="1" fontAlgn="auto" latinLnBrk="0" hangingPunct="1">
              <a:lnSpc>
                <a:spcPct val="12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737572"/>
              </a:solidFill>
              <a:effectLst/>
              <a:uLnTx/>
              <a:uFillTx/>
              <a:latin typeface="Arial"/>
              <a:ea typeface="微软雅黑"/>
              <a:cs typeface="+mn-ea"/>
              <a:sym typeface="+mn-lt"/>
            </a:endParaRPr>
          </a:p>
        </p:txBody>
      </p:sp>
      <p:sp>
        <p:nvSpPr>
          <p:cNvPr id="38" name="TextBox 37"/>
          <p:cNvSpPr txBox="1"/>
          <p:nvPr/>
        </p:nvSpPr>
        <p:spPr>
          <a:xfrm>
            <a:off x="8765127" y="4256385"/>
            <a:ext cx="2358144" cy="1370831"/>
          </a:xfrm>
          <a:prstGeom prst="rect">
            <a:avLst/>
          </a:prstGeom>
          <a:noFill/>
        </p:spPr>
        <p:txBody>
          <a:bodyPr wrap="square" rtlCol="0">
            <a:noAutofit/>
          </a:bodyPr>
          <a:lstStyle/>
          <a:p>
            <a:pPr marL="0" marR="0" lvl="0" indent="0" algn="l" defTabSz="914400" rtl="0" eaLnBrk="0" fontAlgn="auto" latinLnBrk="1" hangingPunct="0">
              <a:lnSpc>
                <a:spcPct val="150000"/>
              </a:lnSpc>
              <a:spcBef>
                <a:spcPts val="15"/>
              </a:spcBef>
              <a:spcAft>
                <a:spcPts val="0"/>
              </a:spcAft>
              <a:buClrTx/>
              <a:buSzTx/>
              <a:buFont typeface="Wingdings" panose="05000000000000000000" charset="0"/>
              <a:buChar char=""/>
              <a:tabLst/>
              <a:defRPr/>
            </a:pPr>
            <a:r>
              <a:rPr kumimoji="0" lang="zh-CN" altLang="en-US" sz="1200" b="0" i="0" u="none" strike="noStrike" kern="1200" cap="none" spc="0" normalizeH="0" baseline="0" noProof="0" dirty="0">
                <a:ln>
                  <a:noFill/>
                </a:ln>
                <a:solidFill>
                  <a:srgbClr val="000000"/>
                </a:solidFill>
                <a:effectLst/>
                <a:uLnTx/>
                <a:uFillTx/>
                <a:latin typeface="微软雅黑"/>
                <a:ea typeface="微软雅黑"/>
                <a:cs typeface="+mn-cs"/>
                <a:sym typeface="Arial" panose="020B0604020202020204" pitchFamily="34" charset="0"/>
              </a:rPr>
              <a:t> 对比分析报告编制</a:t>
            </a:r>
            <a:endParaRPr kumimoji="0" lang="en-US" altLang="zh-CN" sz="1200" b="0" i="0" u="none" strike="noStrike" kern="1200" cap="none" spc="0" normalizeH="0" baseline="0" noProof="0" dirty="0">
              <a:ln>
                <a:noFill/>
              </a:ln>
              <a:solidFill>
                <a:srgbClr val="000000"/>
              </a:solidFill>
              <a:effectLst/>
              <a:uLnTx/>
              <a:uFillTx/>
              <a:latin typeface="微软雅黑"/>
              <a:ea typeface="微软雅黑"/>
              <a:cs typeface="+mn-cs"/>
              <a:sym typeface="Arial" panose="020B0604020202020204" pitchFamily="34" charset="0"/>
            </a:endParaRPr>
          </a:p>
          <a:p>
            <a:pPr marL="0" marR="0" lvl="0" indent="0" algn="l" defTabSz="914400" rtl="0" eaLnBrk="0" fontAlgn="auto" latinLnBrk="1" hangingPunct="0">
              <a:lnSpc>
                <a:spcPct val="150000"/>
              </a:lnSpc>
              <a:spcBef>
                <a:spcPts val="15"/>
              </a:spcBef>
              <a:spcAft>
                <a:spcPts val="0"/>
              </a:spcAft>
              <a:buClrTx/>
              <a:buSzTx/>
              <a:buFont typeface="Wingdings" panose="05000000000000000000" charset="0"/>
              <a:buChar char=""/>
              <a:tabLst/>
              <a:defRPr/>
            </a:pPr>
            <a:r>
              <a:rPr kumimoji="0" lang="zh-CN" altLang="en-US" sz="1200" b="0" i="0" u="none" strike="noStrike" kern="1200" cap="none" spc="0" normalizeH="0" baseline="0" noProof="0" dirty="0">
                <a:ln>
                  <a:noFill/>
                </a:ln>
                <a:solidFill>
                  <a:srgbClr val="000000"/>
                </a:solidFill>
                <a:effectLst/>
                <a:uLnTx/>
                <a:uFillTx/>
                <a:latin typeface="微软雅黑"/>
                <a:ea typeface="微软雅黑"/>
                <a:cs typeface="+mn-cs"/>
                <a:sym typeface="Arial" panose="020B0604020202020204" pitchFamily="34" charset="0"/>
              </a:rPr>
              <a:t> 数据表关联定制</a:t>
            </a:r>
            <a:endParaRPr kumimoji="0" lang="en-US" altLang="zh-CN" sz="1200" b="0" i="0" u="none" strike="noStrike" kern="1200" cap="none" spc="0" normalizeH="0" baseline="0" noProof="0" dirty="0">
              <a:ln>
                <a:noFill/>
              </a:ln>
              <a:solidFill>
                <a:srgbClr val="000000"/>
              </a:solidFill>
              <a:effectLst/>
              <a:uLnTx/>
              <a:uFillTx/>
              <a:latin typeface="微软雅黑"/>
              <a:ea typeface="微软雅黑"/>
              <a:cs typeface="+mn-cs"/>
              <a:sym typeface="Arial" panose="020B0604020202020204" pitchFamily="34" charset="0"/>
            </a:endParaRPr>
          </a:p>
          <a:p>
            <a:pPr marL="0" marR="0" lvl="0" indent="0" algn="l" defTabSz="914400" rtl="0" eaLnBrk="0" fontAlgn="auto" latinLnBrk="1" hangingPunct="0">
              <a:lnSpc>
                <a:spcPct val="150000"/>
              </a:lnSpc>
              <a:spcBef>
                <a:spcPts val="15"/>
              </a:spcBef>
              <a:spcAft>
                <a:spcPts val="0"/>
              </a:spcAft>
              <a:buClrTx/>
              <a:buSzTx/>
              <a:buFont typeface="Wingdings" panose="05000000000000000000" charset="0"/>
              <a:buChar char=""/>
              <a:tabLst/>
              <a:defRPr/>
            </a:pPr>
            <a:r>
              <a:rPr kumimoji="0" lang="zh-CN" altLang="en-US" sz="1200" b="0" i="0" u="none" strike="noStrike" kern="1200" cap="none" spc="0" normalizeH="0" baseline="0" noProof="0" dirty="0">
                <a:ln>
                  <a:noFill/>
                </a:ln>
                <a:solidFill>
                  <a:srgbClr val="000000"/>
                </a:solidFill>
                <a:effectLst/>
                <a:uLnTx/>
                <a:uFillTx/>
                <a:latin typeface="微软雅黑"/>
                <a:ea typeface="微软雅黑"/>
                <a:cs typeface="+mn-cs"/>
                <a:sym typeface="Arial" panose="020B0604020202020204" pitchFamily="34" charset="0"/>
              </a:rPr>
              <a:t> 标准</a:t>
            </a:r>
            <a:r>
              <a:rPr kumimoji="0" lang="en-US" altLang="zh-CN" sz="1200" b="0" i="0" u="none" strike="noStrike" kern="1200" cap="none" spc="0" normalizeH="0" baseline="0" noProof="0" dirty="0">
                <a:ln>
                  <a:noFill/>
                </a:ln>
                <a:solidFill>
                  <a:srgbClr val="000000"/>
                </a:solidFill>
                <a:effectLst/>
                <a:uLnTx/>
                <a:uFillTx/>
                <a:latin typeface="微软雅黑"/>
                <a:ea typeface="微软雅黑"/>
                <a:cs typeface="+mn-cs"/>
                <a:sym typeface="Arial" panose="020B0604020202020204" pitchFamily="34" charset="0"/>
              </a:rPr>
              <a:t>API</a:t>
            </a:r>
            <a:r>
              <a:rPr kumimoji="0" lang="zh-CN" altLang="en-US" sz="1200" b="0" i="0" u="none" strike="noStrike" kern="1200" cap="none" spc="0" normalizeH="0" baseline="0" noProof="0" dirty="0">
                <a:ln>
                  <a:noFill/>
                </a:ln>
                <a:solidFill>
                  <a:srgbClr val="000000"/>
                </a:solidFill>
                <a:effectLst/>
                <a:uLnTx/>
                <a:uFillTx/>
                <a:latin typeface="微软雅黑"/>
                <a:ea typeface="微软雅黑"/>
                <a:cs typeface="+mn-cs"/>
                <a:sym typeface="Arial" panose="020B0604020202020204" pitchFamily="34" charset="0"/>
              </a:rPr>
              <a:t>接口数据服务</a:t>
            </a:r>
            <a:endParaRPr kumimoji="0" lang="en-US" altLang="zh-CN" sz="1200" b="0" i="0" u="none" strike="noStrike" kern="1200" cap="none" spc="0" normalizeH="0" baseline="0" noProof="0" dirty="0">
              <a:ln>
                <a:noFill/>
              </a:ln>
              <a:solidFill>
                <a:srgbClr val="000000"/>
              </a:solidFill>
              <a:effectLst/>
              <a:uLnTx/>
              <a:uFillTx/>
              <a:latin typeface="微软雅黑"/>
              <a:ea typeface="微软雅黑"/>
              <a:cs typeface="+mn-cs"/>
              <a:sym typeface="Arial" panose="020B0604020202020204" pitchFamily="34" charset="0"/>
            </a:endParaRPr>
          </a:p>
        </p:txBody>
      </p:sp>
      <p:sp>
        <p:nvSpPr>
          <p:cNvPr id="4" name="标题 2">
            <a:extLst>
              <a:ext uri="{FF2B5EF4-FFF2-40B4-BE49-F238E27FC236}">
                <a16:creationId xmlns:a16="http://schemas.microsoft.com/office/drawing/2014/main" id="{54FCAD75-0698-FE88-7C62-34C21DE412E6}"/>
              </a:ext>
            </a:extLst>
          </p:cNvPr>
          <p:cNvSpPr>
            <a:spLocks noGrp="1"/>
          </p:cNvSpPr>
          <p:nvPr>
            <p:ph type="title"/>
          </p:nvPr>
        </p:nvSpPr>
        <p:spPr>
          <a:xfrm>
            <a:off x="1222003" y="343959"/>
            <a:ext cx="7863029" cy="440676"/>
          </a:xfrm>
        </p:spPr>
        <p:txBody>
          <a:bodyPr/>
          <a:lstStyle/>
          <a:p>
            <a:r>
              <a:rPr lang="en-US" altLang="zh-CN" sz="2800" b="1" dirty="0"/>
              <a:t>RESSET</a:t>
            </a:r>
            <a:r>
              <a:rPr lang="zh-CN" altLang="en-US" sz="2800" b="1" dirty="0"/>
              <a:t>企业大数据平台的特色</a:t>
            </a:r>
            <a:endParaRPr sz="2800" b="1" dirty="0"/>
          </a:p>
        </p:txBody>
      </p:sp>
    </p:spTree>
    <p:custDataLst>
      <p:tags r:id="rId1"/>
    </p:custDataLst>
    <p:extLst>
      <p:ext uri="{BB962C8B-B14F-4D97-AF65-F5344CB8AC3E}">
        <p14:creationId xmlns:p14="http://schemas.microsoft.com/office/powerpoint/2010/main" val="1060727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2800" b="1" dirty="0">
                <a:solidFill>
                  <a:prstClr val="black">
                    <a:lumMod val="65000"/>
                    <a:lumOff val="35000"/>
                  </a:prstClr>
                </a:solidFill>
              </a:rPr>
              <a:t>平台特色功能</a:t>
            </a:r>
            <a:r>
              <a:rPr lang="en-US" altLang="zh-CN" sz="2800" b="1" dirty="0">
                <a:solidFill>
                  <a:prstClr val="black">
                    <a:lumMod val="65000"/>
                    <a:lumOff val="35000"/>
                  </a:prstClr>
                </a:solidFill>
              </a:rPr>
              <a:t>-</a:t>
            </a:r>
            <a:r>
              <a:rPr lang="zh-CN" altLang="en-US" sz="2800" b="1" dirty="0">
                <a:solidFill>
                  <a:prstClr val="black">
                    <a:lumMod val="65000"/>
                    <a:lumOff val="35000"/>
                  </a:prstClr>
                </a:solidFill>
              </a:rPr>
              <a:t>多条件组合筛选查询</a:t>
            </a:r>
            <a:endParaRPr lang="zh-CN" altLang="en-US" sz="2800" b="1" dirty="0"/>
          </a:p>
        </p:txBody>
      </p:sp>
      <p:sp>
        <p:nvSpPr>
          <p:cNvPr id="2" name="矩形 1"/>
          <p:cNvSpPr/>
          <p:nvPr/>
        </p:nvSpPr>
        <p:spPr>
          <a:xfrm>
            <a:off x="1209303" y="1460705"/>
            <a:ext cx="4429761" cy="3936590"/>
          </a:xfrm>
          <a:prstGeom prst="rect">
            <a:avLst/>
          </a:prstGeom>
        </p:spPr>
        <p:txBody>
          <a:bodyPr wrap="square">
            <a:spAutoFit/>
          </a:bodyPr>
          <a:lstStyle/>
          <a:p>
            <a:pPr indent="200025" algn="just" defTabSz="914400" fontAlgn="auto">
              <a:lnSpc>
                <a:spcPct val="150000"/>
              </a:lnSpc>
              <a:spcAft>
                <a:spcPts val="1200"/>
              </a:spcAft>
              <a:tabLst>
                <a:tab pos="1552575" algn="l"/>
              </a:tabLst>
            </a:pPr>
            <a:r>
              <a:rPr lang="en-US" altLang="zh-CN" kern="100" dirty="0">
                <a:latin typeface="微软雅黑" panose="020B0503020204020204" charset="-122"/>
                <a:ea typeface="微软雅黑" panose="020B0503020204020204" charset="-122"/>
                <a:cs typeface="微软雅黑" panose="020B0503020204020204" charset="-122"/>
              </a:rPr>
              <a:t>RESSET</a:t>
            </a:r>
            <a:r>
              <a:rPr lang="zh-CN" altLang="en-US" kern="100" dirty="0">
                <a:latin typeface="微软雅黑" panose="020B0503020204020204" charset="-122"/>
                <a:ea typeface="微软雅黑" panose="020B0503020204020204" charset="-122"/>
                <a:cs typeface="微软雅黑" panose="020B0503020204020204" charset="-122"/>
              </a:rPr>
              <a:t>中国企业大数据平台工商数据可按照省份地域，行业进行企业的</a:t>
            </a:r>
            <a:r>
              <a:rPr lang="zh-CN" altLang="en-US" kern="100" dirty="0">
                <a:solidFill>
                  <a:srgbClr val="FF0000"/>
                </a:solidFill>
                <a:latin typeface="微软雅黑" panose="020B0503020204020204" charset="-122"/>
                <a:ea typeface="微软雅黑" panose="020B0503020204020204" charset="-122"/>
                <a:cs typeface="微软雅黑" panose="020B0503020204020204" charset="-122"/>
              </a:rPr>
              <a:t>多维度条件组合关联查询</a:t>
            </a:r>
            <a:r>
              <a:rPr lang="zh-CN" altLang="en-US" kern="100" dirty="0">
                <a:latin typeface="微软雅黑" panose="020B0503020204020204" charset="-122"/>
                <a:ea typeface="微软雅黑" panose="020B0503020204020204" charset="-122"/>
                <a:cs typeface="微软雅黑" panose="020B0503020204020204" charset="-122"/>
              </a:rPr>
              <a:t>和信息统一展示。</a:t>
            </a:r>
            <a:endParaRPr lang="en-US" altLang="zh-CN" kern="100" dirty="0">
              <a:latin typeface="微软雅黑" panose="020B0503020204020204" charset="-122"/>
              <a:ea typeface="微软雅黑" panose="020B0503020204020204" charset="-122"/>
              <a:cs typeface="微软雅黑" panose="020B0503020204020204" charset="-122"/>
            </a:endParaRPr>
          </a:p>
          <a:p>
            <a:pPr indent="200025" algn="just" defTabSz="914400" fontAlgn="auto">
              <a:lnSpc>
                <a:spcPct val="150000"/>
              </a:lnSpc>
              <a:spcAft>
                <a:spcPts val="1200"/>
              </a:spcAft>
              <a:tabLst>
                <a:tab pos="1552575" algn="l"/>
              </a:tabLst>
            </a:pPr>
            <a:r>
              <a:rPr lang="zh-CN" altLang="en-US" kern="100" dirty="0">
                <a:latin typeface="微软雅黑" panose="020B0503020204020204" charset="-122"/>
                <a:ea typeface="微软雅黑" panose="020B0503020204020204" charset="-122"/>
                <a:cs typeface="微软雅黑" panose="020B0503020204020204" charset="-122"/>
              </a:rPr>
              <a:t>在更多条件功能中，还支持按照</a:t>
            </a:r>
            <a:r>
              <a:rPr lang="zh-CN" altLang="en-US" kern="100" dirty="0">
                <a:solidFill>
                  <a:srgbClr val="FF0000"/>
                </a:solidFill>
                <a:latin typeface="微软雅黑" panose="020B0503020204020204" charset="-122"/>
                <a:ea typeface="微软雅黑" panose="020B0503020204020204" charset="-122"/>
                <a:cs typeface="微软雅黑" panose="020B0503020204020204" charset="-122"/>
              </a:rPr>
              <a:t>企业性质、成立日期、注册资本</a:t>
            </a:r>
            <a:r>
              <a:rPr lang="zh-CN" altLang="en-US" kern="100" dirty="0">
                <a:latin typeface="微软雅黑" panose="020B0503020204020204" charset="-122"/>
                <a:ea typeface="微软雅黑" panose="020B0503020204020204" charset="-122"/>
                <a:cs typeface="微软雅黑" panose="020B0503020204020204" charset="-122"/>
              </a:rPr>
              <a:t>等条件进行自定义查询，并可按照</a:t>
            </a:r>
            <a:r>
              <a:rPr lang="zh-CN" altLang="en-US" kern="100" dirty="0">
                <a:solidFill>
                  <a:srgbClr val="FF0000"/>
                </a:solidFill>
                <a:latin typeface="微软雅黑" panose="020B0503020204020204" charset="-122"/>
                <a:ea typeface="微软雅黑" panose="020B0503020204020204" charset="-122"/>
                <a:cs typeface="微软雅黑" panose="020B0503020204020204" charset="-122"/>
              </a:rPr>
              <a:t>工商、投融资、企业信用 、司法文书 、企业资质 、知识产权 、招标中标 、标准</a:t>
            </a:r>
            <a:r>
              <a:rPr lang="zh-CN" altLang="en-US" kern="100" dirty="0">
                <a:latin typeface="微软雅黑" panose="020B0503020204020204" charset="-122"/>
                <a:ea typeface="微软雅黑" panose="020B0503020204020204" charset="-122"/>
                <a:cs typeface="微软雅黑" panose="020B0503020204020204" charset="-122"/>
              </a:rPr>
              <a:t>等八个大类</a:t>
            </a:r>
            <a:r>
              <a:rPr lang="en-US" altLang="zh-CN" kern="100" dirty="0">
                <a:latin typeface="微软雅黑" panose="020B0503020204020204" charset="-122"/>
                <a:ea typeface="微软雅黑" panose="020B0503020204020204" charset="-122"/>
                <a:cs typeface="微软雅黑" panose="020B0503020204020204" charset="-122"/>
              </a:rPr>
              <a:t>30</a:t>
            </a:r>
            <a:r>
              <a:rPr lang="zh-CN" altLang="en-US" kern="100" dirty="0">
                <a:latin typeface="微软雅黑" panose="020B0503020204020204" charset="-122"/>
                <a:ea typeface="微软雅黑" panose="020B0503020204020204" charset="-122"/>
                <a:cs typeface="微软雅黑" panose="020B0503020204020204" charset="-122"/>
              </a:rPr>
              <a:t>余种条件进行自定义组合筛选查询。</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   </a:t>
            </a:r>
          </a:p>
        </p:txBody>
      </p:sp>
      <p:pic>
        <p:nvPicPr>
          <p:cNvPr id="5" name="图片 4"/>
          <p:cNvPicPr>
            <a:picLocks noChangeAspect="1"/>
          </p:cNvPicPr>
          <p:nvPr/>
        </p:nvPicPr>
        <p:blipFill>
          <a:blip r:embed="rId4"/>
          <a:stretch>
            <a:fillRect/>
          </a:stretch>
        </p:blipFill>
        <p:spPr>
          <a:xfrm>
            <a:off x="6189784" y="1223624"/>
            <a:ext cx="5065091" cy="5419155"/>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1544616625"/>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2800" b="1" dirty="0">
                <a:solidFill>
                  <a:prstClr val="black">
                    <a:lumMod val="65000"/>
                    <a:lumOff val="35000"/>
                  </a:prstClr>
                </a:solidFill>
              </a:rPr>
              <a:t>平台特色功能</a:t>
            </a:r>
            <a:r>
              <a:rPr lang="en-US" altLang="zh-CN" sz="2800" b="1" dirty="0">
                <a:solidFill>
                  <a:prstClr val="black">
                    <a:lumMod val="65000"/>
                    <a:lumOff val="35000"/>
                  </a:prstClr>
                </a:solidFill>
              </a:rPr>
              <a:t>-</a:t>
            </a:r>
            <a:r>
              <a:rPr lang="zh-CN" altLang="en-US" sz="2800" b="1" dirty="0">
                <a:solidFill>
                  <a:prstClr val="black">
                    <a:lumMod val="65000"/>
                    <a:lumOff val="35000"/>
                  </a:prstClr>
                </a:solidFill>
              </a:rPr>
              <a:t>独立查询下载</a:t>
            </a:r>
            <a:endParaRPr lang="zh-CN" altLang="en-US" sz="2800" b="1" dirty="0"/>
          </a:p>
        </p:txBody>
      </p:sp>
      <p:sp>
        <p:nvSpPr>
          <p:cNvPr id="2" name="矩形 1"/>
          <p:cNvSpPr/>
          <p:nvPr/>
        </p:nvSpPr>
        <p:spPr>
          <a:xfrm>
            <a:off x="1209303" y="1537552"/>
            <a:ext cx="3235947" cy="3782895"/>
          </a:xfrm>
          <a:prstGeom prst="rect">
            <a:avLst/>
          </a:prstGeom>
        </p:spPr>
        <p:txBody>
          <a:bodyPr wrap="square">
            <a:spAutoFit/>
          </a:bodyPr>
          <a:lstStyle/>
          <a:p>
            <a:pPr indent="200025" algn="just" fontAlgn="auto">
              <a:lnSpc>
                <a:spcPct val="150000"/>
              </a:lnSpc>
              <a:tabLst>
                <a:tab pos="1552575" algn="l"/>
              </a:tabLst>
            </a:pPr>
            <a:r>
              <a:rPr lang="en-US" altLang="zh-CN" kern="100" dirty="0">
                <a:latin typeface="微软雅黑" panose="020B0503020204020204" charset="-122"/>
                <a:ea typeface="微软雅黑" panose="020B0503020204020204" charset="-122"/>
                <a:cs typeface="微软雅黑" panose="020B0503020204020204" charset="-122"/>
              </a:rPr>
              <a:t>RESSET</a:t>
            </a:r>
            <a:r>
              <a:rPr lang="zh-CN" altLang="en-US" kern="100" dirty="0">
                <a:latin typeface="微软雅黑" panose="020B0503020204020204" charset="-122"/>
                <a:ea typeface="微软雅黑" panose="020B0503020204020204" charset="-122"/>
                <a:cs typeface="微软雅黑" panose="020B0503020204020204" charset="-122"/>
              </a:rPr>
              <a:t>中国企业大数据平台工商、信用、司法、知识产权、招投标等所有数据维度能够实现完全的独立查询功能，支持按照地域、行业及更多条件对各类数据进行组合条件查询，可在线浏览和批量导出</a:t>
            </a:r>
            <a:r>
              <a:rPr lang="en-US" altLang="zh-CN" kern="100" dirty="0">
                <a:latin typeface="微软雅黑" panose="020B0503020204020204" charset="-122"/>
                <a:ea typeface="微软雅黑" panose="020B0503020204020204" charset="-122"/>
                <a:cs typeface="微软雅黑" panose="020B0503020204020204" charset="-122"/>
              </a:rPr>
              <a:t>Excel</a:t>
            </a:r>
            <a:r>
              <a:rPr lang="zh-CN" altLang="en-US" kern="100" dirty="0">
                <a:latin typeface="微软雅黑" panose="020B0503020204020204" charset="-122"/>
                <a:ea typeface="微软雅黑" panose="020B0503020204020204" charset="-122"/>
                <a:cs typeface="微软雅黑" panose="020B0503020204020204" charset="-122"/>
              </a:rPr>
              <a:t>文件，</a:t>
            </a:r>
            <a:r>
              <a:rPr lang="zh-CN" altLang="en-US" kern="100" dirty="0">
                <a:solidFill>
                  <a:srgbClr val="FF0000"/>
                </a:solidFill>
                <a:latin typeface="微软雅黑" panose="020B0503020204020204" charset="-122"/>
                <a:ea typeface="微软雅黑" panose="020B0503020204020204" charset="-122"/>
                <a:cs typeface="微软雅黑" panose="020B0503020204020204" charset="-122"/>
              </a:rPr>
              <a:t>导出文件能够以企业</a:t>
            </a:r>
            <a:r>
              <a:rPr lang="en-US" altLang="zh-CN" kern="100" dirty="0">
                <a:solidFill>
                  <a:srgbClr val="FF0000"/>
                </a:solidFill>
                <a:latin typeface="微软雅黑" panose="020B0503020204020204" charset="-122"/>
                <a:ea typeface="微软雅黑" panose="020B0503020204020204" charset="-122"/>
                <a:cs typeface="微软雅黑" panose="020B0503020204020204" charset="-122"/>
              </a:rPr>
              <a:t>ID</a:t>
            </a:r>
            <a:r>
              <a:rPr lang="zh-CN" altLang="en-US" kern="100" dirty="0">
                <a:solidFill>
                  <a:srgbClr val="FF0000"/>
                </a:solidFill>
                <a:latin typeface="微软雅黑" panose="020B0503020204020204" charset="-122"/>
                <a:ea typeface="微软雅黑" panose="020B0503020204020204" charset="-122"/>
                <a:cs typeface="微软雅黑" panose="020B0503020204020204" charset="-122"/>
              </a:rPr>
              <a:t>匹配关联公司各项指标</a:t>
            </a:r>
            <a:r>
              <a:rPr lang="zh-CN" altLang="en-US" kern="100" dirty="0">
                <a:latin typeface="微软雅黑" panose="020B0503020204020204" charset="-122"/>
                <a:ea typeface="微软雅黑" panose="020B0503020204020204" charset="-122"/>
                <a:cs typeface="微软雅黑" panose="020B0503020204020204" charset="-122"/>
              </a:rPr>
              <a:t>。    </a:t>
            </a:r>
          </a:p>
        </p:txBody>
      </p:sp>
      <p:pic>
        <p:nvPicPr>
          <p:cNvPr id="4" name="图片 3"/>
          <p:cNvPicPr>
            <a:picLocks noChangeAspect="1"/>
          </p:cNvPicPr>
          <p:nvPr/>
        </p:nvPicPr>
        <p:blipFill>
          <a:blip r:embed="rId4"/>
          <a:stretch>
            <a:fillRect/>
          </a:stretch>
        </p:blipFill>
        <p:spPr>
          <a:xfrm>
            <a:off x="4733925" y="3785871"/>
            <a:ext cx="6894195" cy="2890520"/>
          </a:xfrm>
          <a:prstGeom prst="rect">
            <a:avLst/>
          </a:prstGeom>
          <a:ln>
            <a:noFill/>
          </a:ln>
          <a:effectLst>
            <a:outerShdw blurRad="63500" sx="102000" sy="102000" algn="ctr" rotWithShape="0">
              <a:prstClr val="black">
                <a:alpha val="40000"/>
              </a:prstClr>
            </a:outerShdw>
          </a:effectLst>
        </p:spPr>
      </p:pic>
      <p:pic>
        <p:nvPicPr>
          <p:cNvPr id="6" name="图片 5"/>
          <p:cNvPicPr>
            <a:picLocks noChangeAspect="1"/>
          </p:cNvPicPr>
          <p:nvPr/>
        </p:nvPicPr>
        <p:blipFill>
          <a:blip r:embed="rId5"/>
          <a:stretch>
            <a:fillRect/>
          </a:stretch>
        </p:blipFill>
        <p:spPr>
          <a:xfrm>
            <a:off x="5712342" y="1036194"/>
            <a:ext cx="4730893" cy="2626567"/>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66582864"/>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2800" b="1" dirty="0">
                <a:solidFill>
                  <a:prstClr val="black">
                    <a:lumMod val="65000"/>
                    <a:lumOff val="35000"/>
                  </a:prstClr>
                </a:solidFill>
              </a:rPr>
              <a:t>平台特色功能</a:t>
            </a:r>
            <a:r>
              <a:rPr lang="en-US" altLang="zh-CN" sz="2800" b="1" dirty="0">
                <a:solidFill>
                  <a:prstClr val="black">
                    <a:lumMod val="65000"/>
                    <a:lumOff val="35000"/>
                  </a:prstClr>
                </a:solidFill>
              </a:rPr>
              <a:t>-</a:t>
            </a:r>
            <a:r>
              <a:rPr lang="zh-CN" altLang="en-US" sz="2800" b="1" dirty="0">
                <a:solidFill>
                  <a:prstClr val="black">
                    <a:lumMod val="65000"/>
                    <a:lumOff val="35000"/>
                  </a:prstClr>
                </a:solidFill>
              </a:rPr>
              <a:t>跨表查询（市场主体关联）</a:t>
            </a:r>
          </a:p>
        </p:txBody>
      </p:sp>
      <p:sp>
        <p:nvSpPr>
          <p:cNvPr id="2" name="矩形 1"/>
          <p:cNvSpPr/>
          <p:nvPr/>
        </p:nvSpPr>
        <p:spPr>
          <a:xfrm>
            <a:off x="1043921" y="1201908"/>
            <a:ext cx="9929008" cy="1329338"/>
          </a:xfrm>
          <a:prstGeom prst="rect">
            <a:avLst/>
          </a:prstGeom>
        </p:spPr>
        <p:txBody>
          <a:bodyPr wrap="square">
            <a:spAutoFit/>
          </a:bodyPr>
          <a:lstStyle/>
          <a:p>
            <a:pPr indent="200025" algn="just" fontAlgn="auto">
              <a:lnSpc>
                <a:spcPct val="150000"/>
              </a:lnSpc>
              <a:tabLst>
                <a:tab pos="1552575" algn="l"/>
              </a:tabLst>
            </a:pPr>
            <a:r>
              <a:rPr lang="en-US" altLang="zh-CN" kern="100" dirty="0">
                <a:latin typeface="微软雅黑" panose="020B0503020204020204" charset="-122"/>
                <a:ea typeface="微软雅黑" panose="020B0503020204020204" charset="-122"/>
                <a:cs typeface="微软雅黑" panose="020B0503020204020204" charset="-122"/>
              </a:rPr>
              <a:t>RESSET</a:t>
            </a:r>
            <a:r>
              <a:rPr lang="zh-CN" altLang="en-US" kern="100" dirty="0">
                <a:latin typeface="微软雅黑" panose="020B0503020204020204" charset="-122"/>
                <a:ea typeface="微软雅黑" panose="020B0503020204020204" charset="-122"/>
                <a:cs typeface="微软雅黑" panose="020B0503020204020204" charset="-122"/>
              </a:rPr>
              <a:t>中国企业大数据平台提供</a:t>
            </a:r>
            <a:r>
              <a:rPr lang="en-US" altLang="zh-CN" kern="100" dirty="0">
                <a:solidFill>
                  <a:schemeClr val="accent5"/>
                </a:solidFill>
                <a:latin typeface="微软雅黑" panose="020B0503020204020204" charset="-122"/>
                <a:ea typeface="微软雅黑" panose="020B0503020204020204" charset="-122"/>
                <a:cs typeface="微软雅黑" panose="020B0503020204020204" charset="-122"/>
              </a:rPr>
              <a:t>3.4</a:t>
            </a:r>
            <a:r>
              <a:rPr lang="zh-CN" altLang="en-US" kern="100" dirty="0">
                <a:solidFill>
                  <a:schemeClr val="accent5"/>
                </a:solidFill>
                <a:latin typeface="微软雅黑" panose="020B0503020204020204" charset="-122"/>
                <a:ea typeface="微软雅黑" panose="020B0503020204020204" charset="-122"/>
                <a:cs typeface="微软雅黑" panose="020B0503020204020204" charset="-122"/>
              </a:rPr>
              <a:t>亿</a:t>
            </a:r>
            <a:r>
              <a:rPr lang="en-US" altLang="zh-CN" kern="100" dirty="0">
                <a:solidFill>
                  <a:schemeClr val="accent5"/>
                </a:solidFill>
                <a:latin typeface="微软雅黑" panose="020B0503020204020204" charset="-122"/>
                <a:ea typeface="微软雅黑" panose="020B0503020204020204" charset="-122"/>
                <a:cs typeface="微软雅黑" panose="020B0503020204020204" charset="-122"/>
              </a:rPr>
              <a:t>+</a:t>
            </a:r>
            <a:r>
              <a:rPr lang="zh-CN" altLang="en-US" kern="100" dirty="0">
                <a:latin typeface="微软雅黑" panose="020B0503020204020204" charset="-122"/>
                <a:ea typeface="微软雅黑" panose="020B0503020204020204" charset="-122"/>
                <a:cs typeface="微软雅黑" panose="020B0503020204020204" charset="-122"/>
              </a:rPr>
              <a:t>市场主体数据，并且提供基于市场</a:t>
            </a:r>
            <a:r>
              <a:rPr lang="zh-CN" altLang="en-US" kern="100" dirty="0">
                <a:solidFill>
                  <a:srgbClr val="FF0000"/>
                </a:solidFill>
                <a:latin typeface="微软雅黑" panose="020B0503020204020204" charset="-122"/>
                <a:ea typeface="微软雅黑" panose="020B0503020204020204" charset="-122"/>
                <a:cs typeface="微软雅黑" panose="020B0503020204020204" charset="-122"/>
              </a:rPr>
              <a:t>主体数据的各维度关联查询</a:t>
            </a:r>
            <a:r>
              <a:rPr lang="zh-CN" altLang="en-US" kern="100" dirty="0">
                <a:latin typeface="微软雅黑" panose="020B0503020204020204" charset="-122"/>
                <a:ea typeface="微软雅黑" panose="020B0503020204020204" charset="-122"/>
                <a:cs typeface="微软雅黑" panose="020B0503020204020204" charset="-122"/>
              </a:rPr>
              <a:t>。 </a:t>
            </a:r>
            <a:endParaRPr lang="en-US" altLang="zh-CN" kern="100"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kern="1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000" dirty="0"/>
          </a:p>
        </p:txBody>
      </p:sp>
      <p:pic>
        <p:nvPicPr>
          <p:cNvPr id="9" name="图片 8"/>
          <p:cNvPicPr>
            <a:picLocks noChangeAspect="1"/>
          </p:cNvPicPr>
          <p:nvPr/>
        </p:nvPicPr>
        <p:blipFill>
          <a:blip r:embed="rId4"/>
          <a:stretch>
            <a:fillRect/>
          </a:stretch>
        </p:blipFill>
        <p:spPr>
          <a:xfrm>
            <a:off x="1219072" y="2330451"/>
            <a:ext cx="4345049" cy="4319905"/>
          </a:xfrm>
          <a:prstGeom prst="rect">
            <a:avLst/>
          </a:prstGeom>
          <a:effectLst>
            <a:outerShdw blurRad="63500" sx="102000" sy="102000" algn="ctr" rotWithShape="0">
              <a:prstClr val="black">
                <a:alpha val="40000"/>
              </a:prstClr>
            </a:outerShdw>
          </a:effectLst>
        </p:spPr>
      </p:pic>
      <p:pic>
        <p:nvPicPr>
          <p:cNvPr id="11" name="图片 10"/>
          <p:cNvPicPr>
            <a:picLocks noChangeAspect="1"/>
          </p:cNvPicPr>
          <p:nvPr/>
        </p:nvPicPr>
        <p:blipFill>
          <a:blip r:embed="rId5"/>
          <a:stretch>
            <a:fillRect/>
          </a:stretch>
        </p:blipFill>
        <p:spPr>
          <a:xfrm>
            <a:off x="6096000" y="2330451"/>
            <a:ext cx="4530410" cy="4387075"/>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3631691583"/>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2800" b="1" dirty="0">
                <a:solidFill>
                  <a:prstClr val="black">
                    <a:lumMod val="65000"/>
                    <a:lumOff val="35000"/>
                  </a:prstClr>
                </a:solidFill>
              </a:rPr>
              <a:t>平台特色功能</a:t>
            </a:r>
            <a:r>
              <a:rPr lang="en-US" altLang="zh-CN" sz="2800" b="1" dirty="0">
                <a:solidFill>
                  <a:prstClr val="black">
                    <a:lumMod val="65000"/>
                    <a:lumOff val="35000"/>
                  </a:prstClr>
                </a:solidFill>
              </a:rPr>
              <a:t>-</a:t>
            </a:r>
            <a:r>
              <a:rPr lang="zh-CN" altLang="en-US" sz="2800" b="1" dirty="0">
                <a:solidFill>
                  <a:prstClr val="black">
                    <a:lumMod val="65000"/>
                    <a:lumOff val="35000"/>
                  </a:prstClr>
                </a:solidFill>
              </a:rPr>
              <a:t>企业基础信用报告</a:t>
            </a:r>
            <a:endParaRPr lang="zh-CN" altLang="en-US" sz="2800" b="1" dirty="0"/>
          </a:p>
        </p:txBody>
      </p:sp>
      <p:sp>
        <p:nvSpPr>
          <p:cNvPr id="2" name="矩形 1"/>
          <p:cNvSpPr/>
          <p:nvPr/>
        </p:nvSpPr>
        <p:spPr>
          <a:xfrm>
            <a:off x="1209303" y="1169426"/>
            <a:ext cx="10016994" cy="1289905"/>
          </a:xfrm>
          <a:prstGeom prst="rect">
            <a:avLst/>
          </a:prstGeom>
        </p:spPr>
        <p:txBody>
          <a:bodyPr wrap="square">
            <a:spAutoFit/>
          </a:bodyPr>
          <a:lstStyle/>
          <a:p>
            <a:pPr indent="0" algn="just" fontAlgn="auto">
              <a:lnSpc>
                <a:spcPct val="150000"/>
              </a:lnSpc>
              <a:tabLst>
                <a:tab pos="1552575" algn="l"/>
              </a:tabLst>
            </a:pPr>
            <a:r>
              <a:rPr lang="en-US" altLang="zh-CN" kern="100" dirty="0">
                <a:latin typeface="微软雅黑" panose="020B0503020204020204" charset="-122"/>
                <a:ea typeface="微软雅黑" panose="020B0503020204020204" charset="-122"/>
                <a:cs typeface="微软雅黑" panose="020B0503020204020204" charset="-122"/>
              </a:rPr>
              <a:t>  RESSET</a:t>
            </a:r>
            <a:r>
              <a:rPr lang="zh-CN" altLang="en-US" kern="100" dirty="0">
                <a:latin typeface="微软雅黑" panose="020B0503020204020204" charset="-122"/>
                <a:ea typeface="微软雅黑" panose="020B0503020204020204" charset="-122"/>
                <a:cs typeface="微软雅黑" panose="020B0503020204020204" charset="-122"/>
              </a:rPr>
              <a:t>中国企业大数据平台查询企业工商信息能够提供</a:t>
            </a:r>
            <a:r>
              <a:rPr lang="zh-CN" altLang="en-US" kern="100" dirty="0">
                <a:solidFill>
                  <a:srgbClr val="FF0000"/>
                </a:solidFill>
                <a:latin typeface="微软雅黑" panose="020B0503020204020204" charset="-122"/>
                <a:ea typeface="微软雅黑" panose="020B0503020204020204" charset="-122"/>
                <a:cs typeface="微软雅黑" panose="020B0503020204020204" charset="-122"/>
              </a:rPr>
              <a:t>多维度数据综合分析报告</a:t>
            </a:r>
            <a:r>
              <a:rPr lang="zh-CN" altLang="en-US" kern="100" dirty="0">
                <a:latin typeface="微软雅黑" panose="020B0503020204020204" charset="-122"/>
                <a:ea typeface="微软雅黑" panose="020B0503020204020204" charset="-122"/>
                <a:cs typeface="微软雅黑" panose="020B0503020204020204" charset="-122"/>
              </a:rPr>
              <a:t>的下载和浏览，支持报告在线导出</a:t>
            </a:r>
            <a:r>
              <a:rPr lang="en-US" altLang="zh-CN" kern="100" dirty="0">
                <a:latin typeface="微软雅黑" panose="020B0503020204020204" charset="-122"/>
                <a:ea typeface="微软雅黑" panose="020B0503020204020204" charset="-122"/>
                <a:cs typeface="微软雅黑" panose="020B0503020204020204" charset="-122"/>
              </a:rPr>
              <a:t>word</a:t>
            </a:r>
            <a:r>
              <a:rPr lang="zh-CN" altLang="en-US" kern="100" dirty="0">
                <a:latin typeface="微软雅黑" panose="020B0503020204020204" charset="-122"/>
                <a:ea typeface="微软雅黑" panose="020B0503020204020204" charset="-122"/>
                <a:cs typeface="微软雅黑" panose="020B0503020204020204" charset="-122"/>
              </a:rPr>
              <a:t>文件。 </a:t>
            </a:r>
            <a:endParaRPr lang="en-US" altLang="zh-CN" kern="100" dirty="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kern="100" dirty="0">
                <a:latin typeface="微软雅黑" panose="020B0503020204020204" charset="-122"/>
                <a:ea typeface="微软雅黑" panose="020B0503020204020204" charset="-122"/>
                <a:cs typeface="微软雅黑" panose="020B0503020204020204" charset="-122"/>
              </a:rPr>
              <a:t>    </a:t>
            </a:r>
          </a:p>
        </p:txBody>
      </p:sp>
      <p:pic>
        <p:nvPicPr>
          <p:cNvPr id="4" name="图片 3"/>
          <p:cNvPicPr>
            <a:picLocks noChangeAspect="1"/>
          </p:cNvPicPr>
          <p:nvPr/>
        </p:nvPicPr>
        <p:blipFill>
          <a:blip r:embed="rId4"/>
          <a:stretch>
            <a:fillRect/>
          </a:stretch>
        </p:blipFill>
        <p:spPr>
          <a:xfrm>
            <a:off x="6351269" y="2831423"/>
            <a:ext cx="4979671" cy="2681978"/>
          </a:xfrm>
          <a:prstGeom prst="rect">
            <a:avLst/>
          </a:prstGeom>
          <a:ln>
            <a:noFill/>
          </a:ln>
          <a:effectLst>
            <a:outerShdw blurRad="63500" sx="102000" sy="102000" algn="ctr" rotWithShape="0">
              <a:prstClr val="black">
                <a:alpha val="40000"/>
              </a:prstClr>
            </a:outerShdw>
          </a:effectLst>
        </p:spPr>
      </p:pic>
      <p:pic>
        <p:nvPicPr>
          <p:cNvPr id="6" name="图片 5"/>
          <p:cNvPicPr>
            <a:picLocks noChangeAspect="1"/>
          </p:cNvPicPr>
          <p:nvPr/>
        </p:nvPicPr>
        <p:blipFill>
          <a:blip r:embed="rId5"/>
          <a:stretch>
            <a:fillRect/>
          </a:stretch>
        </p:blipFill>
        <p:spPr>
          <a:xfrm>
            <a:off x="1116329" y="2831423"/>
            <a:ext cx="4979671" cy="2681978"/>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114888081"/>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2800" b="1" dirty="0">
                <a:solidFill>
                  <a:prstClr val="black">
                    <a:lumMod val="65000"/>
                    <a:lumOff val="35000"/>
                  </a:prstClr>
                </a:solidFill>
              </a:rPr>
              <a:t>新功能上线：批量查询导出</a:t>
            </a:r>
            <a:endParaRPr lang="zh-CN" altLang="en-US" sz="2800" b="1" dirty="0"/>
          </a:p>
        </p:txBody>
      </p:sp>
      <p:pic>
        <p:nvPicPr>
          <p:cNvPr id="3" name="图片 2">
            <a:extLst>
              <a:ext uri="{FF2B5EF4-FFF2-40B4-BE49-F238E27FC236}">
                <a16:creationId xmlns:a16="http://schemas.microsoft.com/office/drawing/2014/main" id="{6AAA7497-1403-A1ED-A8EE-C038852751A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69974" y="1422439"/>
            <a:ext cx="9852051" cy="4890106"/>
          </a:xfrm>
          <a:prstGeom prst="rect">
            <a:avLst/>
          </a:prstGeom>
          <a:effectLst/>
        </p:spPr>
      </p:pic>
    </p:spTree>
    <p:custDataLst>
      <p:tags r:id="rId1"/>
    </p:custDataLst>
    <p:extLst>
      <p:ext uri="{BB962C8B-B14F-4D97-AF65-F5344CB8AC3E}">
        <p14:creationId xmlns:p14="http://schemas.microsoft.com/office/powerpoint/2010/main" val="2015937536"/>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sz="2800" b="1" dirty="0">
                <a:solidFill>
                  <a:prstClr val="black">
                    <a:lumMod val="65000"/>
                    <a:lumOff val="35000"/>
                  </a:prstClr>
                </a:solidFill>
              </a:rPr>
              <a:t>锐思公司荣誉</a:t>
            </a:r>
            <a:endParaRPr sz="3600" b="1" dirty="0"/>
          </a:p>
        </p:txBody>
      </p:sp>
      <p:sp>
        <p:nvSpPr>
          <p:cNvPr id="22" name="矩形 21"/>
          <p:cNvSpPr/>
          <p:nvPr/>
        </p:nvSpPr>
        <p:spPr>
          <a:xfrm>
            <a:off x="1199456" y="1642809"/>
            <a:ext cx="3216357" cy="2126067"/>
          </a:xfrm>
          <a:prstGeom prst="rect">
            <a:avLst/>
          </a:prstGeom>
          <a:blipFil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3" name="矩形 22"/>
          <p:cNvSpPr/>
          <p:nvPr/>
        </p:nvSpPr>
        <p:spPr>
          <a:xfrm>
            <a:off x="1199456" y="3909053"/>
            <a:ext cx="3216357" cy="2126067"/>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8" name="矩形 7"/>
          <p:cNvSpPr/>
          <p:nvPr/>
        </p:nvSpPr>
        <p:spPr>
          <a:xfrm>
            <a:off x="4607835" y="3899893"/>
            <a:ext cx="3216357" cy="2126067"/>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026" name="Picture 2" descr="D:\工作\投标-公司资质\resset\公司证书\软件企业证书正本20131212.jpg"/>
          <p:cNvPicPr>
            <a:picLocks noChangeAspect="1" noChangeArrowheads="1"/>
          </p:cNvPicPr>
          <p:nvPr/>
        </p:nvPicPr>
        <p:blipFill>
          <a:blip r:embed="rId6" cstate="print"/>
          <a:srcRect/>
          <a:stretch>
            <a:fillRect/>
          </a:stretch>
        </p:blipFill>
        <p:spPr bwMode="auto">
          <a:xfrm>
            <a:off x="1071020" y="1299914"/>
            <a:ext cx="3405719" cy="2414839"/>
          </a:xfrm>
          <a:prstGeom prst="rect">
            <a:avLst/>
          </a:prstGeom>
          <a:ln>
            <a:noFill/>
          </a:ln>
          <a:effectLst>
            <a:outerShdw blurRad="292100" dist="139700" dir="2700000" algn="tl" rotWithShape="0">
              <a:srgbClr val="333333">
                <a:alpha val="65000"/>
              </a:srgbClr>
            </a:outerShdw>
          </a:effectLst>
        </p:spPr>
      </p:pic>
      <p:pic>
        <p:nvPicPr>
          <p:cNvPr id="1027" name="Picture 3" descr="D:\工作\投标-公司资质\resset\公司证书\高新技术企业证书-2015年年检.jpg"/>
          <p:cNvPicPr>
            <a:picLocks noChangeAspect="1" noChangeArrowheads="1"/>
          </p:cNvPicPr>
          <p:nvPr/>
        </p:nvPicPr>
        <p:blipFill>
          <a:blip r:embed="rId7" cstate="print"/>
          <a:srcRect/>
          <a:stretch>
            <a:fillRect/>
          </a:stretch>
        </p:blipFill>
        <p:spPr bwMode="auto">
          <a:xfrm>
            <a:off x="4571989" y="1333485"/>
            <a:ext cx="3238523" cy="2381267"/>
          </a:xfrm>
          <a:prstGeom prst="rect">
            <a:avLst/>
          </a:prstGeom>
          <a:ln>
            <a:noFill/>
          </a:ln>
          <a:effectLst>
            <a:outerShdw blurRad="292100" dist="139700" dir="2700000" algn="tl" rotWithShape="0">
              <a:srgbClr val="333333">
                <a:alpha val="65000"/>
              </a:srgbClr>
            </a:outerShdw>
          </a:effectLst>
        </p:spPr>
      </p:pic>
      <p:pic>
        <p:nvPicPr>
          <p:cNvPr id="11" name="Picture 4" descr="D:\工作\投标-公司资质\resset\公司证书\高新证书-中关村.jpg"/>
          <p:cNvPicPr>
            <a:picLocks noChangeAspect="1" noChangeArrowheads="1"/>
          </p:cNvPicPr>
          <p:nvPr/>
        </p:nvPicPr>
        <p:blipFill>
          <a:blip r:embed="rId8" cstate="print"/>
          <a:srcRect/>
          <a:stretch>
            <a:fillRect/>
          </a:stretch>
        </p:blipFill>
        <p:spPr bwMode="auto">
          <a:xfrm rot="5400000">
            <a:off x="5048243" y="3333749"/>
            <a:ext cx="2286016" cy="3238523"/>
          </a:xfrm>
          <a:prstGeom prst="rect">
            <a:avLst/>
          </a:prstGeom>
          <a:ln>
            <a:noFill/>
          </a:ln>
          <a:effectLst>
            <a:outerShdw blurRad="292100" dist="139700" dir="2700000" algn="tl" rotWithShape="0">
              <a:srgbClr val="333333">
                <a:alpha val="65000"/>
              </a:srgbClr>
            </a:outerShdw>
          </a:effectLst>
        </p:spPr>
      </p:pic>
      <p:pic>
        <p:nvPicPr>
          <p:cNvPr id="1029" name="Picture 5"/>
          <p:cNvPicPr>
            <a:picLocks noChangeAspect="1" noChangeArrowheads="1"/>
          </p:cNvPicPr>
          <p:nvPr/>
        </p:nvPicPr>
        <p:blipFill>
          <a:blip r:embed="rId9" cstate="print"/>
          <a:srcRect/>
          <a:stretch>
            <a:fillRect/>
          </a:stretch>
        </p:blipFill>
        <p:spPr bwMode="auto">
          <a:xfrm>
            <a:off x="1047716" y="3810004"/>
            <a:ext cx="3438057" cy="2286016"/>
          </a:xfrm>
          <a:prstGeom prst="rect">
            <a:avLst/>
          </a:prstGeom>
          <a:ln>
            <a:noFill/>
          </a:ln>
          <a:effectLst>
            <a:outerShdw blurRad="292100" dist="139700" dir="2700000" algn="tl" rotWithShape="0">
              <a:srgbClr val="333333">
                <a:alpha val="65000"/>
              </a:srgbClr>
            </a:outerShdw>
          </a:effectLst>
        </p:spPr>
      </p:pic>
      <p:pic>
        <p:nvPicPr>
          <p:cNvPr id="12" name="Picture 2"/>
          <p:cNvPicPr>
            <a:picLocks noChangeAspect="1" noChangeArrowheads="1"/>
          </p:cNvPicPr>
          <p:nvPr/>
        </p:nvPicPr>
        <p:blipFill>
          <a:blip r:embed="rId10" cstate="print"/>
          <a:srcRect/>
          <a:stretch>
            <a:fillRect/>
          </a:stretch>
        </p:blipFill>
        <p:spPr bwMode="auto">
          <a:xfrm>
            <a:off x="7905763" y="1333485"/>
            <a:ext cx="3333773" cy="2381267"/>
          </a:xfrm>
          <a:prstGeom prst="rect">
            <a:avLst/>
          </a:prstGeom>
          <a:ln>
            <a:noFill/>
          </a:ln>
          <a:effectLst>
            <a:outerShdw blurRad="292100" dist="139700" dir="2700000" algn="tl" rotWithShape="0">
              <a:srgbClr val="333333">
                <a:alpha val="65000"/>
              </a:srgbClr>
            </a:outerShdw>
          </a:effectLst>
        </p:spPr>
      </p:pic>
      <p:pic>
        <p:nvPicPr>
          <p:cNvPr id="13" name="Picture 3"/>
          <p:cNvPicPr>
            <a:picLocks noChangeAspect="1" noChangeArrowheads="1"/>
          </p:cNvPicPr>
          <p:nvPr/>
        </p:nvPicPr>
        <p:blipFill>
          <a:blip r:embed="rId11" cstate="print"/>
          <a:srcRect/>
          <a:stretch>
            <a:fillRect/>
          </a:stretch>
        </p:blipFill>
        <p:spPr bwMode="auto">
          <a:xfrm>
            <a:off x="7905763" y="3810003"/>
            <a:ext cx="3333773" cy="2283175"/>
          </a:xfrm>
          <a:prstGeom prst="rect">
            <a:avLst/>
          </a:prstGeom>
          <a:ln>
            <a:noFill/>
          </a:ln>
          <a:effectLst>
            <a:outerShdw blurRad="292100" dist="139700" dir="2700000" algn="tl" rotWithShape="0">
              <a:srgbClr val="333333">
                <a:alpha val="65000"/>
              </a:srgbClr>
            </a:outerShdw>
          </a:effectLst>
        </p:spPr>
      </p:pic>
    </p:spTree>
    <p:custDataLst>
      <p:tags r:id="rId1"/>
    </p:custDataLst>
    <p:extLst>
      <p:ext uri="{BB962C8B-B14F-4D97-AF65-F5344CB8AC3E}">
        <p14:creationId xmlns:p14="http://schemas.microsoft.com/office/powerpoint/2010/main" val="3313101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2800" b="1" dirty="0">
                <a:solidFill>
                  <a:prstClr val="black">
                    <a:lumMod val="65000"/>
                    <a:lumOff val="35000"/>
                  </a:prstClr>
                </a:solidFill>
              </a:rPr>
              <a:t>新功能上线：批量查询导出</a:t>
            </a:r>
            <a:endParaRPr lang="zh-CN" altLang="en-US" sz="2800" b="1" dirty="0"/>
          </a:p>
        </p:txBody>
      </p:sp>
      <p:pic>
        <p:nvPicPr>
          <p:cNvPr id="3" name="图片 2">
            <a:extLst>
              <a:ext uri="{FF2B5EF4-FFF2-40B4-BE49-F238E27FC236}">
                <a16:creationId xmlns:a16="http://schemas.microsoft.com/office/drawing/2014/main" id="{6AAA7497-1403-A1ED-A8EE-C038852751A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69975" y="1422439"/>
            <a:ext cx="9852049" cy="4890106"/>
          </a:xfrm>
          <a:prstGeom prst="rect">
            <a:avLst/>
          </a:prstGeom>
          <a:effectLst/>
        </p:spPr>
      </p:pic>
      <p:pic>
        <p:nvPicPr>
          <p:cNvPr id="2" name="图片 1">
            <a:extLst>
              <a:ext uri="{FF2B5EF4-FFF2-40B4-BE49-F238E27FC236}">
                <a16:creationId xmlns:a16="http://schemas.microsoft.com/office/drawing/2014/main" id="{E001E351-92D9-F514-E36B-FE65BC006C6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322375" y="1574839"/>
            <a:ext cx="9852049" cy="4890105"/>
          </a:xfrm>
          <a:prstGeom prst="rect">
            <a:avLst/>
          </a:prstGeom>
          <a:effectLst/>
        </p:spPr>
      </p:pic>
      <p:pic>
        <p:nvPicPr>
          <p:cNvPr id="4" name="图片 3">
            <a:extLst>
              <a:ext uri="{FF2B5EF4-FFF2-40B4-BE49-F238E27FC236}">
                <a16:creationId xmlns:a16="http://schemas.microsoft.com/office/drawing/2014/main" id="{0479D89D-F137-3EC9-3AA5-D02E09B55E4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474776" y="1727239"/>
            <a:ext cx="9852047" cy="4890105"/>
          </a:xfrm>
          <a:prstGeom prst="rect">
            <a:avLst/>
          </a:prstGeom>
          <a:effectLst/>
        </p:spPr>
      </p:pic>
    </p:spTree>
    <p:custDataLst>
      <p:tags r:id="rId1"/>
    </p:custDataLst>
    <p:extLst>
      <p:ext uri="{BB962C8B-B14F-4D97-AF65-F5344CB8AC3E}">
        <p14:creationId xmlns:p14="http://schemas.microsoft.com/office/powerpoint/2010/main" val="1943611971"/>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C3FD9C-31AB-E45B-ECA4-133E3FE82DBC}"/>
              </a:ext>
            </a:extLst>
          </p:cNvPr>
          <p:cNvSpPr>
            <a:spLocks noGrp="1"/>
          </p:cNvSpPr>
          <p:nvPr>
            <p:ph type="title"/>
          </p:nvPr>
        </p:nvSpPr>
        <p:spPr/>
        <p:txBody>
          <a:bodyPr/>
          <a:lstStyle/>
          <a:p>
            <a:r>
              <a:rPr lang="zh-CN" altLang="en-US" sz="2800" b="1" i="0" dirty="0">
                <a:latin typeface="微软雅黑" panose="020B0503020204020204" pitchFamily="34" charset="-122"/>
                <a:ea typeface="微软雅黑" panose="020B0503020204020204" pitchFamily="34" charset="-122"/>
              </a:rPr>
              <a:t>政策性指导助力中小企业发展</a:t>
            </a:r>
            <a:endParaRPr lang="zh-CN" altLang="en-US" sz="2800" b="1" dirty="0">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26E44F63-26B9-9FD2-E1AA-6793289CA26E}"/>
              </a:ext>
            </a:extLst>
          </p:cNvPr>
          <p:cNvSpPr txBox="1"/>
          <p:nvPr/>
        </p:nvSpPr>
        <p:spPr>
          <a:xfrm>
            <a:off x="1209303" y="1864717"/>
            <a:ext cx="9924666" cy="4090672"/>
          </a:xfrm>
          <a:prstGeom prst="rect">
            <a:avLst/>
          </a:prstGeom>
          <a:noFill/>
        </p:spPr>
        <p:txBody>
          <a:bodyPr wrap="square" rtlCol="0">
            <a:spAutoFit/>
          </a:bodyPr>
          <a:lstStyle/>
          <a:p>
            <a:pPr marL="334645" marR="0" lvl="1" indent="-285750" algn="just" defTabSz="1363980" rtl="0" eaLnBrk="1" fontAlgn="auto" latinLnBrk="0" hangingPunct="1">
              <a:lnSpc>
                <a:spcPct val="150000"/>
              </a:lnSpc>
              <a:spcBef>
                <a:spcPts val="0"/>
              </a:spcBef>
              <a:spcAft>
                <a:spcPts val="600"/>
              </a:spcAft>
              <a:buClrTx/>
              <a:buSzPct val="75000"/>
              <a:buFont typeface="Wingdings" charset="2"/>
              <a:buChar char="n"/>
              <a:defRPr/>
            </a:pPr>
            <a:r>
              <a:rPr kumimoji="0" lang="en-US" altLang="zh-CN" b="0" i="0" u="none" strike="noStrike" kern="1200" cap="none" spc="0" normalizeH="0" baseline="0" noProof="0" dirty="0">
                <a:ln>
                  <a:noFill/>
                </a:ln>
                <a:solidFill>
                  <a:schemeClr val="bg2">
                    <a:lumMod val="25000"/>
                  </a:schemeClr>
                </a:solidFill>
                <a:effectLst/>
                <a:uLnTx/>
                <a:uFillTx/>
                <a:latin typeface="微软雅黑" charset="-122"/>
                <a:ea typeface="思源宋体 CN Heavy" pitchFamily="18" charset="-122"/>
              </a:rPr>
              <a:t>2020</a:t>
            </a:r>
            <a:r>
              <a:rPr kumimoji="0" lang="zh-CN" altLang="en-US" b="0" i="0" u="none" strike="noStrike" kern="1200" cap="none" spc="0" normalizeH="0" baseline="0" noProof="0" dirty="0">
                <a:ln>
                  <a:noFill/>
                </a:ln>
                <a:solidFill>
                  <a:schemeClr val="bg2">
                    <a:lumMod val="25000"/>
                  </a:schemeClr>
                </a:solidFill>
                <a:effectLst/>
                <a:uLnTx/>
                <a:uFillTx/>
                <a:latin typeface="微软雅黑" charset="-122"/>
                <a:ea typeface="思源宋体 CN Heavy" pitchFamily="18" charset="-122"/>
              </a:rPr>
              <a:t>年</a:t>
            </a:r>
            <a:r>
              <a:rPr kumimoji="0" lang="en-US" altLang="zh-CN" b="0" i="0" u="none" strike="noStrike" kern="1200" cap="none" spc="0" normalizeH="0" baseline="0" noProof="0" dirty="0">
                <a:ln>
                  <a:noFill/>
                </a:ln>
                <a:solidFill>
                  <a:schemeClr val="bg2">
                    <a:lumMod val="25000"/>
                  </a:schemeClr>
                </a:solidFill>
                <a:effectLst/>
                <a:uLnTx/>
                <a:uFillTx/>
                <a:latin typeface="微软雅黑" charset="-122"/>
                <a:ea typeface="思源宋体 CN Heavy" pitchFamily="18" charset="-122"/>
              </a:rPr>
              <a:t>7</a:t>
            </a:r>
            <a:r>
              <a:rPr kumimoji="0" lang="zh-CN" altLang="en-US" b="0" i="0" u="none" strike="noStrike" kern="1200" cap="none" spc="0" normalizeH="0" baseline="0" noProof="0" dirty="0">
                <a:ln>
                  <a:noFill/>
                </a:ln>
                <a:solidFill>
                  <a:schemeClr val="bg2">
                    <a:lumMod val="25000"/>
                  </a:schemeClr>
                </a:solidFill>
                <a:effectLst/>
                <a:uLnTx/>
                <a:uFillTx/>
                <a:latin typeface="微软雅黑" charset="-122"/>
                <a:ea typeface="思源宋体 CN Heavy" pitchFamily="18" charset="-122"/>
              </a:rPr>
              <a:t>月，</a:t>
            </a:r>
            <a:r>
              <a:rPr kumimoji="0" lang="en-US" altLang="zh-CN" b="1" i="0" u="none" strike="noStrike" kern="1200" cap="none" spc="0" normalizeH="0" baseline="0" noProof="0" dirty="0">
                <a:ln>
                  <a:noFill/>
                </a:ln>
                <a:solidFill>
                  <a:schemeClr val="bg2">
                    <a:lumMod val="25000"/>
                  </a:schemeClr>
                </a:solidFill>
                <a:effectLst/>
                <a:uLnTx/>
                <a:uFillTx/>
                <a:latin typeface="微软雅黑" charset="-122"/>
                <a:ea typeface="思源宋体 CN Heavy" pitchFamily="18" charset="-122"/>
              </a:rPr>
              <a:t>《</a:t>
            </a:r>
            <a:r>
              <a:rPr kumimoji="0" lang="zh-CN" altLang="en-US" b="1" i="0" u="none" strike="noStrike" kern="1200" cap="none" spc="0" normalizeH="0" baseline="0" noProof="0" dirty="0">
                <a:ln>
                  <a:noFill/>
                </a:ln>
                <a:solidFill>
                  <a:schemeClr val="bg2">
                    <a:lumMod val="25000"/>
                  </a:schemeClr>
                </a:solidFill>
                <a:effectLst/>
                <a:uLnTx/>
                <a:uFillTx/>
                <a:latin typeface="微软雅黑" charset="-122"/>
                <a:ea typeface="思源宋体 CN Heavy" pitchFamily="18" charset="-122"/>
              </a:rPr>
              <a:t>关于健全支持中小企业发展制度的若干意见》</a:t>
            </a:r>
            <a:r>
              <a:rPr kumimoji="0" lang="zh-CN" altLang="en-US" b="0" i="0" u="none" strike="noStrike" kern="1200" cap="none" spc="0" normalizeH="0" baseline="0" noProof="0" dirty="0">
                <a:ln>
                  <a:noFill/>
                </a:ln>
                <a:solidFill>
                  <a:schemeClr val="bg2">
                    <a:lumMod val="25000"/>
                  </a:schemeClr>
                </a:solidFill>
                <a:effectLst/>
                <a:uLnTx/>
                <a:uFillTx/>
                <a:latin typeface="微软雅黑" charset="-122"/>
                <a:ea typeface="思源宋体 CN Heavy" pitchFamily="18" charset="-122"/>
              </a:rPr>
              <a:t>发布。</a:t>
            </a:r>
          </a:p>
          <a:p>
            <a:pPr marL="334645" marR="0" lvl="1" indent="-285750" algn="just" defTabSz="1363980" rtl="0" eaLnBrk="1" fontAlgn="auto" latinLnBrk="0" hangingPunct="1">
              <a:lnSpc>
                <a:spcPct val="150000"/>
              </a:lnSpc>
              <a:spcBef>
                <a:spcPts val="0"/>
              </a:spcBef>
              <a:spcAft>
                <a:spcPts val="600"/>
              </a:spcAft>
              <a:buClrTx/>
              <a:buSzPct val="75000"/>
              <a:buFont typeface="Wingdings" charset="2"/>
              <a:buChar char="n"/>
              <a:defRPr/>
            </a:pPr>
            <a:r>
              <a:rPr kumimoji="0" lang="zh-CN" altLang="en-US" b="0" i="0" u="none" strike="noStrike" kern="1200" cap="none" spc="0" normalizeH="0" baseline="0" noProof="0" dirty="0">
                <a:ln>
                  <a:noFill/>
                </a:ln>
                <a:solidFill>
                  <a:schemeClr val="bg2">
                    <a:lumMod val="25000"/>
                  </a:schemeClr>
                </a:solidFill>
                <a:effectLst/>
                <a:uLnTx/>
                <a:uFillTx/>
                <a:latin typeface="微软雅黑" charset="-122"/>
                <a:ea typeface="思源宋体 CN Heavy" pitchFamily="18" charset="-122"/>
              </a:rPr>
              <a:t>2021年3月国务院常务会议决定，将普惠小微企业贷款延期还本付息政策和信用贷款支持计划进一步延至2021年底。</a:t>
            </a:r>
          </a:p>
          <a:p>
            <a:pPr marL="334645" marR="0" lvl="1" indent="-285750" algn="just" defTabSz="1363980" rtl="0" eaLnBrk="1" fontAlgn="auto" latinLnBrk="0" hangingPunct="1">
              <a:lnSpc>
                <a:spcPct val="150000"/>
              </a:lnSpc>
              <a:spcBef>
                <a:spcPts val="0"/>
              </a:spcBef>
              <a:spcAft>
                <a:spcPts val="600"/>
              </a:spcAft>
              <a:buClrTx/>
              <a:buSzPct val="75000"/>
              <a:buFont typeface="Wingdings" charset="2"/>
              <a:buChar char="n"/>
              <a:defRPr/>
            </a:pPr>
            <a:r>
              <a:rPr kumimoji="0" lang="zh-CN" altLang="en-US" b="0" i="0" u="none" strike="noStrike" kern="1200" cap="none" spc="0" normalizeH="0" baseline="0" noProof="0" dirty="0">
                <a:ln>
                  <a:noFill/>
                </a:ln>
                <a:solidFill>
                  <a:schemeClr val="bg2">
                    <a:lumMod val="25000"/>
                  </a:schemeClr>
                </a:solidFill>
                <a:effectLst/>
                <a:uLnTx/>
                <a:uFillTx/>
                <a:latin typeface="微软雅黑" charset="-122"/>
                <a:ea typeface="思源宋体 CN Heavy" pitchFamily="18" charset="-122"/>
                <a:sym typeface="+mn-ea"/>
              </a:rPr>
              <a:t>2021年7月15日，人民银行下调金融机构存款准备金率0.5个百分点，降准释放长期资金约1万亿元。</a:t>
            </a:r>
          </a:p>
          <a:p>
            <a:pPr marL="334645" marR="0" lvl="1" indent="-285750" algn="just" defTabSz="1363980" rtl="0" eaLnBrk="1" fontAlgn="auto" latinLnBrk="0" hangingPunct="1">
              <a:lnSpc>
                <a:spcPct val="150000"/>
              </a:lnSpc>
              <a:spcBef>
                <a:spcPts val="0"/>
              </a:spcBef>
              <a:spcAft>
                <a:spcPts val="600"/>
              </a:spcAft>
              <a:buClrTx/>
              <a:buSzPct val="75000"/>
              <a:buFont typeface="Wingdings" charset="2"/>
              <a:buChar char="n"/>
              <a:defRPr/>
            </a:pPr>
            <a:r>
              <a:rPr kumimoji="0" lang="zh-CN" altLang="en-US" b="0" i="0" u="none" strike="noStrike" kern="1200" cap="none" spc="0" normalizeH="0" baseline="0" noProof="0" dirty="0">
                <a:ln>
                  <a:noFill/>
                </a:ln>
                <a:solidFill>
                  <a:schemeClr val="bg2">
                    <a:lumMod val="25000"/>
                  </a:schemeClr>
                </a:solidFill>
                <a:effectLst/>
                <a:uLnTx/>
                <a:uFillTx/>
                <a:latin typeface="微软雅黑" charset="-122"/>
                <a:ea typeface="思源宋体 CN Heavy" pitchFamily="18" charset="-122"/>
                <a:sym typeface="+mn-ea"/>
              </a:rPr>
              <a:t>2021年9月，国务院常务会议部署加大对市场主体</a:t>
            </a:r>
            <a:r>
              <a:rPr kumimoji="0" lang="zh-CN" altLang="en-US" b="1" i="0" u="none" strike="noStrike" kern="1200" cap="none" spc="0" normalizeH="0" baseline="0" noProof="0" dirty="0">
                <a:ln>
                  <a:noFill/>
                </a:ln>
                <a:solidFill>
                  <a:schemeClr val="bg2">
                    <a:lumMod val="25000"/>
                  </a:schemeClr>
                </a:solidFill>
                <a:effectLst/>
                <a:uLnTx/>
                <a:uFillTx/>
                <a:latin typeface="微软雅黑" charset="-122"/>
                <a:ea typeface="思源宋体 CN Heavy" pitchFamily="18" charset="-122"/>
                <a:sym typeface="+mn-ea"/>
              </a:rPr>
              <a:t>特别是中小微企业纾困帮扶力度</a:t>
            </a:r>
            <a:r>
              <a:rPr kumimoji="0" lang="zh-CN" altLang="en-US" b="0" i="0" u="none" strike="noStrike" kern="1200" cap="none" spc="0" normalizeH="0" baseline="0" noProof="0" dirty="0">
                <a:ln>
                  <a:noFill/>
                </a:ln>
                <a:solidFill>
                  <a:schemeClr val="bg2">
                    <a:lumMod val="25000"/>
                  </a:schemeClr>
                </a:solidFill>
                <a:effectLst/>
                <a:uLnTx/>
                <a:uFillTx/>
                <a:latin typeface="微软雅黑" charset="-122"/>
                <a:ea typeface="思源宋体 CN Heavy" pitchFamily="18" charset="-122"/>
                <a:sym typeface="+mn-ea"/>
              </a:rPr>
              <a:t>。</a:t>
            </a:r>
            <a:endParaRPr kumimoji="0" lang="en-US" altLang="zh-CN" b="0" i="0" u="none" strike="noStrike" kern="1200" cap="none" spc="0" normalizeH="0" baseline="0" noProof="0" dirty="0">
              <a:ln>
                <a:noFill/>
              </a:ln>
              <a:solidFill>
                <a:schemeClr val="bg2">
                  <a:lumMod val="25000"/>
                </a:schemeClr>
              </a:solidFill>
              <a:effectLst/>
              <a:uLnTx/>
              <a:uFillTx/>
              <a:latin typeface="微软雅黑" charset="-122"/>
              <a:ea typeface="思源宋体 CN Heavy" pitchFamily="18" charset="-122"/>
              <a:sym typeface="+mn-ea"/>
            </a:endParaRPr>
          </a:p>
          <a:p>
            <a:pPr marL="334645" lvl="1" indent="-285750" algn="just" defTabSz="1363980">
              <a:lnSpc>
                <a:spcPct val="150000"/>
              </a:lnSpc>
              <a:spcAft>
                <a:spcPts val="600"/>
              </a:spcAft>
              <a:buSzPct val="75000"/>
              <a:buFont typeface="Wingdings" charset="2"/>
              <a:buChar char="n"/>
              <a:defRPr/>
            </a:pPr>
            <a:r>
              <a:rPr lang="en-US" altLang="zh-CN" dirty="0">
                <a:solidFill>
                  <a:schemeClr val="bg2">
                    <a:lumMod val="25000"/>
                  </a:schemeClr>
                </a:solidFill>
                <a:latin typeface="微软雅黑" charset="-122"/>
                <a:ea typeface="思源宋体 CN Heavy" pitchFamily="18" charset="-122"/>
                <a:sym typeface="+mn-ea"/>
              </a:rPr>
              <a:t>2022</a:t>
            </a:r>
            <a:r>
              <a:rPr lang="zh-CN" altLang="en-US" dirty="0">
                <a:solidFill>
                  <a:schemeClr val="bg2">
                    <a:lumMod val="25000"/>
                  </a:schemeClr>
                </a:solidFill>
                <a:latin typeface="微软雅黑" charset="-122"/>
                <a:ea typeface="思源宋体 CN Heavy" pitchFamily="18" charset="-122"/>
                <a:sym typeface="+mn-ea"/>
              </a:rPr>
              <a:t>年</a:t>
            </a:r>
            <a:r>
              <a:rPr lang="en-US" altLang="zh-CN" dirty="0">
                <a:solidFill>
                  <a:schemeClr val="bg2">
                    <a:lumMod val="25000"/>
                  </a:schemeClr>
                </a:solidFill>
                <a:latin typeface="微软雅黑" charset="-122"/>
                <a:ea typeface="思源宋体 CN Heavy" pitchFamily="18" charset="-122"/>
                <a:sym typeface="+mn-ea"/>
              </a:rPr>
              <a:t>10</a:t>
            </a:r>
            <a:r>
              <a:rPr lang="zh-CN" altLang="en-US" dirty="0">
                <a:solidFill>
                  <a:schemeClr val="bg2">
                    <a:lumMod val="25000"/>
                  </a:schemeClr>
                </a:solidFill>
                <a:latin typeface="微软雅黑" charset="-122"/>
                <a:ea typeface="思源宋体 CN Heavy" pitchFamily="18" charset="-122"/>
                <a:sym typeface="+mn-ea"/>
              </a:rPr>
              <a:t>月，</a:t>
            </a:r>
            <a:r>
              <a:rPr lang="zh-CN" altLang="en-US" b="1" dirty="0">
                <a:solidFill>
                  <a:schemeClr val="bg2">
                    <a:lumMod val="25000"/>
                  </a:schemeClr>
                </a:solidFill>
                <a:latin typeface="微软雅黑" charset="-122"/>
                <a:ea typeface="思源宋体 CN Heavy" pitchFamily="18" charset="-122"/>
                <a:sym typeface="+mn-ea"/>
              </a:rPr>
              <a:t>财政部发布关于进一步加大政府采购支持中小企业力度的通知</a:t>
            </a:r>
            <a:r>
              <a:rPr lang="zh-CN" altLang="en-US" dirty="0">
                <a:solidFill>
                  <a:schemeClr val="bg2">
                    <a:lumMod val="25000"/>
                  </a:schemeClr>
                </a:solidFill>
                <a:latin typeface="微软雅黑" charset="-122"/>
                <a:ea typeface="思源宋体 CN Heavy" pitchFamily="18" charset="-122"/>
                <a:sym typeface="+mn-ea"/>
              </a:rPr>
              <a:t>，通过调整对小微企业的价格评审优惠幅度、工程面向中小企业预留份额等具体措施，做好财政政策支持中小企业纾困解难工作，助提高政府采购力经济平稳健康发展。</a:t>
            </a:r>
            <a:endParaRPr kumimoji="0" lang="en-US" altLang="zh-CN" b="0" i="0" u="none" strike="noStrike" kern="1200" cap="none" spc="0" normalizeH="0" baseline="0" noProof="0" dirty="0">
              <a:ln>
                <a:noFill/>
              </a:ln>
              <a:solidFill>
                <a:schemeClr val="bg2">
                  <a:lumMod val="25000"/>
                </a:schemeClr>
              </a:solidFill>
              <a:effectLst/>
              <a:uLnTx/>
              <a:uFillTx/>
              <a:latin typeface="微软雅黑" charset="-122"/>
              <a:ea typeface="思源宋体 CN Heavy" pitchFamily="18" charset="-122"/>
              <a:sym typeface="+mn-ea"/>
            </a:endParaRPr>
          </a:p>
        </p:txBody>
      </p:sp>
      <p:sp>
        <p:nvSpPr>
          <p:cNvPr id="4" name="文本框 3">
            <a:extLst>
              <a:ext uri="{FF2B5EF4-FFF2-40B4-BE49-F238E27FC236}">
                <a16:creationId xmlns:a16="http://schemas.microsoft.com/office/drawing/2014/main" id="{729103E2-3F76-1880-60BF-A92705D1F257}"/>
              </a:ext>
            </a:extLst>
          </p:cNvPr>
          <p:cNvSpPr txBox="1"/>
          <p:nvPr/>
        </p:nvSpPr>
        <p:spPr>
          <a:xfrm>
            <a:off x="1209303" y="1312392"/>
            <a:ext cx="4112895" cy="499624"/>
          </a:xfrm>
          <a:prstGeom prst="rect">
            <a:avLst/>
          </a:prstGeom>
          <a:noFill/>
        </p:spPr>
        <p:txBody>
          <a:bodyPr wrap="square" rtlCol="0">
            <a:spAutoFit/>
          </a:bodyPr>
          <a:lstStyle/>
          <a:p>
            <a:pPr marL="334645" marR="0" lvl="1" indent="-285750" algn="just" defTabSz="1363980" rtl="0" eaLnBrk="1" fontAlgn="auto" latinLnBrk="0" hangingPunct="1">
              <a:lnSpc>
                <a:spcPct val="150000"/>
              </a:lnSpc>
              <a:spcBef>
                <a:spcPts val="0"/>
              </a:spcBef>
              <a:spcAft>
                <a:spcPts val="0"/>
              </a:spcAft>
              <a:buClrTx/>
              <a:buSzTx/>
              <a:buFont typeface="Wingdings" charset="2"/>
              <a:buChar char="n"/>
              <a:defRPr/>
            </a:pPr>
            <a:r>
              <a:rPr kumimoji="0" lang="zh-CN" altLang="en-US" sz="2000" b="1" i="0" u="none" strike="noStrike" kern="1200" cap="none" spc="0" normalizeH="0" baseline="0" noProof="0" dirty="0">
                <a:ln>
                  <a:noFill/>
                </a:ln>
                <a:solidFill>
                  <a:srgbClr val="0070C0"/>
                </a:solidFill>
                <a:effectLst/>
                <a:uLnTx/>
                <a:uFillTx/>
                <a:latin typeface="微软雅黑" charset="-122"/>
                <a:ea typeface="思源宋体 CN Heavy" pitchFamily="18" charset="-122"/>
              </a:rPr>
              <a:t>热点聚焦</a:t>
            </a:r>
            <a:endParaRPr kumimoji="0" lang="zh-CN" altLang="en-US" sz="2000" b="1" i="0" u="none" strike="noStrike" kern="1200" cap="none" spc="0" normalizeH="0" baseline="0" noProof="0" dirty="0">
              <a:ln>
                <a:noFill/>
              </a:ln>
              <a:solidFill>
                <a:srgbClr val="0070C0"/>
              </a:solidFill>
              <a:effectLst/>
              <a:uLnTx/>
              <a:uFillTx/>
              <a:latin typeface="微软雅黑" charset="-122"/>
              <a:ea typeface="思源宋体 CN Heavy" pitchFamily="18" charset="-122"/>
              <a:sym typeface="+mn-ea"/>
            </a:endParaRPr>
          </a:p>
        </p:txBody>
      </p:sp>
    </p:spTree>
    <p:extLst>
      <p:ext uri="{BB962C8B-B14F-4D97-AF65-F5344CB8AC3E}">
        <p14:creationId xmlns:p14="http://schemas.microsoft.com/office/powerpoint/2010/main" val="2835329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7F9E2FBD-AC8B-1B59-729F-10A2397D9671}"/>
              </a:ext>
            </a:extLst>
          </p:cNvPr>
          <p:cNvGrpSpPr/>
          <p:nvPr/>
        </p:nvGrpSpPr>
        <p:grpSpPr>
          <a:xfrm>
            <a:off x="3740518" y="1528648"/>
            <a:ext cx="4710961" cy="4337572"/>
            <a:chOff x="2742262" y="1442126"/>
            <a:chExt cx="3577221" cy="3378065"/>
          </a:xfrm>
        </p:grpSpPr>
        <p:sp>
          <p:nvSpPr>
            <p:cNvPr id="4" name="椭圆 3">
              <a:extLst>
                <a:ext uri="{FF2B5EF4-FFF2-40B4-BE49-F238E27FC236}">
                  <a16:creationId xmlns:a16="http://schemas.microsoft.com/office/drawing/2014/main" id="{50DC160D-8A7B-C0B2-D0CA-722423A91F8C}"/>
                </a:ext>
              </a:extLst>
            </p:cNvPr>
            <p:cNvSpPr/>
            <p:nvPr/>
          </p:nvSpPr>
          <p:spPr bwMode="auto">
            <a:xfrm>
              <a:off x="5230916" y="1442126"/>
              <a:ext cx="1088567" cy="1086932"/>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charset="-122"/>
                  <a:ea typeface="微软雅黑" charset="-122"/>
                </a:rPr>
                <a:t>企业创新能力研究</a:t>
              </a:r>
            </a:p>
          </p:txBody>
        </p:sp>
        <p:sp>
          <p:nvSpPr>
            <p:cNvPr id="5" name="椭圆 4">
              <a:extLst>
                <a:ext uri="{FF2B5EF4-FFF2-40B4-BE49-F238E27FC236}">
                  <a16:creationId xmlns:a16="http://schemas.microsoft.com/office/drawing/2014/main" id="{6DC2E1F3-3B1E-A30E-53C6-A21F6BF41C07}"/>
                </a:ext>
              </a:extLst>
            </p:cNvPr>
            <p:cNvSpPr/>
            <p:nvPr/>
          </p:nvSpPr>
          <p:spPr bwMode="auto">
            <a:xfrm>
              <a:off x="2742262" y="1442126"/>
              <a:ext cx="1088567" cy="1086932"/>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charset="-122"/>
                  <a:ea typeface="微软雅黑" charset="-122"/>
                </a:rPr>
                <a:t>企业信用研究</a:t>
              </a:r>
            </a:p>
          </p:txBody>
        </p:sp>
        <p:sp>
          <p:nvSpPr>
            <p:cNvPr id="6" name="椭圆 5">
              <a:extLst>
                <a:ext uri="{FF2B5EF4-FFF2-40B4-BE49-F238E27FC236}">
                  <a16:creationId xmlns:a16="http://schemas.microsoft.com/office/drawing/2014/main" id="{E9A2CE00-E90D-4AD8-79DA-3FBF8138F5C3}"/>
                </a:ext>
              </a:extLst>
            </p:cNvPr>
            <p:cNvSpPr/>
            <p:nvPr/>
          </p:nvSpPr>
          <p:spPr bwMode="auto">
            <a:xfrm>
              <a:off x="5230916" y="3733260"/>
              <a:ext cx="1088567" cy="1086931"/>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charset="-122"/>
                  <a:ea typeface="微软雅黑" charset="-122"/>
                </a:rPr>
                <a:t>高精尖企业研究</a:t>
              </a:r>
            </a:p>
          </p:txBody>
        </p:sp>
        <p:sp>
          <p:nvSpPr>
            <p:cNvPr id="7" name="椭圆 6">
              <a:extLst>
                <a:ext uri="{FF2B5EF4-FFF2-40B4-BE49-F238E27FC236}">
                  <a16:creationId xmlns:a16="http://schemas.microsoft.com/office/drawing/2014/main" id="{CA0344F4-0830-84D1-CF04-00DB7E99CF15}"/>
                </a:ext>
              </a:extLst>
            </p:cNvPr>
            <p:cNvSpPr/>
            <p:nvPr/>
          </p:nvSpPr>
          <p:spPr bwMode="auto">
            <a:xfrm>
              <a:off x="2742262" y="3733260"/>
              <a:ext cx="1088567" cy="1086931"/>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charset="-122"/>
                  <a:ea typeface="微软雅黑" charset="-122"/>
                </a:rPr>
                <a:t>产业链</a:t>
              </a:r>
              <a:endParaRPr lang="en-US" altLang="zh-CN" b="1" dirty="0">
                <a:solidFill>
                  <a:schemeClr val="tx1">
                    <a:lumMod val="75000"/>
                    <a:lumOff val="25000"/>
                  </a:schemeClr>
                </a:solidFill>
                <a:latin typeface="微软雅黑" charset="-122"/>
                <a:ea typeface="微软雅黑" charset="-122"/>
              </a:endParaRPr>
            </a:p>
            <a:p>
              <a:pPr algn="ctr">
                <a:defRPr/>
              </a:pPr>
              <a:r>
                <a:rPr lang="zh-CN" altLang="en-US" b="1" dirty="0">
                  <a:solidFill>
                    <a:schemeClr val="tx1">
                      <a:lumMod val="75000"/>
                      <a:lumOff val="25000"/>
                    </a:schemeClr>
                  </a:solidFill>
                  <a:latin typeface="微软雅黑" charset="-122"/>
                  <a:ea typeface="微软雅黑" charset="-122"/>
                </a:rPr>
                <a:t>分析</a:t>
              </a:r>
            </a:p>
          </p:txBody>
        </p:sp>
        <p:sp>
          <p:nvSpPr>
            <p:cNvPr id="8" name="文本框 12">
              <a:extLst>
                <a:ext uri="{FF2B5EF4-FFF2-40B4-BE49-F238E27FC236}">
                  <a16:creationId xmlns:a16="http://schemas.microsoft.com/office/drawing/2014/main" id="{9360B8E1-B84F-BBEE-5496-CBFBB99F6097}"/>
                </a:ext>
              </a:extLst>
            </p:cNvPr>
            <p:cNvSpPr/>
            <p:nvPr/>
          </p:nvSpPr>
          <p:spPr bwMode="auto">
            <a:xfrm>
              <a:off x="3813328" y="2389036"/>
              <a:ext cx="1435089" cy="1436989"/>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0070C0"/>
            </a:solidFill>
            <a:ln>
              <a:noFill/>
            </a:ln>
          </p:spPr>
          <p:txBody>
            <a:bodyPr lIns="0" tIns="0" rIns="0" bIns="0" anchor="ctr"/>
            <a:lstStyle/>
            <a:p>
              <a:pPr algn="ctr" eaLnBrk="1" hangingPunct="1"/>
              <a:r>
                <a:rPr lang="zh-CN" altLang="en-US" sz="2600" dirty="0">
                  <a:solidFill>
                    <a:schemeClr val="bg1"/>
                  </a:solidFill>
                  <a:latin typeface="微软雅黑" charset="-122"/>
                  <a:ea typeface="微软雅黑" charset="-122"/>
                </a:rPr>
                <a:t>研究</a:t>
              </a:r>
              <a:endParaRPr lang="en-US" altLang="zh-CN" sz="2600" dirty="0">
                <a:solidFill>
                  <a:schemeClr val="bg1"/>
                </a:solidFill>
                <a:latin typeface="微软雅黑" charset="-122"/>
                <a:ea typeface="微软雅黑" charset="-122"/>
              </a:endParaRPr>
            </a:p>
            <a:p>
              <a:pPr algn="ctr" eaLnBrk="1" hangingPunct="1"/>
              <a:r>
                <a:rPr lang="zh-CN" altLang="en-US" sz="2600" dirty="0">
                  <a:solidFill>
                    <a:schemeClr val="bg1"/>
                  </a:solidFill>
                  <a:latin typeface="微软雅黑" charset="-122"/>
                  <a:ea typeface="微软雅黑" charset="-122"/>
                </a:rPr>
                <a:t>领域</a:t>
              </a:r>
            </a:p>
          </p:txBody>
        </p:sp>
      </p:grpSp>
      <p:sp>
        <p:nvSpPr>
          <p:cNvPr id="25" name="标题 6">
            <a:extLst>
              <a:ext uri="{FF2B5EF4-FFF2-40B4-BE49-F238E27FC236}">
                <a16:creationId xmlns:a16="http://schemas.microsoft.com/office/drawing/2014/main" id="{326F77F9-8868-3F26-1648-BA3FFD79DDB3}"/>
              </a:ext>
            </a:extLst>
          </p:cNvPr>
          <p:cNvSpPr>
            <a:spLocks noGrp="1"/>
          </p:cNvSpPr>
          <p:nvPr>
            <p:ph type="title"/>
          </p:nvPr>
        </p:nvSpPr>
        <p:spPr>
          <a:xfrm>
            <a:off x="1209303" y="356659"/>
            <a:ext cx="7863029" cy="440676"/>
          </a:xfrm>
        </p:spPr>
        <p:txBody>
          <a:bodyPr/>
          <a:lstStyle/>
          <a:p>
            <a:r>
              <a:rPr lang="zh-CN" altLang="en-US" sz="2800" b="1" dirty="0">
                <a:solidFill>
                  <a:prstClr val="black">
                    <a:lumMod val="65000"/>
                    <a:lumOff val="35000"/>
                  </a:prstClr>
                </a:solidFill>
              </a:rPr>
              <a:t>企业级数据研究领域</a:t>
            </a:r>
            <a:endParaRPr lang="zh-CN" altLang="en-US" sz="2800" b="1" dirty="0"/>
          </a:p>
        </p:txBody>
      </p:sp>
    </p:spTree>
    <p:extLst>
      <p:ext uri="{BB962C8B-B14F-4D97-AF65-F5344CB8AC3E}">
        <p14:creationId xmlns:p14="http://schemas.microsoft.com/office/powerpoint/2010/main" val="684174126"/>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表格 20">
            <a:extLst>
              <a:ext uri="{FF2B5EF4-FFF2-40B4-BE49-F238E27FC236}">
                <a16:creationId xmlns:a16="http://schemas.microsoft.com/office/drawing/2014/main" id="{2EC90205-73CE-0958-B083-24351FF1B115}"/>
              </a:ext>
            </a:extLst>
          </p:cNvPr>
          <p:cNvGraphicFramePr>
            <a:graphicFrameLocks noGrp="1"/>
          </p:cNvGraphicFramePr>
          <p:nvPr>
            <p:extLst>
              <p:ext uri="{D42A27DB-BD31-4B8C-83A1-F6EECF244321}">
                <p14:modId xmlns:p14="http://schemas.microsoft.com/office/powerpoint/2010/main" val="1407208448"/>
              </p:ext>
            </p:extLst>
          </p:nvPr>
        </p:nvGraphicFramePr>
        <p:xfrm>
          <a:off x="1471748" y="1431209"/>
          <a:ext cx="10023566" cy="4716308"/>
        </p:xfrm>
        <a:graphic>
          <a:graphicData uri="http://schemas.openxmlformats.org/drawingml/2006/table">
            <a:tbl>
              <a:tblPr firstRow="1" bandRow="1">
                <a:tableStyleId>{073A0DAA-6AF3-43AB-8588-CEC1D06C72B9}</a:tableStyleId>
              </a:tblPr>
              <a:tblGrid>
                <a:gridCol w="3618723">
                  <a:extLst>
                    <a:ext uri="{9D8B030D-6E8A-4147-A177-3AD203B41FA5}">
                      <a16:colId xmlns:a16="http://schemas.microsoft.com/office/drawing/2014/main" val="20000"/>
                    </a:ext>
                  </a:extLst>
                </a:gridCol>
                <a:gridCol w="1707981">
                  <a:extLst>
                    <a:ext uri="{9D8B030D-6E8A-4147-A177-3AD203B41FA5}">
                      <a16:colId xmlns:a16="http://schemas.microsoft.com/office/drawing/2014/main" val="20001"/>
                    </a:ext>
                  </a:extLst>
                </a:gridCol>
                <a:gridCol w="1344021">
                  <a:extLst>
                    <a:ext uri="{9D8B030D-6E8A-4147-A177-3AD203B41FA5}">
                      <a16:colId xmlns:a16="http://schemas.microsoft.com/office/drawing/2014/main" val="20002"/>
                    </a:ext>
                  </a:extLst>
                </a:gridCol>
                <a:gridCol w="1737380">
                  <a:extLst>
                    <a:ext uri="{9D8B030D-6E8A-4147-A177-3AD203B41FA5}">
                      <a16:colId xmlns:a16="http://schemas.microsoft.com/office/drawing/2014/main" val="20003"/>
                    </a:ext>
                  </a:extLst>
                </a:gridCol>
                <a:gridCol w="1615461">
                  <a:extLst>
                    <a:ext uri="{9D8B030D-6E8A-4147-A177-3AD203B41FA5}">
                      <a16:colId xmlns:a16="http://schemas.microsoft.com/office/drawing/2014/main" val="4143038350"/>
                    </a:ext>
                  </a:extLst>
                </a:gridCol>
              </a:tblGrid>
              <a:tr h="541397">
                <a:tc>
                  <a:txBody>
                    <a:bodyPr/>
                    <a:lstStyle/>
                    <a:p>
                      <a:pPr algn="ctr"/>
                      <a:r>
                        <a:rPr lang="zh-CN" altLang="en-US" sz="1600" b="1" dirty="0">
                          <a:solidFill>
                            <a:srgbClr val="0070C0"/>
                          </a:solidFill>
                          <a:latin typeface="思源宋体 CN Heavy" pitchFamily="18" charset="-122"/>
                          <a:ea typeface="思源宋体 CN Heavy" pitchFamily="18" charset="-122"/>
                        </a:rPr>
                        <a:t>文章标题</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b="1" dirty="0">
                          <a:solidFill>
                            <a:srgbClr val="0070C0"/>
                          </a:solidFill>
                          <a:latin typeface="思源宋体 CN Heavy" pitchFamily="18" charset="-122"/>
                          <a:ea typeface="思源宋体 CN Heavy" pitchFamily="18" charset="-122"/>
                        </a:rPr>
                        <a:t>期刊名称</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b="1" dirty="0">
                          <a:solidFill>
                            <a:srgbClr val="0070C0"/>
                          </a:solidFill>
                          <a:latin typeface="思源宋体 CN Heavy" pitchFamily="18" charset="-122"/>
                          <a:ea typeface="思源宋体 CN Heavy" pitchFamily="18" charset="-122"/>
                        </a:rPr>
                        <a:t>发表年份</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b="1" dirty="0">
                          <a:solidFill>
                            <a:srgbClr val="0070C0"/>
                          </a:solidFill>
                          <a:latin typeface="思源宋体 CN Heavy" pitchFamily="18" charset="-122"/>
                          <a:ea typeface="思源宋体 CN Heavy" pitchFamily="18" charset="-122"/>
                        </a:rPr>
                        <a:t>第一作者单位</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b="1" dirty="0">
                          <a:solidFill>
                            <a:srgbClr val="0070C0"/>
                          </a:solidFill>
                          <a:latin typeface="思源宋体 CN Heavy" pitchFamily="18" charset="-122"/>
                          <a:ea typeface="思源宋体 CN Heavy" pitchFamily="18" charset="-122"/>
                        </a:rPr>
                        <a:t>数据内容引用</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27698">
                <a:tc>
                  <a:txBody>
                    <a:bodyPr/>
                    <a:lstStyle/>
                    <a:p>
                      <a:pPr algn="ctr"/>
                      <a:r>
                        <a:rPr lang="zh-CN" altLang="en-US" sz="1200" b="0" dirty="0">
                          <a:solidFill>
                            <a:schemeClr val="tx1"/>
                          </a:solidFill>
                          <a:latin typeface="思源宋体 CN SemiBold" pitchFamily="18" charset="-122"/>
                          <a:ea typeface="思源宋体 CN SemiBold" pitchFamily="18" charset="-122"/>
                        </a:rPr>
                        <a:t>资本市场对企业进入与退出的溢出性影响</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200" b="0" u="sng" kern="1200" dirty="0">
                          <a:solidFill>
                            <a:schemeClr val="accent3"/>
                          </a:solidFill>
                          <a:latin typeface="思源宋体 CN SemiBold" pitchFamily="18" charset="-122"/>
                          <a:ea typeface="思源宋体 CN SemiBold" pitchFamily="18" charset="-122"/>
                          <a:cs typeface="+mn-cs"/>
                          <a:hlinkClick r:id="rId2" tooltip="紫色刊名为“中国知网”独家出版刊物">
                            <a:extLst>
                              <a:ext uri="{A12FA001-AC4F-418D-AE19-62706E023703}">
                                <ahyp:hlinkClr xmlns:ahyp="http://schemas.microsoft.com/office/drawing/2018/hyperlinkcolor" val="tx"/>
                              </a:ext>
                            </a:extLst>
                          </a:hlinkClick>
                        </a:rPr>
                        <a:t>世界经济</a:t>
                      </a:r>
                    </a:p>
                  </a:txBody>
                  <a:tcPr marL="28575" marR="28575" marT="76200" marB="76200"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b="0" dirty="0">
                          <a:solidFill>
                            <a:schemeClr val="tx1"/>
                          </a:solidFill>
                          <a:latin typeface="思源宋体 CN SemiBold" pitchFamily="18" charset="-122"/>
                          <a:ea typeface="思源宋体 CN SemiBold" pitchFamily="18" charset="-122"/>
                        </a:rPr>
                        <a:t>2024</a:t>
                      </a:r>
                      <a:endParaRPr lang="zh-CN" altLang="en-US" sz="1200" b="0" dirty="0">
                        <a:solidFill>
                          <a:schemeClr val="tx1"/>
                        </a:solidFill>
                        <a:latin typeface="思源宋体 CN SemiBold" pitchFamily="18" charset="-122"/>
                        <a:ea typeface="思源宋体 CN SemiBold" pitchFamily="18" charset="-122"/>
                      </a:endParaRP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363980" rtl="0" eaLnBrk="1" fontAlgn="auto" latinLnBrk="0" hangingPunct="1">
                        <a:lnSpc>
                          <a:spcPct val="100000"/>
                        </a:lnSpc>
                        <a:spcBef>
                          <a:spcPts val="0"/>
                        </a:spcBef>
                        <a:spcAft>
                          <a:spcPts val="0"/>
                        </a:spcAft>
                        <a:buClrTx/>
                        <a:buSzTx/>
                        <a:buFontTx/>
                        <a:buNone/>
                        <a:defRPr/>
                      </a:pPr>
                      <a:r>
                        <a:rPr lang="zh-CN" altLang="en-US" sz="1200" b="0" dirty="0">
                          <a:solidFill>
                            <a:schemeClr val="tx1"/>
                          </a:solidFill>
                          <a:latin typeface="思源宋体 CN SemiBold" pitchFamily="18" charset="-122"/>
                          <a:ea typeface="思源宋体 CN SemiBold" pitchFamily="18" charset="-122"/>
                        </a:rPr>
                        <a:t>清华大学</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363980" rtl="0" eaLnBrk="1" fontAlgn="auto" latinLnBrk="0" hangingPunct="1">
                        <a:lnSpc>
                          <a:spcPct val="100000"/>
                        </a:lnSpc>
                        <a:spcBef>
                          <a:spcPts val="0"/>
                        </a:spcBef>
                        <a:spcAft>
                          <a:spcPts val="0"/>
                        </a:spcAft>
                        <a:buClrTx/>
                        <a:buSzTx/>
                        <a:buFontTx/>
                        <a:buNone/>
                        <a:defRPr/>
                      </a:pPr>
                      <a:r>
                        <a:rPr lang="zh-CN" altLang="en-US" sz="1200" b="0" dirty="0">
                          <a:solidFill>
                            <a:srgbClr val="FF0000"/>
                          </a:solidFill>
                          <a:latin typeface="思源宋体 CN SemiBold" pitchFamily="18" charset="-122"/>
                          <a:ea typeface="思源宋体 CN SemiBold" pitchFamily="18" charset="-122"/>
                        </a:rPr>
                        <a:t>工商数据</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27698">
                <a:tc>
                  <a:txBody>
                    <a:bodyPr/>
                    <a:lstStyle/>
                    <a:p>
                      <a:pPr algn="ctr"/>
                      <a:r>
                        <a:rPr lang="zh-CN" altLang="en-US" sz="1200" b="0" dirty="0">
                          <a:solidFill>
                            <a:schemeClr val="tx1"/>
                          </a:solidFill>
                          <a:latin typeface="思源宋体 CN SemiBold" pitchFamily="18" charset="-122"/>
                          <a:ea typeface="思源宋体 CN SemiBold" pitchFamily="18" charset="-122"/>
                        </a:rPr>
                        <a:t>人工智能技术冲击和中国职业变迁方向</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200" b="0" u="sng" kern="1200" dirty="0">
                          <a:solidFill>
                            <a:schemeClr val="accent3"/>
                          </a:solidFill>
                          <a:latin typeface="思源宋体 CN SemiBold" pitchFamily="18" charset="-122"/>
                          <a:ea typeface="思源宋体 CN SemiBold" pitchFamily="18" charset="-122"/>
                          <a:cs typeface="+mn-cs"/>
                        </a:rPr>
                        <a:t>管理世界</a:t>
                      </a:r>
                      <a:endParaRPr lang="zh-CN" altLang="en-US" sz="1200" b="0" u="sng" kern="1200" dirty="0">
                        <a:solidFill>
                          <a:schemeClr val="accent3"/>
                        </a:solidFill>
                        <a:latin typeface="思源宋体 CN SemiBold" pitchFamily="18" charset="-122"/>
                        <a:ea typeface="思源宋体 CN SemiBold" pitchFamily="18" charset="-122"/>
                        <a:cs typeface="+mn-cs"/>
                        <a:hlinkClick r:id="rId2" tooltip="紫色刊名为“中国知网”独家出版刊物">
                          <a:extLst>
                            <a:ext uri="{A12FA001-AC4F-418D-AE19-62706E023703}">
                              <ahyp:hlinkClr xmlns:ahyp="http://schemas.microsoft.com/office/drawing/2018/hyperlinkcolor" val="tx"/>
                            </a:ext>
                          </a:extLst>
                        </a:hlinkClick>
                      </a:endParaRPr>
                    </a:p>
                  </a:txBody>
                  <a:tcPr marL="28575" marR="28575" marT="76200" marB="76200"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b="0" dirty="0">
                          <a:solidFill>
                            <a:schemeClr val="tx1"/>
                          </a:solidFill>
                          <a:latin typeface="思源宋体 CN SemiBold" pitchFamily="18" charset="-122"/>
                          <a:ea typeface="思源宋体 CN SemiBold" pitchFamily="18" charset="-122"/>
                        </a:rPr>
                        <a:t>2023</a:t>
                      </a:r>
                      <a:endParaRPr lang="zh-CN" altLang="en-US" sz="1200" b="0" dirty="0">
                        <a:solidFill>
                          <a:schemeClr val="tx1"/>
                        </a:solidFill>
                        <a:latin typeface="思源宋体 CN SemiBold" pitchFamily="18" charset="-122"/>
                        <a:ea typeface="思源宋体 CN SemiBold" pitchFamily="18" charset="-122"/>
                      </a:endParaRP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363980" rtl="0" eaLnBrk="1" fontAlgn="auto" latinLnBrk="0" hangingPunct="1">
                        <a:lnSpc>
                          <a:spcPct val="100000"/>
                        </a:lnSpc>
                        <a:spcBef>
                          <a:spcPts val="0"/>
                        </a:spcBef>
                        <a:spcAft>
                          <a:spcPts val="0"/>
                        </a:spcAft>
                        <a:buClrTx/>
                        <a:buSzTx/>
                        <a:buFontTx/>
                        <a:buNone/>
                        <a:defRPr/>
                      </a:pPr>
                      <a:r>
                        <a:rPr lang="zh-CN" altLang="en-US" sz="1200" b="0" dirty="0">
                          <a:solidFill>
                            <a:schemeClr val="tx1"/>
                          </a:solidFill>
                          <a:latin typeface="思源宋体 CN SemiBold" pitchFamily="18" charset="-122"/>
                          <a:ea typeface="思源宋体 CN SemiBold" pitchFamily="18" charset="-122"/>
                        </a:rPr>
                        <a:t>华东师范大学</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363980" rtl="0" eaLnBrk="1" fontAlgn="auto" latinLnBrk="0" hangingPunct="1">
                        <a:lnSpc>
                          <a:spcPct val="100000"/>
                        </a:lnSpc>
                        <a:spcBef>
                          <a:spcPts val="0"/>
                        </a:spcBef>
                        <a:spcAft>
                          <a:spcPts val="0"/>
                        </a:spcAft>
                        <a:buClrTx/>
                        <a:buSzTx/>
                        <a:buFontTx/>
                        <a:buNone/>
                        <a:defRPr/>
                      </a:pPr>
                      <a:r>
                        <a:rPr lang="zh-CN" altLang="en-US" sz="1200" b="0" dirty="0">
                          <a:solidFill>
                            <a:srgbClr val="FF0000"/>
                          </a:solidFill>
                          <a:latin typeface="思源宋体 CN SemiBold" pitchFamily="18" charset="-122"/>
                          <a:ea typeface="思源宋体 CN SemiBold" pitchFamily="18" charset="-122"/>
                        </a:rPr>
                        <a:t>历年专利数据</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27698">
                <a:tc>
                  <a:txBody>
                    <a:bodyPr/>
                    <a:lstStyle/>
                    <a:p>
                      <a:pPr algn="ctr"/>
                      <a:r>
                        <a:rPr lang="zh-CN" altLang="en-US" sz="1200" dirty="0">
                          <a:solidFill>
                            <a:schemeClr val="tx1"/>
                          </a:solidFill>
                          <a:effectLst/>
                          <a:latin typeface="思源宋体 CN SemiBold" pitchFamily="18" charset="-122"/>
                          <a:ea typeface="思源宋体 CN SemiBold" pitchFamily="18" charset="-122"/>
                          <a:cs typeface="+mn-cs"/>
                        </a:rPr>
                        <a:t>出口退税促进中国农产品出口“增量提质”了吗？</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zh-CN" altLang="en-US" sz="1200" u="sng" dirty="0">
                          <a:solidFill>
                            <a:schemeClr val="accent3"/>
                          </a:solidFill>
                          <a:effectLst/>
                          <a:latin typeface="思源宋体 CN SemiBold" pitchFamily="18" charset="-122"/>
                          <a:ea typeface="思源宋体 CN SemiBold" pitchFamily="18" charset="-122"/>
                          <a:cs typeface="+mn-cs"/>
                          <a:hlinkClick r:id="rId3">
                            <a:extLst>
                              <a:ext uri="{A12FA001-AC4F-418D-AE19-62706E023703}">
                                <ahyp:hlinkClr xmlns:ahyp="http://schemas.microsoft.com/office/drawing/2018/hyperlinkcolor" val="tx"/>
                              </a:ext>
                            </a:extLst>
                          </a:hlinkClick>
                        </a:rPr>
                        <a:t>华中农业大学学报</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en-US" altLang="zh-CN" sz="1200" dirty="0">
                          <a:solidFill>
                            <a:schemeClr val="tx1"/>
                          </a:solidFill>
                          <a:effectLst/>
                          <a:latin typeface="思源宋体 CN SemiBold" pitchFamily="18" charset="-122"/>
                          <a:ea typeface="思源宋体 CN SemiBold" pitchFamily="18" charset="-122"/>
                          <a:cs typeface="+mn-cs"/>
                        </a:rPr>
                        <a:t>2023</a:t>
                      </a:r>
                      <a:endParaRPr lang="zh-CN" altLang="en-US" sz="1200" dirty="0">
                        <a:solidFill>
                          <a:schemeClr val="tx1"/>
                        </a:solidFill>
                        <a:effectLst/>
                        <a:latin typeface="思源宋体 CN SemiBold" pitchFamily="18" charset="-122"/>
                        <a:ea typeface="思源宋体 CN SemiBold" pitchFamily="18" charset="-122"/>
                        <a:cs typeface="+mn-cs"/>
                      </a:endParaRP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zh-CN" altLang="en-US" sz="1200" dirty="0">
                          <a:solidFill>
                            <a:schemeClr val="tx1"/>
                          </a:solidFill>
                          <a:effectLst/>
                          <a:latin typeface="思源宋体 CN SemiBold" pitchFamily="18" charset="-122"/>
                          <a:ea typeface="思源宋体 CN SemiBold" pitchFamily="18" charset="-122"/>
                          <a:cs typeface="+mn-cs"/>
                        </a:rPr>
                        <a:t>暨南大学</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zh-CN" altLang="en-US" sz="1200" dirty="0">
                          <a:solidFill>
                            <a:srgbClr val="FF0000"/>
                          </a:solidFill>
                          <a:effectLst/>
                          <a:latin typeface="思源宋体 CN SemiBold" pitchFamily="18" charset="-122"/>
                          <a:ea typeface="思源宋体 CN SemiBold" pitchFamily="18" charset="-122"/>
                          <a:cs typeface="+mn-cs"/>
                        </a:rPr>
                        <a:t>工业企业数据</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763939">
                <a:tc>
                  <a:txBody>
                    <a:bodyPr/>
                    <a:lstStyle/>
                    <a:p>
                      <a:pPr marL="0" marR="0" lvl="0" indent="0" algn="ctr" defTabSz="1363980" rtl="0" eaLnBrk="1" fontAlgn="auto" latinLnBrk="0" hangingPunct="1">
                        <a:lnSpc>
                          <a:spcPct val="100000"/>
                        </a:lnSpc>
                        <a:spcBef>
                          <a:spcPts val="0"/>
                        </a:spcBef>
                        <a:spcAft>
                          <a:spcPts val="0"/>
                        </a:spcAft>
                        <a:buClrTx/>
                        <a:buSzTx/>
                        <a:buFontTx/>
                        <a:buNone/>
                        <a:tabLst/>
                        <a:defRPr/>
                      </a:pPr>
                      <a:r>
                        <a:rPr lang="zh-CN" altLang="en-US" sz="1200" b="0" dirty="0">
                          <a:solidFill>
                            <a:schemeClr val="tx1"/>
                          </a:solidFill>
                          <a:effectLst/>
                          <a:latin typeface="思源宋体 CN SemiBold" pitchFamily="18" charset="-122"/>
                          <a:ea typeface="思源宋体 CN SemiBold" pitchFamily="18" charset="-122"/>
                          <a:cs typeface="+mn-cs"/>
                        </a:rPr>
                        <a:t>普惠金融与小微企业破产风险</a:t>
                      </a:r>
                      <a:r>
                        <a:rPr lang="en-US" altLang="zh-CN" sz="1200" b="0" dirty="0">
                          <a:solidFill>
                            <a:schemeClr val="tx1"/>
                          </a:solidFill>
                          <a:effectLst/>
                          <a:latin typeface="思源宋体 CN SemiBold" pitchFamily="18" charset="-122"/>
                          <a:ea typeface="思源宋体 CN SemiBold" pitchFamily="18" charset="-122"/>
                          <a:cs typeface="+mn-cs"/>
                        </a:rPr>
                        <a:t>——</a:t>
                      </a:r>
                      <a:r>
                        <a:rPr lang="zh-CN" altLang="en-US" sz="1200" b="0" dirty="0">
                          <a:solidFill>
                            <a:schemeClr val="tx1"/>
                          </a:solidFill>
                          <a:effectLst/>
                          <a:latin typeface="思源宋体 CN SemiBold" pitchFamily="18" charset="-122"/>
                          <a:ea typeface="思源宋体 CN SemiBold" pitchFamily="18" charset="-122"/>
                          <a:cs typeface="+mn-cs"/>
                        </a:rPr>
                        <a:t>来自小微支行设立的准自然实验</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zh-CN" altLang="en-US" sz="1200" b="0" u="sng" kern="1200" dirty="0">
                          <a:solidFill>
                            <a:schemeClr val="accent3"/>
                          </a:solidFill>
                          <a:latin typeface="思源宋体 CN SemiBold" pitchFamily="18" charset="-122"/>
                          <a:ea typeface="思源宋体 CN SemiBold" pitchFamily="18" charset="-122"/>
                          <a:cs typeface="+mn-cs"/>
                        </a:rPr>
                        <a:t>经济研究</a:t>
                      </a:r>
                      <a:endParaRPr lang="zh-CN" altLang="en-US" sz="1200" u="sng" dirty="0">
                        <a:solidFill>
                          <a:schemeClr val="accent3"/>
                        </a:solidFill>
                        <a:effectLst/>
                        <a:latin typeface="思源宋体 CN SemiBold" pitchFamily="18" charset="-122"/>
                        <a:ea typeface="思源宋体 CN SemiBold" pitchFamily="18" charset="-122"/>
                        <a:cs typeface="+mn-cs"/>
                        <a:hlinkClick r:id="rId3">
                          <a:extLst>
                            <a:ext uri="{A12FA001-AC4F-418D-AE19-62706E023703}">
                              <ahyp:hlinkClr xmlns:ahyp="http://schemas.microsoft.com/office/drawing/2018/hyperlinkcolor" val="tx"/>
                            </a:ext>
                          </a:extLst>
                        </a:hlinkClick>
                      </a:endParaRP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en-US" altLang="zh-CN" sz="1200" dirty="0">
                          <a:solidFill>
                            <a:schemeClr val="tx1"/>
                          </a:solidFill>
                          <a:effectLst/>
                          <a:latin typeface="思源宋体 CN SemiBold" pitchFamily="18" charset="-122"/>
                          <a:ea typeface="思源宋体 CN SemiBold" pitchFamily="18" charset="-122"/>
                          <a:cs typeface="+mn-cs"/>
                        </a:rPr>
                        <a:t>2023</a:t>
                      </a:r>
                      <a:endParaRPr lang="zh-CN" altLang="en-US" sz="1200" dirty="0">
                        <a:solidFill>
                          <a:schemeClr val="tx1"/>
                        </a:solidFill>
                        <a:effectLst/>
                        <a:latin typeface="思源宋体 CN SemiBold" pitchFamily="18" charset="-122"/>
                        <a:ea typeface="思源宋体 CN SemiBold" pitchFamily="18" charset="-122"/>
                        <a:cs typeface="+mn-cs"/>
                      </a:endParaRP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zh-CN" altLang="en-US" sz="1200" dirty="0">
                          <a:solidFill>
                            <a:schemeClr val="tx1"/>
                          </a:solidFill>
                          <a:effectLst/>
                          <a:latin typeface="思源宋体 CN SemiBold" pitchFamily="18" charset="-122"/>
                          <a:ea typeface="思源宋体 CN SemiBold" pitchFamily="18" charset="-122"/>
                          <a:cs typeface="+mn-cs"/>
                        </a:rPr>
                        <a:t>清华大学</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zh-CN" altLang="en-US" sz="1200" dirty="0">
                          <a:solidFill>
                            <a:srgbClr val="FF0000"/>
                          </a:solidFill>
                          <a:effectLst/>
                          <a:latin typeface="思源宋体 CN SemiBold" pitchFamily="18" charset="-122"/>
                          <a:ea typeface="思源宋体 CN SemiBold" pitchFamily="18" charset="-122"/>
                          <a:cs typeface="+mn-cs"/>
                        </a:rPr>
                        <a:t>工商信息数据</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763939">
                <a:tc>
                  <a:txBody>
                    <a:bodyPr/>
                    <a:lstStyle/>
                    <a:p>
                      <a:pPr algn="ctr"/>
                      <a:r>
                        <a:rPr lang="zh-CN" altLang="en-US" sz="1200" b="0" dirty="0">
                          <a:solidFill>
                            <a:schemeClr val="tx1"/>
                          </a:solidFill>
                          <a:latin typeface="思源宋体 CN SemiBold" pitchFamily="18" charset="-122"/>
                          <a:ea typeface="思源宋体 CN SemiBold" pitchFamily="18" charset="-122"/>
                        </a:rPr>
                        <a:t>社会保险降费政策促进就业了吗</a:t>
                      </a:r>
                      <a:r>
                        <a:rPr lang="en-US" altLang="zh-CN" sz="1200" b="0" dirty="0">
                          <a:solidFill>
                            <a:schemeClr val="tx1"/>
                          </a:solidFill>
                          <a:latin typeface="思源宋体 CN SemiBold" pitchFamily="18" charset="-122"/>
                          <a:ea typeface="思源宋体 CN SemiBold" pitchFamily="18" charset="-122"/>
                        </a:rPr>
                        <a:t>——</a:t>
                      </a:r>
                      <a:r>
                        <a:rPr lang="zh-CN" altLang="en-US" sz="1200" b="0" dirty="0">
                          <a:solidFill>
                            <a:schemeClr val="tx1"/>
                          </a:solidFill>
                          <a:latin typeface="思源宋体 CN SemiBold" pitchFamily="18" charset="-122"/>
                          <a:ea typeface="思源宋体 CN SemiBold" pitchFamily="18" charset="-122"/>
                        </a:rPr>
                        <a:t>基于在线招聘岗位数据的分析</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200" b="0" u="sng" kern="1200" dirty="0">
                          <a:solidFill>
                            <a:schemeClr val="accent3"/>
                          </a:solidFill>
                          <a:latin typeface="思源宋体 CN SemiBold" pitchFamily="18" charset="-122"/>
                          <a:ea typeface="思源宋体 CN SemiBold" pitchFamily="18" charset="-122"/>
                          <a:cs typeface="+mn-cs"/>
                        </a:rPr>
                        <a:t>广东财经大学学报</a:t>
                      </a:r>
                      <a:endParaRPr lang="zh-CN" altLang="en-US" sz="1200" b="0" u="sng" kern="1200" dirty="0">
                        <a:solidFill>
                          <a:schemeClr val="accent3"/>
                        </a:solidFill>
                        <a:latin typeface="思源宋体 CN SemiBold" pitchFamily="18" charset="-122"/>
                        <a:ea typeface="思源宋体 CN SemiBold" pitchFamily="18" charset="-122"/>
                        <a:cs typeface="+mn-cs"/>
                        <a:hlinkClick r:id="rId2" tooltip="紫色刊名为“中国知网”独家出版刊物">
                          <a:extLst>
                            <a:ext uri="{A12FA001-AC4F-418D-AE19-62706E023703}">
                              <ahyp:hlinkClr xmlns:ahyp="http://schemas.microsoft.com/office/drawing/2018/hyperlinkcolor" val="tx"/>
                            </a:ext>
                          </a:extLst>
                        </a:hlinkClick>
                      </a:endParaRPr>
                    </a:p>
                  </a:txBody>
                  <a:tcPr marL="28575" marR="28575" marT="76200" marB="76200"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b="0" dirty="0">
                          <a:solidFill>
                            <a:schemeClr val="tx1"/>
                          </a:solidFill>
                          <a:latin typeface="思源宋体 CN SemiBold" pitchFamily="18" charset="-122"/>
                          <a:ea typeface="思源宋体 CN SemiBold" pitchFamily="18" charset="-122"/>
                        </a:rPr>
                        <a:t>2022</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363980" rtl="0" eaLnBrk="1" fontAlgn="auto" latinLnBrk="0" hangingPunct="1">
                        <a:lnSpc>
                          <a:spcPct val="100000"/>
                        </a:lnSpc>
                        <a:spcBef>
                          <a:spcPts val="0"/>
                        </a:spcBef>
                        <a:spcAft>
                          <a:spcPts val="0"/>
                        </a:spcAft>
                        <a:buClrTx/>
                        <a:buSzTx/>
                        <a:buFontTx/>
                        <a:buNone/>
                        <a:defRPr/>
                      </a:pPr>
                      <a:r>
                        <a:rPr lang="zh-CN" altLang="en-US" sz="1200" b="0" dirty="0">
                          <a:solidFill>
                            <a:schemeClr val="tx1"/>
                          </a:solidFill>
                          <a:latin typeface="思源宋体 CN SemiBold" pitchFamily="18" charset="-122"/>
                          <a:ea typeface="思源宋体 CN SemiBold" pitchFamily="18" charset="-122"/>
                        </a:rPr>
                        <a:t>广东财经大学</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28600" marR="0" indent="-228600" algn="l" defTabSz="1363980" rtl="0" eaLnBrk="1" fontAlgn="auto" latinLnBrk="0" hangingPunct="1">
                        <a:lnSpc>
                          <a:spcPct val="100000"/>
                        </a:lnSpc>
                        <a:spcBef>
                          <a:spcPts val="0"/>
                        </a:spcBef>
                        <a:spcAft>
                          <a:spcPts val="0"/>
                        </a:spcAft>
                        <a:buClrTx/>
                        <a:buSzTx/>
                        <a:buFont typeface="+mj-lt"/>
                        <a:buAutoNum type="alphaLcParenR"/>
                        <a:defRPr/>
                      </a:pPr>
                      <a:r>
                        <a:rPr lang="zh-CN" altLang="en-US" sz="1200" b="0" dirty="0">
                          <a:solidFill>
                            <a:srgbClr val="FF0000"/>
                          </a:solidFill>
                          <a:latin typeface="思源宋体 CN SemiBold" pitchFamily="18" charset="-122"/>
                          <a:ea typeface="思源宋体 CN SemiBold" pitchFamily="18" charset="-122"/>
                        </a:rPr>
                        <a:t>招聘岗位数据</a:t>
                      </a:r>
                      <a:endParaRPr lang="en-US" altLang="zh-CN" sz="1200" b="0" dirty="0">
                        <a:solidFill>
                          <a:srgbClr val="FF0000"/>
                        </a:solidFill>
                        <a:latin typeface="思源宋体 CN SemiBold" pitchFamily="18" charset="-122"/>
                        <a:ea typeface="思源宋体 CN SemiBold" pitchFamily="18" charset="-122"/>
                      </a:endParaRPr>
                    </a:p>
                    <a:p>
                      <a:pPr marL="228600" marR="0" indent="-228600" algn="l" defTabSz="1363980" rtl="0" eaLnBrk="1" fontAlgn="auto" latinLnBrk="0" hangingPunct="1">
                        <a:lnSpc>
                          <a:spcPct val="100000"/>
                        </a:lnSpc>
                        <a:spcBef>
                          <a:spcPts val="0"/>
                        </a:spcBef>
                        <a:spcAft>
                          <a:spcPts val="0"/>
                        </a:spcAft>
                        <a:buClrTx/>
                        <a:buSzTx/>
                        <a:buFont typeface="+mj-lt"/>
                        <a:buAutoNum type="alphaLcParenR"/>
                        <a:defRPr/>
                      </a:pPr>
                      <a:r>
                        <a:rPr lang="zh-CN" altLang="en-US" sz="1200" b="0" dirty="0">
                          <a:solidFill>
                            <a:srgbClr val="FF0000"/>
                          </a:solidFill>
                          <a:latin typeface="思源宋体 CN SemiBold" pitchFamily="18" charset="-122"/>
                          <a:ea typeface="思源宋体 CN SemiBold" pitchFamily="18" charset="-122"/>
                        </a:rPr>
                        <a:t>新增工商登记注册企业信息数据</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763939">
                <a:tc>
                  <a:txBody>
                    <a:bodyPr/>
                    <a:lstStyle/>
                    <a:p>
                      <a:pPr algn="ctr"/>
                      <a:r>
                        <a:rPr lang="zh-CN" altLang="en-US" sz="1200" dirty="0">
                          <a:solidFill>
                            <a:schemeClr val="tx1"/>
                          </a:solidFill>
                          <a:effectLst/>
                          <a:latin typeface="思源宋体 CN SemiBold" pitchFamily="18" charset="-122"/>
                          <a:ea typeface="思源宋体 CN SemiBold" pitchFamily="18" charset="-122"/>
                          <a:cs typeface="+mn-cs"/>
                        </a:rPr>
                        <a:t>数字时代下普惠金融对创业的影响研究</a:t>
                      </a:r>
                      <a:r>
                        <a:rPr lang="en-US" altLang="zh-CN" sz="1200" dirty="0">
                          <a:solidFill>
                            <a:schemeClr val="tx1"/>
                          </a:solidFill>
                          <a:effectLst/>
                          <a:latin typeface="思源宋体 CN SemiBold" pitchFamily="18" charset="-122"/>
                          <a:ea typeface="思源宋体 CN SemiBold" pitchFamily="18" charset="-122"/>
                          <a:cs typeface="+mn-cs"/>
                        </a:rPr>
                        <a:t>——</a:t>
                      </a:r>
                      <a:r>
                        <a:rPr lang="zh-CN" altLang="en-US" sz="1200" dirty="0">
                          <a:solidFill>
                            <a:schemeClr val="tx1"/>
                          </a:solidFill>
                          <a:effectLst/>
                          <a:latin typeface="思源宋体 CN SemiBold" pitchFamily="18" charset="-122"/>
                          <a:ea typeface="思源宋体 CN SemiBold" pitchFamily="18" charset="-122"/>
                          <a:cs typeface="+mn-cs"/>
                        </a:rPr>
                        <a:t>来自中国家庭微观调查的证据</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defRPr/>
                      </a:pPr>
                      <a:r>
                        <a:rPr lang="zh-CN" altLang="en-US" sz="1200" b="0" u="sng" kern="1200" dirty="0">
                          <a:solidFill>
                            <a:schemeClr val="accent3"/>
                          </a:solidFill>
                          <a:latin typeface="思源宋体 CN SemiBold" pitchFamily="18" charset="-122"/>
                          <a:ea typeface="思源宋体 CN SemiBold" pitchFamily="18" charset="-122"/>
                          <a:cs typeface="+mn-cs"/>
                        </a:rPr>
                        <a:t>管理科学学报</a:t>
                      </a:r>
                      <a:endParaRPr lang="zh-CN" altLang="en-US" sz="1200" b="0" u="sng" kern="1200" dirty="0">
                        <a:solidFill>
                          <a:schemeClr val="accent3"/>
                        </a:solidFill>
                        <a:latin typeface="思源宋体 CN SemiBold" pitchFamily="18" charset="-122"/>
                        <a:ea typeface="思源宋体 CN SemiBold" pitchFamily="18" charset="-122"/>
                        <a:cs typeface="+mn-cs"/>
                        <a:hlinkClick r:id="rId4" tooltip="紫色刊名为“中国知网”独家出版刊物">
                          <a:extLst>
                            <a:ext uri="{A12FA001-AC4F-418D-AE19-62706E023703}">
                              <ahyp:hlinkClr xmlns:ahyp="http://schemas.microsoft.com/office/drawing/2018/hyperlinkcolor" val="tx"/>
                            </a:ext>
                          </a:extLst>
                        </a:hlinkClick>
                      </a:endParaRP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200" b="0" dirty="0">
                          <a:solidFill>
                            <a:schemeClr val="tx1"/>
                          </a:solidFill>
                          <a:latin typeface="思源宋体 CN SemiBold" pitchFamily="18" charset="-122"/>
                          <a:ea typeface="思源宋体 CN SemiBold" pitchFamily="18" charset="-122"/>
                        </a:rPr>
                        <a:t>2022</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1363980" rtl="0" eaLnBrk="1" fontAlgn="auto" latinLnBrk="0" hangingPunct="1">
                        <a:lnSpc>
                          <a:spcPct val="100000"/>
                        </a:lnSpc>
                        <a:spcBef>
                          <a:spcPts val="0"/>
                        </a:spcBef>
                        <a:spcAft>
                          <a:spcPts val="0"/>
                        </a:spcAft>
                        <a:buClrTx/>
                        <a:buSzTx/>
                        <a:buFontTx/>
                        <a:buNone/>
                        <a:defRPr/>
                      </a:pPr>
                      <a:r>
                        <a:rPr lang="zh-CN" altLang="en-US" sz="1200" b="0" dirty="0">
                          <a:solidFill>
                            <a:schemeClr val="tx1"/>
                          </a:solidFill>
                          <a:latin typeface="思源宋体 CN SemiBold" pitchFamily="18" charset="-122"/>
                          <a:ea typeface="思源宋体 CN SemiBold" pitchFamily="18" charset="-122"/>
                        </a:rPr>
                        <a:t>清华大学</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63980" rtl="0" eaLnBrk="1" fontAlgn="auto" latinLnBrk="0" hangingPunct="1">
                        <a:lnSpc>
                          <a:spcPct val="100000"/>
                        </a:lnSpc>
                        <a:spcBef>
                          <a:spcPts val="0"/>
                        </a:spcBef>
                        <a:spcAft>
                          <a:spcPts val="0"/>
                        </a:spcAft>
                        <a:buClrTx/>
                        <a:buSzTx/>
                        <a:buFontTx/>
                        <a:buNone/>
                        <a:tabLst/>
                        <a:defRPr/>
                      </a:pPr>
                      <a:r>
                        <a:rPr lang="en-US" altLang="zh-CN" sz="1200" dirty="0">
                          <a:solidFill>
                            <a:srgbClr val="FF0000"/>
                          </a:solidFill>
                          <a:effectLst/>
                          <a:latin typeface="思源宋体 CN SemiBold" pitchFamily="18" charset="-122"/>
                          <a:ea typeface="思源宋体 CN SemiBold" pitchFamily="18" charset="-122"/>
                          <a:cs typeface="+mn-cs"/>
                        </a:rPr>
                        <a:t>2011</a:t>
                      </a:r>
                      <a:r>
                        <a:rPr lang="zh-CN" altLang="en-US" sz="1200" dirty="0">
                          <a:solidFill>
                            <a:srgbClr val="FF0000"/>
                          </a:solidFill>
                          <a:effectLst/>
                          <a:latin typeface="思源宋体 CN SemiBold" pitchFamily="18" charset="-122"/>
                          <a:ea typeface="思源宋体 CN SemiBold" pitchFamily="18" charset="-122"/>
                          <a:cs typeface="+mn-cs"/>
                        </a:rPr>
                        <a:t>年</a:t>
                      </a:r>
                      <a:r>
                        <a:rPr lang="en-US" altLang="zh-CN" sz="1200" dirty="0">
                          <a:solidFill>
                            <a:srgbClr val="FF0000"/>
                          </a:solidFill>
                          <a:effectLst/>
                          <a:latin typeface="思源宋体 CN SemiBold" pitchFamily="18" charset="-122"/>
                          <a:ea typeface="思源宋体 CN SemiBold" pitchFamily="18" charset="-122"/>
                          <a:cs typeface="+mn-cs"/>
                        </a:rPr>
                        <a:t>-2017</a:t>
                      </a:r>
                      <a:r>
                        <a:rPr lang="zh-CN" altLang="en-US" sz="1200" dirty="0">
                          <a:solidFill>
                            <a:srgbClr val="FF0000"/>
                          </a:solidFill>
                          <a:effectLst/>
                          <a:latin typeface="思源宋体 CN SemiBold" pitchFamily="18" charset="-122"/>
                          <a:ea typeface="思源宋体 CN SemiBold" pitchFamily="18" charset="-122"/>
                          <a:cs typeface="+mn-cs"/>
                        </a:rPr>
                        <a:t>年中国分地区分年新注册的私营企业个数</a:t>
                      </a:r>
                    </a:p>
                  </a:txBody>
                  <a:tcPr anchor="ctr">
                    <a:lnL w="12700" cap="flat" cmpd="sng" algn="ctr">
                      <a:solidFill>
                        <a:srgbClr val="13A1E4"/>
                      </a:solidFill>
                      <a:prstDash val="solid"/>
                      <a:round/>
                      <a:headEnd type="none" w="med" len="med"/>
                      <a:tailEnd type="none" w="med" len="med"/>
                    </a:lnL>
                    <a:lnR w="12700" cap="flat" cmpd="sng" algn="ctr">
                      <a:solidFill>
                        <a:srgbClr val="13A1E4"/>
                      </a:solidFill>
                      <a:prstDash val="solid"/>
                      <a:round/>
                      <a:headEnd type="none" w="med" len="med"/>
                      <a:tailEnd type="none" w="med" len="med"/>
                    </a:lnR>
                    <a:lnT w="12700" cap="flat" cmpd="sng" algn="ctr">
                      <a:solidFill>
                        <a:srgbClr val="13A1E4"/>
                      </a:solidFill>
                      <a:prstDash val="solid"/>
                      <a:round/>
                      <a:headEnd type="none" w="med" len="med"/>
                      <a:tailEnd type="none" w="med" len="med"/>
                    </a:lnT>
                    <a:lnB w="12700" cap="flat" cmpd="sng" algn="ctr">
                      <a:solidFill>
                        <a:srgbClr val="13A1E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24" name="TextBox 23">
            <a:extLst>
              <a:ext uri="{FF2B5EF4-FFF2-40B4-BE49-F238E27FC236}">
                <a16:creationId xmlns:a16="http://schemas.microsoft.com/office/drawing/2014/main" id="{9D46AC61-6301-537F-A08A-DBCB616D29A3}"/>
              </a:ext>
            </a:extLst>
          </p:cNvPr>
          <p:cNvSpPr>
            <a:spLocks noChangeArrowheads="1"/>
          </p:cNvSpPr>
          <p:nvPr/>
        </p:nvSpPr>
        <p:spPr bwMode="auto">
          <a:xfrm>
            <a:off x="1264285" y="314325"/>
            <a:ext cx="78016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prstClr val="black">
                    <a:lumMod val="65000"/>
                    <a:lumOff val="35000"/>
                  </a:prstClr>
                </a:solidFill>
                <a:latin typeface="+mn-ea"/>
              </a:rPr>
              <a:t>企业大数据平台：数据引用情况示例</a:t>
            </a:r>
            <a:endParaRPr kumimoji="0" lang="zh-CN" altLang="en-US" sz="2800" b="1" i="0" u="none" strike="noStrike" kern="1200" cap="none" spc="0" normalizeH="0" baseline="0" noProof="0" dirty="0">
              <a:ln>
                <a:noFill/>
              </a:ln>
              <a:solidFill>
                <a:prstClr val="black">
                  <a:lumMod val="65000"/>
                  <a:lumOff val="35000"/>
                </a:prstClr>
              </a:solidFill>
              <a:effectLst/>
              <a:uLnTx/>
              <a:uFillTx/>
              <a:latin typeface="Arial" panose="020B0604020202020204"/>
              <a:ea typeface="微软雅黑"/>
              <a:cs typeface="+mn-cs"/>
              <a:sym typeface="微软雅黑" panose="020B0503020204020204" charset="-122"/>
            </a:endParaRPr>
          </a:p>
        </p:txBody>
      </p:sp>
      <p:grpSp>
        <p:nvGrpSpPr>
          <p:cNvPr id="26" name="组合 25">
            <a:extLst>
              <a:ext uri="{FF2B5EF4-FFF2-40B4-BE49-F238E27FC236}">
                <a16:creationId xmlns:a16="http://schemas.microsoft.com/office/drawing/2014/main" id="{93041257-E18D-199D-36A1-DBC1943A259B}"/>
              </a:ext>
            </a:extLst>
          </p:cNvPr>
          <p:cNvGrpSpPr/>
          <p:nvPr/>
        </p:nvGrpSpPr>
        <p:grpSpPr>
          <a:xfrm>
            <a:off x="-41757" y="1570587"/>
            <a:ext cx="1464241" cy="1098226"/>
            <a:chOff x="129024" y="1595323"/>
            <a:chExt cx="1644970" cy="983172"/>
          </a:xfrm>
        </p:grpSpPr>
        <p:sp>
          <p:nvSpPr>
            <p:cNvPr id="27" name="文本框 26">
              <a:extLst>
                <a:ext uri="{FF2B5EF4-FFF2-40B4-BE49-F238E27FC236}">
                  <a16:creationId xmlns:a16="http://schemas.microsoft.com/office/drawing/2014/main" id="{D332C206-D8A1-C3DC-EFC0-CF6D65A9434C}"/>
                </a:ext>
              </a:extLst>
            </p:cNvPr>
            <p:cNvSpPr txBox="1"/>
            <p:nvPr/>
          </p:nvSpPr>
          <p:spPr>
            <a:xfrm>
              <a:off x="129024" y="1716721"/>
              <a:ext cx="1644970"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rPr>
                <a:t>10</a:t>
              </a:r>
              <a:r>
                <a:rPr kumimoji="0" lang="zh-CN" altLang="en-US"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rPr>
                <a:t>万</a:t>
              </a:r>
              <a:endParaRPr kumimoji="0" lang="en-US" altLang="zh-CN"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5" normalizeH="0" baseline="0" noProof="0" dirty="0">
                  <a:ln>
                    <a:noFill/>
                  </a:ln>
                  <a:solidFill>
                    <a:srgbClr val="0070C0"/>
                  </a:solidFill>
                  <a:effectLst/>
                  <a:uLnTx/>
                  <a:uFillTx/>
                  <a:latin typeface="思源宋体 CN Heavy" pitchFamily="18" charset="-122"/>
                  <a:ea typeface="思源宋体 CN Heavy" pitchFamily="18" charset="-122"/>
                  <a:cs typeface="+mn-cs"/>
                </a:rPr>
                <a:t>     注册用户</a:t>
              </a:r>
              <a:endParaRPr kumimoji="0" lang="zh-CN" altLang="en-US" sz="1600" b="0" i="0" u="none" strike="noStrike" kern="1200" cap="none" spc="0" normalizeH="0" baseline="0" noProof="0" dirty="0">
                <a:ln>
                  <a:noFill/>
                </a:ln>
                <a:solidFill>
                  <a:srgbClr val="0070C0"/>
                </a:solidFill>
                <a:effectLst/>
                <a:uLnTx/>
                <a:uFillTx/>
                <a:latin typeface="思源宋体 CN Heavy" pitchFamily="18" charset="-122"/>
                <a:ea typeface="思源宋体 CN Heavy" pitchFamily="18" charset="-122"/>
                <a:cs typeface="+mn-cs"/>
              </a:endParaRPr>
            </a:p>
          </p:txBody>
        </p:sp>
        <p:sp>
          <p:nvSpPr>
            <p:cNvPr id="28" name="文本框 27">
              <a:extLst>
                <a:ext uri="{FF2B5EF4-FFF2-40B4-BE49-F238E27FC236}">
                  <a16:creationId xmlns:a16="http://schemas.microsoft.com/office/drawing/2014/main" id="{696E6A32-04B7-E9D5-F374-F1DBBC4F4F0A}"/>
                </a:ext>
              </a:extLst>
            </p:cNvPr>
            <p:cNvSpPr txBox="1"/>
            <p:nvPr/>
          </p:nvSpPr>
          <p:spPr>
            <a:xfrm>
              <a:off x="1327039" y="1595323"/>
              <a:ext cx="43381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accent5"/>
                  </a:solidFill>
                  <a:effectLst/>
                  <a:uLnTx/>
                  <a:uFillTx/>
                  <a:latin typeface="Calibri"/>
                  <a:ea typeface="宋体" charset="-122"/>
                  <a:cs typeface="+mn-cs"/>
                </a:rPr>
                <a:t>+</a:t>
              </a:r>
              <a:endParaRPr kumimoji="0" lang="zh-CN" altLang="en-US" sz="3200" b="1" i="0" u="none" strike="noStrike" kern="1200" cap="none" spc="0" normalizeH="0" baseline="0" noProof="0" dirty="0">
                <a:ln>
                  <a:noFill/>
                </a:ln>
                <a:solidFill>
                  <a:schemeClr val="accent5"/>
                </a:solidFill>
                <a:effectLst/>
                <a:uLnTx/>
                <a:uFillTx/>
                <a:latin typeface="Calibri"/>
                <a:ea typeface="宋体" charset="-122"/>
                <a:cs typeface="+mn-cs"/>
              </a:endParaRPr>
            </a:p>
          </p:txBody>
        </p:sp>
      </p:grpSp>
      <p:grpSp>
        <p:nvGrpSpPr>
          <p:cNvPr id="29" name="组合 28">
            <a:extLst>
              <a:ext uri="{FF2B5EF4-FFF2-40B4-BE49-F238E27FC236}">
                <a16:creationId xmlns:a16="http://schemas.microsoft.com/office/drawing/2014/main" id="{11E338BE-28ED-1554-9FDF-A55239EC953F}"/>
              </a:ext>
            </a:extLst>
          </p:cNvPr>
          <p:cNvGrpSpPr/>
          <p:nvPr/>
        </p:nvGrpSpPr>
        <p:grpSpPr>
          <a:xfrm>
            <a:off x="-113656" y="2706800"/>
            <a:ext cx="1464241" cy="1098226"/>
            <a:chOff x="129024" y="1595323"/>
            <a:chExt cx="1644970" cy="983172"/>
          </a:xfrm>
        </p:grpSpPr>
        <p:sp>
          <p:nvSpPr>
            <p:cNvPr id="30" name="文本框 29">
              <a:extLst>
                <a:ext uri="{FF2B5EF4-FFF2-40B4-BE49-F238E27FC236}">
                  <a16:creationId xmlns:a16="http://schemas.microsoft.com/office/drawing/2014/main" id="{1F351C20-3EBC-B7ED-76ED-D38803667252}"/>
                </a:ext>
              </a:extLst>
            </p:cNvPr>
            <p:cNvSpPr txBox="1"/>
            <p:nvPr/>
          </p:nvSpPr>
          <p:spPr>
            <a:xfrm>
              <a:off x="129024" y="1716721"/>
              <a:ext cx="1644970"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5" normalizeH="0" baseline="0" noProof="0" dirty="0">
                  <a:ln>
                    <a:noFill/>
                  </a:ln>
                  <a:solidFill>
                    <a:srgbClr val="0070C0"/>
                  </a:solidFill>
                  <a:effectLst/>
                  <a:uLnTx/>
                  <a:uFillTx/>
                  <a:latin typeface="思源宋体 CN Heavy" pitchFamily="18" charset="-122"/>
                  <a:ea typeface="思源宋体 CN Heavy" pitchFamily="18" charset="-122"/>
                  <a:cs typeface="微软雅黑" charset="-122"/>
                </a:rPr>
                <a:t> </a:t>
              </a:r>
              <a:r>
                <a:rPr kumimoji="0" lang="en-US" altLang="zh-CN"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rPr>
                <a:t>300</a:t>
              </a:r>
              <a:endParaRPr kumimoji="0" lang="en-US" altLang="zh-CN"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5" normalizeH="0" baseline="0" noProof="0" dirty="0">
                  <a:ln>
                    <a:noFill/>
                  </a:ln>
                  <a:solidFill>
                    <a:srgbClr val="0070C0"/>
                  </a:solidFill>
                  <a:effectLst/>
                  <a:uLnTx/>
                  <a:uFillTx/>
                  <a:latin typeface="思源宋体 CN Heavy" pitchFamily="18" charset="-122"/>
                  <a:ea typeface="思源宋体 CN Heavy" pitchFamily="18" charset="-122"/>
                  <a:cs typeface="+mn-cs"/>
                </a:rPr>
                <a:t>     覆盖高校</a:t>
              </a:r>
              <a:endParaRPr kumimoji="0" lang="zh-CN" altLang="en-US" sz="1600" b="0" i="0" u="none" strike="noStrike" kern="1200" cap="none" spc="0" normalizeH="0" baseline="0" noProof="0" dirty="0">
                <a:ln>
                  <a:noFill/>
                </a:ln>
                <a:solidFill>
                  <a:srgbClr val="0070C0"/>
                </a:solidFill>
                <a:effectLst/>
                <a:uLnTx/>
                <a:uFillTx/>
                <a:latin typeface="思源宋体 CN Heavy" pitchFamily="18" charset="-122"/>
                <a:ea typeface="思源宋体 CN Heavy" pitchFamily="18" charset="-122"/>
                <a:cs typeface="+mn-cs"/>
              </a:endParaRPr>
            </a:p>
          </p:txBody>
        </p:sp>
        <p:sp>
          <p:nvSpPr>
            <p:cNvPr id="31" name="文本框 30">
              <a:extLst>
                <a:ext uri="{FF2B5EF4-FFF2-40B4-BE49-F238E27FC236}">
                  <a16:creationId xmlns:a16="http://schemas.microsoft.com/office/drawing/2014/main" id="{256DA239-BCCF-17F2-4FA5-0A67ED9D128C}"/>
                </a:ext>
              </a:extLst>
            </p:cNvPr>
            <p:cNvSpPr txBox="1"/>
            <p:nvPr/>
          </p:nvSpPr>
          <p:spPr>
            <a:xfrm>
              <a:off x="1336564" y="1595323"/>
              <a:ext cx="43381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accent5"/>
                  </a:solidFill>
                  <a:effectLst/>
                  <a:uLnTx/>
                  <a:uFillTx/>
                  <a:latin typeface="Calibri"/>
                  <a:ea typeface="宋体" charset="-122"/>
                  <a:cs typeface="+mn-cs"/>
                </a:rPr>
                <a:t>+</a:t>
              </a:r>
              <a:endParaRPr kumimoji="0" lang="zh-CN" altLang="en-US" sz="3200" b="1" i="0" u="none" strike="noStrike" kern="1200" cap="none" spc="0" normalizeH="0" baseline="0" noProof="0" dirty="0">
                <a:ln>
                  <a:noFill/>
                </a:ln>
                <a:solidFill>
                  <a:schemeClr val="accent5"/>
                </a:solidFill>
                <a:effectLst/>
                <a:uLnTx/>
                <a:uFillTx/>
                <a:latin typeface="Calibri"/>
                <a:ea typeface="宋体" charset="-122"/>
                <a:cs typeface="+mn-cs"/>
              </a:endParaRPr>
            </a:p>
          </p:txBody>
        </p:sp>
      </p:grpSp>
      <p:grpSp>
        <p:nvGrpSpPr>
          <p:cNvPr id="32" name="组合 31">
            <a:extLst>
              <a:ext uri="{FF2B5EF4-FFF2-40B4-BE49-F238E27FC236}">
                <a16:creationId xmlns:a16="http://schemas.microsoft.com/office/drawing/2014/main" id="{B84A41C5-1298-D274-6ED6-392AEFCF9014}"/>
              </a:ext>
            </a:extLst>
          </p:cNvPr>
          <p:cNvGrpSpPr/>
          <p:nvPr/>
        </p:nvGrpSpPr>
        <p:grpSpPr>
          <a:xfrm>
            <a:off x="-91021" y="5010439"/>
            <a:ext cx="1562769" cy="1119505"/>
            <a:chOff x="129024" y="1576273"/>
            <a:chExt cx="1755659" cy="1002222"/>
          </a:xfrm>
        </p:grpSpPr>
        <p:sp>
          <p:nvSpPr>
            <p:cNvPr id="33" name="文本框 32">
              <a:extLst>
                <a:ext uri="{FF2B5EF4-FFF2-40B4-BE49-F238E27FC236}">
                  <a16:creationId xmlns:a16="http://schemas.microsoft.com/office/drawing/2014/main" id="{C2DE49E9-931F-BAD8-519E-44D7261B596C}"/>
                </a:ext>
              </a:extLst>
            </p:cNvPr>
            <p:cNvSpPr txBox="1"/>
            <p:nvPr/>
          </p:nvSpPr>
          <p:spPr>
            <a:xfrm>
              <a:off x="129024" y="1716721"/>
              <a:ext cx="1644970"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5" normalizeH="0" baseline="0" noProof="0" dirty="0">
                  <a:ln>
                    <a:noFill/>
                  </a:ln>
                  <a:solidFill>
                    <a:srgbClr val="0070C0"/>
                  </a:solidFill>
                  <a:effectLst/>
                  <a:uLnTx/>
                  <a:uFillTx/>
                  <a:latin typeface="思源宋体 CN Heavy" pitchFamily="18" charset="-122"/>
                  <a:ea typeface="思源宋体 CN Heavy" pitchFamily="18" charset="-122"/>
                  <a:cs typeface="微软雅黑" charset="-122"/>
                </a:rPr>
                <a:t> </a:t>
              </a:r>
              <a:r>
                <a:rPr kumimoji="0" lang="en-US" altLang="zh-CN"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rPr>
                <a:t>3000</a:t>
              </a:r>
              <a:endParaRPr kumimoji="0" lang="en-US" altLang="zh-CN"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5" normalizeH="0" baseline="0" noProof="0" dirty="0">
                  <a:ln>
                    <a:noFill/>
                  </a:ln>
                  <a:solidFill>
                    <a:srgbClr val="0070C0"/>
                  </a:solidFill>
                  <a:effectLst/>
                  <a:uLnTx/>
                  <a:uFillTx/>
                  <a:latin typeface="思源宋体 CN Heavy" pitchFamily="18" charset="-122"/>
                  <a:ea typeface="思源宋体 CN Heavy" pitchFamily="18" charset="-122"/>
                  <a:cs typeface="+mn-cs"/>
                </a:rPr>
                <a:t>     年引用量</a:t>
              </a:r>
              <a:endParaRPr kumimoji="0" lang="zh-CN" altLang="en-US" sz="1600" b="0" i="0" u="none" strike="noStrike" kern="1200" cap="none" spc="0" normalizeH="0" baseline="0" noProof="0" dirty="0">
                <a:ln>
                  <a:noFill/>
                </a:ln>
                <a:solidFill>
                  <a:srgbClr val="0070C0"/>
                </a:solidFill>
                <a:effectLst/>
                <a:uLnTx/>
                <a:uFillTx/>
                <a:latin typeface="思源宋体 CN Heavy" pitchFamily="18" charset="-122"/>
                <a:ea typeface="思源宋体 CN Heavy" pitchFamily="18" charset="-122"/>
                <a:cs typeface="+mn-cs"/>
              </a:endParaRPr>
            </a:p>
          </p:txBody>
        </p:sp>
        <p:sp>
          <p:nvSpPr>
            <p:cNvPr id="34" name="文本框 33">
              <a:extLst>
                <a:ext uri="{FF2B5EF4-FFF2-40B4-BE49-F238E27FC236}">
                  <a16:creationId xmlns:a16="http://schemas.microsoft.com/office/drawing/2014/main" id="{E0B32160-2EA8-4BE5-9C31-C7FDEE87FD42}"/>
                </a:ext>
              </a:extLst>
            </p:cNvPr>
            <p:cNvSpPr txBox="1"/>
            <p:nvPr/>
          </p:nvSpPr>
          <p:spPr>
            <a:xfrm>
              <a:off x="1450864" y="1576273"/>
              <a:ext cx="43381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accent5"/>
                  </a:solidFill>
                  <a:effectLst/>
                  <a:uLnTx/>
                  <a:uFillTx/>
                  <a:latin typeface="Calibri"/>
                  <a:ea typeface="宋体" charset="-122"/>
                  <a:cs typeface="+mn-cs"/>
                </a:rPr>
                <a:t>+</a:t>
              </a:r>
              <a:endParaRPr kumimoji="0" lang="zh-CN" altLang="en-US" sz="3200" b="1" i="0" u="none" strike="noStrike" kern="1200" cap="none" spc="0" normalizeH="0" baseline="0" noProof="0" dirty="0">
                <a:ln>
                  <a:noFill/>
                </a:ln>
                <a:solidFill>
                  <a:schemeClr val="accent5"/>
                </a:solidFill>
                <a:effectLst/>
                <a:uLnTx/>
                <a:uFillTx/>
                <a:latin typeface="Calibri"/>
                <a:ea typeface="宋体" charset="-122"/>
                <a:cs typeface="+mn-cs"/>
              </a:endParaRPr>
            </a:p>
          </p:txBody>
        </p:sp>
      </p:grpSp>
      <p:grpSp>
        <p:nvGrpSpPr>
          <p:cNvPr id="35" name="组合 34">
            <a:extLst>
              <a:ext uri="{FF2B5EF4-FFF2-40B4-BE49-F238E27FC236}">
                <a16:creationId xmlns:a16="http://schemas.microsoft.com/office/drawing/2014/main" id="{209CBBFC-F684-4F8F-EF1E-F3D79B496CD9}"/>
              </a:ext>
            </a:extLst>
          </p:cNvPr>
          <p:cNvGrpSpPr/>
          <p:nvPr/>
        </p:nvGrpSpPr>
        <p:grpSpPr>
          <a:xfrm>
            <a:off x="-162088" y="3895558"/>
            <a:ext cx="1464241" cy="1106887"/>
            <a:chOff x="129024" y="1587569"/>
            <a:chExt cx="1644970" cy="990926"/>
          </a:xfrm>
        </p:grpSpPr>
        <p:sp>
          <p:nvSpPr>
            <p:cNvPr id="36" name="文本框 35">
              <a:extLst>
                <a:ext uri="{FF2B5EF4-FFF2-40B4-BE49-F238E27FC236}">
                  <a16:creationId xmlns:a16="http://schemas.microsoft.com/office/drawing/2014/main" id="{91B159A4-B25E-F5CF-61A1-E429150AAC6C}"/>
                </a:ext>
              </a:extLst>
            </p:cNvPr>
            <p:cNvSpPr txBox="1"/>
            <p:nvPr/>
          </p:nvSpPr>
          <p:spPr>
            <a:xfrm>
              <a:off x="129024" y="1716721"/>
              <a:ext cx="1644970"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5" normalizeH="0" baseline="0" noProof="0" dirty="0">
                  <a:ln>
                    <a:noFill/>
                  </a:ln>
                  <a:solidFill>
                    <a:srgbClr val="0070C0"/>
                  </a:solidFill>
                  <a:effectLst/>
                  <a:uLnTx/>
                  <a:uFillTx/>
                  <a:latin typeface="思源宋体 CN Heavy" pitchFamily="18" charset="-122"/>
                  <a:ea typeface="思源宋体 CN Heavy" pitchFamily="18" charset="-122"/>
                  <a:cs typeface="微软雅黑" charset="-122"/>
                </a:rPr>
                <a:t>  </a:t>
              </a:r>
              <a:r>
                <a:rPr kumimoji="0" lang="en-US" altLang="zh-CN"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rPr>
                <a:t>5</a:t>
              </a:r>
              <a:r>
                <a:rPr kumimoji="0" lang="zh-CN" altLang="en-US"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rPr>
                <a:t>万</a:t>
              </a:r>
              <a:endParaRPr kumimoji="0" lang="en-US" altLang="zh-CN" sz="3200" b="1" i="0" u="none" strike="noStrike" kern="1200" cap="none" spc="-5" normalizeH="0" baseline="0" noProof="0" dirty="0">
                <a:ln>
                  <a:noFill/>
                </a:ln>
                <a:solidFill>
                  <a:schemeClr val="accent5"/>
                </a:solidFill>
                <a:effectLst/>
                <a:uLnTx/>
                <a:uFillTx/>
                <a:latin typeface="思源宋体 CN Heavy" pitchFamily="18" charset="-122"/>
                <a:ea typeface="思源宋体 CN Heavy" pitchFamily="18" charset="-122"/>
                <a:cs typeface="微软雅黑"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5" normalizeH="0" baseline="0" noProof="0" dirty="0">
                  <a:ln>
                    <a:noFill/>
                  </a:ln>
                  <a:solidFill>
                    <a:srgbClr val="0070C0"/>
                  </a:solidFill>
                  <a:effectLst/>
                  <a:uLnTx/>
                  <a:uFillTx/>
                  <a:latin typeface="思源宋体 CN Heavy" pitchFamily="18" charset="-122"/>
                  <a:ea typeface="思源宋体 CN Heavy" pitchFamily="18" charset="-122"/>
                  <a:cs typeface="+mn-cs"/>
                </a:rPr>
                <a:t>     文章引用</a:t>
              </a:r>
              <a:endParaRPr kumimoji="0" lang="zh-CN" altLang="en-US" sz="1600" b="0" i="0" u="none" strike="noStrike" kern="1200" cap="none" spc="0" normalizeH="0" baseline="0" noProof="0" dirty="0">
                <a:ln>
                  <a:noFill/>
                </a:ln>
                <a:solidFill>
                  <a:srgbClr val="0070C0"/>
                </a:solidFill>
                <a:effectLst/>
                <a:uLnTx/>
                <a:uFillTx/>
                <a:latin typeface="思源宋体 CN Heavy" pitchFamily="18" charset="-122"/>
                <a:ea typeface="思源宋体 CN Heavy" pitchFamily="18" charset="-122"/>
                <a:cs typeface="+mn-cs"/>
              </a:endParaRPr>
            </a:p>
          </p:txBody>
        </p:sp>
        <p:sp>
          <p:nvSpPr>
            <p:cNvPr id="37" name="文本框 36">
              <a:extLst>
                <a:ext uri="{FF2B5EF4-FFF2-40B4-BE49-F238E27FC236}">
                  <a16:creationId xmlns:a16="http://schemas.microsoft.com/office/drawing/2014/main" id="{FCD2D806-099E-BA7D-4F7E-B04E7175A242}"/>
                </a:ext>
              </a:extLst>
            </p:cNvPr>
            <p:cNvSpPr txBox="1"/>
            <p:nvPr/>
          </p:nvSpPr>
          <p:spPr>
            <a:xfrm>
              <a:off x="1340175" y="1587569"/>
              <a:ext cx="43381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accent5"/>
                  </a:solidFill>
                  <a:effectLst/>
                  <a:uLnTx/>
                  <a:uFillTx/>
                  <a:latin typeface="Calibri"/>
                  <a:ea typeface="宋体" charset="-122"/>
                  <a:cs typeface="+mn-cs"/>
                </a:rPr>
                <a:t>+</a:t>
              </a:r>
              <a:endParaRPr kumimoji="0" lang="zh-CN" altLang="en-US" sz="3200" b="1" i="0" u="none" strike="noStrike" kern="1200" cap="none" spc="0" normalizeH="0" baseline="0" noProof="0" dirty="0">
                <a:ln>
                  <a:noFill/>
                </a:ln>
                <a:solidFill>
                  <a:schemeClr val="accent5"/>
                </a:solidFill>
                <a:effectLst/>
                <a:uLnTx/>
                <a:uFillTx/>
                <a:latin typeface="Calibri"/>
                <a:ea typeface="宋体" charset="-122"/>
                <a:cs typeface="+mn-cs"/>
              </a:endParaRPr>
            </a:p>
          </p:txBody>
        </p:sp>
      </p:grpSp>
    </p:spTree>
    <p:extLst>
      <p:ext uri="{BB962C8B-B14F-4D97-AF65-F5344CB8AC3E}">
        <p14:creationId xmlns:p14="http://schemas.microsoft.com/office/powerpoint/2010/main" val="3151261176"/>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5637245"/>
            <a:ext cx="12192000" cy="12207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矩形 3"/>
          <p:cNvSpPr/>
          <p:nvPr/>
        </p:nvSpPr>
        <p:spPr>
          <a:xfrm>
            <a:off x="0" y="0"/>
            <a:ext cx="5475952" cy="6858000"/>
          </a:xfrm>
          <a:custGeom>
            <a:avLst/>
            <a:gdLst/>
            <a:ahLst/>
            <a:cxnLst/>
            <a:rect l="l" t="t" r="r" b="b"/>
            <a:pathLst>
              <a:path w="4106964" h="4299942">
                <a:moveTo>
                  <a:pt x="0" y="0"/>
                </a:moveTo>
                <a:lnTo>
                  <a:pt x="3398556" y="0"/>
                </a:lnTo>
                <a:lnTo>
                  <a:pt x="4106964" y="1472607"/>
                </a:lnTo>
                <a:lnTo>
                  <a:pt x="2724810" y="4299942"/>
                </a:lnTo>
                <a:lnTo>
                  <a:pt x="0" y="4299942"/>
                </a:ln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矩形 3"/>
          <p:cNvSpPr/>
          <p:nvPr/>
        </p:nvSpPr>
        <p:spPr>
          <a:xfrm>
            <a:off x="0" y="0"/>
            <a:ext cx="4726840" cy="6858000"/>
          </a:xfrm>
          <a:custGeom>
            <a:avLst/>
            <a:gdLst/>
            <a:ahLst/>
            <a:cxnLst/>
            <a:rect l="l" t="t" r="r" b="b"/>
            <a:pathLst>
              <a:path w="3545130" h="4299942">
                <a:moveTo>
                  <a:pt x="0" y="0"/>
                </a:moveTo>
                <a:lnTo>
                  <a:pt x="2836722" y="0"/>
                </a:lnTo>
                <a:lnTo>
                  <a:pt x="3545130" y="1472607"/>
                </a:lnTo>
                <a:lnTo>
                  <a:pt x="2162976" y="4299942"/>
                </a:lnTo>
                <a:lnTo>
                  <a:pt x="0" y="4299942"/>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p:nvSpPr>
        <p:spPr>
          <a:xfrm>
            <a:off x="0" y="6142005"/>
            <a:ext cx="12192000" cy="9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5" name="TextBox 54"/>
          <p:cNvSpPr txBox="1"/>
          <p:nvPr/>
        </p:nvSpPr>
        <p:spPr>
          <a:xfrm>
            <a:off x="5833077" y="1168573"/>
            <a:ext cx="4871435" cy="1856776"/>
          </a:xfrm>
          <a:prstGeom prst="rect">
            <a:avLst/>
          </a:prstGeom>
          <a:noFill/>
        </p:spPr>
        <p:txBody>
          <a:bodyPr wrap="square" lIns="91428" tIns="45713" rIns="91428" bIns="45713" rtlCol="0">
            <a:spAutoFit/>
          </a:bodyPr>
          <a:lstStyle/>
          <a:p>
            <a:r>
              <a:rPr lang="en-US" altLang="zh-CN" sz="11466">
                <a:solidFill>
                  <a:schemeClr val="accent1"/>
                </a:solidFill>
                <a:latin typeface="Impact" panose="020B0806030902050204" pitchFamily="34" charset="0"/>
              </a:rPr>
              <a:t>THANKS</a:t>
            </a:r>
            <a:endParaRPr lang="zh-CN" altLang="en-US" sz="11466" dirty="0">
              <a:solidFill>
                <a:schemeClr val="accent1"/>
              </a:solidFill>
              <a:latin typeface="Impact" panose="020B0806030902050204" pitchFamily="34" charset="0"/>
            </a:endParaRPr>
          </a:p>
        </p:txBody>
      </p:sp>
      <p:sp>
        <p:nvSpPr>
          <p:cNvPr id="16" name="TextBox 15"/>
          <p:cNvSpPr txBox="1"/>
          <p:nvPr/>
        </p:nvSpPr>
        <p:spPr>
          <a:xfrm>
            <a:off x="5833112" y="2703302"/>
            <a:ext cx="6404073" cy="584761"/>
          </a:xfrm>
          <a:prstGeom prst="rect">
            <a:avLst/>
          </a:prstGeom>
          <a:noFill/>
        </p:spPr>
        <p:txBody>
          <a:bodyPr wrap="square" lIns="91428" tIns="45713" rIns="91428" bIns="45713" rtlCol="0">
            <a:spAutoFit/>
          </a:bodyPr>
          <a:lstStyle/>
          <a:p>
            <a:r>
              <a:rPr lang="zh-CN" altLang="en-US" sz="3200" b="1" dirty="0">
                <a:solidFill>
                  <a:schemeClr val="accent1"/>
                </a:solidFill>
                <a:latin typeface="+mn-ea"/>
              </a:rPr>
              <a:t>北京聚源锐思数据科技有限公司</a:t>
            </a:r>
          </a:p>
        </p:txBody>
      </p:sp>
      <p:cxnSp>
        <p:nvCxnSpPr>
          <p:cNvPr id="17" name="直接连接符 16"/>
          <p:cNvCxnSpPr/>
          <p:nvPr/>
        </p:nvCxnSpPr>
        <p:spPr>
          <a:xfrm flipV="1">
            <a:off x="5238745" y="3606035"/>
            <a:ext cx="6283721" cy="13467"/>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477004" y="3713025"/>
            <a:ext cx="5048285" cy="1276489"/>
          </a:xfrm>
          <a:prstGeom prst="rect">
            <a:avLst/>
          </a:prstGeom>
          <a:noFill/>
        </p:spPr>
        <p:txBody>
          <a:bodyPr wrap="square" lIns="91428" tIns="45713" rIns="91428" bIns="45713" rtlCol="0">
            <a:spAutoFit/>
          </a:bodyPr>
          <a:lstStyle/>
          <a:p>
            <a:r>
              <a:rPr lang="zh-CN" altLang="en-US" sz="1400" dirty="0">
                <a:solidFill>
                  <a:schemeClr val="bg1">
                    <a:lumMod val="50000"/>
                  </a:schemeClr>
                </a:solidFill>
              </a:rPr>
              <a:t>总部地址：北京市 海淀区中关村东路</a:t>
            </a:r>
            <a:r>
              <a:rPr lang="en-US" altLang="zh-CN" sz="1400" dirty="0">
                <a:solidFill>
                  <a:schemeClr val="bg1">
                    <a:lumMod val="50000"/>
                  </a:schemeClr>
                </a:solidFill>
              </a:rPr>
              <a:t>18</a:t>
            </a:r>
            <a:r>
              <a:rPr lang="zh-CN" altLang="en-US" sz="1400" dirty="0">
                <a:solidFill>
                  <a:schemeClr val="bg1">
                    <a:lumMod val="50000"/>
                  </a:schemeClr>
                </a:solidFill>
              </a:rPr>
              <a:t>号财智大厦</a:t>
            </a:r>
            <a:r>
              <a:rPr lang="en-US" altLang="zh-CN" sz="1400" dirty="0">
                <a:solidFill>
                  <a:schemeClr val="bg1">
                    <a:lumMod val="50000"/>
                  </a:schemeClr>
                </a:solidFill>
              </a:rPr>
              <a:t>B</a:t>
            </a:r>
            <a:r>
              <a:rPr lang="zh-CN" altLang="en-US" sz="1400" dirty="0">
                <a:solidFill>
                  <a:schemeClr val="bg1">
                    <a:lumMod val="50000"/>
                  </a:schemeClr>
                </a:solidFill>
              </a:rPr>
              <a:t>座</a:t>
            </a:r>
            <a:r>
              <a:rPr lang="en-US" altLang="zh-CN" sz="1400">
                <a:solidFill>
                  <a:schemeClr val="bg1">
                    <a:lumMod val="50000"/>
                  </a:schemeClr>
                </a:solidFill>
              </a:rPr>
              <a:t>10</a:t>
            </a:r>
            <a:r>
              <a:rPr lang="zh-CN" altLang="en-US" sz="1400">
                <a:solidFill>
                  <a:schemeClr val="bg1">
                    <a:lumMod val="50000"/>
                  </a:schemeClr>
                </a:solidFill>
              </a:rPr>
              <a:t>层</a:t>
            </a:r>
            <a:endParaRPr lang="zh-CN" altLang="en-US" sz="1400" dirty="0">
              <a:solidFill>
                <a:schemeClr val="bg1">
                  <a:lumMod val="50000"/>
                </a:schemeClr>
              </a:solidFill>
            </a:endParaRPr>
          </a:p>
          <a:p>
            <a:r>
              <a:rPr lang="zh-CN" altLang="en-US" sz="1400" dirty="0">
                <a:solidFill>
                  <a:schemeClr val="bg1">
                    <a:lumMod val="50000"/>
                  </a:schemeClr>
                </a:solidFill>
              </a:rPr>
              <a:t>上海地址：上海市 沪闵路</a:t>
            </a:r>
            <a:r>
              <a:rPr lang="en-US" altLang="zh-CN" sz="1400" dirty="0">
                <a:solidFill>
                  <a:schemeClr val="bg1">
                    <a:lumMod val="50000"/>
                  </a:schemeClr>
                </a:solidFill>
              </a:rPr>
              <a:t>6088</a:t>
            </a:r>
            <a:r>
              <a:rPr lang="zh-CN" altLang="en-US" sz="1400" dirty="0">
                <a:solidFill>
                  <a:schemeClr val="bg1">
                    <a:lumMod val="50000"/>
                  </a:schemeClr>
                </a:solidFill>
              </a:rPr>
              <a:t>号凯德龙之梦广场</a:t>
            </a:r>
            <a:r>
              <a:rPr lang="en-US" altLang="zh-CN" sz="1400" dirty="0">
                <a:solidFill>
                  <a:schemeClr val="bg1">
                    <a:lumMod val="50000"/>
                  </a:schemeClr>
                </a:solidFill>
              </a:rPr>
              <a:t>29</a:t>
            </a:r>
            <a:r>
              <a:rPr lang="zh-CN" altLang="en-US" sz="1400" dirty="0">
                <a:solidFill>
                  <a:schemeClr val="bg1">
                    <a:lumMod val="50000"/>
                  </a:schemeClr>
                </a:solidFill>
              </a:rPr>
              <a:t>层</a:t>
            </a:r>
          </a:p>
          <a:p>
            <a:pPr>
              <a:lnSpc>
                <a:spcPct val="120000"/>
              </a:lnSpc>
            </a:pPr>
            <a:r>
              <a:rPr lang="zh-CN" altLang="en-US" sz="1400" dirty="0">
                <a:solidFill>
                  <a:schemeClr val="bg1">
                    <a:lumMod val="50000"/>
                  </a:schemeClr>
                </a:solidFill>
              </a:rPr>
              <a:t>电话：</a:t>
            </a:r>
            <a:r>
              <a:rPr lang="en-US" altLang="zh-CN" sz="1400" dirty="0">
                <a:solidFill>
                  <a:schemeClr val="bg1">
                    <a:lumMod val="50000"/>
                  </a:schemeClr>
                </a:solidFill>
              </a:rPr>
              <a:t>010-82601461</a:t>
            </a:r>
          </a:p>
          <a:p>
            <a:pPr>
              <a:lnSpc>
                <a:spcPct val="120000"/>
              </a:lnSpc>
            </a:pPr>
            <a:r>
              <a:rPr lang="zh-CN" altLang="en-US" sz="1400" dirty="0">
                <a:solidFill>
                  <a:schemeClr val="bg1">
                    <a:lumMod val="50000"/>
                  </a:schemeClr>
                </a:solidFill>
              </a:rPr>
              <a:t>网址：</a:t>
            </a:r>
            <a:r>
              <a:rPr lang="en-US" altLang="en-US" sz="1400" dirty="0">
                <a:solidFill>
                  <a:schemeClr val="bg1">
                    <a:lumMod val="50000"/>
                  </a:schemeClr>
                </a:solidFill>
              </a:rPr>
              <a:t>www.resset.com</a:t>
            </a:r>
            <a:endParaRPr lang="en-US" altLang="zh-CN" sz="1400" dirty="0">
              <a:solidFill>
                <a:schemeClr val="bg1">
                  <a:lumMod val="50000"/>
                </a:schemeClr>
              </a:solidFill>
            </a:endParaRPr>
          </a:p>
          <a:p>
            <a:pPr>
              <a:lnSpc>
                <a:spcPct val="120000"/>
              </a:lnSpc>
            </a:pPr>
            <a:r>
              <a:rPr lang="zh-CN" altLang="en-US" sz="1400" dirty="0">
                <a:solidFill>
                  <a:schemeClr val="bg1">
                    <a:lumMod val="50000"/>
                  </a:schemeClr>
                </a:solidFill>
              </a:rPr>
              <a:t>邮箱：</a:t>
            </a:r>
            <a:r>
              <a:rPr lang="en-US" altLang="en-US" sz="1400" dirty="0">
                <a:solidFill>
                  <a:schemeClr val="bg1">
                    <a:lumMod val="50000"/>
                  </a:schemeClr>
                </a:solidFill>
              </a:rPr>
              <a:t>resset@resset.cn</a:t>
            </a:r>
            <a:endParaRPr lang="zh-CN" altLang="en-US" sz="1400" dirty="0">
              <a:solidFill>
                <a:schemeClr val="bg1">
                  <a:lumMod val="50000"/>
                </a:schemeClr>
              </a:solidFill>
            </a:endParaRPr>
          </a:p>
        </p:txBody>
      </p:sp>
      <p:pic>
        <p:nvPicPr>
          <p:cNvPr id="19" name="Picture 4" descr="C:\Users\RESSET_15060501\Desktop\index_r3_c2.gif.jpg"/>
          <p:cNvPicPr>
            <a:picLocks noChangeAspect="1" noChangeArrowheads="1"/>
          </p:cNvPicPr>
          <p:nvPr/>
        </p:nvPicPr>
        <p:blipFill>
          <a:blip r:embed="rId4" cstate="print"/>
          <a:srcRect/>
          <a:stretch>
            <a:fillRect/>
          </a:stretch>
        </p:blipFill>
        <p:spPr bwMode="auto">
          <a:xfrm>
            <a:off x="5238744" y="3714752"/>
            <a:ext cx="1143008" cy="1143008"/>
          </a:xfrm>
          <a:prstGeom prst="rect">
            <a:avLst/>
          </a:prstGeom>
          <a:noFill/>
        </p:spPr>
      </p:pic>
    </p:spTree>
    <p:extLst>
      <p:ext uri="{BB962C8B-B14F-4D97-AF65-F5344CB8AC3E}">
        <p14:creationId xmlns:p14="http://schemas.microsoft.com/office/powerpoint/2010/main" val="927836917"/>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sz="2800" b="1" dirty="0">
                <a:solidFill>
                  <a:prstClr val="black">
                    <a:lumMod val="65000"/>
                    <a:lumOff val="35000"/>
                  </a:prstClr>
                </a:solidFill>
              </a:rPr>
              <a:t>锐思公司荣誉</a:t>
            </a:r>
            <a:endParaRPr lang="zh-CN" altLang="en-US" sz="2800" b="1" dirty="0"/>
          </a:p>
        </p:txBody>
      </p:sp>
      <p:pic>
        <p:nvPicPr>
          <p:cNvPr id="2052" name="Picture 4"/>
          <p:cNvPicPr>
            <a:picLocks noChangeAspect="1" noChangeArrowheads="1"/>
          </p:cNvPicPr>
          <p:nvPr/>
        </p:nvPicPr>
        <p:blipFill>
          <a:blip r:embed="rId4" cstate="print"/>
          <a:srcRect/>
          <a:stretch>
            <a:fillRect/>
          </a:stretch>
        </p:blipFill>
        <p:spPr bwMode="auto">
          <a:xfrm>
            <a:off x="2334573" y="1333485"/>
            <a:ext cx="1189660" cy="1714512"/>
          </a:xfrm>
          <a:prstGeom prst="rect">
            <a:avLst/>
          </a:prstGeom>
          <a:ln>
            <a:noFill/>
          </a:ln>
          <a:effectLst>
            <a:outerShdw blurRad="292100" dist="139700" dir="2700000" algn="tl" rotWithShape="0">
              <a:srgbClr val="333333">
                <a:alpha val="65000"/>
              </a:srgbClr>
            </a:outerShdw>
          </a:effectLst>
        </p:spPr>
      </p:pic>
      <p:pic>
        <p:nvPicPr>
          <p:cNvPr id="2053" name="Picture 5"/>
          <p:cNvPicPr>
            <a:picLocks noChangeAspect="1" noChangeArrowheads="1"/>
          </p:cNvPicPr>
          <p:nvPr/>
        </p:nvPicPr>
        <p:blipFill>
          <a:blip r:embed="rId5" cstate="print"/>
          <a:srcRect/>
          <a:stretch>
            <a:fillRect/>
          </a:stretch>
        </p:blipFill>
        <p:spPr bwMode="auto">
          <a:xfrm>
            <a:off x="3619483" y="1333485"/>
            <a:ext cx="1189661" cy="1714512"/>
          </a:xfrm>
          <a:prstGeom prst="rect">
            <a:avLst/>
          </a:prstGeom>
          <a:ln>
            <a:noFill/>
          </a:ln>
          <a:effectLst>
            <a:outerShdw blurRad="292100" dist="139700" dir="2700000" algn="tl" rotWithShape="0">
              <a:srgbClr val="333333">
                <a:alpha val="65000"/>
              </a:srgbClr>
            </a:outerShdw>
          </a:effectLst>
        </p:spPr>
      </p:pic>
      <p:pic>
        <p:nvPicPr>
          <p:cNvPr id="9" name="Picture 6"/>
          <p:cNvPicPr>
            <a:picLocks noChangeAspect="1" noChangeArrowheads="1"/>
          </p:cNvPicPr>
          <p:nvPr/>
        </p:nvPicPr>
        <p:blipFill>
          <a:blip r:embed="rId6" cstate="print"/>
          <a:srcRect/>
          <a:stretch>
            <a:fillRect/>
          </a:stretch>
        </p:blipFill>
        <p:spPr bwMode="auto">
          <a:xfrm>
            <a:off x="1047716" y="1333485"/>
            <a:ext cx="1175665" cy="1714512"/>
          </a:xfrm>
          <a:prstGeom prst="rect">
            <a:avLst/>
          </a:prstGeom>
          <a:ln>
            <a:noFill/>
          </a:ln>
          <a:effectLst>
            <a:outerShdw blurRad="292100" dist="139700" dir="2700000" algn="tl" rotWithShape="0">
              <a:srgbClr val="333333">
                <a:alpha val="65000"/>
              </a:srgbClr>
            </a:outerShdw>
          </a:effectLst>
        </p:spPr>
      </p:pic>
      <p:pic>
        <p:nvPicPr>
          <p:cNvPr id="13" name="图片 12" descr="RESSET非上市公司数据库系统软件V2.0.jpg"/>
          <p:cNvPicPr>
            <a:picLocks noChangeAspect="1"/>
          </p:cNvPicPr>
          <p:nvPr/>
        </p:nvPicPr>
        <p:blipFill>
          <a:blip r:embed="rId7" cstate="print"/>
          <a:srcRect l="4811" t="4166" r="14634" b="12500"/>
          <a:stretch>
            <a:fillRect/>
          </a:stretch>
        </p:blipFill>
        <p:spPr>
          <a:xfrm rot="16200000">
            <a:off x="9543255" y="2839269"/>
            <a:ext cx="1536397" cy="2334863"/>
          </a:xfrm>
          <a:prstGeom prst="rect">
            <a:avLst/>
          </a:prstGeom>
          <a:ln>
            <a:noFill/>
          </a:ln>
          <a:effectLst>
            <a:outerShdw blurRad="292100" dist="139700" dir="2700000" algn="tl" rotWithShape="0">
              <a:srgbClr val="333333">
                <a:alpha val="65000"/>
              </a:srgbClr>
            </a:outerShdw>
          </a:effectLst>
        </p:spPr>
      </p:pic>
      <p:pic>
        <p:nvPicPr>
          <p:cNvPr id="14" name="图片 13" descr="RESSET金融学院教育平台软件V2.0.jpg"/>
          <p:cNvPicPr>
            <a:picLocks noChangeAspect="1"/>
          </p:cNvPicPr>
          <p:nvPr/>
        </p:nvPicPr>
        <p:blipFill>
          <a:blip r:embed="rId8" cstate="print"/>
          <a:srcRect l="3727" t="4167" r="15718" b="11110"/>
          <a:stretch>
            <a:fillRect/>
          </a:stretch>
        </p:blipFill>
        <p:spPr>
          <a:xfrm rot="16200000">
            <a:off x="7044658" y="2898973"/>
            <a:ext cx="1569335" cy="2248389"/>
          </a:xfrm>
          <a:prstGeom prst="rect">
            <a:avLst/>
          </a:prstGeom>
          <a:ln>
            <a:noFill/>
          </a:ln>
          <a:effectLst>
            <a:outerShdw blurRad="292100" dist="139700" dir="2700000" algn="tl" rotWithShape="0">
              <a:srgbClr val="333333">
                <a:alpha val="65000"/>
              </a:srgbClr>
            </a:outerShdw>
          </a:effectLst>
        </p:spPr>
      </p:pic>
      <p:pic>
        <p:nvPicPr>
          <p:cNvPr id="16" name="图片 15" descr="RESSET股票仿真交易系统软件V2.0.jpg"/>
          <p:cNvPicPr>
            <a:picLocks noChangeAspect="1"/>
          </p:cNvPicPr>
          <p:nvPr/>
        </p:nvPicPr>
        <p:blipFill>
          <a:blip r:embed="rId9" cstate="print"/>
          <a:srcRect l="2846" t="4166" r="14634" b="12500"/>
          <a:stretch>
            <a:fillRect/>
          </a:stretch>
        </p:blipFill>
        <p:spPr>
          <a:xfrm rot="16200000">
            <a:off x="7042390" y="1186728"/>
            <a:ext cx="1573871" cy="2248389"/>
          </a:xfrm>
          <a:prstGeom prst="rect">
            <a:avLst/>
          </a:prstGeom>
          <a:ln>
            <a:noFill/>
          </a:ln>
          <a:effectLst>
            <a:outerShdw blurRad="292100" dist="139700" dir="2700000" algn="tl" rotWithShape="0">
              <a:srgbClr val="333333">
                <a:alpha val="65000"/>
              </a:srgbClr>
            </a:outerShdw>
          </a:effectLst>
        </p:spPr>
      </p:pic>
      <p:pic>
        <p:nvPicPr>
          <p:cNvPr id="17" name="图片 16" descr="RESSET行情终端软件V2.0.jpg"/>
          <p:cNvPicPr>
            <a:picLocks noChangeAspect="1"/>
          </p:cNvPicPr>
          <p:nvPr/>
        </p:nvPicPr>
        <p:blipFill>
          <a:blip r:embed="rId10" cstate="print"/>
          <a:srcRect l="4811" t="3543" r="14634" b="11734"/>
          <a:stretch>
            <a:fillRect/>
          </a:stretch>
        </p:blipFill>
        <p:spPr>
          <a:xfrm rot="16200000">
            <a:off x="9526789" y="1141224"/>
            <a:ext cx="1569336" cy="2334867"/>
          </a:xfrm>
          <a:prstGeom prst="rect">
            <a:avLst/>
          </a:prstGeom>
          <a:ln>
            <a:noFill/>
          </a:ln>
          <a:effectLst>
            <a:outerShdw blurRad="292100" dist="139700" dir="2700000" algn="tl" rotWithShape="0">
              <a:srgbClr val="333333">
                <a:alpha val="65000"/>
              </a:srgbClr>
            </a:outerShdw>
          </a:effectLst>
        </p:spPr>
      </p:pic>
      <p:pic>
        <p:nvPicPr>
          <p:cNvPr id="18" name="图片 17" descr="RESSET财务管理与上市公司财务报表分析系统软件V2.0.jpg"/>
          <p:cNvPicPr>
            <a:picLocks noChangeAspect="1"/>
          </p:cNvPicPr>
          <p:nvPr/>
        </p:nvPicPr>
        <p:blipFill>
          <a:blip r:embed="rId11" cstate="print"/>
          <a:srcRect l="3854" t="16667" r="12691" b="4166"/>
          <a:stretch>
            <a:fillRect/>
          </a:stretch>
        </p:blipFill>
        <p:spPr>
          <a:xfrm>
            <a:off x="6705133" y="4953012"/>
            <a:ext cx="2248388" cy="1595235"/>
          </a:xfrm>
          <a:prstGeom prst="rect">
            <a:avLst/>
          </a:prstGeom>
          <a:ln>
            <a:noFill/>
          </a:ln>
          <a:effectLst>
            <a:outerShdw blurRad="292100" dist="139700" dir="2700000" algn="tl" rotWithShape="0">
              <a:srgbClr val="333333">
                <a:alpha val="65000"/>
              </a:srgbClr>
            </a:outerShdw>
          </a:effectLst>
        </p:spPr>
      </p:pic>
      <p:pic>
        <p:nvPicPr>
          <p:cNvPr id="19" name="图片 18" descr="RESSET Level2 高频数据系统软件V2.0.jpg"/>
          <p:cNvPicPr>
            <a:picLocks noChangeAspect="1"/>
          </p:cNvPicPr>
          <p:nvPr/>
        </p:nvPicPr>
        <p:blipFill>
          <a:blip r:embed="rId12" cstate="print"/>
          <a:srcRect l="4811" t="4166" r="14634" b="12500"/>
          <a:stretch>
            <a:fillRect/>
          </a:stretch>
        </p:blipFill>
        <p:spPr>
          <a:xfrm rot="16200000">
            <a:off x="9550604" y="4546435"/>
            <a:ext cx="1568107" cy="2381264"/>
          </a:xfrm>
          <a:prstGeom prst="rect">
            <a:avLst/>
          </a:prstGeom>
          <a:ln>
            <a:noFill/>
          </a:ln>
          <a:effectLst>
            <a:outerShdw blurRad="292100" dist="139700" dir="2700000" algn="tl" rotWithShape="0">
              <a:srgbClr val="333333">
                <a:alpha val="65000"/>
              </a:srgbClr>
            </a:outerShdw>
          </a:effectLst>
        </p:spPr>
      </p:pic>
      <p:pic>
        <p:nvPicPr>
          <p:cNvPr id="20" name="图片 19" descr="RESSET非上市公司数据库系统v2.0.JPG"/>
          <p:cNvPicPr>
            <a:picLocks noChangeAspect="1"/>
          </p:cNvPicPr>
          <p:nvPr/>
        </p:nvPicPr>
        <p:blipFill>
          <a:blip r:embed="rId13" cstate="print"/>
          <a:stretch>
            <a:fillRect/>
          </a:stretch>
        </p:blipFill>
        <p:spPr>
          <a:xfrm>
            <a:off x="4857742" y="1333485"/>
            <a:ext cx="1256613" cy="1714488"/>
          </a:xfrm>
          <a:prstGeom prst="rect">
            <a:avLst/>
          </a:prstGeom>
          <a:ln>
            <a:noFill/>
          </a:ln>
          <a:effectLst>
            <a:outerShdw blurRad="292100" dist="139700" dir="2700000" algn="tl" rotWithShape="0">
              <a:srgbClr val="333333">
                <a:alpha val="65000"/>
              </a:srgbClr>
            </a:outerShdw>
          </a:effectLst>
        </p:spPr>
      </p:pic>
      <p:pic>
        <p:nvPicPr>
          <p:cNvPr id="21" name="图片 20" descr="RESSETLevel2 高频数据系统v2.0.JPG"/>
          <p:cNvPicPr>
            <a:picLocks noChangeAspect="1"/>
          </p:cNvPicPr>
          <p:nvPr/>
        </p:nvPicPr>
        <p:blipFill>
          <a:blip r:embed="rId14" cstate="print"/>
          <a:stretch>
            <a:fillRect/>
          </a:stretch>
        </p:blipFill>
        <p:spPr>
          <a:xfrm>
            <a:off x="1047715" y="3143248"/>
            <a:ext cx="1186819" cy="1619261"/>
          </a:xfrm>
          <a:prstGeom prst="rect">
            <a:avLst/>
          </a:prstGeom>
          <a:ln>
            <a:noFill/>
          </a:ln>
          <a:effectLst>
            <a:outerShdw blurRad="292100" dist="139700" dir="2700000" algn="tl" rotWithShape="0">
              <a:srgbClr val="333333">
                <a:alpha val="65000"/>
              </a:srgbClr>
            </a:outerShdw>
          </a:effectLst>
        </p:spPr>
      </p:pic>
      <p:pic>
        <p:nvPicPr>
          <p:cNvPr id="22" name="图片 21" descr="RESSET期权仿真交易系统v2.0.jpg"/>
          <p:cNvPicPr>
            <a:picLocks noChangeAspect="1"/>
          </p:cNvPicPr>
          <p:nvPr/>
        </p:nvPicPr>
        <p:blipFill>
          <a:blip r:embed="rId15" cstate="print"/>
          <a:stretch>
            <a:fillRect/>
          </a:stretch>
        </p:blipFill>
        <p:spPr>
          <a:xfrm>
            <a:off x="2337896" y="3143248"/>
            <a:ext cx="1186337" cy="1619261"/>
          </a:xfrm>
          <a:prstGeom prst="rect">
            <a:avLst/>
          </a:prstGeom>
          <a:ln>
            <a:noFill/>
          </a:ln>
          <a:effectLst>
            <a:outerShdw blurRad="292100" dist="139700" dir="2700000" algn="tl" rotWithShape="0">
              <a:srgbClr val="333333">
                <a:alpha val="65000"/>
              </a:srgbClr>
            </a:outerShdw>
          </a:effectLst>
        </p:spPr>
      </p:pic>
      <p:pic>
        <p:nvPicPr>
          <p:cNvPr id="23" name="图片 22" descr="RESSET信用风险管理系统v2.0.jpg"/>
          <p:cNvPicPr>
            <a:picLocks noChangeAspect="1"/>
          </p:cNvPicPr>
          <p:nvPr/>
        </p:nvPicPr>
        <p:blipFill>
          <a:blip r:embed="rId16" cstate="print"/>
          <a:srcRect l="4150" b="2777"/>
          <a:stretch>
            <a:fillRect/>
          </a:stretch>
        </p:blipFill>
        <p:spPr>
          <a:xfrm>
            <a:off x="3619483" y="3143250"/>
            <a:ext cx="1160603" cy="1619260"/>
          </a:xfrm>
          <a:prstGeom prst="rect">
            <a:avLst/>
          </a:prstGeom>
          <a:ln>
            <a:noFill/>
          </a:ln>
          <a:effectLst>
            <a:outerShdw blurRad="292100" dist="139700" dir="2700000" algn="tl" rotWithShape="0">
              <a:srgbClr val="333333">
                <a:alpha val="65000"/>
              </a:srgbClr>
            </a:outerShdw>
          </a:effectLst>
        </p:spPr>
      </p:pic>
      <p:pic>
        <p:nvPicPr>
          <p:cNvPr id="24" name="Picture 4"/>
          <p:cNvPicPr>
            <a:picLocks noChangeAspect="1" noChangeArrowheads="1"/>
          </p:cNvPicPr>
          <p:nvPr/>
        </p:nvPicPr>
        <p:blipFill>
          <a:blip r:embed="rId17" cstate="print"/>
          <a:srcRect/>
          <a:stretch>
            <a:fillRect/>
          </a:stretch>
        </p:blipFill>
        <p:spPr bwMode="auto">
          <a:xfrm>
            <a:off x="4857741" y="3143248"/>
            <a:ext cx="1238259" cy="1619261"/>
          </a:xfrm>
          <a:prstGeom prst="rect">
            <a:avLst/>
          </a:prstGeom>
          <a:ln>
            <a:noFill/>
          </a:ln>
          <a:effectLst>
            <a:outerShdw blurRad="292100" dist="139700" dir="2700000" algn="tl" rotWithShape="0">
              <a:srgbClr val="333333">
                <a:alpha val="65000"/>
              </a:srgbClr>
            </a:outerShdw>
          </a:effectLst>
        </p:spPr>
      </p:pic>
      <p:pic>
        <p:nvPicPr>
          <p:cNvPr id="25" name="Picture 4"/>
          <p:cNvPicPr>
            <a:picLocks noChangeAspect="1" noChangeArrowheads="1"/>
          </p:cNvPicPr>
          <p:nvPr/>
        </p:nvPicPr>
        <p:blipFill>
          <a:blip r:embed="rId4" cstate="print"/>
          <a:srcRect/>
          <a:stretch>
            <a:fillRect/>
          </a:stretch>
        </p:blipFill>
        <p:spPr bwMode="auto">
          <a:xfrm>
            <a:off x="2334573" y="4857760"/>
            <a:ext cx="1189660" cy="1714512"/>
          </a:xfrm>
          <a:prstGeom prst="rect">
            <a:avLst/>
          </a:prstGeom>
          <a:ln>
            <a:noFill/>
          </a:ln>
          <a:effectLst>
            <a:outerShdw blurRad="292100" dist="139700" dir="2700000" algn="tl" rotWithShape="0">
              <a:srgbClr val="333333">
                <a:alpha val="65000"/>
              </a:srgbClr>
            </a:outerShdw>
          </a:effectLst>
        </p:spPr>
      </p:pic>
      <p:pic>
        <p:nvPicPr>
          <p:cNvPr id="26" name="Picture 5"/>
          <p:cNvPicPr>
            <a:picLocks noChangeAspect="1" noChangeArrowheads="1"/>
          </p:cNvPicPr>
          <p:nvPr/>
        </p:nvPicPr>
        <p:blipFill>
          <a:blip r:embed="rId18" cstate="print"/>
          <a:srcRect/>
          <a:stretch>
            <a:fillRect/>
          </a:stretch>
        </p:blipFill>
        <p:spPr bwMode="auto">
          <a:xfrm>
            <a:off x="3619483" y="4857760"/>
            <a:ext cx="1189661" cy="1714512"/>
          </a:xfrm>
          <a:prstGeom prst="rect">
            <a:avLst/>
          </a:prstGeom>
          <a:ln>
            <a:noFill/>
          </a:ln>
          <a:effectLst>
            <a:outerShdw blurRad="292100" dist="139700" dir="2700000" algn="tl" rotWithShape="0">
              <a:srgbClr val="333333">
                <a:alpha val="65000"/>
              </a:srgbClr>
            </a:outerShdw>
          </a:effectLst>
        </p:spPr>
      </p:pic>
      <p:pic>
        <p:nvPicPr>
          <p:cNvPr id="27" name="Picture 6"/>
          <p:cNvPicPr>
            <a:picLocks noChangeAspect="1" noChangeArrowheads="1"/>
          </p:cNvPicPr>
          <p:nvPr/>
        </p:nvPicPr>
        <p:blipFill>
          <a:blip r:embed="rId6" cstate="print"/>
          <a:srcRect/>
          <a:stretch>
            <a:fillRect/>
          </a:stretch>
        </p:blipFill>
        <p:spPr bwMode="auto">
          <a:xfrm>
            <a:off x="1047716" y="4857760"/>
            <a:ext cx="1175665" cy="1714512"/>
          </a:xfrm>
          <a:prstGeom prst="rect">
            <a:avLst/>
          </a:prstGeom>
          <a:ln>
            <a:noFill/>
          </a:ln>
          <a:effectLst>
            <a:outerShdw blurRad="292100" dist="139700" dir="2700000" algn="tl" rotWithShape="0">
              <a:srgbClr val="333333">
                <a:alpha val="65000"/>
              </a:srgbClr>
            </a:outerShdw>
          </a:effectLst>
        </p:spPr>
      </p:pic>
      <p:pic>
        <p:nvPicPr>
          <p:cNvPr id="28" name="图片 27" descr="RESSET非上市公司数据库系统v2.0.JPG"/>
          <p:cNvPicPr>
            <a:picLocks noChangeAspect="1"/>
          </p:cNvPicPr>
          <p:nvPr/>
        </p:nvPicPr>
        <p:blipFill>
          <a:blip r:embed="rId13" cstate="print"/>
          <a:stretch>
            <a:fillRect/>
          </a:stretch>
        </p:blipFill>
        <p:spPr>
          <a:xfrm>
            <a:off x="4857742" y="4857760"/>
            <a:ext cx="1256613" cy="1714488"/>
          </a:xfrm>
          <a:prstGeom prst="rect">
            <a:avLst/>
          </a:prstGeom>
          <a:ln>
            <a:noFill/>
          </a:ln>
          <a:effectLst>
            <a:outerShdw blurRad="292100" dist="139700" dir="2700000" algn="tl" rotWithShape="0">
              <a:srgbClr val="333333">
                <a:alpha val="65000"/>
              </a:srgbClr>
            </a:outerShdw>
          </a:effectLst>
        </p:spPr>
      </p:pic>
      <p:sp>
        <p:nvSpPr>
          <p:cNvPr id="30" name="TextBox 29"/>
          <p:cNvSpPr txBox="1"/>
          <p:nvPr/>
        </p:nvSpPr>
        <p:spPr>
          <a:xfrm>
            <a:off x="1976874" y="983691"/>
            <a:ext cx="3094717" cy="353939"/>
          </a:xfrm>
          <a:prstGeom prst="rect">
            <a:avLst/>
          </a:prstGeom>
          <a:noFill/>
        </p:spPr>
        <p:txBody>
          <a:bodyPr wrap="square" lIns="121917" tIns="60958" rIns="121917" bIns="60958" rtlCol="0">
            <a:spAutoFit/>
          </a:bodyPr>
          <a:lstStyle/>
          <a:p>
            <a:r>
              <a:rPr lang="en-US" altLang="zh-CN" sz="1500" b="1" dirty="0">
                <a:latin typeface="+mn-ea"/>
              </a:rPr>
              <a:t>《</a:t>
            </a:r>
            <a:r>
              <a:rPr lang="zh-CN" altLang="en-US" sz="1500" b="1" dirty="0">
                <a:latin typeface="+mn-ea"/>
              </a:rPr>
              <a:t>软件著作权证书</a:t>
            </a:r>
            <a:r>
              <a:rPr lang="en-US" altLang="zh-CN" sz="1500" b="1" dirty="0">
                <a:latin typeface="+mn-ea"/>
              </a:rPr>
              <a:t>》</a:t>
            </a:r>
            <a:r>
              <a:rPr lang="zh-CN" altLang="en-US" sz="1500" b="1" dirty="0">
                <a:latin typeface="+mn-ea"/>
              </a:rPr>
              <a:t>共计</a:t>
            </a:r>
            <a:r>
              <a:rPr lang="en-US" altLang="zh-CN" sz="1500" b="1" dirty="0">
                <a:solidFill>
                  <a:srgbClr val="0070C0"/>
                </a:solidFill>
                <a:latin typeface="+mn-ea"/>
              </a:rPr>
              <a:t>120</a:t>
            </a:r>
            <a:r>
              <a:rPr lang="zh-CN" altLang="en-US" sz="1500" b="1" dirty="0">
                <a:solidFill>
                  <a:srgbClr val="0070C0"/>
                </a:solidFill>
                <a:latin typeface="+mn-ea"/>
              </a:rPr>
              <a:t>余项</a:t>
            </a:r>
          </a:p>
        </p:txBody>
      </p:sp>
      <p:sp>
        <p:nvSpPr>
          <p:cNvPr id="31" name="TextBox 30"/>
          <p:cNvSpPr txBox="1"/>
          <p:nvPr/>
        </p:nvSpPr>
        <p:spPr>
          <a:xfrm>
            <a:off x="7489034" y="1024871"/>
            <a:ext cx="3166596" cy="353939"/>
          </a:xfrm>
          <a:prstGeom prst="rect">
            <a:avLst/>
          </a:prstGeom>
          <a:noFill/>
        </p:spPr>
        <p:txBody>
          <a:bodyPr wrap="square" lIns="121917" tIns="60958" rIns="121917" bIns="60958" rtlCol="0">
            <a:spAutoFit/>
          </a:bodyPr>
          <a:lstStyle/>
          <a:p>
            <a:r>
              <a:rPr lang="en-US" altLang="zh-CN" sz="1500" b="1" dirty="0">
                <a:latin typeface="+mn-ea"/>
              </a:rPr>
              <a:t>《</a:t>
            </a:r>
            <a:r>
              <a:rPr lang="zh-CN" altLang="en-US" sz="1500" b="1" dirty="0">
                <a:latin typeface="+mn-ea"/>
              </a:rPr>
              <a:t>软件产品登记证书</a:t>
            </a:r>
            <a:r>
              <a:rPr lang="en-US" altLang="zh-CN" sz="1500" b="1" dirty="0">
                <a:latin typeface="+mn-ea"/>
              </a:rPr>
              <a:t>》</a:t>
            </a:r>
            <a:r>
              <a:rPr lang="zh-CN" altLang="en-US" sz="1500" b="1" dirty="0">
                <a:latin typeface="+mn-ea"/>
              </a:rPr>
              <a:t>共计</a:t>
            </a:r>
            <a:r>
              <a:rPr lang="en-US" altLang="zh-CN" sz="1500" b="1" dirty="0">
                <a:solidFill>
                  <a:srgbClr val="0070C0"/>
                </a:solidFill>
                <a:latin typeface="+mn-ea"/>
              </a:rPr>
              <a:t>40</a:t>
            </a:r>
            <a:r>
              <a:rPr lang="zh-CN" altLang="en-US" sz="1500" b="1" dirty="0">
                <a:solidFill>
                  <a:srgbClr val="0070C0"/>
                </a:solidFill>
                <a:latin typeface="+mn-ea"/>
              </a:rPr>
              <a:t>余项</a:t>
            </a:r>
          </a:p>
        </p:txBody>
      </p:sp>
    </p:spTree>
    <p:custDataLst>
      <p:tags r:id="rId1"/>
    </p:custDataLst>
    <p:extLst>
      <p:ext uri="{BB962C8B-B14F-4D97-AF65-F5344CB8AC3E}">
        <p14:creationId xmlns:p14="http://schemas.microsoft.com/office/powerpoint/2010/main" val="3165890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altLang="en-US" sz="2800" b="1" dirty="0">
                <a:solidFill>
                  <a:prstClr val="black">
                    <a:lumMod val="65000"/>
                    <a:lumOff val="35000"/>
                  </a:prstClr>
                </a:solidFill>
              </a:rPr>
              <a:t>锐思三大产品系列</a:t>
            </a:r>
            <a:endParaRPr lang="zh-CN" altLang="en-US" sz="2800" b="1" dirty="0">
              <a:solidFill>
                <a:prstClr val="black">
                  <a:lumMod val="65000"/>
                  <a:lumOff val="35000"/>
                </a:prstClr>
              </a:solidFill>
            </a:endParaRPr>
          </a:p>
        </p:txBody>
      </p:sp>
      <p:sp>
        <p:nvSpPr>
          <p:cNvPr id="140" name="圆角矩形 139"/>
          <p:cNvSpPr/>
          <p:nvPr/>
        </p:nvSpPr>
        <p:spPr>
          <a:xfrm>
            <a:off x="1038191" y="974738"/>
            <a:ext cx="2338707" cy="406400"/>
          </a:xfrm>
          <a:prstGeom prst="roundRect">
            <a:avLst/>
          </a:prstGeom>
          <a:solidFill>
            <a:srgbClr val="0070C0"/>
          </a:solidFill>
          <a:ln w="25400" cap="flat" cmpd="sng" algn="ctr">
            <a:noFill/>
            <a:prstDash val="solid"/>
          </a:ln>
          <a:effectLst>
            <a:innerShdw blurRad="63500" dist="50800" dir="2700000">
              <a:prstClr val="black">
                <a:alpha val="50000"/>
              </a:prstClr>
            </a:innerShdw>
          </a:effectLst>
        </p:spPr>
        <p:txBody>
          <a:bodyPr anchor="ctr"/>
          <a:lstStyle/>
          <a:p>
            <a:pPr algn="ctr" defTabSz="1219200" fontAlgn="base">
              <a:spcBef>
                <a:spcPct val="0"/>
              </a:spcBef>
              <a:spcAft>
                <a:spcPct val="0"/>
              </a:spcAft>
              <a:defRPr/>
            </a:pPr>
            <a:r>
              <a:rPr lang="en-US" altLang="zh-CN" sz="1400" b="1" dirty="0">
                <a:solidFill>
                  <a:srgbClr val="FFFFFF"/>
                </a:solidFill>
                <a:latin typeface="微软雅黑" panose="020B0503020204020204" charset="-122"/>
              </a:rPr>
              <a:t>RESSET</a:t>
            </a:r>
            <a:r>
              <a:rPr lang="zh-CN" altLang="en-US" sz="1400" b="1" dirty="0">
                <a:solidFill>
                  <a:srgbClr val="FFFFFF"/>
                </a:solidFill>
                <a:latin typeface="微软雅黑" panose="020B0503020204020204" charset="-122"/>
              </a:rPr>
              <a:t>投资研究系列</a:t>
            </a:r>
          </a:p>
        </p:txBody>
      </p:sp>
      <p:sp>
        <p:nvSpPr>
          <p:cNvPr id="141" name="圆角矩形 140"/>
          <p:cNvSpPr/>
          <p:nvPr/>
        </p:nvSpPr>
        <p:spPr>
          <a:xfrm>
            <a:off x="1128760" y="1438950"/>
            <a:ext cx="2110572" cy="489923"/>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基金经理实训平台</a:t>
            </a:r>
          </a:p>
        </p:txBody>
      </p:sp>
      <p:sp>
        <p:nvSpPr>
          <p:cNvPr id="142" name="圆角矩形 141"/>
          <p:cNvSpPr/>
          <p:nvPr/>
        </p:nvSpPr>
        <p:spPr>
          <a:xfrm>
            <a:off x="3857575" y="991779"/>
            <a:ext cx="4329105" cy="369429"/>
          </a:xfrm>
          <a:prstGeom prst="roundRect">
            <a:avLst/>
          </a:prstGeom>
          <a:solidFill>
            <a:srgbClr val="0070C0"/>
          </a:solidFill>
          <a:ln w="25400" cap="flat" cmpd="sng" algn="ctr">
            <a:noFill/>
            <a:prstDash val="solid"/>
          </a:ln>
          <a:effectLst>
            <a:innerShdw blurRad="63500" dist="50800" dir="2700000">
              <a:prstClr val="black">
                <a:alpha val="50000"/>
              </a:prstClr>
            </a:innerShdw>
          </a:effectLst>
        </p:spPr>
        <p:txBody>
          <a:bodyPr anchor="ctr"/>
          <a:lstStyle/>
          <a:p>
            <a:pPr algn="ctr" fontAlgn="base">
              <a:spcBef>
                <a:spcPct val="0"/>
              </a:spcBef>
              <a:spcAft>
                <a:spcPct val="0"/>
              </a:spcAft>
              <a:defRPr/>
            </a:pPr>
            <a:r>
              <a:rPr lang="en-US" altLang="zh-CN" sz="1400" b="1" dirty="0">
                <a:solidFill>
                  <a:srgbClr val="FFFFFF"/>
                </a:solidFill>
                <a:latin typeface="微软雅黑" panose="020B0503020204020204" charset="-122"/>
              </a:rPr>
              <a:t>RESSET</a:t>
            </a:r>
            <a:r>
              <a:rPr lang="zh-CN" altLang="en-US" sz="1400" b="1" dirty="0">
                <a:solidFill>
                  <a:srgbClr val="FFFFFF"/>
                </a:solidFill>
                <a:latin typeface="微软雅黑" panose="020B0503020204020204" charset="-122"/>
              </a:rPr>
              <a:t>数据库系列</a:t>
            </a:r>
          </a:p>
        </p:txBody>
      </p:sp>
      <p:sp>
        <p:nvSpPr>
          <p:cNvPr id="143" name="圆角矩形 142"/>
          <p:cNvSpPr/>
          <p:nvPr/>
        </p:nvSpPr>
        <p:spPr>
          <a:xfrm>
            <a:off x="8624421" y="996675"/>
            <a:ext cx="2753965" cy="384479"/>
          </a:xfrm>
          <a:prstGeom prst="roundRect">
            <a:avLst/>
          </a:prstGeom>
          <a:solidFill>
            <a:srgbClr val="0070C0"/>
          </a:solidFill>
          <a:ln w="25400" cap="flat" cmpd="sng" algn="ctr">
            <a:noFill/>
            <a:prstDash val="solid"/>
          </a:ln>
          <a:effectLst>
            <a:innerShdw blurRad="63500" dist="50800" dir="2700000">
              <a:prstClr val="black">
                <a:alpha val="50000"/>
              </a:prstClr>
            </a:innerShdw>
          </a:effectLst>
        </p:spPr>
        <p:txBody>
          <a:bodyPr anchor="ctr"/>
          <a:lstStyle/>
          <a:p>
            <a:pPr algn="ctr" fontAlgn="base">
              <a:spcBef>
                <a:spcPct val="0"/>
              </a:spcBef>
              <a:spcAft>
                <a:spcPct val="0"/>
              </a:spcAft>
              <a:defRPr/>
            </a:pPr>
            <a:r>
              <a:rPr lang="en-US" altLang="zh-CN" sz="1400" b="1" dirty="0">
                <a:solidFill>
                  <a:srgbClr val="FFFFFF"/>
                </a:solidFill>
                <a:latin typeface="微软雅黑" panose="020B0503020204020204" charset="-122"/>
              </a:rPr>
              <a:t>RESSET</a:t>
            </a:r>
            <a:r>
              <a:rPr lang="zh-CN" altLang="en-US" sz="1400" b="1" dirty="0">
                <a:solidFill>
                  <a:srgbClr val="FFFFFF"/>
                </a:solidFill>
                <a:latin typeface="微软雅黑" panose="020B0503020204020204" charset="-122"/>
              </a:rPr>
              <a:t>辅助教学系列</a:t>
            </a:r>
          </a:p>
        </p:txBody>
      </p:sp>
      <p:sp>
        <p:nvSpPr>
          <p:cNvPr id="146" name="圆角矩形 145"/>
          <p:cNvSpPr/>
          <p:nvPr/>
        </p:nvSpPr>
        <p:spPr>
          <a:xfrm>
            <a:off x="3923475" y="3053790"/>
            <a:ext cx="4239259" cy="255271"/>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en-US" altLang="zh-CN" sz="1400" dirty="0">
                <a:solidFill>
                  <a:srgbClr val="000000"/>
                </a:solidFill>
                <a:latin typeface="微软雅黑" panose="020B0503020204020204" charset="-122"/>
              </a:rPr>
              <a:t>RESSET</a:t>
            </a:r>
            <a:r>
              <a:rPr lang="zh-CN" altLang="en-US" sz="1400" dirty="0">
                <a:solidFill>
                  <a:srgbClr val="000000"/>
                </a:solidFill>
                <a:latin typeface="微软雅黑" panose="020B0503020204020204" charset="-122"/>
              </a:rPr>
              <a:t>高频系列数据库</a:t>
            </a:r>
          </a:p>
        </p:txBody>
      </p:sp>
      <p:sp>
        <p:nvSpPr>
          <p:cNvPr id="147" name="圆角矩形 146"/>
          <p:cNvSpPr/>
          <p:nvPr/>
        </p:nvSpPr>
        <p:spPr>
          <a:xfrm>
            <a:off x="900813" y="6445570"/>
            <a:ext cx="10477573" cy="340141"/>
          </a:xfrm>
          <a:prstGeom prst="roundRect">
            <a:avLst/>
          </a:prstGeom>
          <a:solidFill>
            <a:srgbClr val="0070C0"/>
          </a:solidFill>
          <a:ln w="25400" cap="flat" cmpd="sng" algn="ctr">
            <a:noFill/>
            <a:prstDash val="solid"/>
          </a:ln>
          <a:effectLst>
            <a:innerShdw blurRad="63500" dist="50800" dir="8100000">
              <a:prstClr val="black">
                <a:alpha val="50000"/>
              </a:prstClr>
            </a:innerShdw>
          </a:effectLst>
        </p:spPr>
        <p:txBody>
          <a:bodyPr anchor="ctr"/>
          <a:lstStyle/>
          <a:p>
            <a:pPr algn="ctr" defTabSz="1219200" fontAlgn="base">
              <a:spcBef>
                <a:spcPct val="0"/>
              </a:spcBef>
              <a:spcAft>
                <a:spcPct val="0"/>
              </a:spcAft>
              <a:defRPr/>
            </a:pPr>
            <a:r>
              <a:rPr lang="zh-CN" altLang="en-US" sz="1400" b="1" dirty="0">
                <a:solidFill>
                  <a:srgbClr val="FFFFFF"/>
                </a:solidFill>
                <a:latin typeface="微软雅黑" panose="020B0503020204020204" charset="-122"/>
              </a:rPr>
              <a:t>经济、金融实验室 </a:t>
            </a:r>
            <a:r>
              <a:rPr lang="en-US" altLang="zh-CN" sz="1400" b="1" dirty="0">
                <a:solidFill>
                  <a:srgbClr val="FFFFFF"/>
                </a:solidFill>
                <a:latin typeface="微软雅黑" panose="020B0503020204020204" charset="-122"/>
              </a:rPr>
              <a:t>| </a:t>
            </a:r>
            <a:r>
              <a:rPr lang="zh-CN" altLang="en-US" sz="1400" b="1" dirty="0">
                <a:solidFill>
                  <a:srgbClr val="FFFFFF"/>
                </a:solidFill>
                <a:latin typeface="微软雅黑" panose="020B0503020204020204" charset="-122"/>
              </a:rPr>
              <a:t>虚拟仿真 解决方案</a:t>
            </a:r>
          </a:p>
        </p:txBody>
      </p:sp>
      <p:sp>
        <p:nvSpPr>
          <p:cNvPr id="148" name="右箭头 147"/>
          <p:cNvSpPr/>
          <p:nvPr/>
        </p:nvSpPr>
        <p:spPr>
          <a:xfrm>
            <a:off x="8174321" y="2698764"/>
            <a:ext cx="441325" cy="363220"/>
          </a:xfrm>
          <a:prstGeom prst="rightArrow">
            <a:avLst/>
          </a:prstGeom>
          <a:solidFill>
            <a:srgbClr val="00B0F0"/>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endParaRPr lang="zh-CN" altLang="en-US" sz="1400">
              <a:solidFill>
                <a:srgbClr val="FFFFFF"/>
              </a:solidFill>
              <a:latin typeface="微软雅黑" panose="020B0503020204020204" charset="-122"/>
            </a:endParaRPr>
          </a:p>
        </p:txBody>
      </p:sp>
      <p:sp>
        <p:nvSpPr>
          <p:cNvPr id="149" name="右箭头 148"/>
          <p:cNvSpPr/>
          <p:nvPr/>
        </p:nvSpPr>
        <p:spPr>
          <a:xfrm>
            <a:off x="3376771" y="2680190"/>
            <a:ext cx="431345" cy="375107"/>
          </a:xfrm>
          <a:prstGeom prst="rightArrow">
            <a:avLst/>
          </a:prstGeom>
          <a:solidFill>
            <a:srgbClr val="4AB1E4"/>
          </a:solidFill>
          <a:ln w="25400" cap="flat" cmpd="sng" algn="ctr">
            <a:solidFill>
              <a:srgbClr val="4AB1E4">
                <a:shade val="50000"/>
              </a:srgbClr>
            </a:solidFill>
            <a:prstDash val="solid"/>
          </a:ln>
          <a:effectLst/>
          <a:scene3d>
            <a:camera prst="orthographicFront">
              <a:rot lat="0" lon="10800000" rev="0"/>
            </a:camera>
            <a:lightRig rig="threePt" dir="t"/>
          </a:scene3d>
        </p:spPr>
        <p:txBody>
          <a:bodyPr anchor="ctr"/>
          <a:lstStyle/>
          <a:p>
            <a:pPr algn="ctr" defTabSz="1219200" fontAlgn="base">
              <a:spcBef>
                <a:spcPct val="0"/>
              </a:spcBef>
              <a:spcAft>
                <a:spcPct val="0"/>
              </a:spcAft>
              <a:defRPr/>
            </a:pPr>
            <a:endParaRPr lang="zh-CN" altLang="en-US" sz="1400">
              <a:solidFill>
                <a:srgbClr val="FFFFFF"/>
              </a:solidFill>
              <a:latin typeface="微软雅黑" panose="020B0503020204020204" charset="-122"/>
            </a:endParaRPr>
          </a:p>
        </p:txBody>
      </p:sp>
      <p:sp>
        <p:nvSpPr>
          <p:cNvPr id="150" name="右箭头 149"/>
          <p:cNvSpPr/>
          <p:nvPr/>
        </p:nvSpPr>
        <p:spPr>
          <a:xfrm>
            <a:off x="5905909" y="6095794"/>
            <a:ext cx="258829" cy="375107"/>
          </a:xfrm>
          <a:prstGeom prst="rightArrow">
            <a:avLst/>
          </a:prstGeom>
          <a:solidFill>
            <a:srgbClr val="4AB1E4"/>
          </a:solidFill>
          <a:ln w="25400" cap="flat" cmpd="sng" algn="ctr">
            <a:solidFill>
              <a:srgbClr val="4AB1E4">
                <a:shade val="50000"/>
              </a:srgbClr>
            </a:solidFill>
            <a:prstDash val="solid"/>
          </a:ln>
          <a:effectLst/>
          <a:scene3d>
            <a:camera prst="orthographicFront">
              <a:rot lat="0" lon="0" rev="16200000"/>
            </a:camera>
            <a:lightRig rig="threePt" dir="t"/>
          </a:scene3d>
        </p:spPr>
        <p:txBody>
          <a:bodyPr anchor="ctr"/>
          <a:lstStyle/>
          <a:p>
            <a:pPr algn="ctr" defTabSz="1219200" fontAlgn="base">
              <a:spcBef>
                <a:spcPct val="0"/>
              </a:spcBef>
              <a:spcAft>
                <a:spcPct val="0"/>
              </a:spcAft>
              <a:defRPr/>
            </a:pPr>
            <a:endParaRPr lang="zh-CN" altLang="en-US" sz="1400">
              <a:solidFill>
                <a:srgbClr val="FFFFFF"/>
              </a:solidFill>
              <a:latin typeface="微软雅黑" panose="020B0503020204020204" charset="-122"/>
            </a:endParaRPr>
          </a:p>
        </p:txBody>
      </p:sp>
      <p:sp>
        <p:nvSpPr>
          <p:cNvPr id="151" name="圆角矩形 150"/>
          <p:cNvSpPr/>
          <p:nvPr/>
        </p:nvSpPr>
        <p:spPr>
          <a:xfrm>
            <a:off x="3901667" y="1424952"/>
            <a:ext cx="4235060" cy="278159"/>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fontAlgn="base">
              <a:spcBef>
                <a:spcPct val="0"/>
              </a:spcBef>
              <a:spcAft>
                <a:spcPct val="0"/>
              </a:spcAft>
              <a:defRPr/>
            </a:pPr>
            <a:r>
              <a:rPr lang="en-US" altLang="zh-CN" sz="1400" dirty="0">
                <a:solidFill>
                  <a:srgbClr val="000000"/>
                </a:solidFill>
                <a:latin typeface="微软雅黑" panose="020B0503020204020204" charset="-122"/>
              </a:rPr>
              <a:t>RESSET</a:t>
            </a:r>
            <a:r>
              <a:rPr lang="zh-CN" altLang="en-US" sz="1400" dirty="0">
                <a:solidFill>
                  <a:srgbClr val="000000"/>
                </a:solidFill>
                <a:latin typeface="微软雅黑" panose="020B0503020204020204" charset="-122"/>
              </a:rPr>
              <a:t>金融系列数据库</a:t>
            </a:r>
          </a:p>
        </p:txBody>
      </p:sp>
      <p:sp>
        <p:nvSpPr>
          <p:cNvPr id="162" name="圆角矩形 161"/>
          <p:cNvSpPr/>
          <p:nvPr/>
        </p:nvSpPr>
        <p:spPr>
          <a:xfrm>
            <a:off x="3923481" y="4037275"/>
            <a:ext cx="4228963" cy="253659"/>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en-US" altLang="zh-CN" sz="1400" dirty="0">
                <a:solidFill>
                  <a:srgbClr val="000000"/>
                </a:solidFill>
                <a:latin typeface="微软雅黑" panose="020B0503020204020204" charset="-122"/>
              </a:rPr>
              <a:t>RESSET</a:t>
            </a:r>
            <a:r>
              <a:rPr lang="zh-CN" altLang="en-US" sz="1400" dirty="0">
                <a:solidFill>
                  <a:srgbClr val="000000"/>
                </a:solidFill>
                <a:latin typeface="微软雅黑" panose="020B0503020204020204" charset="-122"/>
              </a:rPr>
              <a:t>经济系列数据库</a:t>
            </a:r>
          </a:p>
        </p:txBody>
      </p:sp>
      <p:sp>
        <p:nvSpPr>
          <p:cNvPr id="163" name="圆角矩形 162"/>
          <p:cNvSpPr/>
          <p:nvPr/>
        </p:nvSpPr>
        <p:spPr>
          <a:xfrm>
            <a:off x="3916885" y="4982110"/>
            <a:ext cx="4228965" cy="255100"/>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en-US" altLang="zh-CN" sz="1400" dirty="0">
                <a:solidFill>
                  <a:srgbClr val="000000"/>
                </a:solidFill>
                <a:latin typeface="微软雅黑" panose="020B0503020204020204" charset="-122"/>
              </a:rPr>
              <a:t>RESSET</a:t>
            </a:r>
            <a:r>
              <a:rPr lang="zh-CN" altLang="en-US" sz="1400" dirty="0">
                <a:solidFill>
                  <a:srgbClr val="000000"/>
                </a:solidFill>
                <a:latin typeface="微软雅黑" panose="020B0503020204020204" charset="-122"/>
              </a:rPr>
              <a:t>特色系列数据库</a:t>
            </a:r>
          </a:p>
        </p:txBody>
      </p:sp>
      <p:sp>
        <p:nvSpPr>
          <p:cNvPr id="170" name="圆角矩形 169"/>
          <p:cNvSpPr/>
          <p:nvPr/>
        </p:nvSpPr>
        <p:spPr>
          <a:xfrm>
            <a:off x="1128759" y="2064201"/>
            <a:ext cx="2119563" cy="489921"/>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量化策略研究平台</a:t>
            </a:r>
          </a:p>
        </p:txBody>
      </p:sp>
      <p:sp>
        <p:nvSpPr>
          <p:cNvPr id="172" name="圆角矩形 171"/>
          <p:cNvSpPr/>
          <p:nvPr/>
        </p:nvSpPr>
        <p:spPr>
          <a:xfrm>
            <a:off x="1119769" y="2681061"/>
            <a:ext cx="2119563" cy="489921"/>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金融风险管理系统</a:t>
            </a:r>
          </a:p>
        </p:txBody>
      </p:sp>
      <p:sp>
        <p:nvSpPr>
          <p:cNvPr id="173" name="圆角矩形 172"/>
          <p:cNvSpPr/>
          <p:nvPr/>
        </p:nvSpPr>
        <p:spPr>
          <a:xfrm>
            <a:off x="1119769" y="3304541"/>
            <a:ext cx="2119563" cy="497705"/>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财经文本智能分析平台</a:t>
            </a:r>
          </a:p>
        </p:txBody>
      </p:sp>
      <p:sp>
        <p:nvSpPr>
          <p:cNvPr id="177" name="圆角矩形 176"/>
          <p:cNvSpPr/>
          <p:nvPr/>
        </p:nvSpPr>
        <p:spPr>
          <a:xfrm>
            <a:off x="8683504" y="1448343"/>
            <a:ext cx="2546321" cy="489921"/>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金融计算与建模云实验平台</a:t>
            </a:r>
          </a:p>
        </p:txBody>
      </p:sp>
      <p:sp>
        <p:nvSpPr>
          <p:cNvPr id="45" name="圆角矩形 44"/>
          <p:cNvSpPr/>
          <p:nvPr/>
        </p:nvSpPr>
        <p:spPr>
          <a:xfrm>
            <a:off x="3999210" y="1765084"/>
            <a:ext cx="1119731" cy="257983"/>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股票</a:t>
            </a:r>
          </a:p>
        </p:txBody>
      </p:sp>
      <p:sp>
        <p:nvSpPr>
          <p:cNvPr id="46" name="圆角矩形 45"/>
          <p:cNvSpPr/>
          <p:nvPr/>
        </p:nvSpPr>
        <p:spPr>
          <a:xfrm>
            <a:off x="4001242" y="2392024"/>
            <a:ext cx="1119731" cy="256541"/>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研究报告</a:t>
            </a:r>
          </a:p>
        </p:txBody>
      </p:sp>
      <p:sp>
        <p:nvSpPr>
          <p:cNvPr id="47" name="圆角矩形 46"/>
          <p:cNvSpPr/>
          <p:nvPr/>
        </p:nvSpPr>
        <p:spPr>
          <a:xfrm>
            <a:off x="4003275" y="2086482"/>
            <a:ext cx="1119731" cy="239247"/>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期货</a:t>
            </a:r>
          </a:p>
        </p:txBody>
      </p:sp>
      <p:sp>
        <p:nvSpPr>
          <p:cNvPr id="48" name="圆角矩形 47"/>
          <p:cNvSpPr/>
          <p:nvPr/>
        </p:nvSpPr>
        <p:spPr>
          <a:xfrm>
            <a:off x="5474573" y="1769408"/>
            <a:ext cx="1117699" cy="253659"/>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外汇</a:t>
            </a:r>
          </a:p>
        </p:txBody>
      </p:sp>
      <p:sp>
        <p:nvSpPr>
          <p:cNvPr id="49" name="圆角矩形 48"/>
          <p:cNvSpPr/>
          <p:nvPr/>
        </p:nvSpPr>
        <p:spPr>
          <a:xfrm>
            <a:off x="6917419" y="2090805"/>
            <a:ext cx="1117699" cy="234923"/>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黄金</a:t>
            </a:r>
          </a:p>
        </p:txBody>
      </p:sp>
      <p:sp>
        <p:nvSpPr>
          <p:cNvPr id="50" name="圆角矩形 49"/>
          <p:cNvSpPr/>
          <p:nvPr/>
        </p:nvSpPr>
        <p:spPr>
          <a:xfrm>
            <a:off x="6919451" y="1750672"/>
            <a:ext cx="1119731" cy="283924"/>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债券</a:t>
            </a:r>
          </a:p>
        </p:txBody>
      </p:sp>
      <p:sp>
        <p:nvSpPr>
          <p:cNvPr id="51" name="圆角矩形 50"/>
          <p:cNvSpPr/>
          <p:nvPr/>
        </p:nvSpPr>
        <p:spPr>
          <a:xfrm>
            <a:off x="5466443" y="2082157"/>
            <a:ext cx="1119731" cy="253659"/>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基金</a:t>
            </a:r>
          </a:p>
        </p:txBody>
      </p:sp>
      <p:sp>
        <p:nvSpPr>
          <p:cNvPr id="52" name="圆角矩形 51"/>
          <p:cNvSpPr/>
          <p:nvPr/>
        </p:nvSpPr>
        <p:spPr>
          <a:xfrm>
            <a:off x="5458315" y="2723509"/>
            <a:ext cx="1119731" cy="259424"/>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宏观统计</a:t>
            </a:r>
          </a:p>
        </p:txBody>
      </p:sp>
      <p:sp>
        <p:nvSpPr>
          <p:cNvPr id="53" name="圆角矩形 52"/>
          <p:cNvSpPr/>
          <p:nvPr/>
        </p:nvSpPr>
        <p:spPr>
          <a:xfrm>
            <a:off x="6927579" y="2394907"/>
            <a:ext cx="1119731" cy="265188"/>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金融统计</a:t>
            </a:r>
          </a:p>
        </p:txBody>
      </p:sp>
      <p:sp>
        <p:nvSpPr>
          <p:cNvPr id="54" name="圆角矩形 53"/>
          <p:cNvSpPr/>
          <p:nvPr/>
        </p:nvSpPr>
        <p:spPr>
          <a:xfrm>
            <a:off x="3995146" y="2714863"/>
            <a:ext cx="1119731" cy="246453"/>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行业统计</a:t>
            </a:r>
          </a:p>
        </p:txBody>
      </p:sp>
      <p:sp>
        <p:nvSpPr>
          <p:cNvPr id="55" name="圆角矩形 54"/>
          <p:cNvSpPr/>
          <p:nvPr/>
        </p:nvSpPr>
        <p:spPr>
          <a:xfrm>
            <a:off x="5464411" y="2399232"/>
            <a:ext cx="1119731" cy="260864"/>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融资融券</a:t>
            </a:r>
          </a:p>
        </p:txBody>
      </p:sp>
      <p:sp>
        <p:nvSpPr>
          <p:cNvPr id="57" name="圆角矩形 56"/>
          <p:cNvSpPr/>
          <p:nvPr/>
        </p:nvSpPr>
        <p:spPr>
          <a:xfrm>
            <a:off x="3914777" y="5293884"/>
            <a:ext cx="2051683" cy="223996"/>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中国企业大数据平台</a:t>
            </a:r>
          </a:p>
        </p:txBody>
      </p:sp>
      <p:sp>
        <p:nvSpPr>
          <p:cNvPr id="58" name="圆角矩形 57"/>
          <p:cNvSpPr/>
          <p:nvPr/>
        </p:nvSpPr>
        <p:spPr>
          <a:xfrm>
            <a:off x="6025519" y="5284994"/>
            <a:ext cx="2204081" cy="246380"/>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道琼斯全球财经资讯平台</a:t>
            </a:r>
          </a:p>
        </p:txBody>
      </p:sp>
      <p:sp>
        <p:nvSpPr>
          <p:cNvPr id="37" name="圆角矩形 176"/>
          <p:cNvSpPr/>
          <p:nvPr/>
        </p:nvSpPr>
        <p:spPr>
          <a:xfrm>
            <a:off x="8693792" y="2064963"/>
            <a:ext cx="2546321" cy="489921"/>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上市公司财务报表分析系统</a:t>
            </a:r>
          </a:p>
        </p:txBody>
      </p:sp>
      <p:sp>
        <p:nvSpPr>
          <p:cNvPr id="38" name="圆角矩形 176"/>
          <p:cNvSpPr/>
          <p:nvPr/>
        </p:nvSpPr>
        <p:spPr>
          <a:xfrm>
            <a:off x="8693792" y="2678352"/>
            <a:ext cx="2546321" cy="489921"/>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大数据综合教学与实训平台</a:t>
            </a:r>
          </a:p>
        </p:txBody>
      </p:sp>
      <p:sp>
        <p:nvSpPr>
          <p:cNvPr id="39" name="圆角矩形 176"/>
          <p:cNvSpPr/>
          <p:nvPr/>
        </p:nvSpPr>
        <p:spPr>
          <a:xfrm>
            <a:off x="8693792" y="3301429"/>
            <a:ext cx="2546321" cy="489921"/>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en-US" altLang="zh-CN" sz="1400" dirty="0">
                <a:solidFill>
                  <a:srgbClr val="000000"/>
                </a:solidFill>
                <a:latin typeface="微软雅黑" panose="020B0503020204020204" charset="-122"/>
              </a:rPr>
              <a:t>Python</a:t>
            </a:r>
            <a:r>
              <a:rPr lang="zh-CN" altLang="en-US" sz="1400" dirty="0">
                <a:solidFill>
                  <a:srgbClr val="000000"/>
                </a:solidFill>
                <a:latin typeface="微软雅黑" panose="020B0503020204020204" charset="-122"/>
              </a:rPr>
              <a:t>金融大数据分析平台</a:t>
            </a:r>
          </a:p>
        </p:txBody>
      </p:sp>
      <p:sp>
        <p:nvSpPr>
          <p:cNvPr id="40" name="圆角矩形 176"/>
          <p:cNvSpPr/>
          <p:nvPr/>
        </p:nvSpPr>
        <p:spPr>
          <a:xfrm>
            <a:off x="8693792" y="3925399"/>
            <a:ext cx="2546321" cy="489921"/>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金融学院在线教学平台</a:t>
            </a:r>
          </a:p>
        </p:txBody>
      </p:sp>
      <p:sp>
        <p:nvSpPr>
          <p:cNvPr id="41" name="圆角矩形 172"/>
          <p:cNvSpPr/>
          <p:nvPr/>
        </p:nvSpPr>
        <p:spPr>
          <a:xfrm>
            <a:off x="1119769" y="3939057"/>
            <a:ext cx="2119563" cy="489920"/>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聚源金融信息终端</a:t>
            </a:r>
          </a:p>
        </p:txBody>
      </p:sp>
      <p:sp>
        <p:nvSpPr>
          <p:cNvPr id="6" name="圆角矩形 171">
            <a:extLst>
              <a:ext uri="{FF2B5EF4-FFF2-40B4-BE49-F238E27FC236}">
                <a16:creationId xmlns:a16="http://schemas.microsoft.com/office/drawing/2014/main" id="{93121AD7-E52F-BCFB-1BCF-AD6E1ECEFB09}"/>
              </a:ext>
            </a:extLst>
          </p:cNvPr>
          <p:cNvSpPr/>
          <p:nvPr/>
        </p:nvSpPr>
        <p:spPr>
          <a:xfrm>
            <a:off x="1109609" y="4520021"/>
            <a:ext cx="2119563" cy="489921"/>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宏观数据分析平台</a:t>
            </a:r>
          </a:p>
        </p:txBody>
      </p:sp>
      <p:sp>
        <p:nvSpPr>
          <p:cNvPr id="9" name="圆角矩形 172">
            <a:extLst>
              <a:ext uri="{FF2B5EF4-FFF2-40B4-BE49-F238E27FC236}">
                <a16:creationId xmlns:a16="http://schemas.microsoft.com/office/drawing/2014/main" id="{8D7A059A-F668-394C-0E63-1BAA01151A49}"/>
              </a:ext>
            </a:extLst>
          </p:cNvPr>
          <p:cNvSpPr/>
          <p:nvPr/>
        </p:nvSpPr>
        <p:spPr>
          <a:xfrm>
            <a:off x="1109609" y="5143501"/>
            <a:ext cx="2119563" cy="497705"/>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行业数据分析平台</a:t>
            </a:r>
          </a:p>
        </p:txBody>
      </p:sp>
      <p:sp>
        <p:nvSpPr>
          <p:cNvPr id="10" name="圆角矩形 172">
            <a:extLst>
              <a:ext uri="{FF2B5EF4-FFF2-40B4-BE49-F238E27FC236}">
                <a16:creationId xmlns:a16="http://schemas.microsoft.com/office/drawing/2014/main" id="{E8565106-28C4-29D2-C11B-9F4DDC53DBF9}"/>
              </a:ext>
            </a:extLst>
          </p:cNvPr>
          <p:cNvSpPr/>
          <p:nvPr/>
        </p:nvSpPr>
        <p:spPr>
          <a:xfrm>
            <a:off x="1109609" y="5778017"/>
            <a:ext cx="2119563" cy="489920"/>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投资理财规划实验平台</a:t>
            </a:r>
          </a:p>
        </p:txBody>
      </p:sp>
      <p:sp>
        <p:nvSpPr>
          <p:cNvPr id="17" name="圆角矩形 45">
            <a:extLst>
              <a:ext uri="{FF2B5EF4-FFF2-40B4-BE49-F238E27FC236}">
                <a16:creationId xmlns:a16="http://schemas.microsoft.com/office/drawing/2014/main" id="{C8DD46BD-8672-BF1B-52C1-1D4991F33AE1}"/>
              </a:ext>
            </a:extLst>
          </p:cNvPr>
          <p:cNvSpPr/>
          <p:nvPr/>
        </p:nvSpPr>
        <p:spPr>
          <a:xfrm>
            <a:off x="4062202" y="3378814"/>
            <a:ext cx="1119731" cy="256541"/>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沪深高频</a:t>
            </a:r>
          </a:p>
        </p:txBody>
      </p:sp>
      <p:sp>
        <p:nvSpPr>
          <p:cNvPr id="18" name="圆角矩形 51">
            <a:extLst>
              <a:ext uri="{FF2B5EF4-FFF2-40B4-BE49-F238E27FC236}">
                <a16:creationId xmlns:a16="http://schemas.microsoft.com/office/drawing/2014/main" id="{0762A485-7FD8-7F9C-27E1-6028E55C1DBA}"/>
              </a:ext>
            </a:extLst>
          </p:cNvPr>
          <p:cNvSpPr/>
          <p:nvPr/>
        </p:nvSpPr>
        <p:spPr>
          <a:xfrm>
            <a:off x="5507845" y="3710299"/>
            <a:ext cx="1119731" cy="259424"/>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股权交易</a:t>
            </a:r>
          </a:p>
        </p:txBody>
      </p:sp>
      <p:sp>
        <p:nvSpPr>
          <p:cNvPr id="19" name="圆角矩形 52">
            <a:extLst>
              <a:ext uri="{FF2B5EF4-FFF2-40B4-BE49-F238E27FC236}">
                <a16:creationId xmlns:a16="http://schemas.microsoft.com/office/drawing/2014/main" id="{5592356D-C394-D0E9-CF73-706B90695201}"/>
              </a:ext>
            </a:extLst>
          </p:cNvPr>
          <p:cNvSpPr/>
          <p:nvPr/>
        </p:nvSpPr>
        <p:spPr>
          <a:xfrm>
            <a:off x="6977109" y="3381697"/>
            <a:ext cx="1119731" cy="265188"/>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国债期货</a:t>
            </a:r>
          </a:p>
        </p:txBody>
      </p:sp>
      <p:sp>
        <p:nvSpPr>
          <p:cNvPr id="20" name="圆角矩形 53">
            <a:extLst>
              <a:ext uri="{FF2B5EF4-FFF2-40B4-BE49-F238E27FC236}">
                <a16:creationId xmlns:a16="http://schemas.microsoft.com/office/drawing/2014/main" id="{9196A4CC-A2AB-8CD4-1BC7-DCA0AFD598E3}"/>
              </a:ext>
            </a:extLst>
          </p:cNvPr>
          <p:cNvSpPr/>
          <p:nvPr/>
        </p:nvSpPr>
        <p:spPr>
          <a:xfrm>
            <a:off x="4044676" y="3701653"/>
            <a:ext cx="1119731" cy="246453"/>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商品期货</a:t>
            </a:r>
          </a:p>
        </p:txBody>
      </p:sp>
      <p:sp>
        <p:nvSpPr>
          <p:cNvPr id="21" name="圆角矩形 54">
            <a:extLst>
              <a:ext uri="{FF2B5EF4-FFF2-40B4-BE49-F238E27FC236}">
                <a16:creationId xmlns:a16="http://schemas.microsoft.com/office/drawing/2014/main" id="{DD0FCEE2-E6F4-75DA-5B33-2FE4E6025AC8}"/>
              </a:ext>
            </a:extLst>
          </p:cNvPr>
          <p:cNvSpPr/>
          <p:nvPr/>
        </p:nvSpPr>
        <p:spPr>
          <a:xfrm>
            <a:off x="5513941" y="3386022"/>
            <a:ext cx="1119731" cy="260864"/>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股指期货</a:t>
            </a:r>
          </a:p>
        </p:txBody>
      </p:sp>
      <p:sp>
        <p:nvSpPr>
          <p:cNvPr id="23" name="圆角矩形 51">
            <a:extLst>
              <a:ext uri="{FF2B5EF4-FFF2-40B4-BE49-F238E27FC236}">
                <a16:creationId xmlns:a16="http://schemas.microsoft.com/office/drawing/2014/main" id="{E91C3486-AAE2-4B72-6B34-30D2F2D39DD1}"/>
              </a:ext>
            </a:extLst>
          </p:cNvPr>
          <p:cNvSpPr/>
          <p:nvPr/>
        </p:nvSpPr>
        <p:spPr>
          <a:xfrm>
            <a:off x="6927579" y="2718508"/>
            <a:ext cx="1119731" cy="259424"/>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en-US" altLang="zh-CN" sz="1400" dirty="0">
                <a:solidFill>
                  <a:srgbClr val="000000"/>
                </a:solidFill>
                <a:latin typeface="微软雅黑" panose="020B0503020204020204" charset="-122"/>
              </a:rPr>
              <a:t>……</a:t>
            </a:r>
            <a:endParaRPr lang="zh-CN" altLang="en-US" sz="1400" dirty="0">
              <a:solidFill>
                <a:srgbClr val="000000"/>
              </a:solidFill>
              <a:latin typeface="微软雅黑" panose="020B0503020204020204" charset="-122"/>
            </a:endParaRPr>
          </a:p>
        </p:txBody>
      </p:sp>
      <p:sp>
        <p:nvSpPr>
          <p:cNvPr id="24" name="圆角矩形 51">
            <a:extLst>
              <a:ext uri="{FF2B5EF4-FFF2-40B4-BE49-F238E27FC236}">
                <a16:creationId xmlns:a16="http://schemas.microsoft.com/office/drawing/2014/main" id="{D2B3BDF2-AE61-E2A9-1BC3-06AD2ECF3FC9}"/>
              </a:ext>
            </a:extLst>
          </p:cNvPr>
          <p:cNvSpPr/>
          <p:nvPr/>
        </p:nvSpPr>
        <p:spPr>
          <a:xfrm>
            <a:off x="6959058" y="3704951"/>
            <a:ext cx="1119731" cy="259424"/>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en-US" altLang="zh-CN" sz="1400" dirty="0">
                <a:solidFill>
                  <a:srgbClr val="000000"/>
                </a:solidFill>
                <a:latin typeface="微软雅黑" panose="020B0503020204020204" charset="-122"/>
              </a:rPr>
              <a:t>……</a:t>
            </a:r>
            <a:endParaRPr lang="zh-CN" altLang="en-US" sz="1400" dirty="0">
              <a:solidFill>
                <a:srgbClr val="000000"/>
              </a:solidFill>
              <a:latin typeface="微软雅黑" panose="020B0503020204020204" charset="-122"/>
            </a:endParaRPr>
          </a:p>
        </p:txBody>
      </p:sp>
      <p:sp>
        <p:nvSpPr>
          <p:cNvPr id="25" name="圆角矩形 45">
            <a:extLst>
              <a:ext uri="{FF2B5EF4-FFF2-40B4-BE49-F238E27FC236}">
                <a16:creationId xmlns:a16="http://schemas.microsoft.com/office/drawing/2014/main" id="{0C58697F-FBBC-25AF-A634-7544904DC34E}"/>
              </a:ext>
            </a:extLst>
          </p:cNvPr>
          <p:cNvSpPr/>
          <p:nvPr/>
        </p:nvSpPr>
        <p:spPr>
          <a:xfrm>
            <a:off x="4066012" y="4342744"/>
            <a:ext cx="1119731" cy="256541"/>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宏观经济</a:t>
            </a:r>
          </a:p>
        </p:txBody>
      </p:sp>
      <p:sp>
        <p:nvSpPr>
          <p:cNvPr id="26" name="圆角矩形 51">
            <a:extLst>
              <a:ext uri="{FF2B5EF4-FFF2-40B4-BE49-F238E27FC236}">
                <a16:creationId xmlns:a16="http://schemas.microsoft.com/office/drawing/2014/main" id="{7C1419F7-29B7-B6DB-312F-A03E9726835D}"/>
              </a:ext>
            </a:extLst>
          </p:cNvPr>
          <p:cNvSpPr/>
          <p:nvPr/>
        </p:nvSpPr>
        <p:spPr>
          <a:xfrm>
            <a:off x="5511655" y="4674229"/>
            <a:ext cx="1119731" cy="259424"/>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en-US" altLang="zh-CN" sz="1400" dirty="0">
                <a:solidFill>
                  <a:srgbClr val="000000"/>
                </a:solidFill>
                <a:latin typeface="微软雅黑" panose="020B0503020204020204" charset="-122"/>
              </a:rPr>
              <a:t>……</a:t>
            </a:r>
            <a:endParaRPr lang="zh-CN" altLang="en-US" sz="1400" dirty="0">
              <a:solidFill>
                <a:srgbClr val="000000"/>
              </a:solidFill>
              <a:latin typeface="微软雅黑" panose="020B0503020204020204" charset="-122"/>
            </a:endParaRPr>
          </a:p>
        </p:txBody>
      </p:sp>
      <p:sp>
        <p:nvSpPr>
          <p:cNvPr id="27" name="圆角矩形 52">
            <a:extLst>
              <a:ext uri="{FF2B5EF4-FFF2-40B4-BE49-F238E27FC236}">
                <a16:creationId xmlns:a16="http://schemas.microsoft.com/office/drawing/2014/main" id="{7AE38768-8D78-CA92-B1A2-DE1548C7E711}"/>
              </a:ext>
            </a:extLst>
          </p:cNvPr>
          <p:cNvSpPr/>
          <p:nvPr/>
        </p:nvSpPr>
        <p:spPr>
          <a:xfrm>
            <a:off x="6980919" y="4345627"/>
            <a:ext cx="1119731" cy="265188"/>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城市经济</a:t>
            </a:r>
          </a:p>
        </p:txBody>
      </p:sp>
      <p:sp>
        <p:nvSpPr>
          <p:cNvPr id="28" name="圆角矩形 53">
            <a:extLst>
              <a:ext uri="{FF2B5EF4-FFF2-40B4-BE49-F238E27FC236}">
                <a16:creationId xmlns:a16="http://schemas.microsoft.com/office/drawing/2014/main" id="{BC977A78-8F87-5824-1089-B3254523C12E}"/>
              </a:ext>
            </a:extLst>
          </p:cNvPr>
          <p:cNvSpPr/>
          <p:nvPr/>
        </p:nvSpPr>
        <p:spPr>
          <a:xfrm>
            <a:off x="4048486" y="4665583"/>
            <a:ext cx="1119731" cy="246453"/>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行业研究</a:t>
            </a:r>
          </a:p>
        </p:txBody>
      </p:sp>
      <p:sp>
        <p:nvSpPr>
          <p:cNvPr id="29" name="圆角矩形 54">
            <a:extLst>
              <a:ext uri="{FF2B5EF4-FFF2-40B4-BE49-F238E27FC236}">
                <a16:creationId xmlns:a16="http://schemas.microsoft.com/office/drawing/2014/main" id="{B1A563D6-8DE8-E4B9-0258-FC9C2F9478C5}"/>
              </a:ext>
            </a:extLst>
          </p:cNvPr>
          <p:cNvSpPr/>
          <p:nvPr/>
        </p:nvSpPr>
        <p:spPr>
          <a:xfrm>
            <a:off x="5517751" y="4349952"/>
            <a:ext cx="1119731" cy="260864"/>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区县经济</a:t>
            </a:r>
          </a:p>
        </p:txBody>
      </p:sp>
      <p:sp>
        <p:nvSpPr>
          <p:cNvPr id="31" name="圆角矩形 56">
            <a:extLst>
              <a:ext uri="{FF2B5EF4-FFF2-40B4-BE49-F238E27FC236}">
                <a16:creationId xmlns:a16="http://schemas.microsoft.com/office/drawing/2014/main" id="{C3C28492-15AB-0667-D34B-9D26110FB592}"/>
              </a:ext>
            </a:extLst>
          </p:cNvPr>
          <p:cNvSpPr/>
          <p:nvPr/>
        </p:nvSpPr>
        <p:spPr>
          <a:xfrm>
            <a:off x="3930017" y="5586986"/>
            <a:ext cx="2036443" cy="251973"/>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非上市公司数据库</a:t>
            </a:r>
          </a:p>
        </p:txBody>
      </p:sp>
      <p:sp>
        <p:nvSpPr>
          <p:cNvPr id="32" name="圆角矩形 57">
            <a:extLst>
              <a:ext uri="{FF2B5EF4-FFF2-40B4-BE49-F238E27FC236}">
                <a16:creationId xmlns:a16="http://schemas.microsoft.com/office/drawing/2014/main" id="{0752BD1C-512A-F7BF-A358-C08B51ABB22C}"/>
              </a:ext>
            </a:extLst>
          </p:cNvPr>
          <p:cNvSpPr/>
          <p:nvPr/>
        </p:nvSpPr>
        <p:spPr>
          <a:xfrm>
            <a:off x="6320157" y="5597414"/>
            <a:ext cx="1838960" cy="246380"/>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“一带一路”数据库</a:t>
            </a:r>
          </a:p>
        </p:txBody>
      </p:sp>
      <p:sp>
        <p:nvSpPr>
          <p:cNvPr id="33" name="圆角矩形 56">
            <a:extLst>
              <a:ext uri="{FF2B5EF4-FFF2-40B4-BE49-F238E27FC236}">
                <a16:creationId xmlns:a16="http://schemas.microsoft.com/office/drawing/2014/main" id="{396A2901-62A5-3F6D-9D52-6A482082A824}"/>
              </a:ext>
            </a:extLst>
          </p:cNvPr>
          <p:cNvSpPr/>
          <p:nvPr/>
        </p:nvSpPr>
        <p:spPr>
          <a:xfrm>
            <a:off x="3945257" y="5904999"/>
            <a:ext cx="1911347" cy="259901"/>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海关系列数据库</a:t>
            </a:r>
          </a:p>
        </p:txBody>
      </p:sp>
      <p:sp>
        <p:nvSpPr>
          <p:cNvPr id="34" name="圆角矩形 57">
            <a:extLst>
              <a:ext uri="{FF2B5EF4-FFF2-40B4-BE49-F238E27FC236}">
                <a16:creationId xmlns:a16="http://schemas.microsoft.com/office/drawing/2014/main" id="{91EA6FF6-E57D-8DC1-053F-5815F36BC8C1}"/>
              </a:ext>
            </a:extLst>
          </p:cNvPr>
          <p:cNvSpPr/>
          <p:nvPr/>
        </p:nvSpPr>
        <p:spPr>
          <a:xfrm>
            <a:off x="6335397" y="5906024"/>
            <a:ext cx="1838960" cy="246380"/>
          </a:xfrm>
          <a:prstGeom prst="roundRect">
            <a:avLst/>
          </a:prstGeom>
          <a:no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en-US" altLang="zh-CN" sz="1400" dirty="0">
                <a:solidFill>
                  <a:srgbClr val="000000"/>
                </a:solidFill>
                <a:latin typeface="微软雅黑" panose="020B0503020204020204" charset="-122"/>
              </a:rPr>
              <a:t>……</a:t>
            </a:r>
            <a:endParaRPr lang="zh-CN" altLang="en-US" sz="1400" dirty="0">
              <a:solidFill>
                <a:srgbClr val="000000"/>
              </a:solidFill>
              <a:latin typeface="微软雅黑" panose="020B0503020204020204" charset="-122"/>
            </a:endParaRPr>
          </a:p>
        </p:txBody>
      </p:sp>
      <p:sp>
        <p:nvSpPr>
          <p:cNvPr id="35" name="圆角矩形 176">
            <a:extLst>
              <a:ext uri="{FF2B5EF4-FFF2-40B4-BE49-F238E27FC236}">
                <a16:creationId xmlns:a16="http://schemas.microsoft.com/office/drawing/2014/main" id="{01D356AF-9BAB-906F-1F4E-29A317351609}"/>
              </a:ext>
            </a:extLst>
          </p:cNvPr>
          <p:cNvSpPr/>
          <p:nvPr/>
        </p:nvSpPr>
        <p:spPr>
          <a:xfrm>
            <a:off x="8697602" y="4465242"/>
            <a:ext cx="2546321" cy="489921"/>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625600" fontAlgn="base">
              <a:spcBef>
                <a:spcPct val="0"/>
              </a:spcBef>
              <a:spcAft>
                <a:spcPct val="0"/>
              </a:spcAft>
              <a:defRPr/>
            </a:pPr>
            <a:r>
              <a:rPr lang="zh-CN" altLang="en-US" sz="1400" dirty="0">
                <a:solidFill>
                  <a:srgbClr val="000000"/>
                </a:solidFill>
                <a:latin typeface="微软雅黑" panose="020B0503020204020204" charset="-122"/>
              </a:rPr>
              <a:t>互联网金融综合实训平台</a:t>
            </a:r>
          </a:p>
        </p:txBody>
      </p:sp>
      <p:sp>
        <p:nvSpPr>
          <p:cNvPr id="36" name="圆角矩形 176">
            <a:extLst>
              <a:ext uri="{FF2B5EF4-FFF2-40B4-BE49-F238E27FC236}">
                <a16:creationId xmlns:a16="http://schemas.microsoft.com/office/drawing/2014/main" id="{238034A5-FFD1-0A8B-7C26-27A560F3FFCD}"/>
              </a:ext>
            </a:extLst>
          </p:cNvPr>
          <p:cNvSpPr/>
          <p:nvPr/>
        </p:nvSpPr>
        <p:spPr>
          <a:xfrm>
            <a:off x="8697602" y="5088319"/>
            <a:ext cx="2546321" cy="489921"/>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智慧银行互动实训平台</a:t>
            </a:r>
          </a:p>
        </p:txBody>
      </p:sp>
      <p:sp>
        <p:nvSpPr>
          <p:cNvPr id="42" name="圆角矩形 176">
            <a:extLst>
              <a:ext uri="{FF2B5EF4-FFF2-40B4-BE49-F238E27FC236}">
                <a16:creationId xmlns:a16="http://schemas.microsoft.com/office/drawing/2014/main" id="{8AE348F0-F995-40AC-02FB-73F0380D1AA2}"/>
              </a:ext>
            </a:extLst>
          </p:cNvPr>
          <p:cNvSpPr/>
          <p:nvPr/>
        </p:nvSpPr>
        <p:spPr>
          <a:xfrm>
            <a:off x="8697602" y="5712289"/>
            <a:ext cx="2546321" cy="489921"/>
          </a:xfrm>
          <a:prstGeom prst="roundRect">
            <a:avLst/>
          </a:prstGeom>
          <a:solidFill>
            <a:srgbClr val="4AB1E4">
              <a:lumMod val="20000"/>
              <a:lumOff val="80000"/>
            </a:srgbClr>
          </a:solidFill>
          <a:ln w="25400" cap="flat" cmpd="sng" algn="ctr">
            <a:solidFill>
              <a:srgbClr val="4AB1E4">
                <a:shade val="50000"/>
              </a:srgbClr>
            </a:solidFill>
            <a:prstDash val="solid"/>
          </a:ln>
          <a:effectLst/>
        </p:spPr>
        <p:txBody>
          <a:bodyPr anchor="ctr"/>
          <a:lstStyle/>
          <a:p>
            <a:pPr algn="ctr" defTabSz="1219200" fontAlgn="base">
              <a:spcBef>
                <a:spcPct val="0"/>
              </a:spcBef>
              <a:spcAft>
                <a:spcPct val="0"/>
              </a:spcAft>
              <a:defRPr/>
            </a:pPr>
            <a:r>
              <a:rPr lang="zh-CN" altLang="en-US" sz="1400" dirty="0">
                <a:solidFill>
                  <a:srgbClr val="000000"/>
                </a:solidFill>
                <a:latin typeface="微软雅黑" panose="020B0503020204020204" charset="-122"/>
              </a:rPr>
              <a:t>保险业务综合实训平台</a:t>
            </a:r>
          </a:p>
        </p:txBody>
      </p:sp>
      <p:sp>
        <p:nvSpPr>
          <p:cNvPr id="4" name="矩形 3">
            <a:extLst>
              <a:ext uri="{FF2B5EF4-FFF2-40B4-BE49-F238E27FC236}">
                <a16:creationId xmlns:a16="http://schemas.microsoft.com/office/drawing/2014/main" id="{5457C94C-3B7C-70A5-E3FA-2B4298574D3B}"/>
              </a:ext>
            </a:extLst>
          </p:cNvPr>
          <p:cNvSpPr/>
          <p:nvPr/>
        </p:nvSpPr>
        <p:spPr>
          <a:xfrm>
            <a:off x="3878806" y="5256709"/>
            <a:ext cx="2146713" cy="28179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 name="矩形 2">
            <a:extLst>
              <a:ext uri="{FF2B5EF4-FFF2-40B4-BE49-F238E27FC236}">
                <a16:creationId xmlns:a16="http://schemas.microsoft.com/office/drawing/2014/main" id="{9D3F22A8-0477-5F5E-ADAE-ABEE6C24C386}"/>
              </a:ext>
            </a:extLst>
          </p:cNvPr>
          <p:cNvSpPr/>
          <p:nvPr/>
        </p:nvSpPr>
        <p:spPr>
          <a:xfrm>
            <a:off x="3848544" y="1372901"/>
            <a:ext cx="4390179" cy="163847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altLang="en-US" sz="2800" b="1" dirty="0" err="1">
                <a:solidFill>
                  <a:prstClr val="black">
                    <a:lumMod val="65000"/>
                    <a:lumOff val="35000"/>
                  </a:prstClr>
                </a:solidFill>
              </a:rPr>
              <a:t>锐思（</a:t>
            </a:r>
            <a:r>
              <a:rPr lang="en-US" altLang="en-US" sz="2800" b="1" dirty="0" err="1">
                <a:solidFill>
                  <a:prstClr val="black">
                    <a:lumMod val="65000"/>
                    <a:lumOff val="35000"/>
                  </a:prstClr>
                </a:solidFill>
              </a:rPr>
              <a:t>RESSET</a:t>
            </a:r>
            <a:r>
              <a:rPr altLang="en-US" sz="2800" b="1" dirty="0" err="1">
                <a:solidFill>
                  <a:prstClr val="black">
                    <a:lumMod val="65000"/>
                    <a:lumOff val="35000"/>
                  </a:prstClr>
                </a:solidFill>
              </a:rPr>
              <a:t>）数据库</a:t>
            </a:r>
            <a:r>
              <a:rPr lang="zh-CN" altLang="en-US" sz="2800" b="1" dirty="0">
                <a:solidFill>
                  <a:prstClr val="black">
                    <a:lumMod val="65000"/>
                    <a:lumOff val="35000"/>
                  </a:prstClr>
                </a:solidFill>
              </a:rPr>
              <a:t>产品体系</a:t>
            </a:r>
            <a:endParaRPr lang="zh-CN" altLang="en-US" sz="2800" b="1" dirty="0"/>
          </a:p>
        </p:txBody>
      </p:sp>
      <p:sp>
        <p:nvSpPr>
          <p:cNvPr id="229" name="圆角矩形 91"/>
          <p:cNvSpPr/>
          <p:nvPr/>
        </p:nvSpPr>
        <p:spPr>
          <a:xfrm>
            <a:off x="1383665" y="5651829"/>
            <a:ext cx="2009775" cy="248920"/>
          </a:xfrm>
          <a:prstGeom prst="roundRect">
            <a:avLst/>
          </a:prstGeom>
          <a:solidFill>
            <a:schemeClr val="accent1">
              <a:lumMod val="20000"/>
              <a:lumOff val="8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zh-TW" sz="1400" b="0" dirty="0">
                <a:solidFill>
                  <a:srgbClr val="000000"/>
                </a:solidFill>
                <a:latin typeface="微软雅黑" panose="020B0503020204020204" charset="-122"/>
                <a:ea typeface="微软雅黑" panose="020B0503020204020204" charset="-122"/>
              </a:rPr>
              <a:t>科创板</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230" name="圆角矩形 92"/>
          <p:cNvSpPr/>
          <p:nvPr/>
        </p:nvSpPr>
        <p:spPr>
          <a:xfrm>
            <a:off x="1379855" y="5943929"/>
            <a:ext cx="2009775" cy="254000"/>
          </a:xfrm>
          <a:prstGeom prst="roundRect">
            <a:avLst/>
          </a:prstGeom>
          <a:solidFill>
            <a:schemeClr val="accent1">
              <a:lumMod val="20000"/>
              <a:lumOff val="8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zh-TW" sz="1400" b="0" dirty="0">
                <a:solidFill>
                  <a:srgbClr val="000000"/>
                </a:solidFill>
                <a:latin typeface="微软雅黑" panose="020B0503020204020204" charset="-122"/>
                <a:ea typeface="微软雅黑" panose="020B0503020204020204" charset="-122"/>
              </a:rPr>
              <a:t>新三板</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grpSp>
        <p:nvGrpSpPr>
          <p:cNvPr id="12" name="组合 11"/>
          <p:cNvGrpSpPr/>
          <p:nvPr/>
        </p:nvGrpSpPr>
        <p:grpSpPr>
          <a:xfrm>
            <a:off x="1375468" y="1159522"/>
            <a:ext cx="9659399" cy="5316853"/>
            <a:chOff x="1872" y="1735"/>
            <a:chExt cx="15212" cy="8373"/>
          </a:xfrm>
        </p:grpSpPr>
        <p:grpSp>
          <p:nvGrpSpPr>
            <p:cNvPr id="157" name="组合 7"/>
            <p:cNvGrpSpPr/>
            <p:nvPr/>
          </p:nvGrpSpPr>
          <p:grpSpPr>
            <a:xfrm>
              <a:off x="1872" y="1735"/>
              <a:ext cx="15212" cy="8373"/>
              <a:chOff x="841760" y="1957884"/>
              <a:chExt cx="8178038" cy="4703949"/>
            </a:xfrm>
          </p:grpSpPr>
          <p:sp>
            <p:nvSpPr>
              <p:cNvPr id="158" name="Line 60"/>
              <p:cNvSpPr>
                <a:spLocks noChangeShapeType="1"/>
              </p:cNvSpPr>
              <p:nvPr/>
            </p:nvSpPr>
            <p:spPr bwMode="auto">
              <a:xfrm>
                <a:off x="1832715" y="4944308"/>
                <a:ext cx="5987456" cy="0"/>
              </a:xfrm>
              <a:prstGeom prst="line">
                <a:avLst/>
              </a:prstGeom>
              <a:noFill/>
              <a:ln w="9525">
                <a:solidFill>
                  <a:schemeClr val="bg1"/>
                </a:solidFill>
                <a:round/>
                <a:tailEnd type="none" w="lg" len="sm"/>
              </a:ln>
            </p:spPr>
            <p:txBody>
              <a:bodyPr tIns="91440" bIns="91440">
                <a:spAutoFit/>
              </a:bodyPr>
              <a:lstStyle/>
              <a:p>
                <a:endParaRPr lang="zh-CN" altLang="en-US" sz="1400"/>
              </a:p>
            </p:txBody>
          </p:sp>
          <p:sp>
            <p:nvSpPr>
              <p:cNvPr id="159" name="圆角矩形 10"/>
              <p:cNvSpPr/>
              <p:nvPr/>
            </p:nvSpPr>
            <p:spPr>
              <a:xfrm>
                <a:off x="893909" y="2324871"/>
                <a:ext cx="770405" cy="19997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股票</a:t>
                </a:r>
              </a:p>
            </p:txBody>
          </p:sp>
          <p:sp>
            <p:nvSpPr>
              <p:cNvPr id="161" name="圆角矩形 12"/>
              <p:cNvSpPr/>
              <p:nvPr/>
            </p:nvSpPr>
            <p:spPr>
              <a:xfrm>
                <a:off x="1759472" y="2324309"/>
                <a:ext cx="762340" cy="19997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债券</a:t>
                </a:r>
              </a:p>
            </p:txBody>
          </p:sp>
          <p:sp>
            <p:nvSpPr>
              <p:cNvPr id="168" name="圆角矩形 19"/>
              <p:cNvSpPr/>
              <p:nvPr/>
            </p:nvSpPr>
            <p:spPr>
              <a:xfrm>
                <a:off x="892296" y="3530348"/>
                <a:ext cx="1651021" cy="205594"/>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行业统计</a:t>
                </a:r>
              </a:p>
            </p:txBody>
          </p:sp>
          <p:sp>
            <p:nvSpPr>
              <p:cNvPr id="170" name="圆角矩形 21"/>
              <p:cNvSpPr/>
              <p:nvPr/>
            </p:nvSpPr>
            <p:spPr>
              <a:xfrm>
                <a:off x="2702968" y="2344076"/>
                <a:ext cx="2138377" cy="225865"/>
              </a:xfrm>
              <a:prstGeom prst="roundRect">
                <a:avLst/>
              </a:prstGeom>
              <a:solidFill>
                <a:schemeClr val="accent4">
                  <a:lumMod val="20000"/>
                  <a:lumOff val="80000"/>
                </a:schemeClr>
              </a:solidFill>
            </p:spPr>
            <p:style>
              <a:lnRef idx="1">
                <a:schemeClr val="accent1"/>
              </a:lnRef>
              <a:fillRef idx="2">
                <a:schemeClr val="accent1"/>
              </a:fillRef>
              <a:effectRef idx="1">
                <a:schemeClr val="accent1"/>
              </a:effectRef>
              <a:fontRef idx="minor">
                <a:schemeClr val="dk1"/>
              </a:fontRef>
            </p:style>
            <p:txBody>
              <a:bodyPr lIns="68580" tIns="34290" rIns="68580" bIns="34290" anchor="ctr"/>
              <a:lstStyle/>
              <a:p>
                <a:pPr algn="ctr">
                  <a:defRPr/>
                </a:pPr>
                <a:r>
                  <a:rPr lang="zh-CN" altLang="en-US" sz="1400" dirty="0">
                    <a:solidFill>
                      <a:srgbClr val="000000"/>
                    </a:solidFill>
                    <a:latin typeface="微软雅黑" panose="020B0503020204020204" charset="-122"/>
                    <a:ea typeface="微软雅黑" panose="020B0503020204020204" charset="-122"/>
                  </a:rPr>
                  <a:t>高频数据库系统（基础版）</a:t>
                </a:r>
                <a:endParaRPr lang="zh-CN" altLang="en-US" sz="1400" b="0" dirty="0">
                  <a:solidFill>
                    <a:srgbClr val="000000"/>
                  </a:solidFill>
                  <a:latin typeface="微软雅黑" panose="020B0503020204020204" charset="-122"/>
                  <a:ea typeface="微软雅黑" panose="020B0503020204020204" charset="-122"/>
                </a:endParaRPr>
              </a:p>
            </p:txBody>
          </p:sp>
          <p:sp>
            <p:nvSpPr>
              <p:cNvPr id="171" name="圆角矩形 22"/>
              <p:cNvSpPr/>
              <p:nvPr/>
            </p:nvSpPr>
            <p:spPr>
              <a:xfrm>
                <a:off x="2699988" y="5593154"/>
                <a:ext cx="2141357" cy="269668"/>
              </a:xfrm>
              <a:prstGeom prst="roundRect">
                <a:avLst/>
              </a:prstGeom>
              <a:solidFill>
                <a:schemeClr val="accent4">
                  <a:lumMod val="20000"/>
                  <a:lumOff val="80000"/>
                </a:schemeClr>
              </a:solidFill>
            </p:spPr>
            <p:style>
              <a:lnRef idx="1">
                <a:schemeClr val="accent1"/>
              </a:lnRef>
              <a:fillRef idx="2">
                <a:schemeClr val="accent1"/>
              </a:fillRef>
              <a:effectRef idx="1">
                <a:schemeClr val="accent1"/>
              </a:effectRef>
              <a:fontRef idx="minor">
                <a:schemeClr val="dk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国债期货高频数据</a:t>
                </a:r>
              </a:p>
            </p:txBody>
          </p:sp>
          <p:sp>
            <p:nvSpPr>
              <p:cNvPr id="172" name="圆角矩形 23"/>
              <p:cNvSpPr/>
              <p:nvPr/>
            </p:nvSpPr>
            <p:spPr>
              <a:xfrm>
                <a:off x="841760" y="3784077"/>
                <a:ext cx="1701557" cy="228064"/>
              </a:xfrm>
              <a:prstGeom prst="roundRect">
                <a:avLst/>
              </a:prstGeom>
              <a:solidFill>
                <a:schemeClr val="accent1">
                  <a:lumMod val="20000"/>
                  <a:lumOff val="8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港股数据</a:t>
                </a:r>
                <a:r>
                  <a:rPr lang="zh-TW" altLang="en-US" sz="1400" b="0" dirty="0">
                    <a:solidFill>
                      <a:srgbClr val="000000"/>
                    </a:solidFill>
                    <a:latin typeface="微软雅黑" panose="020B0503020204020204" charset="-122"/>
                    <a:ea typeface="微软雅黑" panose="020B0503020204020204" charset="-122"/>
                  </a:rPr>
                  <a:t>库</a:t>
                </a:r>
                <a:endParaRPr lang="zh-CN" altLang="en-US" sz="1400" b="0" dirty="0">
                  <a:solidFill>
                    <a:srgbClr val="000000"/>
                  </a:solidFill>
                  <a:latin typeface="微软雅黑" panose="020B0503020204020204" charset="-122"/>
                  <a:ea typeface="微软雅黑" panose="020B0503020204020204" charset="-122"/>
                </a:endParaRPr>
              </a:p>
            </p:txBody>
          </p:sp>
          <p:sp>
            <p:nvSpPr>
              <p:cNvPr id="173" name="圆角矩形 24"/>
              <p:cNvSpPr/>
              <p:nvPr/>
            </p:nvSpPr>
            <p:spPr>
              <a:xfrm>
                <a:off x="5031944" y="2381387"/>
                <a:ext cx="1216089" cy="254465"/>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宏观经济</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175" name="圆角矩形 26"/>
              <p:cNvSpPr/>
              <p:nvPr/>
            </p:nvSpPr>
            <p:spPr>
              <a:xfrm>
                <a:off x="841760" y="5390071"/>
                <a:ext cx="1701557" cy="227502"/>
              </a:xfrm>
              <a:prstGeom prst="roundRect">
                <a:avLst/>
              </a:prstGeom>
              <a:solidFill>
                <a:schemeClr val="accent1">
                  <a:lumMod val="20000"/>
                  <a:lumOff val="8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zh-TW" sz="1400" b="0" dirty="0">
                    <a:solidFill>
                      <a:srgbClr val="000000"/>
                    </a:solidFill>
                    <a:latin typeface="微软雅黑" panose="020B0503020204020204" charset="-122"/>
                    <a:ea typeface="微软雅黑" panose="020B0503020204020204" charset="-122"/>
                  </a:rPr>
                  <a:t>量化研究</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176" name="圆角矩形 27"/>
              <p:cNvSpPr/>
              <p:nvPr/>
            </p:nvSpPr>
            <p:spPr>
              <a:xfrm>
                <a:off x="841760" y="4596903"/>
                <a:ext cx="1701557" cy="226940"/>
              </a:xfrm>
              <a:prstGeom prst="roundRect">
                <a:avLst/>
              </a:prstGeom>
              <a:solidFill>
                <a:schemeClr val="accent1">
                  <a:lumMod val="20000"/>
                  <a:lumOff val="8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转融通数据</a:t>
                </a:r>
                <a:r>
                  <a:rPr lang="zh-TW" altLang="en-US" sz="1400" b="0" dirty="0">
                    <a:solidFill>
                      <a:srgbClr val="000000"/>
                    </a:solidFill>
                    <a:latin typeface="微软雅黑" panose="020B0503020204020204" charset="-122"/>
                    <a:ea typeface="微软雅黑" panose="020B0503020204020204" charset="-122"/>
                  </a:rPr>
                  <a:t>库</a:t>
                </a:r>
                <a:endParaRPr lang="zh-CN" altLang="en-US" sz="1400" b="0" dirty="0">
                  <a:solidFill>
                    <a:srgbClr val="000000"/>
                  </a:solidFill>
                  <a:latin typeface="微软雅黑" panose="020B0503020204020204" charset="-122"/>
                  <a:ea typeface="微软雅黑" panose="020B0503020204020204" charset="-122"/>
                </a:endParaRPr>
              </a:p>
            </p:txBody>
          </p:sp>
          <p:sp>
            <p:nvSpPr>
              <p:cNvPr id="177" name="圆角矩形 29"/>
              <p:cNvSpPr/>
              <p:nvPr/>
            </p:nvSpPr>
            <p:spPr>
              <a:xfrm>
                <a:off x="841760" y="5129989"/>
                <a:ext cx="1701557" cy="224131"/>
              </a:xfrm>
              <a:prstGeom prst="roundRect">
                <a:avLst/>
              </a:prstGeom>
              <a:solidFill>
                <a:schemeClr val="accent1">
                  <a:lumMod val="20000"/>
                  <a:lumOff val="8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理财产品数据</a:t>
                </a:r>
                <a:r>
                  <a:rPr lang="zh-TW" altLang="en-US" sz="1400" b="0" dirty="0">
                    <a:solidFill>
                      <a:srgbClr val="000000"/>
                    </a:solidFill>
                    <a:latin typeface="微软雅黑" panose="020B0503020204020204" charset="-122"/>
                    <a:ea typeface="微软雅黑" panose="020B0503020204020204" charset="-122"/>
                  </a:rPr>
                  <a:t>库</a:t>
                </a:r>
                <a:endParaRPr lang="zh-CN" altLang="en-US" sz="1400" b="0" dirty="0">
                  <a:solidFill>
                    <a:srgbClr val="000000"/>
                  </a:solidFill>
                  <a:latin typeface="微软雅黑" panose="020B0503020204020204" charset="-122"/>
                  <a:ea typeface="微软雅黑" panose="020B0503020204020204" charset="-122"/>
                </a:endParaRPr>
              </a:p>
            </p:txBody>
          </p:sp>
          <p:sp>
            <p:nvSpPr>
              <p:cNvPr id="178" name="圆角矩形 30"/>
              <p:cNvSpPr/>
              <p:nvPr/>
            </p:nvSpPr>
            <p:spPr>
              <a:xfrm>
                <a:off x="841760" y="1957884"/>
                <a:ext cx="1701557" cy="314009"/>
              </a:xfrm>
              <a:prstGeom prst="roundRect">
                <a:avLst/>
              </a:prstGeom>
              <a:solidFill>
                <a:srgbClr val="D9EFFF"/>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dirty="0">
                    <a:solidFill>
                      <a:srgbClr val="000000"/>
                    </a:solidFill>
                    <a:latin typeface="微软雅黑" panose="020B0503020204020204" charset="-122"/>
                    <a:ea typeface="微软雅黑" panose="020B0503020204020204" charset="-122"/>
                  </a:rPr>
                  <a:t>金融研究数据库</a:t>
                </a:r>
              </a:p>
            </p:txBody>
          </p:sp>
          <p:sp>
            <p:nvSpPr>
              <p:cNvPr id="179" name="圆角矩形 31"/>
              <p:cNvSpPr/>
              <p:nvPr/>
            </p:nvSpPr>
            <p:spPr>
              <a:xfrm>
                <a:off x="2610578" y="1961532"/>
                <a:ext cx="2297824" cy="309365"/>
              </a:xfrm>
              <a:prstGeom prst="roundRect">
                <a:avLst/>
              </a:prstGeom>
              <a:solidFill>
                <a:schemeClr val="accent1">
                  <a:lumMod val="20000"/>
                  <a:lumOff val="8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高频</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180" name="圆角矩形 32"/>
              <p:cNvSpPr/>
              <p:nvPr/>
            </p:nvSpPr>
            <p:spPr>
              <a:xfrm>
                <a:off x="841760" y="4321654"/>
                <a:ext cx="1701557" cy="231434"/>
              </a:xfrm>
              <a:prstGeom prst="roundRect">
                <a:avLst/>
              </a:prstGeom>
              <a:solidFill>
                <a:schemeClr val="accent1">
                  <a:lumMod val="20000"/>
                  <a:lumOff val="8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dirty="0">
                    <a:solidFill>
                      <a:srgbClr val="000000"/>
                    </a:solidFill>
                    <a:latin typeface="微软雅黑" panose="020B0503020204020204" charset="-122"/>
                    <a:ea typeface="微软雅黑" panose="020B0503020204020204" charset="-122"/>
                    <a:sym typeface="+mn-ea"/>
                  </a:rPr>
                  <a:t>沪港通和深港通</a:t>
                </a:r>
                <a:r>
                  <a:rPr lang="zh-CN" altLang="en-US" sz="1400" b="0" dirty="0">
                    <a:solidFill>
                      <a:srgbClr val="000000"/>
                    </a:solidFill>
                    <a:latin typeface="微软雅黑" panose="020B0503020204020204" charset="-122"/>
                    <a:ea typeface="微软雅黑" panose="020B0503020204020204" charset="-122"/>
                  </a:rPr>
                  <a:t>数据</a:t>
                </a:r>
                <a:r>
                  <a:rPr lang="zh-TW" altLang="en-US" sz="1400" b="0" dirty="0">
                    <a:solidFill>
                      <a:srgbClr val="000000"/>
                    </a:solidFill>
                    <a:latin typeface="微软雅黑" panose="020B0503020204020204" charset="-122"/>
                    <a:ea typeface="微软雅黑" panose="020B0503020204020204" charset="-122"/>
                  </a:rPr>
                  <a:t>库</a:t>
                </a:r>
                <a:endParaRPr lang="zh-CN" altLang="en-US" sz="1400" b="0" dirty="0">
                  <a:solidFill>
                    <a:srgbClr val="000000"/>
                  </a:solidFill>
                  <a:latin typeface="微软雅黑" panose="020B0503020204020204" charset="-122"/>
                  <a:ea typeface="微软雅黑" panose="020B0503020204020204" charset="-122"/>
                </a:endParaRPr>
              </a:p>
            </p:txBody>
          </p:sp>
          <p:sp>
            <p:nvSpPr>
              <p:cNvPr id="181" name="圆角矩形 33"/>
              <p:cNvSpPr/>
              <p:nvPr/>
            </p:nvSpPr>
            <p:spPr>
              <a:xfrm>
                <a:off x="2700733" y="2644357"/>
                <a:ext cx="2139867" cy="277882"/>
              </a:xfrm>
              <a:prstGeom prst="roundRect">
                <a:avLst/>
              </a:prstGeom>
              <a:solidFill>
                <a:schemeClr val="accent4">
                  <a:lumMod val="20000"/>
                  <a:lumOff val="80000"/>
                </a:schemeClr>
              </a:solidFill>
            </p:spPr>
            <p:style>
              <a:lnRef idx="1">
                <a:schemeClr val="accent1"/>
              </a:lnRef>
              <a:fillRef idx="2">
                <a:schemeClr val="accent1"/>
              </a:fillRef>
              <a:effectRef idx="1">
                <a:schemeClr val="accent1"/>
              </a:effectRef>
              <a:fontRef idx="minor">
                <a:schemeClr val="dk1"/>
              </a:fontRef>
            </p:style>
            <p:txBody>
              <a:bodyPr lIns="68580" tIns="34290" rIns="68580" bIns="34290" anchor="ctr"/>
              <a:lstStyle/>
              <a:p>
                <a:pPr algn="ctr">
                  <a:defRPr/>
                </a:pPr>
                <a:r>
                  <a:rPr lang="zh-CN" altLang="en-US" sz="1400" dirty="0">
                    <a:solidFill>
                      <a:srgbClr val="000000"/>
                    </a:solidFill>
                    <a:latin typeface="微软雅黑" panose="020B0503020204020204" charset="-122"/>
                    <a:ea typeface="微软雅黑" panose="020B0503020204020204" charset="-122"/>
                  </a:rPr>
                  <a:t>高频数据库系统（增强版）</a:t>
                </a:r>
                <a:endParaRPr lang="zh-CN" altLang="en-US" sz="1400" b="0" dirty="0">
                  <a:solidFill>
                    <a:srgbClr val="000000"/>
                  </a:solidFill>
                  <a:latin typeface="微软雅黑" panose="020B0503020204020204" charset="-122"/>
                  <a:ea typeface="微软雅黑" panose="020B0503020204020204" charset="-122"/>
                </a:endParaRPr>
              </a:p>
            </p:txBody>
          </p:sp>
          <p:sp>
            <p:nvSpPr>
              <p:cNvPr id="182" name="圆角矩形 34"/>
              <p:cNvSpPr/>
              <p:nvPr/>
            </p:nvSpPr>
            <p:spPr>
              <a:xfrm>
                <a:off x="2701477" y="5196180"/>
                <a:ext cx="2139867" cy="292939"/>
              </a:xfrm>
              <a:prstGeom prst="roundRect">
                <a:avLst/>
              </a:prstGeom>
              <a:solidFill>
                <a:schemeClr val="accent4">
                  <a:lumMod val="20000"/>
                  <a:lumOff val="80000"/>
                </a:schemeClr>
              </a:solidFill>
            </p:spPr>
            <p:style>
              <a:lnRef idx="1">
                <a:schemeClr val="accent1"/>
              </a:lnRef>
              <a:fillRef idx="2">
                <a:schemeClr val="accent1"/>
              </a:fillRef>
              <a:effectRef idx="1">
                <a:schemeClr val="accent1"/>
              </a:effectRef>
              <a:fontRef idx="minor">
                <a:schemeClr val="dk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股指期货高频数据</a:t>
                </a:r>
              </a:p>
            </p:txBody>
          </p:sp>
          <p:sp>
            <p:nvSpPr>
              <p:cNvPr id="183" name="圆角矩形 35"/>
              <p:cNvSpPr/>
              <p:nvPr/>
            </p:nvSpPr>
            <p:spPr>
              <a:xfrm>
                <a:off x="3025578" y="2980578"/>
                <a:ext cx="679512" cy="25871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债券</a:t>
                </a:r>
              </a:p>
            </p:txBody>
          </p:sp>
          <p:sp>
            <p:nvSpPr>
              <p:cNvPr id="184" name="圆角矩形 36"/>
              <p:cNvSpPr/>
              <p:nvPr/>
            </p:nvSpPr>
            <p:spPr>
              <a:xfrm>
                <a:off x="3816852" y="2980578"/>
                <a:ext cx="691433" cy="25871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指数</a:t>
                </a:r>
              </a:p>
            </p:txBody>
          </p:sp>
          <p:sp>
            <p:nvSpPr>
              <p:cNvPr id="185" name="圆角矩形 37"/>
              <p:cNvSpPr/>
              <p:nvPr/>
            </p:nvSpPr>
            <p:spPr>
              <a:xfrm>
                <a:off x="3025578" y="3291312"/>
                <a:ext cx="670571" cy="23407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股票</a:t>
                </a:r>
              </a:p>
            </p:txBody>
          </p:sp>
          <p:sp>
            <p:nvSpPr>
              <p:cNvPr id="186" name="圆角矩形 38"/>
              <p:cNvSpPr/>
              <p:nvPr/>
            </p:nvSpPr>
            <p:spPr>
              <a:xfrm>
                <a:off x="3804930" y="3276256"/>
                <a:ext cx="707826" cy="260086"/>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权证</a:t>
                </a:r>
              </a:p>
            </p:txBody>
          </p:sp>
          <p:sp>
            <p:nvSpPr>
              <p:cNvPr id="187" name="圆角矩形 4"/>
              <p:cNvSpPr/>
              <p:nvPr/>
            </p:nvSpPr>
            <p:spPr>
              <a:xfrm>
                <a:off x="2881787" y="4216253"/>
                <a:ext cx="1756896" cy="212175"/>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上海期货交易所</a:t>
                </a:r>
              </a:p>
            </p:txBody>
          </p:sp>
          <p:sp>
            <p:nvSpPr>
              <p:cNvPr id="188" name="圆角矩形 5"/>
              <p:cNvSpPr/>
              <p:nvPr/>
            </p:nvSpPr>
            <p:spPr>
              <a:xfrm>
                <a:off x="2881787" y="4808973"/>
                <a:ext cx="1756896" cy="240922"/>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大连商品交易所</a:t>
                </a:r>
              </a:p>
            </p:txBody>
          </p:sp>
          <p:sp>
            <p:nvSpPr>
              <p:cNvPr id="189" name="圆角矩形 6"/>
              <p:cNvSpPr/>
              <p:nvPr/>
            </p:nvSpPr>
            <p:spPr>
              <a:xfrm>
                <a:off x="2881787" y="4513300"/>
                <a:ext cx="1756896" cy="225865"/>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郑州商品交易所</a:t>
                </a:r>
              </a:p>
            </p:txBody>
          </p:sp>
          <p:sp>
            <p:nvSpPr>
              <p:cNvPr id="190" name="圆角矩形 42"/>
              <p:cNvSpPr/>
              <p:nvPr/>
            </p:nvSpPr>
            <p:spPr>
              <a:xfrm>
                <a:off x="3034519" y="3586987"/>
                <a:ext cx="669081" cy="255979"/>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基金</a:t>
                </a:r>
              </a:p>
            </p:txBody>
          </p:sp>
          <p:sp>
            <p:nvSpPr>
              <p:cNvPr id="191" name="圆角矩形 43"/>
              <p:cNvSpPr/>
              <p:nvPr/>
            </p:nvSpPr>
            <p:spPr>
              <a:xfrm>
                <a:off x="2705948" y="5986020"/>
                <a:ext cx="2135396" cy="247767"/>
              </a:xfrm>
              <a:prstGeom prst="roundRect">
                <a:avLst/>
              </a:prstGeom>
              <a:solidFill>
                <a:schemeClr val="accent4">
                  <a:lumMod val="20000"/>
                  <a:lumOff val="80000"/>
                </a:schemeClr>
              </a:solidFill>
            </p:spPr>
            <p:style>
              <a:lnRef idx="1">
                <a:schemeClr val="accent1"/>
              </a:lnRef>
              <a:fillRef idx="2">
                <a:schemeClr val="accent1"/>
              </a:fillRef>
              <a:effectRef idx="1">
                <a:schemeClr val="accent1"/>
              </a:effectRef>
              <a:fontRef idx="minor">
                <a:schemeClr val="dk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期权高频数据</a:t>
                </a:r>
              </a:p>
            </p:txBody>
          </p:sp>
          <p:sp>
            <p:nvSpPr>
              <p:cNvPr id="192" name="圆角矩形 7"/>
              <p:cNvSpPr/>
              <p:nvPr/>
            </p:nvSpPr>
            <p:spPr>
              <a:xfrm>
                <a:off x="5037321" y="2752136"/>
                <a:ext cx="1217702" cy="27131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dirty="0">
                    <a:solidFill>
                      <a:srgbClr val="000000"/>
                    </a:solidFill>
                    <a:latin typeface="微软雅黑" panose="020B0503020204020204" charset="-122"/>
                    <a:ea typeface="微软雅黑" panose="020B0503020204020204" charset="-122"/>
                  </a:rPr>
                  <a:t>金融市场</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193" name="圆角矩形 8"/>
              <p:cNvSpPr/>
              <p:nvPr/>
            </p:nvSpPr>
            <p:spPr>
              <a:xfrm>
                <a:off x="6328704" y="2750694"/>
                <a:ext cx="899771" cy="264552"/>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行业</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194" name="圆角矩形 28"/>
              <p:cNvSpPr/>
              <p:nvPr/>
            </p:nvSpPr>
            <p:spPr>
              <a:xfrm>
                <a:off x="7613039" y="2374594"/>
                <a:ext cx="1215969" cy="24776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城市</a:t>
                </a:r>
                <a:r>
                  <a:rPr lang="zh-CN" altLang="zh-TW" sz="1400" b="0" dirty="0">
                    <a:solidFill>
                      <a:srgbClr val="000000"/>
                    </a:solidFill>
                    <a:latin typeface="微软雅黑" panose="020B0503020204020204" charset="-122"/>
                    <a:ea typeface="微软雅黑" panose="020B0503020204020204" charset="-122"/>
                  </a:rPr>
                  <a:t>经济</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195" name="圆角矩形 55"/>
              <p:cNvSpPr/>
              <p:nvPr/>
            </p:nvSpPr>
            <p:spPr>
              <a:xfrm>
                <a:off x="5044006" y="3117883"/>
                <a:ext cx="1217460" cy="261455"/>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TW" altLang="en-US" sz="1400" b="0" dirty="0">
                    <a:solidFill>
                      <a:srgbClr val="000000"/>
                    </a:solidFill>
                    <a:latin typeface="微软雅黑" panose="020B0503020204020204" charset="-122"/>
                    <a:ea typeface="微软雅黑" panose="020B0503020204020204" charset="-122"/>
                  </a:rPr>
                  <a:t>农林牧渔数据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196" name="圆角矩形 58"/>
              <p:cNvSpPr/>
              <p:nvPr/>
            </p:nvSpPr>
            <p:spPr>
              <a:xfrm>
                <a:off x="5044006" y="4590785"/>
                <a:ext cx="1217460" cy="265561"/>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医药生物</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197" name="圆角矩形 59"/>
              <p:cNvSpPr/>
              <p:nvPr/>
            </p:nvSpPr>
            <p:spPr>
              <a:xfrm>
                <a:off x="6328522" y="3861182"/>
                <a:ext cx="1215969" cy="249135"/>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水资源</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198" name="圆角矩形 60"/>
              <p:cNvSpPr/>
              <p:nvPr/>
            </p:nvSpPr>
            <p:spPr>
              <a:xfrm>
                <a:off x="7613039" y="3117883"/>
                <a:ext cx="1215969" cy="24776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房地产</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199" name="圆角矩形 61"/>
              <p:cNvSpPr/>
              <p:nvPr/>
            </p:nvSpPr>
            <p:spPr>
              <a:xfrm>
                <a:off x="5044006" y="4234882"/>
                <a:ext cx="1217460" cy="249135"/>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煤炭</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200" name="圆角矩形 62"/>
              <p:cNvSpPr/>
              <p:nvPr/>
            </p:nvSpPr>
            <p:spPr>
              <a:xfrm>
                <a:off x="6328522" y="3117883"/>
                <a:ext cx="1215969" cy="24776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交通运输</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202" name="圆角矩形 64"/>
              <p:cNvSpPr/>
              <p:nvPr/>
            </p:nvSpPr>
            <p:spPr>
              <a:xfrm>
                <a:off x="6328522" y="2380058"/>
                <a:ext cx="1215969" cy="247766"/>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dirty="0">
                    <a:solidFill>
                      <a:srgbClr val="000000"/>
                    </a:solidFill>
                    <a:latin typeface="微软雅黑" panose="020B0503020204020204" charset="-122"/>
                    <a:ea typeface="微软雅黑" panose="020B0503020204020204" charset="-122"/>
                  </a:rPr>
                  <a:t>区县</a:t>
                </a:r>
                <a:r>
                  <a:rPr lang="zh-CN" altLang="en-US" sz="1400" b="0" dirty="0">
                    <a:solidFill>
                      <a:srgbClr val="000000"/>
                    </a:solidFill>
                    <a:latin typeface="微软雅黑" panose="020B0503020204020204" charset="-122"/>
                    <a:ea typeface="微软雅黑" panose="020B0503020204020204" charset="-122"/>
                  </a:rPr>
                  <a:t>经济</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203" name="圆角矩形 65"/>
              <p:cNvSpPr/>
              <p:nvPr/>
            </p:nvSpPr>
            <p:spPr>
              <a:xfrm>
                <a:off x="6328522" y="4249941"/>
                <a:ext cx="1215969" cy="242290"/>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黑色金属</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204" name="圆角矩形 66"/>
              <p:cNvSpPr/>
              <p:nvPr/>
            </p:nvSpPr>
            <p:spPr>
              <a:xfrm>
                <a:off x="7613039" y="4236249"/>
                <a:ext cx="1215969" cy="262824"/>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有色金属</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205" name="圆角矩形 67"/>
              <p:cNvSpPr/>
              <p:nvPr/>
            </p:nvSpPr>
            <p:spPr>
              <a:xfrm>
                <a:off x="7613039" y="3862552"/>
                <a:ext cx="1215969" cy="24776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机械</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206" name="圆角矩形 68"/>
              <p:cNvSpPr/>
              <p:nvPr/>
            </p:nvSpPr>
            <p:spPr>
              <a:xfrm>
                <a:off x="5032134" y="1961444"/>
                <a:ext cx="3987664" cy="299783"/>
              </a:xfrm>
              <a:prstGeom prst="roundRect">
                <a:avLst/>
              </a:prstGeom>
              <a:solidFill>
                <a:schemeClr val="accent1">
                  <a:lumMod val="20000"/>
                  <a:lumOff val="8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经济类</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207" name="圆角矩形 69"/>
              <p:cNvSpPr/>
              <p:nvPr/>
            </p:nvSpPr>
            <p:spPr>
              <a:xfrm>
                <a:off x="6328522" y="3490213"/>
                <a:ext cx="1215969" cy="24776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交运设备</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208" name="圆角矩形 70"/>
              <p:cNvSpPr/>
              <p:nvPr/>
            </p:nvSpPr>
            <p:spPr>
              <a:xfrm>
                <a:off x="2704458" y="3905516"/>
                <a:ext cx="2136887" cy="212176"/>
              </a:xfrm>
              <a:prstGeom prst="roundRect">
                <a:avLst/>
              </a:prstGeom>
              <a:solidFill>
                <a:schemeClr val="accent4">
                  <a:lumMod val="20000"/>
                  <a:lumOff val="80000"/>
                </a:schemeClr>
              </a:solidFill>
            </p:spPr>
            <p:style>
              <a:lnRef idx="1">
                <a:schemeClr val="accent1"/>
              </a:lnRef>
              <a:fillRef idx="2">
                <a:schemeClr val="accent1"/>
              </a:fillRef>
              <a:effectRef idx="1">
                <a:schemeClr val="accent1"/>
              </a:effectRef>
              <a:fontRef idx="minor">
                <a:schemeClr val="dk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商品期货高频数据</a:t>
                </a:r>
              </a:p>
            </p:txBody>
          </p:sp>
          <p:sp>
            <p:nvSpPr>
              <p:cNvPr id="209" name="圆角矩形 71"/>
              <p:cNvSpPr/>
              <p:nvPr/>
            </p:nvSpPr>
            <p:spPr>
              <a:xfrm>
                <a:off x="5044006" y="3863920"/>
                <a:ext cx="1217460" cy="24639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海洋经济</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210" name="圆角矩形 72"/>
              <p:cNvSpPr/>
              <p:nvPr/>
            </p:nvSpPr>
            <p:spPr>
              <a:xfrm>
                <a:off x="2707438" y="6343296"/>
                <a:ext cx="2133907" cy="264192"/>
              </a:xfrm>
              <a:prstGeom prst="roundRect">
                <a:avLst/>
              </a:prstGeom>
              <a:solidFill>
                <a:schemeClr val="accent4">
                  <a:lumMod val="20000"/>
                  <a:lumOff val="80000"/>
                </a:schemeClr>
              </a:solidFill>
            </p:spPr>
            <p:style>
              <a:lnRef idx="1">
                <a:schemeClr val="accent1"/>
              </a:lnRef>
              <a:fillRef idx="2">
                <a:schemeClr val="accent1"/>
              </a:fillRef>
              <a:effectRef idx="1">
                <a:schemeClr val="accent1"/>
              </a:effectRef>
              <a:fontRef idx="minor">
                <a:schemeClr val="dk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国际期货高频数据</a:t>
                </a:r>
              </a:p>
            </p:txBody>
          </p:sp>
          <p:sp>
            <p:nvSpPr>
              <p:cNvPr id="211" name="圆角矩形 73"/>
              <p:cNvSpPr/>
              <p:nvPr/>
            </p:nvSpPr>
            <p:spPr>
              <a:xfrm>
                <a:off x="7613039" y="3490213"/>
                <a:ext cx="1215969" cy="24776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商业贸易</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212" name="圆角矩形 74"/>
              <p:cNvSpPr/>
              <p:nvPr/>
            </p:nvSpPr>
            <p:spPr>
              <a:xfrm>
                <a:off x="6328522" y="4608727"/>
                <a:ext cx="1215969" cy="247766"/>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1400" b="0" dirty="0">
                    <a:solidFill>
                      <a:srgbClr val="000000"/>
                    </a:solidFill>
                    <a:latin typeface="微软雅黑" panose="020B0503020204020204" charset="-122"/>
                    <a:ea typeface="微软雅黑" panose="020B0503020204020204" charset="-122"/>
                  </a:rPr>
                  <a:t>……</a:t>
                </a:r>
                <a:endParaRPr lang="zh-CN" altLang="en-US" sz="1400" b="0" dirty="0">
                  <a:solidFill>
                    <a:srgbClr val="000000"/>
                  </a:solidFill>
                  <a:latin typeface="微软雅黑" panose="020B0503020204020204" charset="-122"/>
                  <a:ea typeface="微软雅黑" panose="020B0503020204020204" charset="-122"/>
                </a:endParaRPr>
              </a:p>
            </p:txBody>
          </p:sp>
          <p:sp>
            <p:nvSpPr>
              <p:cNvPr id="213" name="圆角矩形 75"/>
              <p:cNvSpPr/>
              <p:nvPr/>
            </p:nvSpPr>
            <p:spPr>
              <a:xfrm>
                <a:off x="5044006" y="3490213"/>
                <a:ext cx="1217460" cy="24776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建筑建材</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223" name="圆角矩形 85"/>
              <p:cNvSpPr/>
              <p:nvPr/>
            </p:nvSpPr>
            <p:spPr>
              <a:xfrm>
                <a:off x="7299976" y="2760248"/>
                <a:ext cx="1526646" cy="264551"/>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国际经济金融</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224" name="圆角矩形 86"/>
              <p:cNvSpPr/>
              <p:nvPr/>
            </p:nvSpPr>
            <p:spPr>
              <a:xfrm>
                <a:off x="853588" y="5658018"/>
                <a:ext cx="1701557" cy="209526"/>
              </a:xfrm>
              <a:prstGeom prst="roundRect">
                <a:avLst/>
              </a:prstGeom>
              <a:solidFill>
                <a:schemeClr val="accent1">
                  <a:lumMod val="20000"/>
                  <a:lumOff val="8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TW" sz="1400" b="0" dirty="0">
                    <a:solidFill>
                      <a:srgbClr val="000000"/>
                    </a:solidFill>
                    <a:latin typeface="微软雅黑" panose="020B0503020204020204" charset="-122"/>
                    <a:ea typeface="微软雅黑" panose="020B0503020204020204" charset="-122"/>
                  </a:rPr>
                  <a:t>FF</a:t>
                </a:r>
                <a:r>
                  <a:rPr lang="zh-CN" altLang="en-US" sz="1400" b="0" dirty="0">
                    <a:solidFill>
                      <a:srgbClr val="000000"/>
                    </a:solidFill>
                    <a:latin typeface="微软雅黑" panose="020B0503020204020204" charset="-122"/>
                    <a:ea typeface="微软雅黑" panose="020B0503020204020204" charset="-122"/>
                  </a:rPr>
                  <a:t>因子</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225" name="圆角矩形 87"/>
              <p:cNvSpPr/>
              <p:nvPr/>
            </p:nvSpPr>
            <p:spPr>
              <a:xfrm>
                <a:off x="853588" y="6426467"/>
                <a:ext cx="1701557" cy="235366"/>
              </a:xfrm>
              <a:prstGeom prst="roundRect">
                <a:avLst/>
              </a:prstGeom>
              <a:solidFill>
                <a:schemeClr val="accent1">
                  <a:lumMod val="20000"/>
                  <a:lumOff val="8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200" b="0" dirty="0">
                    <a:solidFill>
                      <a:srgbClr val="000000"/>
                    </a:solidFill>
                    <a:latin typeface="微软雅黑" panose="020B0503020204020204" charset="-122"/>
                    <a:ea typeface="微软雅黑" panose="020B0503020204020204" charset="-122"/>
                  </a:rPr>
                  <a:t>私募股权和风险投资</a:t>
                </a:r>
                <a:r>
                  <a:rPr lang="zh-TW" altLang="en-US" sz="1200" b="0" dirty="0">
                    <a:solidFill>
                      <a:srgbClr val="000000"/>
                    </a:solidFill>
                    <a:latin typeface="微软雅黑" panose="020B0503020204020204" charset="-122"/>
                    <a:ea typeface="微软雅黑" panose="020B0503020204020204" charset="-122"/>
                  </a:rPr>
                  <a:t>数据</a:t>
                </a:r>
                <a:r>
                  <a:rPr lang="zh-CN" altLang="en-US" sz="1200" b="0" dirty="0">
                    <a:solidFill>
                      <a:srgbClr val="000000"/>
                    </a:solidFill>
                    <a:latin typeface="微软雅黑" panose="020B0503020204020204" charset="-122"/>
                    <a:ea typeface="微软雅黑" panose="020B0503020204020204" charset="-122"/>
                  </a:rPr>
                  <a:t>库</a:t>
                </a:r>
              </a:p>
            </p:txBody>
          </p:sp>
          <p:sp>
            <p:nvSpPr>
              <p:cNvPr id="226" name="圆角矩形 88"/>
              <p:cNvSpPr/>
              <p:nvPr/>
            </p:nvSpPr>
            <p:spPr>
              <a:xfrm>
                <a:off x="846599" y="4863171"/>
                <a:ext cx="1701557" cy="223008"/>
              </a:xfrm>
              <a:prstGeom prst="roundRect">
                <a:avLst/>
              </a:prstGeom>
              <a:solidFill>
                <a:schemeClr val="accent1">
                  <a:lumMod val="20000"/>
                  <a:lumOff val="8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期权数据</a:t>
                </a:r>
                <a:r>
                  <a:rPr lang="zh-TW" altLang="en-US" sz="1400" b="0" dirty="0">
                    <a:solidFill>
                      <a:srgbClr val="000000"/>
                    </a:solidFill>
                    <a:latin typeface="微软雅黑" panose="020B0503020204020204" charset="-122"/>
                    <a:ea typeface="微软雅黑" panose="020B0503020204020204" charset="-122"/>
                  </a:rPr>
                  <a:t>库</a:t>
                </a:r>
                <a:endParaRPr lang="zh-CN" altLang="en-US" sz="1400" b="0" dirty="0">
                  <a:solidFill>
                    <a:srgbClr val="000000"/>
                  </a:solidFill>
                  <a:latin typeface="微软雅黑" panose="020B0503020204020204" charset="-122"/>
                  <a:ea typeface="微软雅黑" panose="020B0503020204020204" charset="-122"/>
                </a:endParaRPr>
              </a:p>
            </p:txBody>
          </p:sp>
        </p:grpSp>
        <p:sp>
          <p:nvSpPr>
            <p:cNvPr id="2" name="圆角矩形 10"/>
            <p:cNvSpPr/>
            <p:nvPr/>
          </p:nvSpPr>
          <p:spPr>
            <a:xfrm>
              <a:off x="1969" y="2812"/>
              <a:ext cx="1433" cy="356"/>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外汇</a:t>
              </a:r>
            </a:p>
          </p:txBody>
        </p:sp>
        <p:sp>
          <p:nvSpPr>
            <p:cNvPr id="3" name="圆角矩形 12"/>
            <p:cNvSpPr/>
            <p:nvPr/>
          </p:nvSpPr>
          <p:spPr>
            <a:xfrm>
              <a:off x="3579" y="2811"/>
              <a:ext cx="1418" cy="356"/>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期货</a:t>
              </a:r>
            </a:p>
          </p:txBody>
        </p:sp>
      </p:grpSp>
      <p:sp>
        <p:nvSpPr>
          <p:cNvPr id="5" name="圆角矩形 10"/>
          <p:cNvSpPr/>
          <p:nvPr/>
        </p:nvSpPr>
        <p:spPr>
          <a:xfrm>
            <a:off x="1433253" y="2142901"/>
            <a:ext cx="909955" cy="226060"/>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基金</a:t>
            </a:r>
          </a:p>
        </p:txBody>
      </p:sp>
      <p:sp>
        <p:nvSpPr>
          <p:cNvPr id="6" name="圆角矩形 12"/>
          <p:cNvSpPr/>
          <p:nvPr/>
        </p:nvSpPr>
        <p:spPr>
          <a:xfrm>
            <a:off x="2455603" y="2142266"/>
            <a:ext cx="900429" cy="226060"/>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黄金</a:t>
            </a:r>
          </a:p>
        </p:txBody>
      </p:sp>
      <p:sp>
        <p:nvSpPr>
          <p:cNvPr id="8" name="圆角矩形 10"/>
          <p:cNvSpPr/>
          <p:nvPr/>
        </p:nvSpPr>
        <p:spPr>
          <a:xfrm>
            <a:off x="1433253" y="2420396"/>
            <a:ext cx="909955" cy="226060"/>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研究报告</a:t>
            </a:r>
          </a:p>
        </p:txBody>
      </p:sp>
      <p:sp>
        <p:nvSpPr>
          <p:cNvPr id="9" name="圆角矩形 12"/>
          <p:cNvSpPr/>
          <p:nvPr/>
        </p:nvSpPr>
        <p:spPr>
          <a:xfrm>
            <a:off x="2455603" y="2419761"/>
            <a:ext cx="900429" cy="226060"/>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融资融券</a:t>
            </a:r>
          </a:p>
        </p:txBody>
      </p:sp>
      <p:sp>
        <p:nvSpPr>
          <p:cNvPr id="10" name="圆角矩形 10"/>
          <p:cNvSpPr/>
          <p:nvPr/>
        </p:nvSpPr>
        <p:spPr>
          <a:xfrm>
            <a:off x="1441508" y="2691541"/>
            <a:ext cx="909955" cy="226060"/>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金融统计</a:t>
            </a:r>
          </a:p>
        </p:txBody>
      </p:sp>
      <p:sp>
        <p:nvSpPr>
          <p:cNvPr id="11" name="圆角矩形 12"/>
          <p:cNvSpPr/>
          <p:nvPr/>
        </p:nvSpPr>
        <p:spPr>
          <a:xfrm>
            <a:off x="2463858" y="2690906"/>
            <a:ext cx="900429" cy="226060"/>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宏观统计</a:t>
            </a:r>
          </a:p>
        </p:txBody>
      </p:sp>
      <p:sp>
        <p:nvSpPr>
          <p:cNvPr id="15" name="圆角矩形 23"/>
          <p:cNvSpPr/>
          <p:nvPr/>
        </p:nvSpPr>
        <p:spPr>
          <a:xfrm>
            <a:off x="1376045" y="3559504"/>
            <a:ext cx="2009775" cy="258445"/>
          </a:xfrm>
          <a:prstGeom prst="roundRect">
            <a:avLst/>
          </a:prstGeom>
          <a:solidFill>
            <a:schemeClr val="accent1">
              <a:lumMod val="20000"/>
              <a:lumOff val="8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美股数据</a:t>
            </a:r>
            <a:r>
              <a:rPr lang="zh-TW" altLang="en-US" sz="1400" b="0" dirty="0">
                <a:solidFill>
                  <a:srgbClr val="000000"/>
                </a:solidFill>
                <a:latin typeface="微软雅黑" panose="020B0503020204020204" charset="-122"/>
                <a:ea typeface="微软雅黑" panose="020B0503020204020204" charset="-122"/>
              </a:rPr>
              <a:t>库</a:t>
            </a:r>
            <a:endParaRPr lang="zh-CN" altLang="en-US" sz="1400" b="0" dirty="0">
              <a:solidFill>
                <a:srgbClr val="000000"/>
              </a:solidFill>
              <a:latin typeface="微软雅黑" panose="020B0503020204020204" charset="-122"/>
              <a:ea typeface="微软雅黑" panose="020B0503020204020204" charset="-122"/>
            </a:endParaRPr>
          </a:p>
        </p:txBody>
      </p:sp>
      <p:sp>
        <p:nvSpPr>
          <p:cNvPr id="4" name="圆角矩形 76">
            <a:extLst>
              <a:ext uri="{FF2B5EF4-FFF2-40B4-BE49-F238E27FC236}">
                <a16:creationId xmlns:a16="http://schemas.microsoft.com/office/drawing/2014/main" id="{A3E1B50D-472E-AAE3-A0FF-AAA26593B700}"/>
              </a:ext>
            </a:extLst>
          </p:cNvPr>
          <p:cNvSpPr/>
          <p:nvPr/>
        </p:nvSpPr>
        <p:spPr>
          <a:xfrm>
            <a:off x="6338904" y="5050228"/>
            <a:ext cx="1814520" cy="270792"/>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中国企业大数据平台</a:t>
            </a:r>
          </a:p>
        </p:txBody>
      </p:sp>
      <p:sp>
        <p:nvSpPr>
          <p:cNvPr id="14" name="圆角矩形 78">
            <a:extLst>
              <a:ext uri="{FF2B5EF4-FFF2-40B4-BE49-F238E27FC236}">
                <a16:creationId xmlns:a16="http://schemas.microsoft.com/office/drawing/2014/main" id="{E642D87A-2D8E-4430-E6C1-86EDD8E00DC7}"/>
              </a:ext>
            </a:extLst>
          </p:cNvPr>
          <p:cNvSpPr/>
          <p:nvPr/>
        </p:nvSpPr>
        <p:spPr>
          <a:xfrm>
            <a:off x="9898092" y="5042491"/>
            <a:ext cx="1437989" cy="298616"/>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dirty="0">
                <a:solidFill>
                  <a:srgbClr val="000000"/>
                </a:solidFill>
                <a:latin typeface="微软雅黑" panose="020B0503020204020204" charset="-122"/>
                <a:ea typeface="微软雅黑" panose="020B0503020204020204" charset="-122"/>
                <a:sym typeface="+mn-ea"/>
              </a:rPr>
              <a:t>海关系列数据库</a:t>
            </a:r>
            <a:endParaRPr lang="zh-CN" altLang="en-US" sz="1400" b="0" dirty="0">
              <a:solidFill>
                <a:srgbClr val="000000"/>
              </a:solidFill>
              <a:latin typeface="微软雅黑" panose="020B0503020204020204" charset="-122"/>
              <a:ea typeface="微软雅黑" panose="020B0503020204020204" charset="-122"/>
            </a:endParaRPr>
          </a:p>
        </p:txBody>
      </p:sp>
      <p:sp>
        <p:nvSpPr>
          <p:cNvPr id="16" name="圆角矩形 79">
            <a:extLst>
              <a:ext uri="{FF2B5EF4-FFF2-40B4-BE49-F238E27FC236}">
                <a16:creationId xmlns:a16="http://schemas.microsoft.com/office/drawing/2014/main" id="{3621F5D5-3251-C645-0899-E46A975BF35A}"/>
              </a:ext>
            </a:extLst>
          </p:cNvPr>
          <p:cNvSpPr/>
          <p:nvPr/>
        </p:nvSpPr>
        <p:spPr>
          <a:xfrm>
            <a:off x="9072332" y="5410732"/>
            <a:ext cx="2083348" cy="278528"/>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dirty="0">
                <a:solidFill>
                  <a:srgbClr val="000000"/>
                </a:solidFill>
                <a:latin typeface="微软雅黑" panose="020B0503020204020204" charset="-122"/>
                <a:ea typeface="微软雅黑" panose="020B0503020204020204" charset="-122"/>
                <a:sym typeface="+mn-ea"/>
              </a:rPr>
              <a:t>“一带一路”数据库</a:t>
            </a:r>
            <a:endParaRPr lang="zh-CN" altLang="en-US" sz="1400" b="0" dirty="0">
              <a:solidFill>
                <a:srgbClr val="000000"/>
              </a:solidFill>
              <a:latin typeface="微软雅黑" panose="020B0503020204020204" charset="-122"/>
              <a:ea typeface="微软雅黑" panose="020B0503020204020204" charset="-122"/>
            </a:endParaRPr>
          </a:p>
        </p:txBody>
      </p:sp>
      <p:sp>
        <p:nvSpPr>
          <p:cNvPr id="17" name="圆角矩形 80">
            <a:extLst>
              <a:ext uri="{FF2B5EF4-FFF2-40B4-BE49-F238E27FC236}">
                <a16:creationId xmlns:a16="http://schemas.microsoft.com/office/drawing/2014/main" id="{A002D618-09C0-E8BA-7509-2097FCCC177E}"/>
              </a:ext>
            </a:extLst>
          </p:cNvPr>
          <p:cNvSpPr/>
          <p:nvPr/>
        </p:nvSpPr>
        <p:spPr>
          <a:xfrm>
            <a:off x="6338904" y="5398353"/>
            <a:ext cx="2453884" cy="29242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道琼斯全球财经资讯平台</a:t>
            </a:r>
          </a:p>
        </p:txBody>
      </p:sp>
      <p:sp>
        <p:nvSpPr>
          <p:cNvPr id="18" name="圆角矩形 81">
            <a:extLst>
              <a:ext uri="{FF2B5EF4-FFF2-40B4-BE49-F238E27FC236}">
                <a16:creationId xmlns:a16="http://schemas.microsoft.com/office/drawing/2014/main" id="{B17206B8-52C2-4F1B-29B9-D7957576B760}"/>
              </a:ext>
            </a:extLst>
          </p:cNvPr>
          <p:cNvSpPr/>
          <p:nvPr/>
        </p:nvSpPr>
        <p:spPr>
          <a:xfrm>
            <a:off x="8222005" y="5042491"/>
            <a:ext cx="1607506" cy="278528"/>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dirty="0">
                <a:solidFill>
                  <a:srgbClr val="000000"/>
                </a:solidFill>
                <a:latin typeface="微软雅黑" panose="020B0503020204020204" charset="-122"/>
                <a:ea typeface="微软雅黑" panose="020B0503020204020204" charset="-122"/>
                <a:sym typeface="+mn-ea"/>
              </a:rPr>
              <a:t>非上市公司数据库</a:t>
            </a:r>
            <a:endParaRPr lang="zh-CN" altLang="en-US" sz="1400" b="0" dirty="0">
              <a:solidFill>
                <a:srgbClr val="000000"/>
              </a:solidFill>
              <a:latin typeface="微软雅黑" panose="020B0503020204020204" charset="-122"/>
              <a:ea typeface="微软雅黑" panose="020B0503020204020204" charset="-122"/>
            </a:endParaRPr>
          </a:p>
        </p:txBody>
      </p:sp>
      <p:sp>
        <p:nvSpPr>
          <p:cNvPr id="19" name="圆角矩形 83">
            <a:extLst>
              <a:ext uri="{FF2B5EF4-FFF2-40B4-BE49-F238E27FC236}">
                <a16:creationId xmlns:a16="http://schemas.microsoft.com/office/drawing/2014/main" id="{ACCCABBE-A858-514E-EE49-1EB90731BA1D}"/>
              </a:ext>
            </a:extLst>
          </p:cNvPr>
          <p:cNvSpPr/>
          <p:nvPr/>
        </p:nvSpPr>
        <p:spPr>
          <a:xfrm>
            <a:off x="6338904" y="5749577"/>
            <a:ext cx="1596397" cy="29242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商品流通</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34" name="圆角矩形 68">
            <a:extLst>
              <a:ext uri="{FF2B5EF4-FFF2-40B4-BE49-F238E27FC236}">
                <a16:creationId xmlns:a16="http://schemas.microsoft.com/office/drawing/2014/main" id="{61C0C162-8BE0-BB13-3B71-4664AFC53AE5}"/>
              </a:ext>
            </a:extLst>
          </p:cNvPr>
          <p:cNvSpPr/>
          <p:nvPr/>
        </p:nvSpPr>
        <p:spPr>
          <a:xfrm>
            <a:off x="6324882" y="4570817"/>
            <a:ext cx="4709985" cy="338843"/>
          </a:xfrm>
          <a:prstGeom prst="roundRect">
            <a:avLst/>
          </a:prstGeom>
          <a:solidFill>
            <a:schemeClr val="accent1">
              <a:lumMod val="20000"/>
              <a:lumOff val="8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dirty="0">
                <a:solidFill>
                  <a:srgbClr val="000000"/>
                </a:solidFill>
                <a:latin typeface="微软雅黑" panose="020B0503020204020204" charset="-122"/>
                <a:ea typeface="微软雅黑" panose="020B0503020204020204" charset="-122"/>
              </a:rPr>
              <a:t>特色</a:t>
            </a:r>
            <a:r>
              <a:rPr lang="zh-CN" altLang="en-US" sz="1400" b="0" dirty="0">
                <a:solidFill>
                  <a:srgbClr val="000000"/>
                </a:solidFill>
                <a:latin typeface="微软雅黑" panose="020B0503020204020204" charset="-122"/>
                <a:ea typeface="微软雅黑" panose="020B0503020204020204" charset="-122"/>
              </a:rPr>
              <a:t>类</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35" name="圆角矩形 77">
            <a:extLst>
              <a:ext uri="{FF2B5EF4-FFF2-40B4-BE49-F238E27FC236}">
                <a16:creationId xmlns:a16="http://schemas.microsoft.com/office/drawing/2014/main" id="{2E8870E6-45D2-0AB9-1AE0-A8D40BFCB29D}"/>
              </a:ext>
            </a:extLst>
          </p:cNvPr>
          <p:cNvSpPr/>
          <p:nvPr/>
        </p:nvSpPr>
        <p:spPr>
          <a:xfrm>
            <a:off x="9558366" y="5745064"/>
            <a:ext cx="1437989" cy="293974"/>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dirty="0">
                <a:solidFill>
                  <a:srgbClr val="000000"/>
                </a:solidFill>
                <a:latin typeface="微软雅黑" panose="020B0503020204020204" charset="-122"/>
                <a:ea typeface="微软雅黑" panose="020B0503020204020204" charset="-122"/>
                <a:sym typeface="+mn-ea"/>
              </a:rPr>
              <a:t>投资事件</a:t>
            </a:r>
            <a:r>
              <a:rPr lang="zh-TW" altLang="en-US" sz="1400" dirty="0">
                <a:solidFill>
                  <a:srgbClr val="000000"/>
                </a:solidFill>
                <a:latin typeface="微软雅黑" panose="020B0503020204020204" charset="-122"/>
                <a:ea typeface="微软雅黑" panose="020B0503020204020204" charset="-122"/>
                <a:sym typeface="+mn-ea"/>
              </a:rPr>
              <a:t>数据</a:t>
            </a:r>
            <a:r>
              <a:rPr lang="zh-CN" altLang="en-US" sz="1400" dirty="0">
                <a:solidFill>
                  <a:srgbClr val="000000"/>
                </a:solidFill>
                <a:latin typeface="微软雅黑" panose="020B0503020204020204" charset="-122"/>
                <a:ea typeface="微软雅黑" panose="020B0503020204020204" charset="-122"/>
                <a:sym typeface="+mn-ea"/>
              </a:rPr>
              <a:t>库</a:t>
            </a:r>
            <a:endParaRPr lang="zh-CN" altLang="en-US" sz="1400" b="0" dirty="0">
              <a:solidFill>
                <a:srgbClr val="000000"/>
              </a:solidFill>
              <a:latin typeface="微软雅黑" panose="020B0503020204020204" charset="-122"/>
              <a:ea typeface="微软雅黑" panose="020B0503020204020204" charset="-122"/>
            </a:endParaRPr>
          </a:p>
        </p:txBody>
      </p:sp>
      <p:sp>
        <p:nvSpPr>
          <p:cNvPr id="36" name="圆角矩形 79">
            <a:extLst>
              <a:ext uri="{FF2B5EF4-FFF2-40B4-BE49-F238E27FC236}">
                <a16:creationId xmlns:a16="http://schemas.microsoft.com/office/drawing/2014/main" id="{064F731A-9E17-16A8-D030-5FB42FE1887D}"/>
              </a:ext>
            </a:extLst>
          </p:cNvPr>
          <p:cNvSpPr/>
          <p:nvPr/>
        </p:nvSpPr>
        <p:spPr>
          <a:xfrm>
            <a:off x="8042935" y="5757442"/>
            <a:ext cx="1436228" cy="281596"/>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dirty="0">
                <a:solidFill>
                  <a:srgbClr val="000000"/>
                </a:solidFill>
                <a:latin typeface="微软雅黑" panose="020B0503020204020204" charset="-122"/>
                <a:ea typeface="微软雅黑" panose="020B0503020204020204" charset="-122"/>
                <a:sym typeface="+mn-ea"/>
              </a:rPr>
              <a:t>工业污染数据库</a:t>
            </a:r>
            <a:endParaRPr lang="zh-CN" altLang="en-US" sz="1400" b="0" dirty="0">
              <a:solidFill>
                <a:srgbClr val="000000"/>
              </a:solidFill>
              <a:latin typeface="微软雅黑" panose="020B0503020204020204" charset="-122"/>
              <a:ea typeface="微软雅黑" panose="020B0503020204020204" charset="-122"/>
            </a:endParaRPr>
          </a:p>
        </p:txBody>
      </p:sp>
      <p:sp>
        <p:nvSpPr>
          <p:cNvPr id="37" name="圆角矩形 83">
            <a:extLst>
              <a:ext uri="{FF2B5EF4-FFF2-40B4-BE49-F238E27FC236}">
                <a16:creationId xmlns:a16="http://schemas.microsoft.com/office/drawing/2014/main" id="{A3D68233-C9DE-2F4C-C475-7903BB2F5A65}"/>
              </a:ext>
            </a:extLst>
          </p:cNvPr>
          <p:cNvSpPr/>
          <p:nvPr/>
        </p:nvSpPr>
        <p:spPr>
          <a:xfrm>
            <a:off x="6342714" y="6119147"/>
            <a:ext cx="1596397" cy="292427"/>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b="0" dirty="0">
                <a:solidFill>
                  <a:srgbClr val="000000"/>
                </a:solidFill>
                <a:latin typeface="微软雅黑" panose="020B0503020204020204" charset="-122"/>
                <a:ea typeface="微软雅黑" panose="020B0503020204020204" charset="-122"/>
              </a:rPr>
              <a:t>经济普查</a:t>
            </a:r>
            <a:r>
              <a:rPr lang="zh-TW" altLang="en-US" sz="1400" b="0" dirty="0">
                <a:solidFill>
                  <a:srgbClr val="000000"/>
                </a:solidFill>
                <a:latin typeface="微软雅黑" panose="020B0503020204020204" charset="-122"/>
                <a:ea typeface="微软雅黑" panose="020B0503020204020204" charset="-122"/>
              </a:rPr>
              <a:t>数据</a:t>
            </a:r>
            <a:r>
              <a:rPr lang="zh-CN" altLang="en-US" sz="1400" b="0" dirty="0">
                <a:solidFill>
                  <a:srgbClr val="000000"/>
                </a:solidFill>
                <a:latin typeface="微软雅黑" panose="020B0503020204020204" charset="-122"/>
                <a:ea typeface="微软雅黑" panose="020B0503020204020204" charset="-122"/>
              </a:rPr>
              <a:t>库</a:t>
            </a:r>
          </a:p>
        </p:txBody>
      </p:sp>
      <p:sp>
        <p:nvSpPr>
          <p:cNvPr id="38" name="圆角矩形 77">
            <a:extLst>
              <a:ext uri="{FF2B5EF4-FFF2-40B4-BE49-F238E27FC236}">
                <a16:creationId xmlns:a16="http://schemas.microsoft.com/office/drawing/2014/main" id="{CC10767C-9FAA-70C2-4E83-2CD275834540}"/>
              </a:ext>
            </a:extLst>
          </p:cNvPr>
          <p:cNvSpPr/>
          <p:nvPr/>
        </p:nvSpPr>
        <p:spPr>
          <a:xfrm>
            <a:off x="9750774" y="6114634"/>
            <a:ext cx="1249391" cy="304804"/>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dirty="0">
                <a:solidFill>
                  <a:srgbClr val="000000"/>
                </a:solidFill>
                <a:latin typeface="微软雅黑" panose="020B0503020204020204" charset="-122"/>
                <a:ea typeface="微软雅黑" panose="020B0503020204020204" charset="-122"/>
                <a:sym typeface="+mn-ea"/>
              </a:rPr>
              <a:t>泛亚</a:t>
            </a:r>
            <a:r>
              <a:rPr lang="zh-TW" altLang="en-US" sz="1400" dirty="0">
                <a:solidFill>
                  <a:srgbClr val="000000"/>
                </a:solidFill>
                <a:latin typeface="微软雅黑" panose="020B0503020204020204" charset="-122"/>
                <a:ea typeface="微软雅黑" panose="020B0503020204020204" charset="-122"/>
                <a:sym typeface="+mn-ea"/>
              </a:rPr>
              <a:t>数据</a:t>
            </a:r>
            <a:r>
              <a:rPr lang="zh-CN" altLang="en-US" sz="1400" dirty="0">
                <a:solidFill>
                  <a:srgbClr val="000000"/>
                </a:solidFill>
                <a:latin typeface="微软雅黑" panose="020B0503020204020204" charset="-122"/>
                <a:ea typeface="微软雅黑" panose="020B0503020204020204" charset="-122"/>
                <a:sym typeface="+mn-ea"/>
              </a:rPr>
              <a:t>库</a:t>
            </a:r>
            <a:endParaRPr lang="zh-CN" altLang="en-US" sz="1400" b="0" dirty="0">
              <a:solidFill>
                <a:srgbClr val="000000"/>
              </a:solidFill>
              <a:latin typeface="微软雅黑" panose="020B0503020204020204" charset="-122"/>
              <a:ea typeface="微软雅黑" panose="020B0503020204020204" charset="-122"/>
            </a:endParaRPr>
          </a:p>
        </p:txBody>
      </p:sp>
      <p:sp>
        <p:nvSpPr>
          <p:cNvPr id="39" name="圆角矩形 79">
            <a:extLst>
              <a:ext uri="{FF2B5EF4-FFF2-40B4-BE49-F238E27FC236}">
                <a16:creationId xmlns:a16="http://schemas.microsoft.com/office/drawing/2014/main" id="{8528CFBC-8FEF-FA97-F9B8-357E82756271}"/>
              </a:ext>
            </a:extLst>
          </p:cNvPr>
          <p:cNvSpPr/>
          <p:nvPr/>
        </p:nvSpPr>
        <p:spPr>
          <a:xfrm>
            <a:off x="8046744" y="6127012"/>
            <a:ext cx="1596397" cy="292426"/>
          </a:xfrm>
          <a:prstGeom prst="roundRect">
            <a:avLst/>
          </a:prstGeom>
          <a:solidFill>
            <a:schemeClr val="bg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400" dirty="0">
                <a:solidFill>
                  <a:srgbClr val="000000"/>
                </a:solidFill>
                <a:latin typeface="微软雅黑" panose="020B0503020204020204" charset="-122"/>
                <a:ea typeface="微软雅黑" panose="020B0503020204020204" charset="-122"/>
                <a:sym typeface="+mn-ea"/>
              </a:rPr>
              <a:t>大别山经济数据库</a:t>
            </a:r>
            <a:endParaRPr lang="zh-CN" altLang="en-US" sz="1400" b="0" dirty="0">
              <a:solidFill>
                <a:srgbClr val="000000"/>
              </a:solidFill>
              <a:latin typeface="微软雅黑" panose="020B0503020204020204" charset="-122"/>
              <a:ea typeface="微软雅黑" panose="020B0503020204020204" charset="-122"/>
            </a:endParaRPr>
          </a:p>
        </p:txBody>
      </p:sp>
      <p:sp>
        <p:nvSpPr>
          <p:cNvPr id="13" name="矩形 12">
            <a:extLst>
              <a:ext uri="{FF2B5EF4-FFF2-40B4-BE49-F238E27FC236}">
                <a16:creationId xmlns:a16="http://schemas.microsoft.com/office/drawing/2014/main" id="{59C1A350-7C9A-B77C-BA3F-C9F1BDECD51B}"/>
              </a:ext>
            </a:extLst>
          </p:cNvPr>
          <p:cNvSpPr/>
          <p:nvPr/>
        </p:nvSpPr>
        <p:spPr>
          <a:xfrm>
            <a:off x="1314480" y="1069802"/>
            <a:ext cx="2124686" cy="215385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2" name="矩形 21">
            <a:extLst>
              <a:ext uri="{FF2B5EF4-FFF2-40B4-BE49-F238E27FC236}">
                <a16:creationId xmlns:a16="http://schemas.microsoft.com/office/drawing/2014/main" id="{3DE92DE9-518C-092E-053B-95F8413684A9}"/>
              </a:ext>
            </a:extLst>
          </p:cNvPr>
          <p:cNvSpPr/>
          <p:nvPr/>
        </p:nvSpPr>
        <p:spPr>
          <a:xfrm>
            <a:off x="6272186" y="4970800"/>
            <a:ext cx="1949819" cy="40116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altLang="en-US" sz="2800" b="1" dirty="0" err="1">
                <a:solidFill>
                  <a:prstClr val="black">
                    <a:lumMod val="65000"/>
                    <a:lumOff val="35000"/>
                  </a:prstClr>
                </a:solidFill>
              </a:rPr>
              <a:t>锐思（</a:t>
            </a:r>
            <a:r>
              <a:rPr lang="en-US" altLang="en-US" sz="2800" b="1" dirty="0" err="1">
                <a:solidFill>
                  <a:prstClr val="black">
                    <a:lumMod val="65000"/>
                    <a:lumOff val="35000"/>
                  </a:prstClr>
                </a:solidFill>
              </a:rPr>
              <a:t>RESSET</a:t>
            </a:r>
            <a:r>
              <a:rPr altLang="en-US" sz="2800" b="1" dirty="0" err="1">
                <a:solidFill>
                  <a:prstClr val="black">
                    <a:lumMod val="65000"/>
                    <a:lumOff val="35000"/>
                  </a:prstClr>
                </a:solidFill>
              </a:rPr>
              <a:t>）数据库</a:t>
            </a:r>
            <a:r>
              <a:rPr lang="zh-CN" altLang="en-US" sz="2800" b="1" dirty="0">
                <a:solidFill>
                  <a:prstClr val="black">
                    <a:lumMod val="65000"/>
                    <a:lumOff val="35000"/>
                  </a:prstClr>
                </a:solidFill>
              </a:rPr>
              <a:t>整体介绍</a:t>
            </a:r>
            <a:endParaRPr lang="zh-CN" altLang="en-US" sz="2800" b="1" dirty="0"/>
          </a:p>
        </p:txBody>
      </p:sp>
      <p:sp>
        <p:nvSpPr>
          <p:cNvPr id="6" name="内容占位符 2"/>
          <p:cNvSpPr txBox="1"/>
          <p:nvPr/>
        </p:nvSpPr>
        <p:spPr>
          <a:xfrm>
            <a:off x="821376" y="1601845"/>
            <a:ext cx="5918086" cy="3023918"/>
          </a:xfrm>
          <a:prstGeom prst="rect">
            <a:avLst/>
          </a:prstGeom>
        </p:spPr>
        <p:txBody>
          <a:bodyPr/>
          <a:lstStyle/>
          <a:p>
            <a:pPr marL="383540" lvl="0" indent="-383540" algn="just" defTabSz="1022985">
              <a:lnSpc>
                <a:spcPct val="150000"/>
              </a:lnSpc>
              <a:spcBef>
                <a:spcPct val="20000"/>
              </a:spcBef>
              <a:buFont typeface="Wingdings" panose="05000000000000000000" pitchFamily="2" charset="2"/>
              <a:buChar char="n"/>
              <a:defRPr/>
            </a:pPr>
            <a:r>
              <a:rPr lang="zh-CN" altLang="en-US" sz="2000" b="1" dirty="0">
                <a:solidFill>
                  <a:srgbClr val="0070C0"/>
                </a:solidFill>
                <a:latin typeface="+mn-ea"/>
              </a:rPr>
              <a:t>以</a:t>
            </a:r>
            <a:r>
              <a:rPr lang="zh-CN" altLang="en-US" sz="2000" b="1" dirty="0">
                <a:solidFill>
                  <a:srgbClr val="C00000"/>
                </a:solidFill>
                <a:latin typeface="+mn-ea"/>
              </a:rPr>
              <a:t>实证研究</a:t>
            </a:r>
            <a:r>
              <a:rPr lang="zh-CN" altLang="en-US" sz="2000" b="1" dirty="0">
                <a:solidFill>
                  <a:srgbClr val="0070C0"/>
                </a:solidFill>
                <a:latin typeface="+mn-ea"/>
              </a:rPr>
              <a:t>为导向的数据服务平台，包含金融研究类、高频类、经济类和特色类四大系列产品。</a:t>
            </a:r>
            <a:endParaRPr lang="en-US" altLang="zh-CN" sz="2000" b="1" dirty="0">
              <a:solidFill>
                <a:srgbClr val="0070C0"/>
              </a:solidFill>
              <a:latin typeface="+mn-ea"/>
            </a:endParaRPr>
          </a:p>
          <a:p>
            <a:pPr marL="342900" marR="0" lvl="0" indent="-342900" algn="just" defTabSz="1022985" rtl="0" eaLnBrk="1" fontAlgn="auto" latinLnBrk="0" hangingPunct="1">
              <a:lnSpc>
                <a:spcPct val="150000"/>
              </a:lnSpc>
              <a:spcBef>
                <a:spcPct val="20000"/>
              </a:spcBef>
              <a:spcAft>
                <a:spcPts val="0"/>
              </a:spcAft>
              <a:buClrTx/>
              <a:buSzTx/>
              <a:buFont typeface="Wingdings" panose="05000000000000000000" pitchFamily="2" charset="2"/>
              <a:buChar char="n"/>
              <a:defRPr/>
            </a:pPr>
            <a:r>
              <a:rPr kumimoji="0" lang="zh-CN" altLang="en-US" sz="2000" b="1" i="0" u="none" strike="noStrike" kern="1200" cap="none" spc="0" normalizeH="0" baseline="0" noProof="0" dirty="0">
                <a:ln>
                  <a:noFill/>
                </a:ln>
                <a:solidFill>
                  <a:srgbClr val="0070C0"/>
                </a:solidFill>
                <a:effectLst/>
                <a:uLnTx/>
                <a:uFillTx/>
                <a:latin typeface="+mn-ea"/>
              </a:rPr>
              <a:t>借鉴</a:t>
            </a:r>
            <a:r>
              <a:rPr kumimoji="0" lang="en-US" altLang="zh-CN" sz="2000" b="1" i="0" u="none" strike="noStrike" kern="1200" cap="none" spc="0" normalizeH="0" baseline="0" noProof="0" dirty="0" err="1">
                <a:ln>
                  <a:noFill/>
                </a:ln>
                <a:solidFill>
                  <a:srgbClr val="C00000"/>
                </a:solidFill>
                <a:effectLst/>
                <a:uLnTx/>
                <a:uFillTx/>
                <a:latin typeface="+mn-ea"/>
              </a:rPr>
              <a:t>CRSP,Compustat</a:t>
            </a:r>
            <a:r>
              <a:rPr kumimoji="0" lang="zh-CN" altLang="en-US" sz="2000" b="1" i="0" u="none" strike="noStrike" kern="1200" cap="none" spc="0" normalizeH="0" baseline="0" noProof="0" dirty="0">
                <a:ln>
                  <a:noFill/>
                </a:ln>
                <a:solidFill>
                  <a:srgbClr val="0070C0"/>
                </a:solidFill>
                <a:effectLst/>
                <a:uLnTx/>
                <a:uFillTx/>
                <a:latin typeface="+mn-ea"/>
              </a:rPr>
              <a:t>等国际知名数据库的设计标准。</a:t>
            </a:r>
            <a:endParaRPr lang="en-US" altLang="zh-CN" sz="2000" b="1" dirty="0">
              <a:solidFill>
                <a:srgbClr val="0070C0"/>
              </a:solidFill>
              <a:latin typeface="+mn-ea"/>
            </a:endParaRPr>
          </a:p>
          <a:p>
            <a:pPr marL="342900" marR="0" lvl="0" indent="-342900" algn="just" defTabSz="1022985" rtl="0" eaLnBrk="1" fontAlgn="auto" latinLnBrk="0" hangingPunct="1">
              <a:lnSpc>
                <a:spcPct val="150000"/>
              </a:lnSpc>
              <a:spcBef>
                <a:spcPct val="20000"/>
              </a:spcBef>
              <a:spcAft>
                <a:spcPts val="0"/>
              </a:spcAft>
              <a:buClrTx/>
              <a:buSzTx/>
              <a:buFont typeface="Wingdings" panose="05000000000000000000" pitchFamily="2" charset="2"/>
              <a:buChar char="n"/>
              <a:defRPr/>
            </a:pPr>
            <a:r>
              <a:rPr lang="zh-CN" altLang="en-US" sz="2000" b="1" dirty="0">
                <a:solidFill>
                  <a:srgbClr val="0070C0"/>
                </a:solidFill>
                <a:latin typeface="+mn-ea"/>
              </a:rPr>
              <a:t>高校用户</a:t>
            </a:r>
            <a:r>
              <a:rPr lang="zh-CN" altLang="en-US" sz="2000" b="1" dirty="0">
                <a:solidFill>
                  <a:srgbClr val="C00000"/>
                </a:solidFill>
                <a:latin typeface="+mn-ea"/>
              </a:rPr>
              <a:t>超</a:t>
            </a:r>
            <a:r>
              <a:rPr lang="en-US" altLang="zh-CN" sz="2000" b="1" dirty="0">
                <a:solidFill>
                  <a:srgbClr val="C00000"/>
                </a:solidFill>
                <a:latin typeface="+mn-ea"/>
              </a:rPr>
              <a:t>300</a:t>
            </a:r>
            <a:r>
              <a:rPr lang="zh-CN" altLang="en-US" sz="2000" b="1" dirty="0">
                <a:solidFill>
                  <a:srgbClr val="C00000"/>
                </a:solidFill>
                <a:latin typeface="+mn-ea"/>
              </a:rPr>
              <a:t>所</a:t>
            </a:r>
            <a:r>
              <a:rPr lang="zh-CN" altLang="en-US" sz="2000" b="1" dirty="0">
                <a:solidFill>
                  <a:srgbClr val="0070C0"/>
                </a:solidFill>
                <a:latin typeface="+mn-ea"/>
              </a:rPr>
              <a:t>，财经类院校覆盖率</a:t>
            </a:r>
            <a:r>
              <a:rPr lang="zh-CN" altLang="en-US" sz="2000" b="1" dirty="0">
                <a:solidFill>
                  <a:srgbClr val="C00000"/>
                </a:solidFill>
                <a:latin typeface="+mn-ea"/>
              </a:rPr>
              <a:t>超</a:t>
            </a:r>
            <a:r>
              <a:rPr lang="en-US" altLang="zh-CN" sz="2000" b="1" dirty="0">
                <a:solidFill>
                  <a:srgbClr val="C00000"/>
                </a:solidFill>
                <a:latin typeface="+mn-ea"/>
              </a:rPr>
              <a:t>95%</a:t>
            </a:r>
            <a:r>
              <a:rPr lang="zh-CN" altLang="en-US" sz="2000" b="1" dirty="0">
                <a:solidFill>
                  <a:srgbClr val="0070C0"/>
                </a:solidFill>
                <a:latin typeface="+mn-ea"/>
              </a:rPr>
              <a:t>，个人注册用户</a:t>
            </a:r>
            <a:r>
              <a:rPr lang="zh-CN" altLang="en-US" sz="2000" b="1" dirty="0">
                <a:solidFill>
                  <a:srgbClr val="C00000"/>
                </a:solidFill>
                <a:latin typeface="+mn-ea"/>
              </a:rPr>
              <a:t>超</a:t>
            </a:r>
            <a:r>
              <a:rPr lang="en-US" altLang="zh-CN" sz="2000" b="1" dirty="0">
                <a:solidFill>
                  <a:srgbClr val="C00000"/>
                </a:solidFill>
                <a:latin typeface="+mn-ea"/>
              </a:rPr>
              <a:t>100000</a:t>
            </a:r>
            <a:r>
              <a:rPr lang="zh-CN" altLang="en-US" sz="2000" b="1" dirty="0">
                <a:solidFill>
                  <a:srgbClr val="C00000"/>
                </a:solidFill>
                <a:latin typeface="+mn-ea"/>
              </a:rPr>
              <a:t>名。</a:t>
            </a:r>
            <a:endParaRPr lang="en-US" altLang="zh-CN" sz="2000" b="1" dirty="0">
              <a:solidFill>
                <a:srgbClr val="C00000"/>
              </a:solidFill>
              <a:latin typeface="+mn-ea"/>
            </a:endParaRPr>
          </a:p>
          <a:p>
            <a:pPr marL="342900" marR="0" lvl="0" indent="-342900" algn="just" defTabSz="1022985" rtl="0" eaLnBrk="1" fontAlgn="auto" latinLnBrk="0" hangingPunct="1">
              <a:lnSpc>
                <a:spcPct val="150000"/>
              </a:lnSpc>
              <a:spcBef>
                <a:spcPct val="20000"/>
              </a:spcBef>
              <a:spcAft>
                <a:spcPts val="0"/>
              </a:spcAft>
              <a:buClrTx/>
              <a:buSzTx/>
              <a:buFont typeface="Wingdings" panose="05000000000000000000" pitchFamily="2" charset="2"/>
              <a:buChar char="n"/>
              <a:defRPr/>
            </a:pPr>
            <a:r>
              <a:rPr lang="zh-CN" altLang="en-US" sz="2000" b="1" dirty="0">
                <a:solidFill>
                  <a:srgbClr val="0070C0"/>
                </a:solidFill>
                <a:latin typeface="+mn-ea"/>
              </a:rPr>
              <a:t>每年</a:t>
            </a:r>
            <a:r>
              <a:rPr lang="zh-CN" altLang="en-US" sz="2000" b="1" dirty="0">
                <a:solidFill>
                  <a:srgbClr val="C00000"/>
                </a:solidFill>
                <a:latin typeface="+mn-ea"/>
              </a:rPr>
              <a:t>上千篇</a:t>
            </a:r>
            <a:r>
              <a:rPr lang="zh-CN" altLang="en-US" sz="2000" b="1" dirty="0">
                <a:solidFill>
                  <a:srgbClr val="0070C0"/>
                </a:solidFill>
                <a:latin typeface="+mn-ea"/>
              </a:rPr>
              <a:t>的期刊、论文引用量。</a:t>
            </a:r>
            <a:endParaRPr kumimoji="0" lang="zh-CN" altLang="en-US" sz="2000" b="1" i="0" u="none" strike="noStrike" kern="1200" cap="none" spc="0" normalizeH="0" baseline="0" noProof="0" dirty="0">
              <a:ln>
                <a:noFill/>
              </a:ln>
              <a:solidFill>
                <a:srgbClr val="0070C0"/>
              </a:solidFill>
              <a:effectLst/>
              <a:uLnTx/>
              <a:uFillTx/>
              <a:latin typeface="+mn-ea"/>
            </a:endParaRPr>
          </a:p>
        </p:txBody>
      </p:sp>
      <p:sp>
        <p:nvSpPr>
          <p:cNvPr id="9" name="Rectangle 4"/>
          <p:cNvSpPr>
            <a:spLocks noChangeArrowheads="1"/>
          </p:cNvSpPr>
          <p:nvPr/>
        </p:nvSpPr>
        <p:spPr bwMode="auto">
          <a:xfrm>
            <a:off x="8022494" y="4807729"/>
            <a:ext cx="3926252" cy="307777"/>
          </a:xfrm>
          <a:prstGeom prst="rect">
            <a:avLst/>
          </a:prstGeom>
          <a:noFill/>
          <a:ln w="9525" algn="ctr">
            <a:noFill/>
            <a:miter lim="800000"/>
          </a:ln>
        </p:spPr>
        <p:txBody>
          <a:bodyPr wrap="square">
            <a:spAutoFit/>
          </a:bodyPr>
          <a:lstStyle/>
          <a:p>
            <a:pPr marL="355600" indent="-355600" eaLnBrk="0" hangingPunct="0">
              <a:spcBef>
                <a:spcPct val="45000"/>
              </a:spcBef>
            </a:pPr>
            <a:r>
              <a:rPr lang="en-US" altLang="zh-CN" sz="1400" b="1" i="1" dirty="0">
                <a:solidFill>
                  <a:schemeClr val="tx1">
                    <a:lumMod val="75000"/>
                    <a:lumOff val="25000"/>
                  </a:schemeClr>
                </a:solidFill>
                <a:latin typeface="+mn-ea"/>
              </a:rPr>
              <a:t>https://db.resset.com/</a:t>
            </a:r>
          </a:p>
        </p:txBody>
      </p:sp>
      <p:pic>
        <p:nvPicPr>
          <p:cNvPr id="2" name="图片 1"/>
          <p:cNvPicPr>
            <a:picLocks noChangeAspect="1"/>
          </p:cNvPicPr>
          <p:nvPr/>
        </p:nvPicPr>
        <p:blipFill>
          <a:blip r:embed="rId4"/>
          <a:stretch>
            <a:fillRect/>
          </a:stretch>
        </p:blipFill>
        <p:spPr>
          <a:xfrm>
            <a:off x="7095787" y="2138767"/>
            <a:ext cx="4494530" cy="2268855"/>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1832209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1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840,&quot;width&quot;:18036}"/>
</p:tagLst>
</file>

<file path=ppt/tags/tag1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1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16.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1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1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2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2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2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2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26.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2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2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2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3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3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3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3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3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3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36.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3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3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3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4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4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heme/theme1.xml><?xml version="1.0" encoding="utf-8"?>
<a:theme xmlns:a="http://schemas.openxmlformats.org/drawingml/2006/main" name="3_Office 主题​​">
  <a:themeElements>
    <a:clrScheme name="自定义 9">
      <a:dk1>
        <a:srgbClr val="000000"/>
      </a:dk1>
      <a:lt1>
        <a:srgbClr val="FFFFFF"/>
      </a:lt1>
      <a:dk2>
        <a:srgbClr val="5E5E5E"/>
      </a:dk2>
      <a:lt2>
        <a:srgbClr val="DDDDDD"/>
      </a:lt2>
      <a:accent1>
        <a:srgbClr val="0070C0"/>
      </a:accent1>
      <a:accent2>
        <a:srgbClr val="A5A5A5"/>
      </a:accent2>
      <a:accent3>
        <a:srgbClr val="F69200"/>
      </a:accent3>
      <a:accent4>
        <a:srgbClr val="92D050"/>
      </a:accent4>
      <a:accent5>
        <a:srgbClr val="FF0000"/>
      </a:accent5>
      <a:accent6>
        <a:srgbClr val="C00000"/>
      </a:accent6>
      <a:hlink>
        <a:srgbClr val="0070C0"/>
      </a:hlink>
      <a:folHlink>
        <a:srgbClr val="7030A0"/>
      </a:folHlink>
    </a:clrScheme>
    <a:fontScheme name="微软雅黑和Aria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14720</TotalTime>
  <Words>4507</Words>
  <Application>Microsoft Office PowerPoint</Application>
  <PresentationFormat>宽屏</PresentationFormat>
  <Paragraphs>650</Paragraphs>
  <Slides>54</Slides>
  <Notes>48</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54</vt:i4>
      </vt:variant>
    </vt:vector>
  </HeadingPairs>
  <TitlesOfParts>
    <vt:vector size="66" baseType="lpstr">
      <vt:lpstr>等线</vt:lpstr>
      <vt:lpstr>仿宋</vt:lpstr>
      <vt:lpstr>思源宋体 CN Heavy</vt:lpstr>
      <vt:lpstr>思源宋体 CN SemiBold</vt:lpstr>
      <vt:lpstr>宋体</vt:lpstr>
      <vt:lpstr>微软雅黑</vt:lpstr>
      <vt:lpstr>Arial</vt:lpstr>
      <vt:lpstr>Calibri</vt:lpstr>
      <vt:lpstr>Impact</vt:lpstr>
      <vt:lpstr>Times New Roman</vt:lpstr>
      <vt:lpstr>Wingdings</vt:lpstr>
      <vt:lpstr>3_Office 主题​​</vt:lpstr>
      <vt:lpstr>PowerPoint 演示文稿</vt:lpstr>
      <vt:lpstr>PowerPoint 演示文稿</vt:lpstr>
      <vt:lpstr>PowerPoint 演示文稿</vt:lpstr>
      <vt:lpstr>锐思公司介绍</vt:lpstr>
      <vt:lpstr>锐思公司荣誉</vt:lpstr>
      <vt:lpstr>锐思公司荣誉</vt:lpstr>
      <vt:lpstr>锐思三大产品系列</vt:lpstr>
      <vt:lpstr>锐思（RESSET）数据库产品体系</vt:lpstr>
      <vt:lpstr>锐思（RESSET）数据库整体介绍</vt:lpstr>
      <vt:lpstr>实证研究数据与资讯类数据的区别</vt:lpstr>
      <vt:lpstr>锐思（RESSET）数据库特色</vt:lpstr>
      <vt:lpstr>PowerPoint 演示文稿</vt:lpstr>
      <vt:lpstr>RESSET金融研究数据库-访问途径</vt:lpstr>
      <vt:lpstr>RESSET金融研究数据库-访问途径</vt:lpstr>
      <vt:lpstr>RESSET金融研究数据库-概况</vt:lpstr>
      <vt:lpstr>优势：数据全面，冗余度低</vt:lpstr>
      <vt:lpstr>优势：衍生指标丰富，开放模型算法</vt:lpstr>
      <vt:lpstr>优势：数据专业合并，方便应用</vt:lpstr>
      <vt:lpstr>金融研究数据库-检索主页</vt:lpstr>
      <vt:lpstr>如何找到您需要的数据？</vt:lpstr>
      <vt:lpstr>高级搜索功能</vt:lpstr>
      <vt:lpstr>数据词典查阅</vt:lpstr>
      <vt:lpstr>金融研究数据库-三种查询方式</vt:lpstr>
      <vt:lpstr>丰富的数据输出格式</vt:lpstr>
      <vt:lpstr>锐思金融研究数据库-数据来源标注</vt:lpstr>
      <vt:lpstr>PowerPoint 演示文稿</vt:lpstr>
      <vt:lpstr>锐思金融研究数据库应用案例——实证论文写作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锐思金融研究数据库：研究领域</vt:lpstr>
      <vt:lpstr>锐思金融研究数据库：数据引用情况示例</vt:lpstr>
      <vt:lpstr>PowerPoint 演示文稿</vt:lpstr>
      <vt:lpstr>RESSET企业大数据平台</vt:lpstr>
      <vt:lpstr>RESSET企业大数据平台</vt:lpstr>
      <vt:lpstr>RESSET企业大数据平台的优势</vt:lpstr>
      <vt:lpstr>RESSET企业大数据平台的特色</vt:lpstr>
      <vt:lpstr>平台特色功能-多条件组合筛选查询</vt:lpstr>
      <vt:lpstr>平台特色功能-独立查询下载</vt:lpstr>
      <vt:lpstr>平台特色功能-跨表查询（市场主体关联）</vt:lpstr>
      <vt:lpstr>平台特色功能-企业基础信用报告</vt:lpstr>
      <vt:lpstr>新功能上线：批量查询导出</vt:lpstr>
      <vt:lpstr>新功能上线：批量查询导出</vt:lpstr>
      <vt:lpstr>政策性指导助力中小企业发展</vt:lpstr>
      <vt:lpstr>企业级数据研究领域</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RESSET</dc:creator>
  <cp:lastModifiedBy>resset</cp:lastModifiedBy>
  <cp:revision>1259</cp:revision>
  <dcterms:created xsi:type="dcterms:W3CDTF">2017-12-05T05:43:00Z</dcterms:created>
  <dcterms:modified xsi:type="dcterms:W3CDTF">2024-10-17T07:42:37Z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6497299E08AF42398ECBCAE992A80A94</vt:lpwstr>
  </property>
</Properties>
</file>