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49.xml" ContentType="application/vnd.openxmlformats-officedocument.presentationml.tags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38.xml" ContentType="application/vnd.openxmlformats-officedocument.presentationml.tags+xml"/>
  <Override PartName="/ppt/tags/tag56.xml" ContentType="application/vnd.openxmlformats-officedocument.presentationml.tags+xml"/>
  <Override PartName="/ppt/slideLayouts/slideLayout13.xml" ContentType="application/vnd.openxmlformats-officedocument.presentationml.slideLayout+xml"/>
  <Override PartName="/ppt/tags/tag67.xml" ContentType="application/vnd.openxmlformats-officedocument.presentationml.tags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45.xml" ContentType="application/vnd.openxmlformats-officedocument.presentationml.tags+xml"/>
  <Override PartName="/ppt/tags/tag63.xml" ContentType="application/vnd.openxmlformats-officedocument.presentationml.tags+xml"/>
  <Override PartName="/ppt/notesSlides/notesSlide23.xml" ContentType="application/vnd.openxmlformats-officedocument.presentationml.notesSlide+xml"/>
  <Override PartName="/docProps/custom.xml" ContentType="application/vnd.openxmlformats-officedocument.custom-properties+xml"/>
  <Override PartName="/ppt/tags/tag34.xml" ContentType="application/vnd.openxmlformats-officedocument.presentationml.tags+xml"/>
  <Override PartName="/ppt/tags/tag52.xml" ContentType="application/vnd.openxmlformats-officedocument.presentationml.tags+xml"/>
  <Override PartName="/ppt/notesSlides/notesSlide12.xml" ContentType="application/vnd.openxmlformats-officedocument.presentationml.notesSlide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41.xml" ContentType="application/vnd.openxmlformats-officedocument.presentationml.tags+xml"/>
  <Override PartName="/ppt/notesSlides/notesSlide7.xml" ContentType="application/vnd.openxmlformats-officedocument.presentationml.notesSlide+xml"/>
  <Override PartName="/ppt/diagrams/layout1.xml" ContentType="application/vnd.openxmlformats-officedocument.drawingml.diagramLayout+xml"/>
  <Override PartName="/ppt/tags/tag70.xml" ContentType="application/vnd.openxmlformats-officedocument.presentationml.tags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30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tags/tag5.xml" ContentType="application/vnd.openxmlformats-officedocument.presentationml.tag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9.xml" ContentType="application/vnd.openxmlformats-officedocument.presentationml.tags+xml"/>
  <Override PartName="/ppt/tags/tag68.xml" ContentType="application/vnd.openxmlformats-officedocument.presentationml.tags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tags/tag28.xml" ContentType="application/vnd.openxmlformats-officedocument.presentationml.tags+xml"/>
  <Override PartName="/ppt/tags/tag57.xml" ContentType="application/vnd.openxmlformats-officedocument.presentationml.tags+xml"/>
  <Override PartName="/ppt/slideLayouts/slideLayout14.xml" ContentType="application/vnd.openxmlformats-officedocument.presentationml.slideLayout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tags/tag17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64.xml" ContentType="application/vnd.openxmlformats-officedocument.presentationml.tags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53.xml" ContentType="application/vnd.openxmlformats-officedocument.presentationml.tags+xml"/>
  <Override PartName="/ppt/tags/tag62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31.xml" ContentType="application/vnd.openxmlformats-officedocument.presentationml.tags+xml"/>
  <Override PartName="/ppt/tags/tag40.xml" ContentType="application/vnd.openxmlformats-officedocument.presentationml.tags+xml"/>
  <Override PartName="/ppt/tags/tag42.xml" ContentType="application/vnd.openxmlformats-officedocument.presentationml.tags+xml"/>
  <Override PartName="/ppt/tags/tag51.xml" ContentType="application/vnd.openxmlformats-officedocument.presentationml.tags+xml"/>
  <Override PartName="/ppt/tags/tag60.xml" ContentType="application/vnd.openxmlformats-officedocument.presentationml.tags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ags/tag2.xml" ContentType="application/vnd.openxmlformats-officedocument.presentationml.tags+xml"/>
  <Override PartName="/ppt/tags/tag58.xml" ContentType="application/vnd.openxmlformats-officedocument.presentationml.tags+xml"/>
  <Override PartName="/ppt/slideLayouts/slideLayout15.xml" ContentType="application/vnd.openxmlformats-officedocument.presentationml.slideLayout+xml"/>
  <Override PartName="/ppt/tags/tag69.xml" ContentType="application/vnd.openxmlformats-officedocument.presentationml.tags+xml"/>
  <Override PartName="/ppt/notesSlides/notesSlide18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notesSlides/notesSlide25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54.xml" ContentType="application/vnd.openxmlformats-officedocument.presentationml.tags+xml"/>
  <Override PartName="/ppt/tags/tag65.xml" ContentType="application/vnd.openxmlformats-officedocument.presentationml.tags+xml"/>
  <Override PartName="/ppt/notesSlides/notesSlide14.xml" ContentType="application/vnd.openxmlformats-officedocument.presentationml.notesSlide+xml"/>
  <Override PartName="/ppt/commentAuthors.xml" ContentType="application/vnd.openxmlformats-officedocument.presentationml.commentAuthor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43.xml" ContentType="application/vnd.openxmlformats-officedocument.presentationml.tags+xml"/>
  <Override PartName="/ppt/tags/tag61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tags/tag32.xml" ContentType="application/vnd.openxmlformats-officedocument.presentationml.tags+xml"/>
  <Override PartName="/ppt/tags/tag50.xml" ContentType="application/vnd.openxmlformats-officedocument.presentationml.tags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tags/tag7.xml" ContentType="application/vnd.openxmlformats-officedocument.presentationml.tags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diagrams/drawing1.xml" ContentType="application/vnd.ms-office.drawingml.diagramDrawing+xml"/>
  <Override PartName="/ppt/slides/slide24.xml" ContentType="application/vnd.openxmlformats-officedocument.presentationml.slide+xml"/>
  <Override PartName="/ppt/tags/tag3.xml" ContentType="application/vnd.openxmlformats-officedocument.presentationml.tags+xml"/>
  <Override PartName="/ppt/tags/tag59.xml" ContentType="application/vnd.openxmlformats-officedocument.presentationml.tags+xml"/>
  <Override PartName="/ppt/slideLayouts/slideLayout16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9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66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slides/slide20.xml" ContentType="application/vnd.openxmlformats-officedocument.presentationml.slide+xml"/>
  <Override PartName="/ppt/tags/tag26.xml" ContentType="application/vnd.openxmlformats-officedocument.presentationml.tags+xml"/>
  <Override PartName="/ppt/tags/tag55.xml" ContentType="application/vnd.openxmlformats-officedocument.presentationml.tags+xml"/>
  <Override PartName="/ppt/slideLayouts/slideLayout12.xml" ContentType="application/vnd.openxmlformats-officedocument.presentationml.slideLayout+xml"/>
  <Override PartName="/ppt/notesSlides/notesSlide22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35"/>
  </p:notesMasterIdLst>
  <p:handoutMasterIdLst>
    <p:handoutMasterId r:id="rId36"/>
  </p:handoutMasterIdLst>
  <p:sldIdLst>
    <p:sldId id="574" r:id="rId3"/>
    <p:sldId id="576" r:id="rId4"/>
    <p:sldId id="633" r:id="rId5"/>
    <p:sldId id="329" r:id="rId6"/>
    <p:sldId id="592" r:id="rId7"/>
    <p:sldId id="578" r:id="rId8"/>
    <p:sldId id="634" r:id="rId9"/>
    <p:sldId id="635" r:id="rId10"/>
    <p:sldId id="642" r:id="rId11"/>
    <p:sldId id="636" r:id="rId12"/>
    <p:sldId id="637" r:id="rId13"/>
    <p:sldId id="638" r:id="rId14"/>
    <p:sldId id="640" r:id="rId15"/>
    <p:sldId id="589" r:id="rId16"/>
    <p:sldId id="668" r:id="rId17"/>
    <p:sldId id="644" r:id="rId18"/>
    <p:sldId id="657" r:id="rId19"/>
    <p:sldId id="659" r:id="rId20"/>
    <p:sldId id="661" r:id="rId21"/>
    <p:sldId id="660" r:id="rId22"/>
    <p:sldId id="669" r:id="rId23"/>
    <p:sldId id="670" r:id="rId24"/>
    <p:sldId id="662" r:id="rId25"/>
    <p:sldId id="663" r:id="rId26"/>
    <p:sldId id="655" r:id="rId27"/>
    <p:sldId id="645" r:id="rId28"/>
    <p:sldId id="656" r:id="rId29"/>
    <p:sldId id="646" r:id="rId30"/>
    <p:sldId id="647" r:id="rId31"/>
    <p:sldId id="648" r:id="rId32"/>
    <p:sldId id="665" r:id="rId33"/>
    <p:sldId id="632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815" userDrawn="1">
          <p15:clr>
            <a:srgbClr val="A4A3A4"/>
          </p15:clr>
        </p15:guide>
        <p15:guide id="2" pos="379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53">
          <p15:clr>
            <a:srgbClr val="A4A3A4"/>
          </p15:clr>
        </p15:guide>
        <p15:guide id="2" pos="2137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8618611980172" initials="8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800000"/>
    <a:srgbClr val="A7022B"/>
    <a:srgbClr val="993300"/>
    <a:srgbClr val="AC1631"/>
    <a:srgbClr val="4472C4"/>
    <a:srgbClr val="FFFFFF"/>
    <a:srgbClr val="EF5350"/>
    <a:srgbClr val="F7F7F7"/>
    <a:srgbClr val="FEF8F4"/>
    <a:srgbClr val="F5F8F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9738" autoAdjust="0"/>
    <p:restoredTop sz="93939" autoAdjust="0"/>
  </p:normalViewPr>
  <p:slideViewPr>
    <p:cSldViewPr snapToGrid="0" showGuides="1">
      <p:cViewPr varScale="1">
        <p:scale>
          <a:sx n="113" d="100"/>
          <a:sy n="113" d="100"/>
        </p:scale>
        <p:origin x="-264" y="-96"/>
      </p:cViewPr>
      <p:guideLst>
        <p:guide orient="horz" pos="1815"/>
        <p:guide pos="3799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86" d="100"/>
          <a:sy n="86" d="100"/>
        </p:scale>
        <p:origin x="-3846" y="-90"/>
      </p:cViewPr>
      <p:guideLst>
        <p:guide orient="horz" pos="2853"/>
        <p:guide pos="2137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ags" Target="tags/tag1.xml"/><Relationship Id="rId40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4">
  <dgm:title val=""/>
  <dgm:desc val=""/>
  <dgm:catLst>
    <dgm:cat type="accent2" pri="11400"/>
  </dgm:catLst>
  <dgm:styleLbl name="node0">
    <dgm:fillClrLst meth="cycle">
      <a:schemeClr val="accent2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2">
        <a:shade val="50000"/>
      </a:schemeClr>
      <a:schemeClr val="accent2">
        <a:tint val="45000"/>
      </a:schemeClr>
    </dgm:fillClrLst>
    <dgm:linClrLst meth="cycle">
      <a:schemeClr val="accent2">
        <a:shade val="50000"/>
      </a:schemeClr>
      <a:schemeClr val="accent2">
        <a:tint val="45000"/>
      </a:schemeClr>
    </dgm:linClrLst>
    <dgm:effectClrLst/>
    <dgm:txLinClrLst/>
    <dgm:txFillClrLst/>
    <dgm:txEffectClrLst/>
  </dgm:styleLbl>
  <dgm:styleLbl name="ln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2">
        <a:shade val="80000"/>
        <a:alpha val="50000"/>
      </a:schemeClr>
      <a:schemeClr val="accent2">
        <a:tint val="45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55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DC4FA1C-D800-4ACB-9563-48B9E035C2A0}" type="doc">
      <dgm:prSet loTypeId="urn:microsoft.com/office/officeart/2005/8/layout/StepDownProcess" loCatId="process" qsTypeId="urn:microsoft.com/office/officeart/2005/8/quickstyle/3d1" qsCatId="3D" csTypeId="urn:microsoft.com/office/officeart/2005/8/colors/accent2_4" csCatId="accent2" phldr="1"/>
      <dgm:spPr/>
      <dgm:t>
        <a:bodyPr/>
        <a:lstStyle/>
        <a:p>
          <a:endParaRPr lang="zh-CN" altLang="en-US"/>
        </a:p>
      </dgm:t>
    </dgm:pt>
    <dgm:pt modelId="{95706724-2B99-4CB8-B0A0-C2A6D5232BAC}">
      <dgm:prSet phldrT="[文本]"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r>
            <a: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rPr>
            <a:t>海量</a:t>
          </a:r>
          <a:endParaRPr lang="en-US" altLang="zh-CN" b="1" dirty="0">
            <a:latin typeface="微软雅黑" panose="020B0503020204020204" pitchFamily="34" charset="-122"/>
            <a:ea typeface="微软雅黑" panose="020B0503020204020204" pitchFamily="34" charset="-122"/>
          </a:endParaRPr>
        </a:p>
        <a:p>
          <a:r>
            <a: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rPr>
            <a:t>重复</a:t>
          </a:r>
        </a:p>
      </dgm:t>
    </dgm:pt>
    <dgm:pt modelId="{6A39ED56-CFBE-446A-A3D5-C79427A7521F}" type="parTrans" cxnId="{4D548388-CF42-4530-98A6-9F1164D70D89}">
      <dgm:prSet/>
      <dgm:spPr/>
      <dgm:t>
        <a:bodyPr/>
        <a:lstStyle/>
        <a:p>
          <a:endParaRPr lang="zh-CN" altLang="en-US"/>
        </a:p>
      </dgm:t>
    </dgm:pt>
    <dgm:pt modelId="{8C57B4BF-ABA9-4867-B288-5FE74CC49B6A}" type="sibTrans" cxnId="{4D548388-CF42-4530-98A6-9F1164D70D89}">
      <dgm:prSet/>
      <dgm:spPr/>
      <dgm:t>
        <a:bodyPr/>
        <a:lstStyle/>
        <a:p>
          <a:endParaRPr lang="zh-CN" altLang="en-US"/>
        </a:p>
      </dgm:t>
    </dgm:pt>
    <dgm:pt modelId="{FBFE885D-B856-4E9D-A911-0E502301962A}">
      <dgm:prSet phldrT="[文本]" custT="1"/>
      <dgm:spPr/>
      <dgm:t>
        <a:bodyPr/>
        <a:lstStyle/>
        <a:p>
          <a:r>
            <a: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rPr>
            <a:t>人文社会科学领域报刊近</a:t>
          </a:r>
          <a:r>
            <a:rPr lang="en-US" altLang="zh-CN" sz="1800" b="1" dirty="0">
              <a:latin typeface="楷体" panose="02010609060101010101" pitchFamily="49" charset="-122"/>
              <a:ea typeface="楷体" panose="02010609060101010101" pitchFamily="49" charset="-122"/>
            </a:rPr>
            <a:t>4000</a:t>
          </a:r>
          <a:r>
            <a: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rPr>
            <a:t>种</a:t>
          </a:r>
        </a:p>
      </dgm:t>
    </dgm:pt>
    <dgm:pt modelId="{D6E28B3E-38DC-4EAA-8E72-530F16E43097}" type="parTrans" cxnId="{15D191BD-A97B-4113-A64E-28E5AC35E6D9}">
      <dgm:prSet/>
      <dgm:spPr/>
      <dgm:t>
        <a:bodyPr/>
        <a:lstStyle/>
        <a:p>
          <a:endParaRPr lang="zh-CN" altLang="en-US"/>
        </a:p>
      </dgm:t>
    </dgm:pt>
    <dgm:pt modelId="{15209AEE-9138-443A-AD15-FC03C5B1F3E7}" type="sibTrans" cxnId="{15D191BD-A97B-4113-A64E-28E5AC35E6D9}">
      <dgm:prSet/>
      <dgm:spPr/>
      <dgm:t>
        <a:bodyPr/>
        <a:lstStyle/>
        <a:p>
          <a:endParaRPr lang="zh-CN" altLang="en-US"/>
        </a:p>
      </dgm:t>
    </dgm:pt>
    <dgm:pt modelId="{1DA78E03-1371-4270-A7EF-4258E796A846}">
      <dgm:prSet phldrT="[文本]"/>
      <dgm:spPr/>
      <dgm:t>
        <a:bodyPr/>
        <a:lstStyle/>
        <a:p>
          <a:r>
            <a: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rPr>
            <a:t>精选</a:t>
          </a:r>
          <a:endParaRPr lang="en-US" altLang="zh-CN" b="1" dirty="0">
            <a:latin typeface="微软雅黑" panose="020B0503020204020204" pitchFamily="34" charset="-122"/>
            <a:ea typeface="微软雅黑" panose="020B0503020204020204" pitchFamily="34" charset="-122"/>
          </a:endParaRPr>
        </a:p>
        <a:p>
          <a:r>
            <a: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rPr>
            <a:t>优质</a:t>
          </a:r>
        </a:p>
      </dgm:t>
    </dgm:pt>
    <dgm:pt modelId="{8F751161-9CBF-4FE7-BA55-644C5276D1D5}" type="parTrans" cxnId="{A9F36139-8F2E-4C21-9ACA-3DDA2F5C09B7}">
      <dgm:prSet/>
      <dgm:spPr/>
      <dgm:t>
        <a:bodyPr/>
        <a:lstStyle/>
        <a:p>
          <a:endParaRPr lang="zh-CN" altLang="en-US"/>
        </a:p>
      </dgm:t>
    </dgm:pt>
    <dgm:pt modelId="{6B75C062-B17F-4FCE-9343-0BA5F99F177B}" type="sibTrans" cxnId="{A9F36139-8F2E-4C21-9ACA-3DDA2F5C09B7}">
      <dgm:prSet/>
      <dgm:spPr/>
      <dgm:t>
        <a:bodyPr/>
        <a:lstStyle/>
        <a:p>
          <a:endParaRPr lang="zh-CN" altLang="en-US"/>
        </a:p>
      </dgm:t>
    </dgm:pt>
    <dgm:pt modelId="{4CBA5BBE-3C68-4F4B-B142-37E8DBD45392}">
      <dgm:prSet phldrT="[文本]" custT="1"/>
      <dgm:spPr/>
      <dgm:t>
        <a:bodyPr/>
        <a:lstStyle/>
        <a:p>
          <a:r>
            <a: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rPr>
            <a:t>人文</a:t>
          </a:r>
          <a:r>
            <a:rPr lang="en-US" altLang="zh-CN" sz="1800" b="1" dirty="0">
              <a:latin typeface="楷体" panose="02010609060101010101" pitchFamily="49" charset="-122"/>
              <a:ea typeface="楷体" panose="02010609060101010101" pitchFamily="49" charset="-122"/>
            </a:rPr>
            <a:t>《</a:t>
          </a:r>
          <a:r>
            <a: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rPr>
            <a:t>人大复印报刊资料</a:t>
          </a:r>
          <a:r>
            <a:rPr lang="en-US" altLang="zh-CN" sz="1800" b="1" dirty="0">
              <a:latin typeface="楷体" panose="02010609060101010101" pitchFamily="49" charset="-122"/>
              <a:ea typeface="楷体" panose="02010609060101010101" pitchFamily="49" charset="-122"/>
            </a:rPr>
            <a:t>》142</a:t>
          </a:r>
          <a:r>
            <a: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rPr>
            <a:t>种专业期刊</a:t>
          </a:r>
          <a:endParaRPr lang="zh-CN" altLang="en-US" sz="1800" dirty="0"/>
        </a:p>
      </dgm:t>
    </dgm:pt>
    <dgm:pt modelId="{1E552C4C-83ED-4806-A73B-1C1B5592C164}" type="parTrans" cxnId="{1CDC90B6-DBDF-40CF-90AF-732D21FE461B}">
      <dgm:prSet/>
      <dgm:spPr/>
      <dgm:t>
        <a:bodyPr/>
        <a:lstStyle/>
        <a:p>
          <a:endParaRPr lang="zh-CN" altLang="en-US"/>
        </a:p>
      </dgm:t>
    </dgm:pt>
    <dgm:pt modelId="{98087DE1-8FC5-49ED-B628-AFEB11E300E1}" type="sibTrans" cxnId="{1CDC90B6-DBDF-40CF-90AF-732D21FE461B}">
      <dgm:prSet/>
      <dgm:spPr/>
      <dgm:t>
        <a:bodyPr/>
        <a:lstStyle/>
        <a:p>
          <a:endParaRPr lang="zh-CN" altLang="en-US"/>
        </a:p>
      </dgm:t>
    </dgm:pt>
    <dgm:pt modelId="{C7816312-F37E-4C6F-B832-15F1319A3782}">
      <dgm:prSet phldrT="[文本]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rPr>
            <a:t>冗余学术信息时代解决方案</a:t>
          </a:r>
        </a:p>
      </dgm:t>
    </dgm:pt>
    <dgm:pt modelId="{B27D45C4-6C5C-43FE-8003-A83E0840D2BC}" type="parTrans" cxnId="{837552A4-5F2C-409C-A710-1D4D5CA41F15}">
      <dgm:prSet/>
      <dgm:spPr/>
      <dgm:t>
        <a:bodyPr/>
        <a:lstStyle/>
        <a:p>
          <a:endParaRPr lang="zh-CN" altLang="en-US"/>
        </a:p>
      </dgm:t>
    </dgm:pt>
    <dgm:pt modelId="{CF18772A-9270-4D5F-B2CE-7F690AB48456}" type="sibTrans" cxnId="{837552A4-5F2C-409C-A710-1D4D5CA41F15}">
      <dgm:prSet/>
      <dgm:spPr/>
      <dgm:t>
        <a:bodyPr/>
        <a:lstStyle/>
        <a:p>
          <a:endParaRPr lang="zh-CN" altLang="en-US"/>
        </a:p>
      </dgm:t>
    </dgm:pt>
    <dgm:pt modelId="{9BB572A6-B94A-4051-8478-18A0F2E60658}">
      <dgm:prSet phldrT="[文本]" custT="1"/>
      <dgm:spPr/>
      <dgm:t>
        <a:bodyPr/>
        <a:lstStyle/>
        <a:p>
          <a:r>
            <a: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rPr>
            <a:t>提供高价值的学术文献</a:t>
          </a:r>
        </a:p>
      </dgm:t>
    </dgm:pt>
    <dgm:pt modelId="{670B2364-0D61-447E-8FB3-7254320FE944}" type="parTrans" cxnId="{837FFC01-6F07-4BE5-BEF7-0C95D8B7867D}">
      <dgm:prSet/>
      <dgm:spPr/>
      <dgm:t>
        <a:bodyPr/>
        <a:lstStyle/>
        <a:p>
          <a:endParaRPr lang="zh-CN" altLang="en-US"/>
        </a:p>
      </dgm:t>
    </dgm:pt>
    <dgm:pt modelId="{1546C360-4DA5-4DD6-8AC4-412B6C93DC0B}" type="sibTrans" cxnId="{837FFC01-6F07-4BE5-BEF7-0C95D8B7867D}">
      <dgm:prSet/>
      <dgm:spPr/>
      <dgm:t>
        <a:bodyPr/>
        <a:lstStyle/>
        <a:p>
          <a:endParaRPr lang="zh-CN" altLang="en-US"/>
        </a:p>
      </dgm:t>
    </dgm:pt>
    <dgm:pt modelId="{F7E87B13-59AA-45D9-9FEC-09FB8DC0AE83}">
      <dgm:prSet phldrT="[文本]" custT="1"/>
      <dgm:spPr/>
      <dgm:t>
        <a:bodyPr/>
        <a:lstStyle/>
        <a:p>
          <a:r>
            <a: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rPr>
            <a:t>每年正式发表论文约</a:t>
          </a:r>
          <a:r>
            <a:rPr lang="en-US" altLang="zh-CN" sz="1800" b="1" dirty="0">
              <a:latin typeface="楷体" panose="02010609060101010101" pitchFamily="49" charset="-122"/>
              <a:ea typeface="楷体" panose="02010609060101010101" pitchFamily="49" charset="-122"/>
            </a:rPr>
            <a:t>75</a:t>
          </a:r>
          <a:r>
            <a: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rPr>
            <a:t>万余篇</a:t>
          </a:r>
        </a:p>
      </dgm:t>
    </dgm:pt>
    <dgm:pt modelId="{FB22BF86-3DEB-4C68-B3AB-F56FFED6F659}" type="parTrans" cxnId="{93C5C794-4AAD-4363-B721-E1863E0A0943}">
      <dgm:prSet/>
      <dgm:spPr/>
      <dgm:t>
        <a:bodyPr/>
        <a:lstStyle/>
        <a:p>
          <a:endParaRPr lang="zh-CN" altLang="en-US"/>
        </a:p>
      </dgm:t>
    </dgm:pt>
    <dgm:pt modelId="{B87D71DA-FFB4-4FD8-84E6-2B759573E69D}" type="sibTrans" cxnId="{93C5C794-4AAD-4363-B721-E1863E0A0943}">
      <dgm:prSet/>
      <dgm:spPr/>
      <dgm:t>
        <a:bodyPr/>
        <a:lstStyle/>
        <a:p>
          <a:endParaRPr lang="zh-CN" altLang="en-US"/>
        </a:p>
      </dgm:t>
    </dgm:pt>
    <dgm:pt modelId="{C5615DAB-B8DC-4C0A-BFE6-2B992082BCCF}">
      <dgm:prSet phldrT="[文本]" custT="1"/>
      <dgm:spPr/>
      <dgm:t>
        <a:bodyPr/>
        <a:lstStyle/>
        <a:p>
          <a:r>
            <a: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rPr>
            <a:t>每年从上述资源种精选出</a:t>
          </a:r>
          <a:r>
            <a:rPr lang="en-US" altLang="zh-CN" sz="1800" b="1" dirty="0">
              <a:latin typeface="楷体" panose="02010609060101010101" pitchFamily="49" charset="-122"/>
              <a:ea typeface="楷体" panose="02010609060101010101" pitchFamily="49" charset="-122"/>
            </a:rPr>
            <a:t>2-3</a:t>
          </a:r>
          <a:r>
            <a: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rPr>
            <a:t>万篇论文出版</a:t>
          </a:r>
          <a:endParaRPr lang="zh-CN" altLang="en-US" sz="1800" dirty="0"/>
        </a:p>
      </dgm:t>
    </dgm:pt>
    <dgm:pt modelId="{62195D4F-72FA-41EC-92A6-4CBC4734F8DA}" type="parTrans" cxnId="{23BF1FFE-5C46-4CCD-A54B-4EC0881874C1}">
      <dgm:prSet/>
      <dgm:spPr/>
      <dgm:t>
        <a:bodyPr/>
        <a:lstStyle/>
        <a:p>
          <a:endParaRPr lang="zh-CN" altLang="en-US"/>
        </a:p>
      </dgm:t>
    </dgm:pt>
    <dgm:pt modelId="{90BD1AF2-E8B3-4476-AA07-5376354D3EE4}" type="sibTrans" cxnId="{23BF1FFE-5C46-4CCD-A54B-4EC0881874C1}">
      <dgm:prSet/>
      <dgm:spPr/>
      <dgm:t>
        <a:bodyPr/>
        <a:lstStyle/>
        <a:p>
          <a:endParaRPr lang="zh-CN" altLang="en-US"/>
        </a:p>
      </dgm:t>
    </dgm:pt>
    <dgm:pt modelId="{2A9E8963-182A-43FB-9C26-5C71B9DA1B74}">
      <dgm:prSet phldrT="[文本]" custT="1"/>
      <dgm:spPr/>
      <dgm:t>
        <a:bodyPr/>
        <a:lstStyle/>
        <a:p>
          <a:r>
            <a: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rPr>
            <a:t>“精”</a:t>
          </a:r>
          <a:r>
            <a:rPr lang="en-US" altLang="zh-CN" sz="1800" b="1" dirty="0">
              <a:latin typeface="楷体" panose="02010609060101010101" pitchFamily="49" charset="-122"/>
              <a:ea typeface="楷体" panose="02010609060101010101" pitchFamily="49" charset="-122"/>
            </a:rPr>
            <a:t>+</a:t>
          </a:r>
          <a:r>
            <a: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rPr>
            <a:t>“全”有机结合</a:t>
          </a:r>
        </a:p>
      </dgm:t>
    </dgm:pt>
    <dgm:pt modelId="{CA6AB752-9CC5-4FE7-ACE8-E88EA01AB768}" type="parTrans" cxnId="{5906F3A3-DBD0-4A59-8AB2-7459BD24220B}">
      <dgm:prSet/>
      <dgm:spPr/>
      <dgm:t>
        <a:bodyPr/>
        <a:lstStyle/>
        <a:p>
          <a:endParaRPr lang="zh-CN" altLang="en-US"/>
        </a:p>
      </dgm:t>
    </dgm:pt>
    <dgm:pt modelId="{3D384E97-27F3-4105-B7F7-AE4BFA684C9B}" type="sibTrans" cxnId="{5906F3A3-DBD0-4A59-8AB2-7459BD24220B}">
      <dgm:prSet/>
      <dgm:spPr/>
      <dgm:t>
        <a:bodyPr/>
        <a:lstStyle/>
        <a:p>
          <a:endParaRPr lang="zh-CN" altLang="en-US"/>
        </a:p>
      </dgm:t>
    </dgm:pt>
    <dgm:pt modelId="{C9B66C32-9B0C-4978-A296-B41014FB90AD}" type="pres">
      <dgm:prSet presAssocID="{2DC4FA1C-D800-4ACB-9563-48B9E035C2A0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zh-CN" altLang="en-US"/>
        </a:p>
      </dgm:t>
    </dgm:pt>
    <dgm:pt modelId="{BC416A75-4035-4562-A8F3-48FE8708A854}" type="pres">
      <dgm:prSet presAssocID="{95706724-2B99-4CB8-B0A0-C2A6D5232BAC}" presName="composite" presStyleCnt="0"/>
      <dgm:spPr/>
    </dgm:pt>
    <dgm:pt modelId="{CD7AFED6-169F-4C9D-A098-9C74EB03CEB9}" type="pres">
      <dgm:prSet presAssocID="{95706724-2B99-4CB8-B0A0-C2A6D5232BAC}" presName="bentUpArrow1" presStyleLbl="alignImgPlace1" presStyleIdx="0" presStyleCnt="2"/>
      <dgm:spPr/>
    </dgm:pt>
    <dgm:pt modelId="{E689AC6A-738E-4011-BBB9-5C0AF438D77C}" type="pres">
      <dgm:prSet presAssocID="{95706724-2B99-4CB8-B0A0-C2A6D5232BAC}" presName="ParentText" presStyleLbl="node1" presStyleIdx="0" presStyleCnt="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08A3D13-1CF4-43BF-827A-0D05CF8A200B}" type="pres">
      <dgm:prSet presAssocID="{95706724-2B99-4CB8-B0A0-C2A6D5232BAC}" presName="ChildText" presStyleLbl="revTx" presStyleIdx="0" presStyleCnt="3" custScaleX="308411" custLinFactX="17920" custLinFactNeighborX="100000" custLinFactNeighborY="-242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D439820-1494-47D4-8682-20C83D6D9F32}" type="pres">
      <dgm:prSet presAssocID="{8C57B4BF-ABA9-4867-B288-5FE74CC49B6A}" presName="sibTrans" presStyleCnt="0"/>
      <dgm:spPr/>
    </dgm:pt>
    <dgm:pt modelId="{572D298B-D6C7-44D9-8F1A-14D7CD6781D8}" type="pres">
      <dgm:prSet presAssocID="{1DA78E03-1371-4270-A7EF-4258E796A846}" presName="composite" presStyleCnt="0"/>
      <dgm:spPr/>
    </dgm:pt>
    <dgm:pt modelId="{DBEF6F66-F9B1-4F31-9482-9813C2FF1360}" type="pres">
      <dgm:prSet presAssocID="{1DA78E03-1371-4270-A7EF-4258E796A846}" presName="bentUpArrow1" presStyleLbl="alignImgPlace1" presStyleIdx="1" presStyleCnt="2"/>
      <dgm:spPr/>
    </dgm:pt>
    <dgm:pt modelId="{2A641343-7C4F-40A9-8290-59610A00E520}" type="pres">
      <dgm:prSet presAssocID="{1DA78E03-1371-4270-A7EF-4258E796A846}" presName="ParentText" presStyleLbl="node1" presStyleIdx="1" presStyleCnt="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47B3B41-57C5-43DA-BA29-1C460D1DF97B}" type="pres">
      <dgm:prSet presAssocID="{1DA78E03-1371-4270-A7EF-4258E796A846}" presName="ChildText" presStyleLbl="revTx" presStyleIdx="1" presStyleCnt="3" custScaleX="398594" custLinFactX="59071" custLinFactNeighborX="100000" custLinFactNeighborY="-532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F57D0C6-9DA6-4A9F-8455-3BC33B6C14D2}" type="pres">
      <dgm:prSet presAssocID="{6B75C062-B17F-4FCE-9343-0BA5F99F177B}" presName="sibTrans" presStyleCnt="0"/>
      <dgm:spPr/>
    </dgm:pt>
    <dgm:pt modelId="{6C85B791-D8EB-4283-BDA2-9C5B71CD8BD2}" type="pres">
      <dgm:prSet presAssocID="{C7816312-F37E-4C6F-B832-15F1319A3782}" presName="composite" presStyleCnt="0"/>
      <dgm:spPr/>
    </dgm:pt>
    <dgm:pt modelId="{B7DE93BE-47D7-41DE-8498-51B75023B8FA}" type="pres">
      <dgm:prSet presAssocID="{C7816312-F37E-4C6F-B832-15F1319A3782}" presName="ParentText" presStyleLbl="node1" presStyleIdx="2" presStyleCnt="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792DD2A-E733-4D77-9320-CFB68126A99A}" type="pres">
      <dgm:prSet presAssocID="{C7816312-F37E-4C6F-B832-15F1319A3782}" presName="FinalChildText" presStyleLbl="revTx" presStyleIdx="2" presStyleCnt="3" custScaleX="259764" custLinFactNeighborX="91818" custLinFactNeighborY="-368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3C5C794-4AAD-4363-B721-E1863E0A0943}" srcId="{95706724-2B99-4CB8-B0A0-C2A6D5232BAC}" destId="{F7E87B13-59AA-45D9-9FEC-09FB8DC0AE83}" srcOrd="1" destOrd="0" parTransId="{FB22BF86-3DEB-4C68-B3AB-F56FFED6F659}" sibTransId="{B87D71DA-FFB4-4FD8-84E6-2B759573E69D}"/>
    <dgm:cxn modelId="{1CDC90B6-DBDF-40CF-90AF-732D21FE461B}" srcId="{1DA78E03-1371-4270-A7EF-4258E796A846}" destId="{4CBA5BBE-3C68-4F4B-B142-37E8DBD45392}" srcOrd="0" destOrd="0" parTransId="{1E552C4C-83ED-4806-A73B-1C1B5592C164}" sibTransId="{98087DE1-8FC5-49ED-B628-AFEB11E300E1}"/>
    <dgm:cxn modelId="{5D0C64D3-69F4-4F8C-8EA8-A6F567D8F3EE}" type="presOf" srcId="{2A9E8963-182A-43FB-9C26-5C71B9DA1B74}" destId="{F792DD2A-E733-4D77-9320-CFB68126A99A}" srcOrd="0" destOrd="1" presId="urn:microsoft.com/office/officeart/2005/8/layout/StepDownProcess"/>
    <dgm:cxn modelId="{62CF7C99-7013-4F50-8227-E6003379642D}" type="presOf" srcId="{C7816312-F37E-4C6F-B832-15F1319A3782}" destId="{B7DE93BE-47D7-41DE-8498-51B75023B8FA}" srcOrd="0" destOrd="0" presId="urn:microsoft.com/office/officeart/2005/8/layout/StepDownProcess"/>
    <dgm:cxn modelId="{2D058577-37F7-4310-8009-F5831153CCE7}" type="presOf" srcId="{F7E87B13-59AA-45D9-9FEC-09FB8DC0AE83}" destId="{908A3D13-1CF4-43BF-827A-0D05CF8A200B}" srcOrd="0" destOrd="1" presId="urn:microsoft.com/office/officeart/2005/8/layout/StepDownProcess"/>
    <dgm:cxn modelId="{4D548388-CF42-4530-98A6-9F1164D70D89}" srcId="{2DC4FA1C-D800-4ACB-9563-48B9E035C2A0}" destId="{95706724-2B99-4CB8-B0A0-C2A6D5232BAC}" srcOrd="0" destOrd="0" parTransId="{6A39ED56-CFBE-446A-A3D5-C79427A7521F}" sibTransId="{8C57B4BF-ABA9-4867-B288-5FE74CC49B6A}"/>
    <dgm:cxn modelId="{0CEF848E-C9F8-4F4C-895B-B3994DA3A81F}" type="presOf" srcId="{1DA78E03-1371-4270-A7EF-4258E796A846}" destId="{2A641343-7C4F-40A9-8290-59610A00E520}" srcOrd="0" destOrd="0" presId="urn:microsoft.com/office/officeart/2005/8/layout/StepDownProcess"/>
    <dgm:cxn modelId="{23BF1FFE-5C46-4CCD-A54B-4EC0881874C1}" srcId="{1DA78E03-1371-4270-A7EF-4258E796A846}" destId="{C5615DAB-B8DC-4C0A-BFE6-2B992082BCCF}" srcOrd="1" destOrd="0" parTransId="{62195D4F-72FA-41EC-92A6-4CBC4734F8DA}" sibTransId="{90BD1AF2-E8B3-4476-AA07-5376354D3EE4}"/>
    <dgm:cxn modelId="{837FFC01-6F07-4BE5-BEF7-0C95D8B7867D}" srcId="{C7816312-F37E-4C6F-B832-15F1319A3782}" destId="{9BB572A6-B94A-4051-8478-18A0F2E60658}" srcOrd="0" destOrd="0" parTransId="{670B2364-0D61-447E-8FB3-7254320FE944}" sibTransId="{1546C360-4DA5-4DD6-8AC4-412B6C93DC0B}"/>
    <dgm:cxn modelId="{837552A4-5F2C-409C-A710-1D4D5CA41F15}" srcId="{2DC4FA1C-D800-4ACB-9563-48B9E035C2A0}" destId="{C7816312-F37E-4C6F-B832-15F1319A3782}" srcOrd="2" destOrd="0" parTransId="{B27D45C4-6C5C-43FE-8003-A83E0840D2BC}" sibTransId="{CF18772A-9270-4D5F-B2CE-7F690AB48456}"/>
    <dgm:cxn modelId="{5906F3A3-DBD0-4A59-8AB2-7459BD24220B}" srcId="{C7816312-F37E-4C6F-B832-15F1319A3782}" destId="{2A9E8963-182A-43FB-9C26-5C71B9DA1B74}" srcOrd="1" destOrd="0" parTransId="{CA6AB752-9CC5-4FE7-ACE8-E88EA01AB768}" sibTransId="{3D384E97-27F3-4105-B7F7-AE4BFA684C9B}"/>
    <dgm:cxn modelId="{49DA1602-344C-462A-92D6-890EC858C124}" type="presOf" srcId="{C5615DAB-B8DC-4C0A-BFE6-2B992082BCCF}" destId="{047B3B41-57C5-43DA-BA29-1C460D1DF97B}" srcOrd="0" destOrd="1" presId="urn:microsoft.com/office/officeart/2005/8/layout/StepDownProcess"/>
    <dgm:cxn modelId="{A9F36139-8F2E-4C21-9ACA-3DDA2F5C09B7}" srcId="{2DC4FA1C-D800-4ACB-9563-48B9E035C2A0}" destId="{1DA78E03-1371-4270-A7EF-4258E796A846}" srcOrd="1" destOrd="0" parTransId="{8F751161-9CBF-4FE7-BA55-644C5276D1D5}" sibTransId="{6B75C062-B17F-4FCE-9343-0BA5F99F177B}"/>
    <dgm:cxn modelId="{F1583A28-678F-4CFB-8CB9-469A35466038}" type="presOf" srcId="{2DC4FA1C-D800-4ACB-9563-48B9E035C2A0}" destId="{C9B66C32-9B0C-4978-A296-B41014FB90AD}" srcOrd="0" destOrd="0" presId="urn:microsoft.com/office/officeart/2005/8/layout/StepDownProcess"/>
    <dgm:cxn modelId="{574F835E-C459-437F-BC77-A9D8351CF15D}" type="presOf" srcId="{4CBA5BBE-3C68-4F4B-B142-37E8DBD45392}" destId="{047B3B41-57C5-43DA-BA29-1C460D1DF97B}" srcOrd="0" destOrd="0" presId="urn:microsoft.com/office/officeart/2005/8/layout/StepDownProcess"/>
    <dgm:cxn modelId="{2F5A1927-0FCC-4E4F-B2CA-AEE6495F2F83}" type="presOf" srcId="{FBFE885D-B856-4E9D-A911-0E502301962A}" destId="{908A3D13-1CF4-43BF-827A-0D05CF8A200B}" srcOrd="0" destOrd="0" presId="urn:microsoft.com/office/officeart/2005/8/layout/StepDownProcess"/>
    <dgm:cxn modelId="{15D191BD-A97B-4113-A64E-28E5AC35E6D9}" srcId="{95706724-2B99-4CB8-B0A0-C2A6D5232BAC}" destId="{FBFE885D-B856-4E9D-A911-0E502301962A}" srcOrd="0" destOrd="0" parTransId="{D6E28B3E-38DC-4EAA-8E72-530F16E43097}" sibTransId="{15209AEE-9138-443A-AD15-FC03C5B1F3E7}"/>
    <dgm:cxn modelId="{C51C5621-F882-4481-8205-C7FD815A528C}" type="presOf" srcId="{95706724-2B99-4CB8-B0A0-C2A6D5232BAC}" destId="{E689AC6A-738E-4011-BBB9-5C0AF438D77C}" srcOrd="0" destOrd="0" presId="urn:microsoft.com/office/officeart/2005/8/layout/StepDownProcess"/>
    <dgm:cxn modelId="{E1D89F17-EF0C-43B6-8AA6-2EF95D23F550}" type="presOf" srcId="{9BB572A6-B94A-4051-8478-18A0F2E60658}" destId="{F792DD2A-E733-4D77-9320-CFB68126A99A}" srcOrd="0" destOrd="0" presId="urn:microsoft.com/office/officeart/2005/8/layout/StepDownProcess"/>
    <dgm:cxn modelId="{3E52380D-2711-4089-9106-B5746EBC3892}" type="presParOf" srcId="{C9B66C32-9B0C-4978-A296-B41014FB90AD}" destId="{BC416A75-4035-4562-A8F3-48FE8708A854}" srcOrd="0" destOrd="0" presId="urn:microsoft.com/office/officeart/2005/8/layout/StepDownProcess"/>
    <dgm:cxn modelId="{F01D2165-688E-4019-BAE5-7EFE6E662B08}" type="presParOf" srcId="{BC416A75-4035-4562-A8F3-48FE8708A854}" destId="{CD7AFED6-169F-4C9D-A098-9C74EB03CEB9}" srcOrd="0" destOrd="0" presId="urn:microsoft.com/office/officeart/2005/8/layout/StepDownProcess"/>
    <dgm:cxn modelId="{10A39A2C-1CAC-4C0E-B49A-F525A26A9D4A}" type="presParOf" srcId="{BC416A75-4035-4562-A8F3-48FE8708A854}" destId="{E689AC6A-738E-4011-BBB9-5C0AF438D77C}" srcOrd="1" destOrd="0" presId="urn:microsoft.com/office/officeart/2005/8/layout/StepDownProcess"/>
    <dgm:cxn modelId="{DF247784-2AC9-41D8-AA51-D3B50D3883EE}" type="presParOf" srcId="{BC416A75-4035-4562-A8F3-48FE8708A854}" destId="{908A3D13-1CF4-43BF-827A-0D05CF8A200B}" srcOrd="2" destOrd="0" presId="urn:microsoft.com/office/officeart/2005/8/layout/StepDownProcess"/>
    <dgm:cxn modelId="{3376876C-27B6-4802-A97F-A2E383FE68E2}" type="presParOf" srcId="{C9B66C32-9B0C-4978-A296-B41014FB90AD}" destId="{6D439820-1494-47D4-8682-20C83D6D9F32}" srcOrd="1" destOrd="0" presId="urn:microsoft.com/office/officeart/2005/8/layout/StepDownProcess"/>
    <dgm:cxn modelId="{03AC38D5-1022-4287-AACF-1D9CCBCCD3E4}" type="presParOf" srcId="{C9B66C32-9B0C-4978-A296-B41014FB90AD}" destId="{572D298B-D6C7-44D9-8F1A-14D7CD6781D8}" srcOrd="2" destOrd="0" presId="urn:microsoft.com/office/officeart/2005/8/layout/StepDownProcess"/>
    <dgm:cxn modelId="{DB403BB4-4AA7-49D7-A13C-66D2F26B3165}" type="presParOf" srcId="{572D298B-D6C7-44D9-8F1A-14D7CD6781D8}" destId="{DBEF6F66-F9B1-4F31-9482-9813C2FF1360}" srcOrd="0" destOrd="0" presId="urn:microsoft.com/office/officeart/2005/8/layout/StepDownProcess"/>
    <dgm:cxn modelId="{4750C678-3061-4289-8CD5-CA0745D6DEC6}" type="presParOf" srcId="{572D298B-D6C7-44D9-8F1A-14D7CD6781D8}" destId="{2A641343-7C4F-40A9-8290-59610A00E520}" srcOrd="1" destOrd="0" presId="urn:microsoft.com/office/officeart/2005/8/layout/StepDownProcess"/>
    <dgm:cxn modelId="{AE5D4E22-7C42-4508-A769-ECE57D3ED7FD}" type="presParOf" srcId="{572D298B-D6C7-44D9-8F1A-14D7CD6781D8}" destId="{047B3B41-57C5-43DA-BA29-1C460D1DF97B}" srcOrd="2" destOrd="0" presId="urn:microsoft.com/office/officeart/2005/8/layout/StepDownProcess"/>
    <dgm:cxn modelId="{E0A664AD-04CB-45F3-8F19-B198C30B16E5}" type="presParOf" srcId="{C9B66C32-9B0C-4978-A296-B41014FB90AD}" destId="{4F57D0C6-9DA6-4A9F-8455-3BC33B6C14D2}" srcOrd="3" destOrd="0" presId="urn:microsoft.com/office/officeart/2005/8/layout/StepDownProcess"/>
    <dgm:cxn modelId="{36245A98-5BAC-469F-BE96-E84579869CD7}" type="presParOf" srcId="{C9B66C32-9B0C-4978-A296-B41014FB90AD}" destId="{6C85B791-D8EB-4283-BDA2-9C5B71CD8BD2}" srcOrd="4" destOrd="0" presId="urn:microsoft.com/office/officeart/2005/8/layout/StepDownProcess"/>
    <dgm:cxn modelId="{CA6B83A5-DB00-4647-809F-418E20B41CDD}" type="presParOf" srcId="{6C85B791-D8EB-4283-BDA2-9C5B71CD8BD2}" destId="{B7DE93BE-47D7-41DE-8498-51B75023B8FA}" srcOrd="0" destOrd="0" presId="urn:microsoft.com/office/officeart/2005/8/layout/StepDownProcess"/>
    <dgm:cxn modelId="{06E6D112-1A35-4B1F-AB28-A34C33B5FA29}" type="presParOf" srcId="{6C85B791-D8EB-4283-BDA2-9C5B71CD8BD2}" destId="{F792DD2A-E733-4D77-9320-CFB68126A99A}" srcOrd="1" destOrd="0" presId="urn:microsoft.com/office/officeart/2005/8/layout/StepDownProcess"/>
  </dgm:cxnLst>
  <dgm:bg/>
  <dgm:whole/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D7AFED6-169F-4C9D-A098-9C74EB03CEB9}">
      <dsp:nvSpPr>
        <dsp:cNvPr id="0" name=""/>
        <dsp:cNvSpPr/>
      </dsp:nvSpPr>
      <dsp:spPr>
        <a:xfrm rot="5400000">
          <a:off x="1565069" y="1163218"/>
          <a:ext cx="1028766" cy="1171214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gradFill rotWithShape="0">
          <a:gsLst>
            <a:gs pos="0">
              <a:schemeClr val="accent2">
                <a:tint val="5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tint val="5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tint val="5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E689AC6A-738E-4011-BBB9-5C0AF438D77C}">
      <dsp:nvSpPr>
        <dsp:cNvPr id="0" name=""/>
        <dsp:cNvSpPr/>
      </dsp:nvSpPr>
      <dsp:spPr>
        <a:xfrm>
          <a:off x="1292508" y="22810"/>
          <a:ext cx="1731837" cy="1212230"/>
        </a:xfrm>
        <a:prstGeom prst="roundRect">
          <a:avLst>
            <a:gd name="adj" fmla="val 16670"/>
          </a:avLst>
        </a:prstGeom>
        <a:solidFill>
          <a:schemeClr val="accent2">
            <a:lumMod val="60000"/>
            <a:lumOff val="40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900" b="1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海量</a:t>
          </a:r>
          <a:endParaRPr lang="en-US" altLang="zh-CN" sz="1900" b="1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900" b="1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重复</a:t>
          </a:r>
        </a:p>
      </dsp:txBody>
      <dsp:txXfrm>
        <a:off x="1351695" y="81997"/>
        <a:ext cx="1613463" cy="1093856"/>
      </dsp:txXfrm>
    </dsp:sp>
    <dsp:sp modelId="{908A3D13-1CF4-43BF-827A-0D05CF8A200B}">
      <dsp:nvSpPr>
        <dsp:cNvPr id="0" name=""/>
        <dsp:cNvSpPr/>
      </dsp:nvSpPr>
      <dsp:spPr>
        <a:xfrm>
          <a:off x="3197090" y="114664"/>
          <a:ext cx="3884664" cy="97977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800" b="1" kern="1200" dirty="0">
              <a:latin typeface="楷体" panose="02010609060101010101" pitchFamily="49" charset="-122"/>
              <a:ea typeface="楷体" panose="02010609060101010101" pitchFamily="49" charset="-122"/>
            </a:rPr>
            <a:t>人文社会科学领域报刊近</a:t>
          </a:r>
          <a:r>
            <a:rPr lang="en-US" altLang="zh-CN" sz="1800" b="1" kern="1200" dirty="0">
              <a:latin typeface="楷体" panose="02010609060101010101" pitchFamily="49" charset="-122"/>
              <a:ea typeface="楷体" panose="02010609060101010101" pitchFamily="49" charset="-122"/>
            </a:rPr>
            <a:t>4000</a:t>
          </a:r>
          <a:r>
            <a:rPr lang="zh-CN" altLang="en-US" sz="1800" b="1" kern="1200" dirty="0">
              <a:latin typeface="楷体" panose="02010609060101010101" pitchFamily="49" charset="-122"/>
              <a:ea typeface="楷体" panose="02010609060101010101" pitchFamily="49" charset="-122"/>
            </a:rPr>
            <a:t>种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800" b="1" kern="1200" dirty="0">
              <a:latin typeface="楷体" panose="02010609060101010101" pitchFamily="49" charset="-122"/>
              <a:ea typeface="楷体" panose="02010609060101010101" pitchFamily="49" charset="-122"/>
            </a:rPr>
            <a:t>每年正式发表论文约</a:t>
          </a:r>
          <a:r>
            <a:rPr lang="en-US" altLang="zh-CN" sz="1800" b="1" kern="1200" dirty="0">
              <a:latin typeface="楷体" panose="02010609060101010101" pitchFamily="49" charset="-122"/>
              <a:ea typeface="楷体" panose="02010609060101010101" pitchFamily="49" charset="-122"/>
            </a:rPr>
            <a:t>75</a:t>
          </a:r>
          <a:r>
            <a:rPr lang="zh-CN" altLang="en-US" sz="1800" b="1" kern="1200" dirty="0">
              <a:latin typeface="楷体" panose="02010609060101010101" pitchFamily="49" charset="-122"/>
              <a:ea typeface="楷体" panose="02010609060101010101" pitchFamily="49" charset="-122"/>
            </a:rPr>
            <a:t>万余篇</a:t>
          </a:r>
        </a:p>
      </dsp:txBody>
      <dsp:txXfrm>
        <a:off x="3197090" y="114664"/>
        <a:ext cx="3884664" cy="979777"/>
      </dsp:txXfrm>
    </dsp:sp>
    <dsp:sp modelId="{DBEF6F66-F9B1-4F31-9482-9813C2FF1360}">
      <dsp:nvSpPr>
        <dsp:cNvPr id="0" name=""/>
        <dsp:cNvSpPr/>
      </dsp:nvSpPr>
      <dsp:spPr>
        <a:xfrm rot="5400000">
          <a:off x="3779636" y="2524953"/>
          <a:ext cx="1028766" cy="1171214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gradFill rotWithShape="0">
          <a:gsLst>
            <a:gs pos="0">
              <a:schemeClr val="accent2">
                <a:tint val="50000"/>
                <a:hueOff val="18603"/>
                <a:satOff val="451"/>
                <a:lumOff val="-179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tint val="50000"/>
                <a:hueOff val="18603"/>
                <a:satOff val="451"/>
                <a:lumOff val="-179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tint val="50000"/>
                <a:hueOff val="18603"/>
                <a:satOff val="451"/>
                <a:lumOff val="-179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2A641343-7C4F-40A9-8290-59610A00E520}">
      <dsp:nvSpPr>
        <dsp:cNvPr id="0" name=""/>
        <dsp:cNvSpPr/>
      </dsp:nvSpPr>
      <dsp:spPr>
        <a:xfrm>
          <a:off x="3507075" y="1384544"/>
          <a:ext cx="1731837" cy="1212230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2">
                <a:shade val="50000"/>
                <a:hueOff val="-394115"/>
                <a:satOff val="5189"/>
                <a:lumOff val="31078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shade val="50000"/>
                <a:hueOff val="-394115"/>
                <a:satOff val="5189"/>
                <a:lumOff val="31078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shade val="50000"/>
                <a:hueOff val="-394115"/>
                <a:satOff val="5189"/>
                <a:lumOff val="31078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900" b="1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精选</a:t>
          </a:r>
          <a:endParaRPr lang="en-US" altLang="zh-CN" sz="1900" b="1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900" b="1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优质</a:t>
          </a:r>
        </a:p>
      </dsp:txBody>
      <dsp:txXfrm>
        <a:off x="3566262" y="1443731"/>
        <a:ext cx="1613463" cy="1093856"/>
      </dsp:txXfrm>
    </dsp:sp>
    <dsp:sp modelId="{047B3B41-57C5-43DA-BA29-1C460D1DF97B}">
      <dsp:nvSpPr>
        <dsp:cNvPr id="0" name=""/>
        <dsp:cNvSpPr/>
      </dsp:nvSpPr>
      <dsp:spPr>
        <a:xfrm>
          <a:off x="5362024" y="1448005"/>
          <a:ext cx="5020585" cy="97977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800" b="1" kern="1200" dirty="0">
              <a:latin typeface="楷体" panose="02010609060101010101" pitchFamily="49" charset="-122"/>
              <a:ea typeface="楷体" panose="02010609060101010101" pitchFamily="49" charset="-122"/>
            </a:rPr>
            <a:t>人文</a:t>
          </a:r>
          <a:r>
            <a:rPr lang="en-US" altLang="zh-CN" sz="1800" b="1" kern="1200" dirty="0">
              <a:latin typeface="楷体" panose="02010609060101010101" pitchFamily="49" charset="-122"/>
              <a:ea typeface="楷体" panose="02010609060101010101" pitchFamily="49" charset="-122"/>
            </a:rPr>
            <a:t>《</a:t>
          </a:r>
          <a:r>
            <a:rPr lang="zh-CN" altLang="en-US" sz="1800" b="1" kern="1200" dirty="0">
              <a:latin typeface="楷体" panose="02010609060101010101" pitchFamily="49" charset="-122"/>
              <a:ea typeface="楷体" panose="02010609060101010101" pitchFamily="49" charset="-122"/>
            </a:rPr>
            <a:t>人大复印报刊资料</a:t>
          </a:r>
          <a:r>
            <a:rPr lang="en-US" altLang="zh-CN" sz="1800" b="1" kern="1200" dirty="0">
              <a:latin typeface="楷体" panose="02010609060101010101" pitchFamily="49" charset="-122"/>
              <a:ea typeface="楷体" panose="02010609060101010101" pitchFamily="49" charset="-122"/>
            </a:rPr>
            <a:t>》142</a:t>
          </a:r>
          <a:r>
            <a:rPr lang="zh-CN" altLang="en-US" sz="1800" b="1" kern="1200" dirty="0">
              <a:latin typeface="楷体" panose="02010609060101010101" pitchFamily="49" charset="-122"/>
              <a:ea typeface="楷体" panose="02010609060101010101" pitchFamily="49" charset="-122"/>
            </a:rPr>
            <a:t>种专业期刊</a:t>
          </a:r>
          <a:endParaRPr lang="zh-CN" altLang="en-US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800" b="1" kern="1200" dirty="0">
              <a:latin typeface="楷体" panose="02010609060101010101" pitchFamily="49" charset="-122"/>
              <a:ea typeface="楷体" panose="02010609060101010101" pitchFamily="49" charset="-122"/>
            </a:rPr>
            <a:t>每年从上述资源种精选出</a:t>
          </a:r>
          <a:r>
            <a:rPr lang="en-US" altLang="zh-CN" sz="1800" b="1" kern="1200" dirty="0">
              <a:latin typeface="楷体" panose="02010609060101010101" pitchFamily="49" charset="-122"/>
              <a:ea typeface="楷体" panose="02010609060101010101" pitchFamily="49" charset="-122"/>
            </a:rPr>
            <a:t>2-3</a:t>
          </a:r>
          <a:r>
            <a:rPr lang="zh-CN" altLang="en-US" sz="1800" b="1" kern="1200" dirty="0">
              <a:latin typeface="楷体" panose="02010609060101010101" pitchFamily="49" charset="-122"/>
              <a:ea typeface="楷体" panose="02010609060101010101" pitchFamily="49" charset="-122"/>
            </a:rPr>
            <a:t>万篇论文出版</a:t>
          </a:r>
          <a:endParaRPr lang="zh-CN" altLang="en-US" sz="1800" kern="1200" dirty="0"/>
        </a:p>
      </dsp:txBody>
      <dsp:txXfrm>
        <a:off x="5362024" y="1448005"/>
        <a:ext cx="5020585" cy="979777"/>
      </dsp:txXfrm>
    </dsp:sp>
    <dsp:sp modelId="{B7DE93BE-47D7-41DE-8498-51B75023B8FA}">
      <dsp:nvSpPr>
        <dsp:cNvPr id="0" name=""/>
        <dsp:cNvSpPr/>
      </dsp:nvSpPr>
      <dsp:spPr>
        <a:xfrm>
          <a:off x="5424307" y="2746279"/>
          <a:ext cx="1731837" cy="1212230"/>
        </a:xfrm>
        <a:prstGeom prst="roundRect">
          <a:avLst>
            <a:gd name="adj" fmla="val 16670"/>
          </a:avLst>
        </a:prstGeom>
        <a:solidFill>
          <a:schemeClr val="accent2">
            <a:lumMod val="75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900" b="1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冗余学术信息时代解决方案</a:t>
          </a:r>
        </a:p>
      </dsp:txBody>
      <dsp:txXfrm>
        <a:off x="5483494" y="2805466"/>
        <a:ext cx="1613463" cy="1093856"/>
      </dsp:txXfrm>
    </dsp:sp>
    <dsp:sp modelId="{F792DD2A-E733-4D77-9320-CFB68126A99A}">
      <dsp:nvSpPr>
        <dsp:cNvPr id="0" name=""/>
        <dsp:cNvSpPr/>
      </dsp:nvSpPr>
      <dsp:spPr>
        <a:xfrm>
          <a:off x="7306487" y="2825808"/>
          <a:ext cx="3271919" cy="97977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800" b="1" kern="1200" dirty="0">
              <a:latin typeface="楷体" panose="02010609060101010101" pitchFamily="49" charset="-122"/>
              <a:ea typeface="楷体" panose="02010609060101010101" pitchFamily="49" charset="-122"/>
            </a:rPr>
            <a:t>提供高价值的学术文献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800" b="1" kern="1200" dirty="0">
              <a:latin typeface="楷体" panose="02010609060101010101" pitchFamily="49" charset="-122"/>
              <a:ea typeface="楷体" panose="02010609060101010101" pitchFamily="49" charset="-122"/>
            </a:rPr>
            <a:t>“精”</a:t>
          </a:r>
          <a:r>
            <a:rPr lang="en-US" altLang="zh-CN" sz="1800" b="1" kern="1200" dirty="0">
              <a:latin typeface="楷体" panose="02010609060101010101" pitchFamily="49" charset="-122"/>
              <a:ea typeface="楷体" panose="02010609060101010101" pitchFamily="49" charset="-122"/>
            </a:rPr>
            <a:t>+</a:t>
          </a:r>
          <a:r>
            <a:rPr lang="zh-CN" altLang="en-US" sz="1800" b="1" kern="1200" dirty="0">
              <a:latin typeface="楷体" panose="02010609060101010101" pitchFamily="49" charset="-122"/>
              <a:ea typeface="楷体" panose="02010609060101010101" pitchFamily="49" charset="-122"/>
            </a:rPr>
            <a:t>“全”有机结合</a:t>
          </a:r>
        </a:p>
      </dsp:txBody>
      <dsp:txXfrm>
        <a:off x="7306487" y="2825808"/>
        <a:ext cx="3271919" cy="97977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StepDownProcess">
  <dgm:title val=""/>
  <dgm:desc val=""/>
  <dgm:catLst>
    <dgm:cat type="process" pri="1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t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t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hoose name="Name3">
      <dgm:if name="Name4" func="var" arg="dir" op="equ" val="norm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if>
      <dgm:else name="Name5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else>
    </dgm:choose>
    <dgm:forEach name="nodesForEach" axis="ch" ptType="node">
      <dgm:layoutNode name="composite">
        <dgm:alg type="composite">
          <dgm:param type="ar" val="1.2439"/>
        </dgm:alg>
        <dgm:shape xmlns:r="http://schemas.openxmlformats.org/officeDocument/2006/relationships" r:blip="">
          <dgm:adjLst/>
        </dgm:shape>
        <dgm:choose name="Name6">
          <dgm:if name="Name7" func="var" arg="dir" op="equ" val="norm">
            <dgm:constrLst>
              <dgm:constr type="l" for="ch" forName="bentUpArrow1" refType="w" fact="0.0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refFor="ch" refForName="ParentText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refFor="ch" refForName="ParentText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if>
          <dgm:else name="Name8">
            <dgm:constrLst>
              <dgm:constr type="r" for="ch" forName="bentUpArrow1" refType="w" fact="0.9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.4316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fact="0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fact="0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else>
        </dgm:choose>
        <dgm:choose name="Name9">
          <dgm:if name="Name10" axis="followSib" ptType="node" func="cnt" op="gte" val="1">
            <dgm:layoutNode name="bentUpArrow1" styleLbl="alignImgPlace1">
              <dgm:alg type="sp"/>
              <dgm:choose name="Name11">
                <dgm:if name="Name12" func="var" arg="dir" op="equ" val="norm">
                  <dgm:shape xmlns:r="http://schemas.openxmlformats.org/officeDocument/2006/relationships" rot="90" type="bentUpArrow" r:blip="">
                    <dgm:adjLst>
                      <dgm:adj idx="1" val="0.3284"/>
                      <dgm:adj idx="2" val="0.25"/>
                      <dgm:adj idx="3" val="0.3578"/>
                    </dgm:adjLst>
                  </dgm:shape>
                </dgm:if>
                <dgm:else name="Name13">
                  <dgm:shape xmlns:r="http://schemas.openxmlformats.org/officeDocument/2006/relationships" rot="180" type="bentArrow" r:blip="">
                    <dgm:adjLst>
                      <dgm:adj idx="1" val="0.3284"/>
                      <dgm:adj idx="2" val="0.25"/>
                      <dgm:adj idx="3" val="0.3578"/>
                      <dgm:adj idx="4" val="0"/>
                    </dgm:adjLst>
                  </dgm:shape>
                </dgm:else>
              </dgm:choose>
              <dgm:presOf/>
            </dgm:layoutNode>
          </dgm:if>
          <dgm:else name="Name14"/>
        </dgm:choose>
        <dgm:layoutNode name="ParentText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66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15">
          <dgm:if name="Name16" axis="followSib" ptType="node" func="cnt" op="equ" val="0">
            <dgm:choose name="Name17">
              <dgm:if name="Name18" axis="ch" ptType="node" func="cnt" op="gte" val="1">
                <dgm:layoutNode name="FinalChildText" styleLbl="revTx">
                  <dgm:varLst>
                    <dgm:chMax val="0"/>
                    <dgm:chPref val="0"/>
                    <dgm:bulletEnabled val="1"/>
                  </dgm:varLst>
                  <dgm:alg type="tx">
                    <dgm:param type="stBulletLvl" val="1"/>
                    <dgm:param type="txAnchorVertCh" val="mid"/>
                    <dgm:param type="parTxLTRAlign" val="l"/>
                  </dgm:alg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</dgm:if>
          <dgm:else name="Name20">
            <dgm:layoutNode name="ChildText" styleLbl="revTx">
              <dgm:varLst>
                <dgm:chMax val="0"/>
                <dgm:chPref val="0"/>
                <dgm:bulletEnabled val="1"/>
              </dgm:varLst>
              <dgm:alg type="tx">
                <dgm:param type="stBulletLvl" val="1"/>
                <dgm:param type="txAnchorVertCh" val="mid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else>
        </dgm:choos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DD3ACE-9616-49E4-8ACC-DBA7FB723A9F}" type="datetimeFigureOut">
              <a:rPr lang="zh-CN" altLang="en-US" smtClean="0"/>
              <a:pPr/>
              <a:t>2024/11/18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zh-CN" altLang="en-US"/>
              <a:t>内部资料 请勿外传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4F7FCE-220D-46D9-BC4F-67A56EB28C2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2024/11/18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zh-CN" altLang="en-US"/>
              <a:t>内部资料 请勿外传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内部资料 请勿外传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内部资料 请勿外传</a:t>
            </a:r>
          </a:p>
        </p:txBody>
      </p:sp>
    </p:spTree>
    <p:extLst>
      <p:ext uri="{BB962C8B-B14F-4D97-AF65-F5344CB8AC3E}">
        <p14:creationId xmlns:p14="http://schemas.microsoft.com/office/powerpoint/2010/main" xmlns="" val="46076412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内部资料 请勿外传</a:t>
            </a:r>
          </a:p>
        </p:txBody>
      </p:sp>
    </p:spTree>
    <p:extLst>
      <p:ext uri="{BB962C8B-B14F-4D97-AF65-F5344CB8AC3E}">
        <p14:creationId xmlns:p14="http://schemas.microsoft.com/office/powerpoint/2010/main" xmlns="" val="172542132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内部资料 请勿外传</a:t>
            </a:r>
          </a:p>
        </p:txBody>
      </p:sp>
    </p:spTree>
    <p:extLst>
      <p:ext uri="{BB962C8B-B14F-4D97-AF65-F5344CB8AC3E}">
        <p14:creationId xmlns:p14="http://schemas.microsoft.com/office/powerpoint/2010/main" xmlns="" val="292431910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内部资料 请勿外传</a:t>
            </a:r>
          </a:p>
        </p:txBody>
      </p:sp>
    </p:spTree>
    <p:extLst>
      <p:ext uri="{BB962C8B-B14F-4D97-AF65-F5344CB8AC3E}">
        <p14:creationId xmlns:p14="http://schemas.microsoft.com/office/powerpoint/2010/main" xmlns="" val="202814082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内部资料 请勿外传</a:t>
            </a:r>
          </a:p>
        </p:txBody>
      </p:sp>
    </p:spTree>
    <p:extLst>
      <p:ext uri="{BB962C8B-B14F-4D97-AF65-F5344CB8AC3E}">
        <p14:creationId xmlns:p14="http://schemas.microsoft.com/office/powerpoint/2010/main" xmlns="" val="316216939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内部资料 请勿外传</a:t>
            </a:r>
          </a:p>
        </p:txBody>
      </p:sp>
    </p:spTree>
    <p:extLst>
      <p:ext uri="{BB962C8B-B14F-4D97-AF65-F5344CB8AC3E}">
        <p14:creationId xmlns:p14="http://schemas.microsoft.com/office/powerpoint/2010/main" xmlns="" val="331833564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内部资料 请勿外传</a:t>
            </a:r>
          </a:p>
        </p:txBody>
      </p:sp>
    </p:spTree>
    <p:extLst>
      <p:ext uri="{BB962C8B-B14F-4D97-AF65-F5344CB8AC3E}">
        <p14:creationId xmlns:p14="http://schemas.microsoft.com/office/powerpoint/2010/main" xmlns="" val="160765623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内部资料 请勿外传</a:t>
            </a:r>
          </a:p>
        </p:txBody>
      </p:sp>
    </p:spTree>
    <p:extLst>
      <p:ext uri="{BB962C8B-B14F-4D97-AF65-F5344CB8AC3E}">
        <p14:creationId xmlns:p14="http://schemas.microsoft.com/office/powerpoint/2010/main" xmlns="" val="79883564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内部资料 请勿外传</a:t>
            </a:r>
          </a:p>
        </p:txBody>
      </p:sp>
    </p:spTree>
    <p:extLst>
      <p:ext uri="{BB962C8B-B14F-4D97-AF65-F5344CB8AC3E}">
        <p14:creationId xmlns:p14="http://schemas.microsoft.com/office/powerpoint/2010/main" xmlns="" val="21977873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内部资料 请勿外传</a:t>
            </a:r>
          </a:p>
        </p:txBody>
      </p:sp>
    </p:spTree>
    <p:extLst>
      <p:ext uri="{BB962C8B-B14F-4D97-AF65-F5344CB8AC3E}">
        <p14:creationId xmlns:p14="http://schemas.microsoft.com/office/powerpoint/2010/main" xmlns="" val="16629850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内部资料 请勿外传</a:t>
            </a: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内部资料 请勿外传</a:t>
            </a:r>
          </a:p>
        </p:txBody>
      </p:sp>
    </p:spTree>
    <p:extLst>
      <p:ext uri="{BB962C8B-B14F-4D97-AF65-F5344CB8AC3E}">
        <p14:creationId xmlns:p14="http://schemas.microsoft.com/office/powerpoint/2010/main" xmlns="" val="99177417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内部资料 请勿外传</a:t>
            </a:r>
          </a:p>
        </p:txBody>
      </p:sp>
    </p:spTree>
    <p:extLst>
      <p:ext uri="{BB962C8B-B14F-4D97-AF65-F5344CB8AC3E}">
        <p14:creationId xmlns:p14="http://schemas.microsoft.com/office/powerpoint/2010/main" xmlns="" val="109798026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内部资料 请勿外传</a:t>
            </a:r>
          </a:p>
        </p:txBody>
      </p:sp>
    </p:spTree>
    <p:extLst>
      <p:ext uri="{BB962C8B-B14F-4D97-AF65-F5344CB8AC3E}">
        <p14:creationId xmlns:p14="http://schemas.microsoft.com/office/powerpoint/2010/main" xmlns="" val="18935028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内部资料 请勿外传</a:t>
            </a:r>
          </a:p>
        </p:txBody>
      </p:sp>
    </p:spTree>
    <p:extLst>
      <p:ext uri="{BB962C8B-B14F-4D97-AF65-F5344CB8AC3E}">
        <p14:creationId xmlns:p14="http://schemas.microsoft.com/office/powerpoint/2010/main" xmlns="" val="214654374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内部资料 请勿外传</a:t>
            </a:r>
          </a:p>
        </p:txBody>
      </p:sp>
    </p:spTree>
    <p:extLst>
      <p:ext uri="{BB962C8B-B14F-4D97-AF65-F5344CB8AC3E}">
        <p14:creationId xmlns:p14="http://schemas.microsoft.com/office/powerpoint/2010/main" xmlns="" val="392124248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内部资料 请勿外传</a:t>
            </a:r>
          </a:p>
        </p:txBody>
      </p:sp>
    </p:spTree>
    <p:extLst>
      <p:ext uri="{BB962C8B-B14F-4D97-AF65-F5344CB8AC3E}">
        <p14:creationId xmlns:p14="http://schemas.microsoft.com/office/powerpoint/2010/main" xmlns="" val="419688496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zh-CN" altLang="en-US"/>
              <a:t>内部资料 请勿外传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内部资料 请勿外传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内部资料 请勿外传</a:t>
            </a:r>
          </a:p>
        </p:txBody>
      </p:sp>
    </p:spTree>
    <p:extLst>
      <p:ext uri="{BB962C8B-B14F-4D97-AF65-F5344CB8AC3E}">
        <p14:creationId xmlns:p14="http://schemas.microsoft.com/office/powerpoint/2010/main" xmlns="" val="22716622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内部资料 请勿外传</a:t>
            </a:r>
          </a:p>
        </p:txBody>
      </p:sp>
    </p:spTree>
    <p:extLst>
      <p:ext uri="{BB962C8B-B14F-4D97-AF65-F5344CB8AC3E}">
        <p14:creationId xmlns:p14="http://schemas.microsoft.com/office/powerpoint/2010/main" xmlns="" val="40982754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内部资料 请勿外传</a:t>
            </a:r>
          </a:p>
        </p:txBody>
      </p:sp>
    </p:spTree>
    <p:extLst>
      <p:ext uri="{BB962C8B-B14F-4D97-AF65-F5344CB8AC3E}">
        <p14:creationId xmlns:p14="http://schemas.microsoft.com/office/powerpoint/2010/main" xmlns="" val="13687159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内部资料 请勿外传</a:t>
            </a:r>
          </a:p>
        </p:txBody>
      </p:sp>
    </p:spTree>
    <p:extLst>
      <p:ext uri="{BB962C8B-B14F-4D97-AF65-F5344CB8AC3E}">
        <p14:creationId xmlns:p14="http://schemas.microsoft.com/office/powerpoint/2010/main" xmlns="" val="24365055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内部资料 请勿外传</a:t>
            </a:r>
          </a:p>
        </p:txBody>
      </p:sp>
    </p:spTree>
    <p:extLst>
      <p:ext uri="{BB962C8B-B14F-4D97-AF65-F5344CB8AC3E}">
        <p14:creationId xmlns:p14="http://schemas.microsoft.com/office/powerpoint/2010/main" xmlns="" val="8270510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内部资料 请勿外传</a:t>
            </a:r>
          </a:p>
        </p:txBody>
      </p:sp>
    </p:spTree>
    <p:extLst>
      <p:ext uri="{BB962C8B-B14F-4D97-AF65-F5344CB8AC3E}">
        <p14:creationId xmlns:p14="http://schemas.microsoft.com/office/powerpoint/2010/main" xmlns="" val="24516633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8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3.xml"/><Relationship Id="rId4" Type="http://schemas.openxmlformats.org/officeDocument/2006/relationships/tags" Target="../tags/tag6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tags" Target="../tags/tag66.xml"/><Relationship Id="rId2" Type="http://schemas.openxmlformats.org/officeDocument/2006/relationships/tags" Target="../tags/tag65.xml"/><Relationship Id="rId1" Type="http://schemas.openxmlformats.org/officeDocument/2006/relationships/tags" Target="../tags/tag64.xml"/><Relationship Id="rId6" Type="http://schemas.openxmlformats.org/officeDocument/2006/relationships/image" Target="../media/image1.jpeg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67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0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BB5C7062-72FD-46CF-B7E1-C83FFA6C2578}" type="datetime1">
              <a:rPr lang="zh-CN" altLang="en-US" smtClean="0"/>
              <a:pPr/>
              <a:t>2024/11/18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/>
              <a:t>内部资料 请勿外传</a:t>
            </a:r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570CC530-5CE2-4208-AC9D-997664231617}" type="datetime1">
              <a:rPr lang="zh-CN" altLang="en-US" smtClean="0"/>
              <a:pPr/>
              <a:t>2024/11/18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内部资料 请勿外传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CACD659-25B3-4A3F-A632-32D985314B2C}" type="datetime1">
              <a:rPr lang="zh-CN" altLang="en-US" smtClean="0"/>
              <a:pPr/>
              <a:t>2024/11/18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内部资料 请勿外传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EB228-424B-4294-9523-9DC50FA39923}" type="datetime1">
              <a:rPr lang="zh-CN" altLang="en-US" smtClean="0"/>
              <a:pPr/>
              <a:t>2024/11/18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12719" y="6364971"/>
            <a:ext cx="4114800" cy="365125"/>
          </a:xfrm>
        </p:spPr>
        <p:txBody>
          <a:bodyPr/>
          <a:lstStyle>
            <a:lvl1pPr>
              <a:defRPr sz="16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zh-CN" altLang="en-US"/>
              <a:t>内部资料 请勿外传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231702" y="6364977"/>
            <a:ext cx="2743200" cy="365125"/>
          </a:xfrm>
        </p:spPr>
        <p:txBody>
          <a:bodyPr/>
          <a:lstStyle/>
          <a:p>
            <a:fld id="{7A7E2475-0E2F-4739-B527-2B73253D28D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549FD-8076-4634-A64D-F10EECD588C5}" type="datetime1">
              <a:rPr lang="zh-CN" altLang="en-US" smtClean="0"/>
              <a:pPr/>
              <a:t>2024/11/18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内部资料 请勿外传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E2475-0E2F-4739-B527-2B73253D28D7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 rot="5400000">
            <a:off x="33996" y="413139"/>
            <a:ext cx="624971" cy="154526"/>
          </a:xfrm>
          <a:prstGeom prst="rect">
            <a:avLst/>
          </a:prstGeom>
          <a:solidFill>
            <a:srgbClr val="B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F282D-38FA-4AA0-8B05-49D01BF288A7}" type="datetime1">
              <a:rPr lang="zh-CN" altLang="en-US" smtClean="0"/>
              <a:pPr/>
              <a:t>2024/11/18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内部资料 请勿外传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E2475-0E2F-4739-B527-2B73253D28D7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 rot="5400000">
            <a:off x="33996" y="413139"/>
            <a:ext cx="624971" cy="154526"/>
          </a:xfrm>
          <a:prstGeom prst="rect">
            <a:avLst/>
          </a:prstGeom>
          <a:solidFill>
            <a:srgbClr val="B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246FDFA1-5E5C-4B4C-94F6-59E93FEBEC95}" type="datetime1">
              <a:rPr lang="zh-CN" altLang="en-US" smtClean="0"/>
              <a:pPr/>
              <a:t>2024/11/18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内部资料 请勿外传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AE25BD11-2248-468D-9820-4736688BEBDD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5" name="Picture 76" descr="bg2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6" r="-6" b="16166"/>
          <a:stretch>
            <a:fillRect/>
          </a:stretch>
        </p:blipFill>
        <p:spPr bwMode="auto">
          <a:xfrm>
            <a:off x="-23284" y="-25400"/>
            <a:ext cx="12238568" cy="688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Freeform 3305"/>
          <p:cNvSpPr/>
          <p:nvPr userDrawn="1"/>
        </p:nvSpPr>
        <p:spPr bwMode="auto">
          <a:xfrm>
            <a:off x="0" y="0"/>
            <a:ext cx="5108575" cy="5146675"/>
          </a:xfrm>
          <a:custGeom>
            <a:avLst/>
            <a:gdLst>
              <a:gd name="T0" fmla="*/ 2365 w 3218"/>
              <a:gd name="T1" fmla="*/ 0 h 3242"/>
              <a:gd name="T2" fmla="*/ 0 w 3218"/>
              <a:gd name="T3" fmla="*/ 0 h 3242"/>
              <a:gd name="T4" fmla="*/ 0 w 3218"/>
              <a:gd name="T5" fmla="*/ 2356 h 3242"/>
              <a:gd name="T6" fmla="*/ 885 w 3218"/>
              <a:gd name="T7" fmla="*/ 3242 h 3242"/>
              <a:gd name="T8" fmla="*/ 3218 w 3218"/>
              <a:gd name="T9" fmla="*/ 907 h 3242"/>
              <a:gd name="T10" fmla="*/ 3218 w 3218"/>
              <a:gd name="T11" fmla="*/ 854 h 3242"/>
              <a:gd name="T12" fmla="*/ 2365 w 3218"/>
              <a:gd name="T13" fmla="*/ 0 h 3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8" h="3242">
                <a:moveTo>
                  <a:pt x="2365" y="0"/>
                </a:moveTo>
                <a:lnTo>
                  <a:pt x="0" y="0"/>
                </a:lnTo>
                <a:lnTo>
                  <a:pt x="0" y="2356"/>
                </a:lnTo>
                <a:lnTo>
                  <a:pt x="885" y="3242"/>
                </a:lnTo>
                <a:lnTo>
                  <a:pt x="3218" y="907"/>
                </a:lnTo>
                <a:lnTo>
                  <a:pt x="3218" y="854"/>
                </a:lnTo>
                <a:lnTo>
                  <a:pt x="2365" y="0"/>
                </a:lnTo>
                <a:close/>
              </a:path>
            </a:pathLst>
          </a:custGeom>
          <a:solidFill>
            <a:srgbClr val="FBF3F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标题 1"/>
          <p:cNvSpPr>
            <a:spLocks noGrp="1"/>
          </p:cNvSpPr>
          <p:nvPr>
            <p:ph type="title" hasCustomPrompt="1"/>
          </p:nvPr>
        </p:nvSpPr>
        <p:spPr>
          <a:xfrm>
            <a:off x="3930134" y="2027705"/>
            <a:ext cx="7590354" cy="1145332"/>
          </a:xfrm>
        </p:spPr>
        <p:txBody>
          <a:bodyPr anchor="b">
            <a:normAutofit/>
          </a:bodyPr>
          <a:lstStyle>
            <a:lvl1pPr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单击此处添加幻灯片章节标题</a:t>
            </a:r>
          </a:p>
        </p:txBody>
      </p:sp>
      <p:sp>
        <p:nvSpPr>
          <p:cNvPr id="21" name="文本占位符 2"/>
          <p:cNvSpPr>
            <a:spLocks noGrp="1"/>
          </p:cNvSpPr>
          <p:nvPr>
            <p:ph type="body" idx="1"/>
          </p:nvPr>
        </p:nvSpPr>
        <p:spPr>
          <a:xfrm>
            <a:off x="3930134" y="3173038"/>
            <a:ext cx="7590354" cy="1082874"/>
          </a:xfrm>
        </p:spPr>
        <p:txBody>
          <a:bodyPr anchor="t">
            <a:norm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12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25" name="Freeform 5"/>
          <p:cNvSpPr/>
          <p:nvPr userDrawn="1"/>
        </p:nvSpPr>
        <p:spPr bwMode="auto">
          <a:xfrm>
            <a:off x="1303236" y="1426648"/>
            <a:ext cx="1750544" cy="1752708"/>
          </a:xfrm>
          <a:custGeom>
            <a:avLst/>
            <a:gdLst>
              <a:gd name="T0" fmla="*/ 809 w 1619"/>
              <a:gd name="T1" fmla="*/ 1621 h 1621"/>
              <a:gd name="T2" fmla="*/ 0 w 1619"/>
              <a:gd name="T3" fmla="*/ 810 h 1621"/>
              <a:gd name="T4" fmla="*/ 809 w 1619"/>
              <a:gd name="T5" fmla="*/ 0 h 1621"/>
              <a:gd name="T6" fmla="*/ 1619 w 1619"/>
              <a:gd name="T7" fmla="*/ 810 h 1621"/>
              <a:gd name="T8" fmla="*/ 809 w 1619"/>
              <a:gd name="T9" fmla="*/ 1621 h 16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19" h="1621">
                <a:moveTo>
                  <a:pt x="809" y="1621"/>
                </a:moveTo>
                <a:lnTo>
                  <a:pt x="0" y="810"/>
                </a:lnTo>
                <a:lnTo>
                  <a:pt x="809" y="0"/>
                </a:lnTo>
                <a:lnTo>
                  <a:pt x="1619" y="810"/>
                </a:lnTo>
                <a:lnTo>
                  <a:pt x="809" y="1621"/>
                </a:lnTo>
                <a:close/>
              </a:path>
            </a:pathLst>
          </a:custGeom>
          <a:solidFill>
            <a:srgbClr val="DD243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6" name="Freeform 6"/>
          <p:cNvSpPr/>
          <p:nvPr userDrawn="1"/>
        </p:nvSpPr>
        <p:spPr bwMode="auto">
          <a:xfrm>
            <a:off x="1313228" y="3173037"/>
            <a:ext cx="1750544" cy="1751626"/>
          </a:xfrm>
          <a:custGeom>
            <a:avLst/>
            <a:gdLst>
              <a:gd name="T0" fmla="*/ 809 w 1619"/>
              <a:gd name="T1" fmla="*/ 1620 h 1620"/>
              <a:gd name="T2" fmla="*/ 0 w 1619"/>
              <a:gd name="T3" fmla="*/ 810 h 1620"/>
              <a:gd name="T4" fmla="*/ 809 w 1619"/>
              <a:gd name="T5" fmla="*/ 0 h 1620"/>
              <a:gd name="T6" fmla="*/ 1619 w 1619"/>
              <a:gd name="T7" fmla="*/ 810 h 1620"/>
              <a:gd name="T8" fmla="*/ 809 w 1619"/>
              <a:gd name="T9" fmla="*/ 1620 h 16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19" h="1620">
                <a:moveTo>
                  <a:pt x="809" y="1620"/>
                </a:moveTo>
                <a:lnTo>
                  <a:pt x="0" y="810"/>
                </a:lnTo>
                <a:lnTo>
                  <a:pt x="809" y="0"/>
                </a:lnTo>
                <a:lnTo>
                  <a:pt x="1619" y="810"/>
                </a:lnTo>
                <a:lnTo>
                  <a:pt x="809" y="1620"/>
                </a:lnTo>
                <a:close/>
              </a:path>
            </a:pathLst>
          </a:custGeom>
          <a:solidFill>
            <a:srgbClr val="9E084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7" name="Freeform 7"/>
          <p:cNvSpPr/>
          <p:nvPr userDrawn="1"/>
        </p:nvSpPr>
        <p:spPr bwMode="auto">
          <a:xfrm>
            <a:off x="2178508" y="2302314"/>
            <a:ext cx="1751626" cy="1752708"/>
          </a:xfrm>
          <a:custGeom>
            <a:avLst/>
            <a:gdLst>
              <a:gd name="T0" fmla="*/ 810 w 1620"/>
              <a:gd name="T1" fmla="*/ 1621 h 1621"/>
              <a:gd name="T2" fmla="*/ 0 w 1620"/>
              <a:gd name="T3" fmla="*/ 811 h 1621"/>
              <a:gd name="T4" fmla="*/ 810 w 1620"/>
              <a:gd name="T5" fmla="*/ 0 h 1621"/>
              <a:gd name="T6" fmla="*/ 1620 w 1620"/>
              <a:gd name="T7" fmla="*/ 811 h 1621"/>
              <a:gd name="T8" fmla="*/ 810 w 1620"/>
              <a:gd name="T9" fmla="*/ 1621 h 16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20" h="1621">
                <a:moveTo>
                  <a:pt x="810" y="1621"/>
                </a:moveTo>
                <a:lnTo>
                  <a:pt x="0" y="811"/>
                </a:lnTo>
                <a:lnTo>
                  <a:pt x="810" y="0"/>
                </a:lnTo>
                <a:lnTo>
                  <a:pt x="1620" y="811"/>
                </a:lnTo>
                <a:lnTo>
                  <a:pt x="810" y="1621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28" name="组合 127"/>
          <p:cNvGrpSpPr/>
          <p:nvPr userDrawn="1"/>
        </p:nvGrpSpPr>
        <p:grpSpPr>
          <a:xfrm>
            <a:off x="323560" y="1934361"/>
            <a:ext cx="2488452" cy="2489990"/>
            <a:chOff x="265239" y="1114832"/>
            <a:chExt cx="2796817" cy="2798546"/>
          </a:xfrm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</p:grpSpPr>
        <p:sp>
          <p:nvSpPr>
            <p:cNvPr id="129" name="Freeform 3297"/>
            <p:cNvSpPr/>
            <p:nvPr/>
          </p:nvSpPr>
          <p:spPr bwMode="auto">
            <a:xfrm>
              <a:off x="265239" y="1114832"/>
              <a:ext cx="2796817" cy="2798546"/>
            </a:xfrm>
            <a:custGeom>
              <a:avLst/>
              <a:gdLst>
                <a:gd name="T0" fmla="*/ 1619 w 3239"/>
                <a:gd name="T1" fmla="*/ 3241 h 3241"/>
                <a:gd name="T2" fmla="*/ 0 w 3239"/>
                <a:gd name="T3" fmla="*/ 1620 h 3241"/>
                <a:gd name="T4" fmla="*/ 1619 w 3239"/>
                <a:gd name="T5" fmla="*/ 0 h 3241"/>
                <a:gd name="T6" fmla="*/ 3239 w 3239"/>
                <a:gd name="T7" fmla="*/ 1620 h 3241"/>
                <a:gd name="T8" fmla="*/ 1619 w 3239"/>
                <a:gd name="T9" fmla="*/ 3241 h 3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9" h="3241">
                  <a:moveTo>
                    <a:pt x="1619" y="3241"/>
                  </a:moveTo>
                  <a:lnTo>
                    <a:pt x="0" y="1620"/>
                  </a:lnTo>
                  <a:lnTo>
                    <a:pt x="1619" y="0"/>
                  </a:lnTo>
                  <a:lnTo>
                    <a:pt x="3239" y="1620"/>
                  </a:lnTo>
                  <a:lnTo>
                    <a:pt x="1619" y="32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444500" dist="63500" dir="2700000" algn="l" rotWithShape="0">
                <a:prstClr val="black">
                  <a:alpha val="3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Freeform 3297"/>
            <p:cNvSpPr/>
            <p:nvPr/>
          </p:nvSpPr>
          <p:spPr bwMode="auto">
            <a:xfrm>
              <a:off x="381083" y="1211088"/>
              <a:ext cx="2580144" cy="2581737"/>
            </a:xfrm>
            <a:custGeom>
              <a:avLst/>
              <a:gdLst>
                <a:gd name="T0" fmla="*/ 1619 w 3239"/>
                <a:gd name="T1" fmla="*/ 3241 h 3241"/>
                <a:gd name="T2" fmla="*/ 0 w 3239"/>
                <a:gd name="T3" fmla="*/ 1620 h 3241"/>
                <a:gd name="T4" fmla="*/ 1619 w 3239"/>
                <a:gd name="T5" fmla="*/ 0 h 3241"/>
                <a:gd name="T6" fmla="*/ 3239 w 3239"/>
                <a:gd name="T7" fmla="*/ 1620 h 3241"/>
                <a:gd name="T8" fmla="*/ 1619 w 3239"/>
                <a:gd name="T9" fmla="*/ 3241 h 3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9" h="3241">
                  <a:moveTo>
                    <a:pt x="1619" y="3241"/>
                  </a:moveTo>
                  <a:lnTo>
                    <a:pt x="0" y="1620"/>
                  </a:lnTo>
                  <a:lnTo>
                    <a:pt x="1619" y="0"/>
                  </a:lnTo>
                  <a:lnTo>
                    <a:pt x="3239" y="1620"/>
                  </a:lnTo>
                  <a:lnTo>
                    <a:pt x="1619" y="3241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1026" name="Picture 2" descr="https://gss1.bdstatic.com/9vo3dSag_xI4khGkpoWK1HF6hhy/baike/w%3D268/sign=e87bb60fb1fd5266a72b3b1293199799/eac4b74543a98226a64c91c38d82b9014b90eb41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15487" y="4489250"/>
            <a:ext cx="1905000" cy="1885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1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12" fill="hold" nodeType="with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4" dur="100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5" dur="100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3" grpId="0" bldLvl="0" animBg="1"/>
          <p:bldP spid="125" grpId="0" bldLvl="0" animBg="1"/>
          <p:bldP spid="126" grpId="0" bldLvl="0" animBg="1"/>
          <p:bldP spid="127" grpId="0" bldLvl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1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3" grpId="0" bldLvl="0" animBg="1"/>
          <p:bldP spid="125" grpId="0" bldLvl="0" animBg="1"/>
          <p:bldP spid="126" grpId="0" bldLvl="0" animBg="1"/>
          <p:bldP spid="127" grpId="0" bldLvl="0" animBg="1"/>
        </p:bldLst>
      </p:timing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D55F11FF-C66B-41EE-A733-CE70B57942B2}" type="datetime1">
              <a:rPr lang="zh-CN" altLang="en-US" smtClean="0"/>
              <a:pPr/>
              <a:t>2024/11/18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/>
              <a:t>内部资料 请勿外传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F6A78830-5B15-4892-A8D6-1E1F1175707F}" type="datetime1">
              <a:rPr lang="zh-CN" altLang="en-US" smtClean="0"/>
              <a:pPr/>
              <a:t>2024/11/18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/>
              <a:t>内部资料 请勿外传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E1FD4842-C953-4FD7-B324-93253FB0F24D}" type="datetime1">
              <a:rPr lang="zh-CN" altLang="en-US" smtClean="0"/>
              <a:pPr/>
              <a:t>2024/11/18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内部资料 请勿外传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D742B1A-EA93-464D-94BC-6925BB1E99E0}" type="datetime1">
              <a:rPr lang="zh-CN" altLang="en-US" smtClean="0"/>
              <a:pPr/>
              <a:t>2024/11/18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内部资料 请勿外传</a:t>
            </a: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0DBD5359-D6A9-4D60-86E3-C05527E7FD15}" type="datetime1">
              <a:rPr lang="zh-CN" altLang="en-US" smtClean="0"/>
              <a:pPr/>
              <a:t>2024/11/18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/>
              <a:t>内部资料 请勿外传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1C27451C-A791-4CA6-B795-E5E29D0C1E26}" type="datetime1">
              <a:rPr lang="zh-CN" altLang="en-US" smtClean="0"/>
              <a:pPr/>
              <a:t>2024/11/18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内部资料 请勿外传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5118F7EB-8B58-4831-8EB1-71604767E0F3}" type="datetime1">
              <a:rPr lang="zh-CN" altLang="en-US" smtClean="0"/>
              <a:pPr/>
              <a:t>2024/11/18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/>
              <a:t>内部资料 请勿外传</a:t>
            </a: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39C0E981-3469-4618-AE29-07BB6DB9D8E0}" type="datetime1">
              <a:rPr lang="zh-CN" altLang="en-US" smtClean="0"/>
              <a:pPr/>
              <a:t>2024/11/18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/>
              <a:t>内部资料 请勿外传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18" Type="http://schemas.openxmlformats.org/officeDocument/2006/relationships/tags" Target="../tags/tag7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6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5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4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3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A43F51-5000-47E9-97D2-E8B8ED6C0879}" type="datetime1">
              <a:rPr lang="zh-CN" altLang="en-US" smtClean="0"/>
              <a:pPr/>
              <a:t>2024/11/18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zh-CN" altLang="en-US"/>
              <a:t>内部资料 请勿外传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思源黑体 CN Normal" panose="020B0400000000000000" pitchFamily="34" charset="-122"/>
              </a:defRPr>
            </a:lvl1pPr>
          </a:lstStyle>
          <a:p>
            <a:fld id="{948A84CC-4D7C-4127-8D7F-B61C62844744}" type="datetime1">
              <a:rPr lang="zh-CN" altLang="en-US" smtClean="0"/>
              <a:pPr/>
              <a:t>2024/11/18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思源黑体 CN Normal" panose="020B0400000000000000" pitchFamily="34" charset="-122"/>
              </a:defRPr>
            </a:lvl1pPr>
          </a:lstStyle>
          <a:p>
            <a:r>
              <a:rPr lang="zh-CN" altLang="en-US"/>
              <a:t>内部资料 请勿外传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思源黑体 CN Normal" panose="020B0400000000000000" pitchFamily="34" charset="-122"/>
              </a:defRPr>
            </a:lvl1pPr>
          </a:lstStyle>
          <a:p>
            <a:fld id="{7A7E2475-0E2F-4739-B527-2B73253D28D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.png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7.png"/><Relationship Id="rId7" Type="http://schemas.openxmlformats.org/officeDocument/2006/relationships/diagramQuickStyle" Target="../diagrams/quickStyle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5.png"/><Relationship Id="rId9" Type="http://schemas.microsoft.com/office/2007/relationships/diagramDrawing" Target="../diagrams/drawing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.png"/><Relationship Id="rId4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1.png"/><Relationship Id="rId3" Type="http://schemas.openxmlformats.org/officeDocument/2006/relationships/tags" Target="../tags/tag70.xml"/><Relationship Id="rId7" Type="http://schemas.openxmlformats.org/officeDocument/2006/relationships/slide" Target="slide3.xml"/><Relationship Id="rId12" Type="http://schemas.openxmlformats.org/officeDocument/2006/relationships/image" Target="../media/image20.png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6" Type="http://schemas.openxmlformats.org/officeDocument/2006/relationships/image" Target="../media/image7.png"/><Relationship Id="rId11" Type="http://schemas.openxmlformats.org/officeDocument/2006/relationships/image" Target="../media/image19.png"/><Relationship Id="rId5" Type="http://schemas.openxmlformats.org/officeDocument/2006/relationships/notesSlide" Target="../notesSlides/notesSlide10.xml"/><Relationship Id="rId10" Type="http://schemas.openxmlformats.org/officeDocument/2006/relationships/image" Target="../media/image18.png"/><Relationship Id="rId4" Type="http://schemas.openxmlformats.org/officeDocument/2006/relationships/slideLayout" Target="../slideLayouts/slideLayout12.xml"/><Relationship Id="rId9" Type="http://schemas.openxmlformats.org/officeDocument/2006/relationships/image" Target="../media/image17.png"/><Relationship Id="rId1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5.png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6.png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7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.png"/><Relationship Id="rId4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.png"/><Relationship Id="rId4" Type="http://schemas.openxmlformats.org/officeDocument/2006/relationships/image" Target="../media/image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.png"/><Relationship Id="rId4" Type="http://schemas.openxmlformats.org/officeDocument/2006/relationships/image" Target="../media/image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7.png"/><Relationship Id="rId5" Type="http://schemas.openxmlformats.org/officeDocument/2006/relationships/image" Target="../media/image5.png"/><Relationship Id="rId4" Type="http://schemas.openxmlformats.org/officeDocument/2006/relationships/image" Target="../media/image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7.pn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.pn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 rot="5400000">
            <a:off x="-627730" y="3082085"/>
            <a:ext cx="2018371" cy="224472"/>
          </a:xfrm>
          <a:prstGeom prst="rect">
            <a:avLst/>
          </a:prstGeom>
          <a:solidFill>
            <a:srgbClr val="A7022B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400000000000000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 rot="5400000">
            <a:off x="10802078" y="3082085"/>
            <a:ext cx="2018371" cy="224472"/>
          </a:xfrm>
          <a:prstGeom prst="rect">
            <a:avLst/>
          </a:prstGeom>
          <a:solidFill>
            <a:srgbClr val="A7022B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400000000000000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8486666" y="4643121"/>
            <a:ext cx="3705053" cy="2214746"/>
            <a:chOff x="7816096" y="4249913"/>
            <a:chExt cx="4375904" cy="2615756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 rotWithShape="1">
            <a:blip r:embed="rId3"/>
            <a:srcRect r="503" b="41783"/>
            <a:stretch>
              <a:fillRect/>
            </a:stretch>
          </p:blipFill>
          <p:spPr>
            <a:xfrm>
              <a:off x="9304674" y="4249913"/>
              <a:ext cx="2887326" cy="2615756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 rotWithShape="1">
            <a:blip r:embed="rId4"/>
            <a:srcRect b="42584"/>
            <a:stretch>
              <a:fillRect/>
            </a:stretch>
          </p:blipFill>
          <p:spPr>
            <a:xfrm>
              <a:off x="7816096" y="5035138"/>
              <a:ext cx="2718434" cy="1822862"/>
            </a:xfrm>
            <a:prstGeom prst="rect">
              <a:avLst/>
            </a:prstGeom>
          </p:spPr>
        </p:pic>
      </p:grpSp>
      <p:pic>
        <p:nvPicPr>
          <p:cNvPr id="4" name="Picture 5">
            <a:extLst>
              <a:ext uri="{FF2B5EF4-FFF2-40B4-BE49-F238E27FC236}">
                <a16:creationId xmlns:a16="http://schemas.microsoft.com/office/drawing/2014/main" xmlns="" id="{D467F0E1-F4D2-F137-36AA-E179E336FC6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646473" y="176418"/>
            <a:ext cx="1017588" cy="885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B8257376-234F-79B6-D91C-1B807553403E}"/>
              </a:ext>
            </a:extLst>
          </p:cNvPr>
          <p:cNvSpPr txBox="1"/>
          <p:nvPr/>
        </p:nvSpPr>
        <p:spPr>
          <a:xfrm>
            <a:off x="1428750" y="3262630"/>
            <a:ext cx="9335135" cy="128400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2800" kern="100" dirty="0">
                <a:solidFill>
                  <a:srgbClr val="AC1631"/>
                </a:solidFill>
                <a:effectLst>
                  <a:outerShdw blurRad="38100" dist="25400" dir="5400000" algn="ctr" rotWithShape="0">
                    <a:srgbClr val="6E747A">
                      <a:alpha val="43000"/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——</a:t>
            </a:r>
            <a:r>
              <a:rPr lang="zh-CN" altLang="en-US" sz="2800" kern="100" dirty="0">
                <a:solidFill>
                  <a:srgbClr val="AC1631"/>
                </a:solidFill>
                <a:effectLst>
                  <a:outerShdw blurRad="38100" dist="25400" dir="5400000" algn="ctr" rotWithShape="0">
                    <a:srgbClr val="6E747A">
                      <a:alpha val="43000"/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精选 精品 独树一帜</a:t>
            </a:r>
            <a:r>
              <a:rPr lang="en-US" altLang="zh-CN" sz="2800" kern="100" dirty="0">
                <a:solidFill>
                  <a:srgbClr val="AC1631"/>
                </a:solidFill>
                <a:effectLst>
                  <a:outerShdw blurRad="38100" dist="25400" dir="5400000" algn="ctr" rotWithShape="0">
                    <a:srgbClr val="6E747A">
                      <a:alpha val="43000"/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——</a:t>
            </a:r>
            <a:r>
              <a:rPr lang="zh-CN" altLang="en-US" sz="2800" kern="100" dirty="0">
                <a:solidFill>
                  <a:srgbClr val="AC1631"/>
                </a:solidFill>
                <a:effectLst>
                  <a:outerShdw blurRad="38100" dist="25400" dir="5400000" algn="ctr" rotWithShape="0">
                    <a:srgbClr val="6E747A">
                      <a:alpha val="43000"/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endParaRPr lang="en-US" altLang="zh-CN" sz="2800" kern="100" dirty="0">
              <a:solidFill>
                <a:srgbClr val="AC1631"/>
              </a:solidFill>
              <a:effectLst>
                <a:outerShdw blurRad="38100" dist="25400" dir="5400000" algn="ctr" rotWithShape="0">
                  <a:srgbClr val="6E747A">
                    <a:alpha val="43000"/>
                    <a:alpha val="43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ctr" fontAlgn="auto">
              <a:lnSpc>
                <a:spcPct val="150000"/>
              </a:lnSpc>
            </a:pPr>
            <a:r>
              <a:rPr lang="en-US" altLang="zh-CN" sz="2800" kern="100" dirty="0">
                <a:solidFill>
                  <a:srgbClr val="AC1631"/>
                </a:solidFill>
                <a:effectLst>
                  <a:outerShdw blurRad="38100" dist="25400" dir="5400000" algn="ctr" rotWithShape="0">
                    <a:srgbClr val="6E747A">
                      <a:alpha val="43000"/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——</a:t>
            </a:r>
            <a:r>
              <a:rPr lang="zh-CN" altLang="en-US" sz="2800" kern="100" dirty="0">
                <a:solidFill>
                  <a:srgbClr val="AC1631"/>
                </a:solidFill>
                <a:effectLst>
                  <a:outerShdw blurRad="38100" dist="25400" dir="5400000" algn="ctr" rotWithShape="0">
                    <a:srgbClr val="6E747A">
                      <a:alpha val="43000"/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精选千家报刊 荟萃中华学术</a:t>
            </a:r>
            <a:r>
              <a:rPr lang="en-US" altLang="zh-CN" sz="2800" kern="100" dirty="0">
                <a:solidFill>
                  <a:srgbClr val="AC1631"/>
                </a:solidFill>
                <a:effectLst>
                  <a:outerShdw blurRad="38100" dist="25400" dir="5400000" algn="ctr" rotWithShape="0">
                    <a:srgbClr val="6E747A">
                      <a:alpha val="43000"/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——</a:t>
            </a:r>
            <a:r>
              <a:rPr lang="zh-CN" altLang="en-US" sz="2800" kern="100" dirty="0">
                <a:solidFill>
                  <a:srgbClr val="AC1631"/>
                </a:solidFill>
                <a:effectLst>
                  <a:outerShdw blurRad="38100" dist="25400" dir="5400000" algn="ctr" rotWithShape="0">
                    <a:srgbClr val="6E747A">
                      <a:alpha val="43000"/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790792DB-CA4B-9972-73EB-544F7F8152D8}"/>
              </a:ext>
            </a:extLst>
          </p:cNvPr>
          <p:cNvSpPr/>
          <p:nvPr/>
        </p:nvSpPr>
        <p:spPr>
          <a:xfrm>
            <a:off x="2619672" y="2019903"/>
            <a:ext cx="6991016" cy="830997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4800" b="1" kern="100" dirty="0">
                <a:solidFill>
                  <a:srgbClr val="AC1631"/>
                </a:solidFill>
                <a:effectLst>
                  <a:outerShdw blurRad="38100" dist="25400" dir="5400000" algn="ctr" rotWithShape="0">
                    <a:srgbClr val="6E747A">
                      <a:alpha val="43000"/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人大复印报刊资料数据库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/>
    </mc:Choice>
    <mc:Fallback>
      <p:transition spd="med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椭圆 90">
            <a:extLst>
              <a:ext uri="{FF2B5EF4-FFF2-40B4-BE49-F238E27FC236}">
                <a16:creationId xmlns:a16="http://schemas.microsoft.com/office/drawing/2014/main" xmlns="" id="{CB08BE78-2C96-215E-71E2-E8AE84B9DC62}"/>
              </a:ext>
            </a:extLst>
          </p:cNvPr>
          <p:cNvSpPr/>
          <p:nvPr/>
        </p:nvSpPr>
        <p:spPr>
          <a:xfrm>
            <a:off x="2991028" y="3499118"/>
            <a:ext cx="1846646" cy="607963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0" name="椭圆 89">
            <a:extLst>
              <a:ext uri="{FF2B5EF4-FFF2-40B4-BE49-F238E27FC236}">
                <a16:creationId xmlns:a16="http://schemas.microsoft.com/office/drawing/2014/main" xmlns="" id="{81DBE89C-4B3C-C46D-638D-747C631F2D48}"/>
              </a:ext>
            </a:extLst>
          </p:cNvPr>
          <p:cNvSpPr/>
          <p:nvPr/>
        </p:nvSpPr>
        <p:spPr>
          <a:xfrm>
            <a:off x="4119134" y="5188410"/>
            <a:ext cx="1846646" cy="607963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9" name="椭圆 88">
            <a:extLst>
              <a:ext uri="{FF2B5EF4-FFF2-40B4-BE49-F238E27FC236}">
                <a16:creationId xmlns:a16="http://schemas.microsoft.com/office/drawing/2014/main" xmlns="" id="{B74FEE21-306A-2CB0-39B5-2D4F5EEEAFBE}"/>
              </a:ext>
            </a:extLst>
          </p:cNvPr>
          <p:cNvSpPr/>
          <p:nvPr/>
        </p:nvSpPr>
        <p:spPr>
          <a:xfrm>
            <a:off x="7588218" y="5046272"/>
            <a:ext cx="1846646" cy="607963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8" name="椭圆 87">
            <a:extLst>
              <a:ext uri="{FF2B5EF4-FFF2-40B4-BE49-F238E27FC236}">
                <a16:creationId xmlns:a16="http://schemas.microsoft.com/office/drawing/2014/main" xmlns="" id="{02B6EDC4-5DA0-6FFF-9BEA-1F54F271A0E1}"/>
              </a:ext>
            </a:extLst>
          </p:cNvPr>
          <p:cNvSpPr/>
          <p:nvPr/>
        </p:nvSpPr>
        <p:spPr>
          <a:xfrm>
            <a:off x="8238299" y="2948721"/>
            <a:ext cx="2076450" cy="647766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7" name="椭圆 86">
            <a:extLst>
              <a:ext uri="{FF2B5EF4-FFF2-40B4-BE49-F238E27FC236}">
                <a16:creationId xmlns:a16="http://schemas.microsoft.com/office/drawing/2014/main" xmlns="" id="{6BD3FEBD-63A8-C99C-E87D-67C412C6E9CE}"/>
              </a:ext>
            </a:extLst>
          </p:cNvPr>
          <p:cNvSpPr/>
          <p:nvPr/>
        </p:nvSpPr>
        <p:spPr>
          <a:xfrm>
            <a:off x="6826218" y="1710753"/>
            <a:ext cx="2076450" cy="647766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69" name="图片 68">
            <a:extLst>
              <a:ext uri="{FF2B5EF4-FFF2-40B4-BE49-F238E27FC236}">
                <a16:creationId xmlns:a16="http://schemas.microsoft.com/office/drawing/2014/main" xmlns="" id="{AA190650-8F9B-3DE9-9AC3-312C10F0C6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83791" y="2591195"/>
            <a:ext cx="2806322" cy="2415276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27" name="图片 26" descr="图片2">
            <a:extLst>
              <a:ext uri="{FF2B5EF4-FFF2-40B4-BE49-F238E27FC236}">
                <a16:creationId xmlns:a16="http://schemas.microsoft.com/office/drawing/2014/main" xmlns="" id="{7524C1C8-286D-96DB-0A1F-8DAB814CF528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73000"/>
          </a:blip>
          <a:stretch>
            <a:fillRect/>
          </a:stretch>
        </p:blipFill>
        <p:spPr>
          <a:xfrm>
            <a:off x="0" y="1"/>
            <a:ext cx="12192000" cy="887914"/>
          </a:xfrm>
          <a:prstGeom prst="rect">
            <a:avLst/>
          </a:prstGeom>
        </p:spPr>
      </p:pic>
      <p:sp>
        <p:nvSpPr>
          <p:cNvPr id="30" name="标题 8">
            <a:extLst>
              <a:ext uri="{FF2B5EF4-FFF2-40B4-BE49-F238E27FC236}">
                <a16:creationId xmlns:a16="http://schemas.microsoft.com/office/drawing/2014/main" xmlns="" id="{E6EAEBAC-9E6F-C66B-2854-2CE95DF51171}"/>
              </a:ext>
            </a:extLst>
          </p:cNvPr>
          <p:cNvSpPr txBox="1">
            <a:spLocks/>
          </p:cNvSpPr>
          <p:nvPr/>
        </p:nvSpPr>
        <p:spPr>
          <a:xfrm>
            <a:off x="189350" y="26988"/>
            <a:ext cx="8249800" cy="819150"/>
          </a:xfrm>
          <a:prstGeom prst="rect">
            <a:avLst/>
          </a:prstGeom>
        </p:spPr>
        <p:txBody>
          <a:bodyPr anchor="ctr">
            <a:normAutofit/>
            <a:scene3d>
              <a:camera prst="orthographicFront"/>
              <a:lightRig rig="threePt" dir="t"/>
            </a:scene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1000"/>
              </a:spcBef>
            </a:pPr>
            <a:r>
              <a:rPr kumimoji="1" lang="zh-CN" altLang="en-US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我们的价值</a:t>
            </a:r>
            <a:endParaRPr lang="zh-CN" altLang="zh-CN" sz="2800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2" name="Text Box 10">
            <a:extLst>
              <a:ext uri="{FF2B5EF4-FFF2-40B4-BE49-F238E27FC236}">
                <a16:creationId xmlns:a16="http://schemas.microsoft.com/office/drawing/2014/main" xmlns="" id="{09E28452-EDEB-C6C2-FB03-C1D42BEA1433}"/>
              </a:ext>
            </a:extLst>
          </p:cNvPr>
          <p:cNvSpPr txBox="1">
            <a:spLocks noChangeArrowheads="1"/>
          </p:cNvSpPr>
          <p:nvPr/>
        </p:nvSpPr>
        <p:spPr bwMode="white">
          <a:xfrm>
            <a:off x="6985352" y="1710753"/>
            <a:ext cx="176491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1400">
                <a:solidFill>
                  <a:schemeClr val="bg1"/>
                </a:solidFill>
                <a:latin typeface="FrutigerNext LT Regular" charset="0"/>
                <a:ea typeface="MS PGothic" panose="020B0600070205080204" pitchFamily="34" charset="-128"/>
                <a:cs typeface="MS PGothic" panose="020B0600070205080204" pitchFamily="34" charset="-128"/>
              </a:defRPr>
            </a:lvl1pPr>
            <a:lvl2pPr marL="742950" indent="-285750">
              <a:defRPr kumimoji="1" sz="1400">
                <a:solidFill>
                  <a:schemeClr val="bg1"/>
                </a:solidFill>
                <a:latin typeface="FrutigerNext LT Regular" charset="0"/>
                <a:ea typeface="MS PGothic" panose="020B0600070205080204" pitchFamily="34" charset="-128"/>
                <a:cs typeface="MS PGothic" panose="020B0600070205080204" pitchFamily="34" charset="-128"/>
              </a:defRPr>
            </a:lvl2pPr>
            <a:lvl3pPr marL="1143000" indent="-228600">
              <a:defRPr kumimoji="1" sz="1400">
                <a:solidFill>
                  <a:schemeClr val="bg1"/>
                </a:solidFill>
                <a:latin typeface="FrutigerNext LT Regular" charset="0"/>
                <a:ea typeface="MS PGothic" panose="020B0600070205080204" pitchFamily="34" charset="-128"/>
                <a:cs typeface="MS PGothic" panose="020B0600070205080204" pitchFamily="34" charset="-128"/>
              </a:defRPr>
            </a:lvl3pPr>
            <a:lvl4pPr marL="1600200" indent="-228600">
              <a:defRPr kumimoji="1" sz="1400">
                <a:solidFill>
                  <a:schemeClr val="bg1"/>
                </a:solidFill>
                <a:latin typeface="FrutigerNext LT Regular" charset="0"/>
                <a:ea typeface="MS PGothic" panose="020B0600070205080204" pitchFamily="34" charset="-128"/>
                <a:cs typeface="MS PGothic" panose="020B0600070205080204" pitchFamily="34" charset="-128"/>
              </a:defRPr>
            </a:lvl4pPr>
            <a:lvl5pPr marL="2057400" indent="-228600">
              <a:defRPr kumimoji="1" sz="1400">
                <a:solidFill>
                  <a:schemeClr val="bg1"/>
                </a:solidFill>
                <a:latin typeface="FrutigerNext LT Regular" charset="0"/>
                <a:ea typeface="MS PGothic" panose="020B0600070205080204" pitchFamily="34" charset="-128"/>
                <a:cs typeface="MS PGothic" panose="020B0600070205080204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bg1"/>
                </a:solidFill>
                <a:latin typeface="FrutigerNext LT Regular" charset="0"/>
                <a:ea typeface="MS PGothic" panose="020B0600070205080204" pitchFamily="34" charset="-128"/>
                <a:cs typeface="MS PGothic" panose="020B0600070205080204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bg1"/>
                </a:solidFill>
                <a:latin typeface="FrutigerNext LT Regular" charset="0"/>
                <a:ea typeface="MS PGothic" panose="020B0600070205080204" pitchFamily="34" charset="-128"/>
                <a:cs typeface="MS PGothic" panose="020B0600070205080204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bg1"/>
                </a:solidFill>
                <a:latin typeface="FrutigerNext LT Regular" charset="0"/>
                <a:ea typeface="MS PGothic" panose="020B0600070205080204" pitchFamily="34" charset="-128"/>
                <a:cs typeface="MS PGothic" panose="020B0600070205080204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bg1"/>
                </a:solidFill>
                <a:latin typeface="FrutigerNext LT Regular" charset="0"/>
                <a:ea typeface="MS PGothic" panose="020B0600070205080204" pitchFamily="34" charset="-128"/>
                <a:cs typeface="MS PGothic" panose="020B0600070205080204" pitchFamily="34" charset="-128"/>
              </a:defRPr>
            </a:lvl9pPr>
          </a:lstStyle>
          <a:p>
            <a:pPr lvl="0" algn="ctr"/>
            <a:r>
              <a:rPr kumimoji="0" lang="zh-CN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+mn-cs"/>
              </a:rPr>
              <a:t>信息量大</a:t>
            </a:r>
            <a:endParaRPr kumimoji="0" lang="zh-CN" altLang="zh-CN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83" name="Text Box 11">
            <a:extLst>
              <a:ext uri="{FF2B5EF4-FFF2-40B4-BE49-F238E27FC236}">
                <a16:creationId xmlns:a16="http://schemas.microsoft.com/office/drawing/2014/main" xmlns="" id="{E9CF86F0-2308-6B61-6D3C-F5FBB03A4E14}"/>
              </a:ext>
            </a:extLst>
          </p:cNvPr>
          <p:cNvSpPr txBox="1">
            <a:spLocks noChangeArrowheads="1"/>
          </p:cNvSpPr>
          <p:nvPr/>
        </p:nvSpPr>
        <p:spPr bwMode="white">
          <a:xfrm>
            <a:off x="8549834" y="3010994"/>
            <a:ext cx="176491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1400">
                <a:solidFill>
                  <a:schemeClr val="bg1"/>
                </a:solidFill>
                <a:latin typeface="FrutigerNext LT Regular" charset="0"/>
                <a:ea typeface="MS PGothic" panose="020B0600070205080204" pitchFamily="34" charset="-128"/>
                <a:cs typeface="MS PGothic" panose="020B0600070205080204" pitchFamily="34" charset="-128"/>
              </a:defRPr>
            </a:lvl1pPr>
            <a:lvl2pPr marL="742950" indent="-285750">
              <a:defRPr kumimoji="1" sz="1400">
                <a:solidFill>
                  <a:schemeClr val="bg1"/>
                </a:solidFill>
                <a:latin typeface="FrutigerNext LT Regular" charset="0"/>
                <a:ea typeface="MS PGothic" panose="020B0600070205080204" pitchFamily="34" charset="-128"/>
                <a:cs typeface="MS PGothic" panose="020B0600070205080204" pitchFamily="34" charset="-128"/>
              </a:defRPr>
            </a:lvl2pPr>
            <a:lvl3pPr marL="1143000" indent="-228600">
              <a:defRPr kumimoji="1" sz="1400">
                <a:solidFill>
                  <a:schemeClr val="bg1"/>
                </a:solidFill>
                <a:latin typeface="FrutigerNext LT Regular" charset="0"/>
                <a:ea typeface="MS PGothic" panose="020B0600070205080204" pitchFamily="34" charset="-128"/>
                <a:cs typeface="MS PGothic" panose="020B0600070205080204" pitchFamily="34" charset="-128"/>
              </a:defRPr>
            </a:lvl3pPr>
            <a:lvl4pPr marL="1600200" indent="-228600">
              <a:defRPr kumimoji="1" sz="1400">
                <a:solidFill>
                  <a:schemeClr val="bg1"/>
                </a:solidFill>
                <a:latin typeface="FrutigerNext LT Regular" charset="0"/>
                <a:ea typeface="MS PGothic" panose="020B0600070205080204" pitchFamily="34" charset="-128"/>
                <a:cs typeface="MS PGothic" panose="020B0600070205080204" pitchFamily="34" charset="-128"/>
              </a:defRPr>
            </a:lvl4pPr>
            <a:lvl5pPr marL="2057400" indent="-228600">
              <a:defRPr kumimoji="1" sz="1400">
                <a:solidFill>
                  <a:schemeClr val="bg1"/>
                </a:solidFill>
                <a:latin typeface="FrutigerNext LT Regular" charset="0"/>
                <a:ea typeface="MS PGothic" panose="020B0600070205080204" pitchFamily="34" charset="-128"/>
                <a:cs typeface="MS PGothic" panose="020B0600070205080204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bg1"/>
                </a:solidFill>
                <a:latin typeface="FrutigerNext LT Regular" charset="0"/>
                <a:ea typeface="MS PGothic" panose="020B0600070205080204" pitchFamily="34" charset="-128"/>
                <a:cs typeface="MS PGothic" panose="020B0600070205080204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bg1"/>
                </a:solidFill>
                <a:latin typeface="FrutigerNext LT Regular" charset="0"/>
                <a:ea typeface="MS PGothic" panose="020B0600070205080204" pitchFamily="34" charset="-128"/>
                <a:cs typeface="MS PGothic" panose="020B0600070205080204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bg1"/>
                </a:solidFill>
                <a:latin typeface="FrutigerNext LT Regular" charset="0"/>
                <a:ea typeface="MS PGothic" panose="020B0600070205080204" pitchFamily="34" charset="-128"/>
                <a:cs typeface="MS PGothic" panose="020B0600070205080204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bg1"/>
                </a:solidFill>
                <a:latin typeface="FrutigerNext LT Regular" charset="0"/>
                <a:ea typeface="MS PGothic" panose="020B0600070205080204" pitchFamily="34" charset="-128"/>
                <a:cs typeface="MS PGothic" panose="020B0600070205080204" pitchFamily="34" charset="-128"/>
              </a:defRPr>
            </a:lvl9pPr>
          </a:lstStyle>
          <a:p>
            <a:pPr lvl="0"/>
            <a:r>
              <a:rPr kumimoji="0" lang="zh-CN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+mn-cs"/>
              </a:rPr>
              <a:t>信息重复</a:t>
            </a:r>
            <a:endParaRPr kumimoji="0" lang="zh-CN" altLang="zh-CN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84" name="Text Box 12">
            <a:extLst>
              <a:ext uri="{FF2B5EF4-FFF2-40B4-BE49-F238E27FC236}">
                <a16:creationId xmlns:a16="http://schemas.microsoft.com/office/drawing/2014/main" xmlns="" id="{9F0945DC-C2E7-F19B-8FC8-E073D0319813}"/>
              </a:ext>
            </a:extLst>
          </p:cNvPr>
          <p:cNvSpPr txBox="1">
            <a:spLocks noChangeArrowheads="1"/>
          </p:cNvSpPr>
          <p:nvPr/>
        </p:nvSpPr>
        <p:spPr bwMode="white">
          <a:xfrm>
            <a:off x="7938283" y="5032345"/>
            <a:ext cx="139099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1400">
                <a:solidFill>
                  <a:schemeClr val="bg1"/>
                </a:solidFill>
                <a:latin typeface="FrutigerNext LT Regular" charset="0"/>
                <a:ea typeface="MS PGothic" panose="020B0600070205080204" pitchFamily="34" charset="-128"/>
                <a:cs typeface="MS PGothic" panose="020B0600070205080204" pitchFamily="34" charset="-128"/>
              </a:defRPr>
            </a:lvl1pPr>
            <a:lvl2pPr marL="742950" indent="-285750">
              <a:defRPr kumimoji="1" sz="1400">
                <a:solidFill>
                  <a:schemeClr val="bg1"/>
                </a:solidFill>
                <a:latin typeface="FrutigerNext LT Regular" charset="0"/>
                <a:ea typeface="MS PGothic" panose="020B0600070205080204" pitchFamily="34" charset="-128"/>
                <a:cs typeface="MS PGothic" panose="020B0600070205080204" pitchFamily="34" charset="-128"/>
              </a:defRPr>
            </a:lvl2pPr>
            <a:lvl3pPr marL="1143000" indent="-228600">
              <a:defRPr kumimoji="1" sz="1400">
                <a:solidFill>
                  <a:schemeClr val="bg1"/>
                </a:solidFill>
                <a:latin typeface="FrutigerNext LT Regular" charset="0"/>
                <a:ea typeface="MS PGothic" panose="020B0600070205080204" pitchFamily="34" charset="-128"/>
                <a:cs typeface="MS PGothic" panose="020B0600070205080204" pitchFamily="34" charset="-128"/>
              </a:defRPr>
            </a:lvl3pPr>
            <a:lvl4pPr marL="1600200" indent="-228600">
              <a:defRPr kumimoji="1" sz="1400">
                <a:solidFill>
                  <a:schemeClr val="bg1"/>
                </a:solidFill>
                <a:latin typeface="FrutigerNext LT Regular" charset="0"/>
                <a:ea typeface="MS PGothic" panose="020B0600070205080204" pitchFamily="34" charset="-128"/>
                <a:cs typeface="MS PGothic" panose="020B0600070205080204" pitchFamily="34" charset="-128"/>
              </a:defRPr>
            </a:lvl4pPr>
            <a:lvl5pPr marL="2057400" indent="-228600">
              <a:defRPr kumimoji="1" sz="1400">
                <a:solidFill>
                  <a:schemeClr val="bg1"/>
                </a:solidFill>
                <a:latin typeface="FrutigerNext LT Regular" charset="0"/>
                <a:ea typeface="MS PGothic" panose="020B0600070205080204" pitchFamily="34" charset="-128"/>
                <a:cs typeface="MS PGothic" panose="020B0600070205080204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bg1"/>
                </a:solidFill>
                <a:latin typeface="FrutigerNext LT Regular" charset="0"/>
                <a:ea typeface="MS PGothic" panose="020B0600070205080204" pitchFamily="34" charset="-128"/>
                <a:cs typeface="MS PGothic" panose="020B0600070205080204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bg1"/>
                </a:solidFill>
                <a:latin typeface="FrutigerNext LT Regular" charset="0"/>
                <a:ea typeface="MS PGothic" panose="020B0600070205080204" pitchFamily="34" charset="-128"/>
                <a:cs typeface="MS PGothic" panose="020B0600070205080204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bg1"/>
                </a:solidFill>
                <a:latin typeface="FrutigerNext LT Regular" charset="0"/>
                <a:ea typeface="MS PGothic" panose="020B0600070205080204" pitchFamily="34" charset="-128"/>
                <a:cs typeface="MS PGothic" panose="020B0600070205080204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bg1"/>
                </a:solidFill>
                <a:latin typeface="FrutigerNext LT Regular" charset="0"/>
                <a:ea typeface="MS PGothic" panose="020B0600070205080204" pitchFamily="34" charset="-128"/>
                <a:cs typeface="MS PGothic" panose="020B0600070205080204" pitchFamily="34" charset="-128"/>
              </a:defRPr>
            </a:lvl9pPr>
          </a:lstStyle>
          <a:p>
            <a:pPr lvl="0"/>
            <a:r>
              <a:rPr kumimoji="0" lang="zh-CN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+mn-cs"/>
              </a:rPr>
              <a:t>用时多</a:t>
            </a:r>
            <a:endParaRPr kumimoji="0" lang="zh-CN" altLang="zh-CN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85" name="Text Box 13">
            <a:extLst>
              <a:ext uri="{FF2B5EF4-FFF2-40B4-BE49-F238E27FC236}">
                <a16:creationId xmlns:a16="http://schemas.microsoft.com/office/drawing/2014/main" xmlns="" id="{837A0B83-E0FD-BBB4-84CD-922CA8AF1B22}"/>
              </a:ext>
            </a:extLst>
          </p:cNvPr>
          <p:cNvSpPr txBox="1">
            <a:spLocks noChangeArrowheads="1"/>
          </p:cNvSpPr>
          <p:nvPr/>
        </p:nvSpPr>
        <p:spPr bwMode="white">
          <a:xfrm>
            <a:off x="4413827" y="5227310"/>
            <a:ext cx="139099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1400">
                <a:solidFill>
                  <a:schemeClr val="bg1"/>
                </a:solidFill>
                <a:latin typeface="FrutigerNext LT Regular" charset="0"/>
                <a:ea typeface="MS PGothic" panose="020B0600070205080204" pitchFamily="34" charset="-128"/>
                <a:cs typeface="MS PGothic" panose="020B0600070205080204" pitchFamily="34" charset="-128"/>
              </a:defRPr>
            </a:lvl1pPr>
            <a:lvl2pPr marL="742950" indent="-285750">
              <a:defRPr kumimoji="1" sz="1400">
                <a:solidFill>
                  <a:schemeClr val="bg1"/>
                </a:solidFill>
                <a:latin typeface="FrutigerNext LT Regular" charset="0"/>
                <a:ea typeface="MS PGothic" panose="020B0600070205080204" pitchFamily="34" charset="-128"/>
                <a:cs typeface="MS PGothic" panose="020B0600070205080204" pitchFamily="34" charset="-128"/>
              </a:defRPr>
            </a:lvl2pPr>
            <a:lvl3pPr marL="1143000" indent="-228600">
              <a:defRPr kumimoji="1" sz="1400">
                <a:solidFill>
                  <a:schemeClr val="bg1"/>
                </a:solidFill>
                <a:latin typeface="FrutigerNext LT Regular" charset="0"/>
                <a:ea typeface="MS PGothic" panose="020B0600070205080204" pitchFamily="34" charset="-128"/>
                <a:cs typeface="MS PGothic" panose="020B0600070205080204" pitchFamily="34" charset="-128"/>
              </a:defRPr>
            </a:lvl3pPr>
            <a:lvl4pPr marL="1600200" indent="-228600">
              <a:defRPr kumimoji="1" sz="1400">
                <a:solidFill>
                  <a:schemeClr val="bg1"/>
                </a:solidFill>
                <a:latin typeface="FrutigerNext LT Regular" charset="0"/>
                <a:ea typeface="MS PGothic" panose="020B0600070205080204" pitchFamily="34" charset="-128"/>
                <a:cs typeface="MS PGothic" panose="020B0600070205080204" pitchFamily="34" charset="-128"/>
              </a:defRPr>
            </a:lvl4pPr>
            <a:lvl5pPr marL="2057400" indent="-228600">
              <a:defRPr kumimoji="1" sz="1400">
                <a:solidFill>
                  <a:schemeClr val="bg1"/>
                </a:solidFill>
                <a:latin typeface="FrutigerNext LT Regular" charset="0"/>
                <a:ea typeface="MS PGothic" panose="020B0600070205080204" pitchFamily="34" charset="-128"/>
                <a:cs typeface="MS PGothic" panose="020B0600070205080204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bg1"/>
                </a:solidFill>
                <a:latin typeface="FrutigerNext LT Regular" charset="0"/>
                <a:ea typeface="MS PGothic" panose="020B0600070205080204" pitchFamily="34" charset="-128"/>
                <a:cs typeface="MS PGothic" panose="020B0600070205080204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bg1"/>
                </a:solidFill>
                <a:latin typeface="FrutigerNext LT Regular" charset="0"/>
                <a:ea typeface="MS PGothic" panose="020B0600070205080204" pitchFamily="34" charset="-128"/>
                <a:cs typeface="MS PGothic" panose="020B0600070205080204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bg1"/>
                </a:solidFill>
                <a:latin typeface="FrutigerNext LT Regular" charset="0"/>
                <a:ea typeface="MS PGothic" panose="020B0600070205080204" pitchFamily="34" charset="-128"/>
                <a:cs typeface="MS PGothic" panose="020B0600070205080204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bg1"/>
                </a:solidFill>
                <a:latin typeface="FrutigerNext LT Regular" charset="0"/>
                <a:ea typeface="MS PGothic" panose="020B0600070205080204" pitchFamily="34" charset="-128"/>
                <a:cs typeface="MS PGothic" panose="020B0600070205080204" pitchFamily="34" charset="-128"/>
              </a:defRPr>
            </a:lvl9pPr>
          </a:lstStyle>
          <a:p>
            <a:pPr lvl="0"/>
            <a:r>
              <a:rPr kumimoji="0" lang="zh-CN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+mn-cs"/>
              </a:rPr>
              <a:t>不专业</a:t>
            </a:r>
            <a:endParaRPr kumimoji="0" lang="zh-CN" altLang="zh-CN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86" name="Text Box 9">
            <a:extLst>
              <a:ext uri="{FF2B5EF4-FFF2-40B4-BE49-F238E27FC236}">
                <a16:creationId xmlns:a16="http://schemas.microsoft.com/office/drawing/2014/main" xmlns="" id="{923B7206-7261-9035-D1CC-6ADB5EB606DB}"/>
              </a:ext>
            </a:extLst>
          </p:cNvPr>
          <p:cNvSpPr txBox="1">
            <a:spLocks noChangeArrowheads="1"/>
          </p:cNvSpPr>
          <p:nvPr/>
        </p:nvSpPr>
        <p:spPr bwMode="white">
          <a:xfrm>
            <a:off x="3218855" y="3499118"/>
            <a:ext cx="139099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1400">
                <a:solidFill>
                  <a:schemeClr val="bg1"/>
                </a:solidFill>
                <a:latin typeface="FrutigerNext LT Regular" charset="0"/>
                <a:ea typeface="MS PGothic" panose="020B0600070205080204" pitchFamily="34" charset="-128"/>
                <a:cs typeface="MS PGothic" panose="020B0600070205080204" pitchFamily="34" charset="-128"/>
              </a:defRPr>
            </a:lvl1pPr>
            <a:lvl2pPr marL="742950" indent="-285750">
              <a:defRPr kumimoji="1" sz="1400">
                <a:solidFill>
                  <a:schemeClr val="bg1"/>
                </a:solidFill>
                <a:latin typeface="FrutigerNext LT Regular" charset="0"/>
                <a:ea typeface="MS PGothic" panose="020B0600070205080204" pitchFamily="34" charset="-128"/>
                <a:cs typeface="MS PGothic" panose="020B0600070205080204" pitchFamily="34" charset="-128"/>
              </a:defRPr>
            </a:lvl2pPr>
            <a:lvl3pPr marL="1143000" indent="-228600">
              <a:defRPr kumimoji="1" sz="1400">
                <a:solidFill>
                  <a:schemeClr val="bg1"/>
                </a:solidFill>
                <a:latin typeface="FrutigerNext LT Regular" charset="0"/>
                <a:ea typeface="MS PGothic" panose="020B0600070205080204" pitchFamily="34" charset="-128"/>
                <a:cs typeface="MS PGothic" panose="020B0600070205080204" pitchFamily="34" charset="-128"/>
              </a:defRPr>
            </a:lvl3pPr>
            <a:lvl4pPr marL="1600200" indent="-228600">
              <a:defRPr kumimoji="1" sz="1400">
                <a:solidFill>
                  <a:schemeClr val="bg1"/>
                </a:solidFill>
                <a:latin typeface="FrutigerNext LT Regular" charset="0"/>
                <a:ea typeface="MS PGothic" panose="020B0600070205080204" pitchFamily="34" charset="-128"/>
                <a:cs typeface="MS PGothic" panose="020B0600070205080204" pitchFamily="34" charset="-128"/>
              </a:defRPr>
            </a:lvl4pPr>
            <a:lvl5pPr marL="2057400" indent="-228600">
              <a:defRPr kumimoji="1" sz="1400">
                <a:solidFill>
                  <a:schemeClr val="bg1"/>
                </a:solidFill>
                <a:latin typeface="FrutigerNext LT Regular" charset="0"/>
                <a:ea typeface="MS PGothic" panose="020B0600070205080204" pitchFamily="34" charset="-128"/>
                <a:cs typeface="MS PGothic" panose="020B0600070205080204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bg1"/>
                </a:solidFill>
                <a:latin typeface="FrutigerNext LT Regular" charset="0"/>
                <a:ea typeface="MS PGothic" panose="020B0600070205080204" pitchFamily="34" charset="-128"/>
                <a:cs typeface="MS PGothic" panose="020B0600070205080204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bg1"/>
                </a:solidFill>
                <a:latin typeface="FrutigerNext LT Regular" charset="0"/>
                <a:ea typeface="MS PGothic" panose="020B0600070205080204" pitchFamily="34" charset="-128"/>
                <a:cs typeface="MS PGothic" panose="020B0600070205080204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bg1"/>
                </a:solidFill>
                <a:latin typeface="FrutigerNext LT Regular" charset="0"/>
                <a:ea typeface="MS PGothic" panose="020B0600070205080204" pitchFamily="34" charset="-128"/>
                <a:cs typeface="MS PGothic" panose="020B0600070205080204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bg1"/>
                </a:solidFill>
                <a:latin typeface="FrutigerNext LT Regular" charset="0"/>
                <a:ea typeface="MS PGothic" panose="020B0600070205080204" pitchFamily="34" charset="-128"/>
                <a:cs typeface="MS PGothic" panose="020B0600070205080204" pitchFamily="34" charset="-128"/>
              </a:defRPr>
            </a:lvl9pPr>
          </a:lstStyle>
          <a:p>
            <a:pPr lvl="0"/>
            <a:r>
              <a:rPr kumimoji="0" lang="zh-CN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+mn-cs"/>
              </a:rPr>
              <a:t>价值低</a:t>
            </a:r>
            <a:endParaRPr kumimoji="0" lang="zh-CN" altLang="zh-CN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grpSp>
        <p:nvGrpSpPr>
          <p:cNvPr id="92" name="组合 91">
            <a:extLst>
              <a:ext uri="{FF2B5EF4-FFF2-40B4-BE49-F238E27FC236}">
                <a16:creationId xmlns:a16="http://schemas.microsoft.com/office/drawing/2014/main" xmlns="" id="{DA622425-D9EC-3319-360A-746A72278337}"/>
              </a:ext>
            </a:extLst>
          </p:cNvPr>
          <p:cNvGrpSpPr/>
          <p:nvPr/>
        </p:nvGrpSpPr>
        <p:grpSpPr>
          <a:xfrm>
            <a:off x="1398191" y="2101343"/>
            <a:ext cx="3020772" cy="1185107"/>
            <a:chOff x="729993" y="2192338"/>
            <a:chExt cx="3394720" cy="1344674"/>
          </a:xfrm>
        </p:grpSpPr>
        <p:cxnSp>
          <p:nvCxnSpPr>
            <p:cNvPr id="93" name="AutoShape 16">
              <a:extLst>
                <a:ext uri="{FF2B5EF4-FFF2-40B4-BE49-F238E27FC236}">
                  <a16:creationId xmlns:a16="http://schemas.microsoft.com/office/drawing/2014/main" xmlns="" id="{D3F967D2-19CF-5A60-46E9-56E0C917792D}"/>
                </a:ext>
              </a:extLst>
            </p:cNvPr>
            <p:cNvCxnSpPr>
              <a:cxnSpLocks noChangeShapeType="1"/>
            </p:cNvCxnSpPr>
            <p:nvPr/>
          </p:nvCxnSpPr>
          <p:spPr bwMode="black">
            <a:xfrm flipH="1">
              <a:off x="729993" y="2192338"/>
              <a:ext cx="2016125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94" name="AutoShape 16">
              <a:extLst>
                <a:ext uri="{FF2B5EF4-FFF2-40B4-BE49-F238E27FC236}">
                  <a16:creationId xmlns:a16="http://schemas.microsoft.com/office/drawing/2014/main" xmlns="" id="{8E70DF48-1FEA-4B40-70E7-29C568AAEF83}"/>
                </a:ext>
              </a:extLst>
            </p:cNvPr>
            <p:cNvCxnSpPr>
              <a:cxnSpLocks noChangeShapeType="1"/>
            </p:cNvCxnSpPr>
            <p:nvPr/>
          </p:nvCxnSpPr>
          <p:spPr bwMode="black">
            <a:xfrm flipH="1" flipV="1">
              <a:off x="2746118" y="2192670"/>
              <a:ext cx="1378595" cy="1344342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</p:grpSp>
      <p:sp>
        <p:nvSpPr>
          <p:cNvPr id="96" name="文本框 95">
            <a:extLst>
              <a:ext uri="{FF2B5EF4-FFF2-40B4-BE49-F238E27FC236}">
                <a16:creationId xmlns:a16="http://schemas.microsoft.com/office/drawing/2014/main" xmlns="" id="{05236120-4731-C868-CDEB-ECE569B51F09}"/>
              </a:ext>
            </a:extLst>
          </p:cNvPr>
          <p:cNvSpPr txBox="1"/>
          <p:nvPr/>
        </p:nvSpPr>
        <p:spPr>
          <a:xfrm>
            <a:off x="964636" y="1608830"/>
            <a:ext cx="498250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面对海量学术论文，我们何去何从？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Picture 5">
            <a:extLst>
              <a:ext uri="{FF2B5EF4-FFF2-40B4-BE49-F238E27FC236}">
                <a16:creationId xmlns:a16="http://schemas.microsoft.com/office/drawing/2014/main" xmlns="" id="{C6DAE043-52EA-FD88-FAA4-E7C565C8C91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030306" y="118464"/>
            <a:ext cx="810947" cy="705941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xmlns="" val="28617231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/>
    </mc:Choice>
    <mc:Fallback>
      <p:transition spd="med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 descr="图片2">
            <a:extLst>
              <a:ext uri="{FF2B5EF4-FFF2-40B4-BE49-F238E27FC236}">
                <a16:creationId xmlns:a16="http://schemas.microsoft.com/office/drawing/2014/main" xmlns="" id="{7524C1C8-286D-96DB-0A1F-8DAB814CF528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3000"/>
          </a:blip>
          <a:stretch>
            <a:fillRect/>
          </a:stretch>
        </p:blipFill>
        <p:spPr>
          <a:xfrm>
            <a:off x="0" y="1"/>
            <a:ext cx="12192000" cy="887914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CA7402AE-BCD3-5E43-BA77-0E0DFF9F3935}"/>
              </a:ext>
            </a:extLst>
          </p:cNvPr>
          <p:cNvSpPr/>
          <p:nvPr/>
        </p:nvSpPr>
        <p:spPr>
          <a:xfrm>
            <a:off x="263293" y="1394234"/>
            <a:ext cx="11577960" cy="479833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SimHei" panose="02010609060101010101" pitchFamily="49" charset="-122"/>
              <a:ea typeface="SimHei" panose="02010609060101010101" pitchFamily="49" charset="-122"/>
            </a:endParaRPr>
          </a:p>
        </p:txBody>
      </p:sp>
      <p:sp>
        <p:nvSpPr>
          <p:cNvPr id="23" name="标题 8">
            <a:extLst>
              <a:ext uri="{FF2B5EF4-FFF2-40B4-BE49-F238E27FC236}">
                <a16:creationId xmlns:a16="http://schemas.microsoft.com/office/drawing/2014/main" xmlns="" id="{751E3415-4FE7-2342-8F36-1F127B238527}"/>
              </a:ext>
            </a:extLst>
          </p:cNvPr>
          <p:cNvSpPr txBox="1">
            <a:spLocks/>
          </p:cNvSpPr>
          <p:nvPr/>
        </p:nvSpPr>
        <p:spPr>
          <a:xfrm>
            <a:off x="189350" y="26988"/>
            <a:ext cx="8249800" cy="819150"/>
          </a:xfrm>
          <a:prstGeom prst="rect">
            <a:avLst/>
          </a:prstGeom>
        </p:spPr>
        <p:txBody>
          <a:bodyPr anchor="ctr">
            <a:normAutofit/>
            <a:scene3d>
              <a:camera prst="orthographicFront"/>
              <a:lightRig rig="threePt" dir="t"/>
            </a:scene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1000"/>
              </a:spcBef>
            </a:pPr>
            <a:r>
              <a:rPr kumimoji="1" lang="zh-CN" altLang="en-US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我们的价值</a:t>
            </a:r>
            <a:endParaRPr lang="zh-CN" altLang="zh-CN" sz="2800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" name="Picture 5">
            <a:extLst>
              <a:ext uri="{FF2B5EF4-FFF2-40B4-BE49-F238E27FC236}">
                <a16:creationId xmlns:a16="http://schemas.microsoft.com/office/drawing/2014/main" xmlns="" id="{214F1340-432A-68C0-8DC7-1AB207A6E74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030306" y="118464"/>
            <a:ext cx="810947" cy="705941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3" name="图示 2">
            <a:extLst>
              <a:ext uri="{FF2B5EF4-FFF2-40B4-BE49-F238E27FC236}">
                <a16:creationId xmlns:a16="http://schemas.microsoft.com/office/drawing/2014/main" xmlns="" id="{A4B9579E-A622-D80F-C3C4-5A4233B1429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xmlns="" val="3339254089"/>
              </p:ext>
            </p:extLst>
          </p:nvPr>
        </p:nvGraphicFramePr>
        <p:xfrm>
          <a:off x="647698" y="1764255"/>
          <a:ext cx="10714400" cy="39813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xmlns="" val="4952212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/>
    </mc:Choice>
    <mc:Fallback>
      <p:transition spd="med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 descr="图片2">
            <a:extLst>
              <a:ext uri="{FF2B5EF4-FFF2-40B4-BE49-F238E27FC236}">
                <a16:creationId xmlns:a16="http://schemas.microsoft.com/office/drawing/2014/main" xmlns="" id="{7524C1C8-286D-96DB-0A1F-8DAB814CF528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3000"/>
          </a:blip>
          <a:stretch>
            <a:fillRect/>
          </a:stretch>
        </p:blipFill>
        <p:spPr>
          <a:xfrm>
            <a:off x="0" y="1"/>
            <a:ext cx="12192000" cy="887914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5D026780-9F27-C244-A582-06A3C2CA40DA}"/>
              </a:ext>
            </a:extLst>
          </p:cNvPr>
          <p:cNvSpPr txBox="1">
            <a:spLocks noChangeArrowheads="1"/>
          </p:cNvSpPr>
          <p:nvPr/>
        </p:nvSpPr>
        <p:spPr>
          <a:xfrm>
            <a:off x="753036" y="1124744"/>
            <a:ext cx="10300447" cy="4953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SimHei" panose="02010609060101010101" pitchFamily="49" charset="-122"/>
              <a:ea typeface="SimHei" panose="02010609060101010101" pitchFamily="49" charset="-122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SimHei" panose="02010609060101010101" pitchFamily="49" charset="-122"/>
              <a:ea typeface="SimHei" panose="02010609060101010101" pitchFamily="49" charset="-122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imHei" panose="02010609060101010101" pitchFamily="49" charset="-122"/>
                <a:ea typeface="SimHei" panose="02010609060101010101" pitchFamily="49" charset="-122"/>
              </a:rPr>
              <a:t>     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imHei" panose="02010609060101010101" pitchFamily="49" charset="-122"/>
                <a:ea typeface="SimHei" panose="02010609060101010101" pitchFamily="49" charset="-122"/>
              </a:rPr>
              <a:t>某一时段的期刊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imHei" panose="02010609060101010101" pitchFamily="49" charset="-122"/>
                <a:ea typeface="SimHei" panose="02010609060101010101" pitchFamily="49" charset="-122"/>
              </a:rPr>
              <a:t>     </a:t>
            </a:r>
            <a:r>
              <a:rPr kumimoji="0" lang="zh-CN" altLang="en-US" sz="1600" b="0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imHei" panose="02010609060101010101" pitchFamily="49" charset="-122"/>
                <a:ea typeface="SimHei" panose="02010609060101010101" pitchFamily="49" charset="-122"/>
              </a:rPr>
              <a:t>       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imHei" panose="02010609060101010101" pitchFamily="49" charset="-122"/>
                <a:ea typeface="SimHei" panose="02010609060101010101" pitchFamily="49" charset="-122"/>
              </a:rPr>
              <a:t>            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imHei" panose="02010609060101010101" pitchFamily="49" charset="-122"/>
                <a:ea typeface="SimHei" panose="02010609060101010101" pitchFamily="49" charset="-122"/>
              </a:rPr>
              <a:t>学科动态、学术热点、学科前沿</a:t>
            </a: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SimHei" panose="02010609060101010101" pitchFamily="49" charset="-122"/>
              <a:ea typeface="SimHei" panose="02010609060101010101" pitchFamily="49" charset="-122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imHei" panose="02010609060101010101" pitchFamily="49" charset="-122"/>
                <a:ea typeface="SimHei" panose="02010609060101010101" pitchFamily="49" charset="-122"/>
              </a:rPr>
              <a:t>     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imHei" panose="02010609060101010101" pitchFamily="49" charset="-122"/>
                <a:ea typeface="SimHei" panose="02010609060101010101" pitchFamily="49" charset="-122"/>
              </a:rPr>
              <a:t>不同时期的期刊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imHei" panose="02010609060101010101" pitchFamily="49" charset="-122"/>
                <a:ea typeface="SimHei" panose="02010609060101010101" pitchFamily="49" charset="-122"/>
              </a:rPr>
              <a:t>                        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imHei" panose="02010609060101010101" pitchFamily="49" charset="-122"/>
                <a:ea typeface="SimHei" panose="02010609060101010101" pitchFamily="49" charset="-122"/>
              </a:rPr>
              <a:t>学科发展趋势，发现学术发展规律</a:t>
            </a: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SimHei" panose="02010609060101010101" pitchFamily="49" charset="-122"/>
              <a:ea typeface="SimHei" panose="02010609060101010101" pitchFamily="49" charset="-122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imHei" panose="02010609060101010101" pitchFamily="49" charset="-122"/>
                <a:ea typeface="SimHei" panose="02010609060101010101" pitchFamily="49" charset="-122"/>
              </a:rPr>
              <a:t>       </a:t>
            </a:r>
          </a:p>
        </p:txBody>
      </p:sp>
      <p:sp>
        <p:nvSpPr>
          <p:cNvPr id="5" name="Line 6">
            <a:extLst>
              <a:ext uri="{FF2B5EF4-FFF2-40B4-BE49-F238E27FC236}">
                <a16:creationId xmlns:a16="http://schemas.microsoft.com/office/drawing/2014/main" xmlns="" id="{F6421176-5762-9347-85C5-F96BF1AC47C6}"/>
              </a:ext>
            </a:extLst>
          </p:cNvPr>
          <p:cNvSpPr>
            <a:spLocks noChangeShapeType="1"/>
          </p:cNvSpPr>
          <p:nvPr/>
        </p:nvSpPr>
        <p:spPr bwMode="auto">
          <a:xfrm>
            <a:off x="4519914" y="2420888"/>
            <a:ext cx="108012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tailEnd type="triangle" w="med" len="med"/>
          </a:ln>
          <a:effectLst/>
        </p:spPr>
        <p:txBody>
          <a:bodyPr/>
          <a:lstStyle/>
          <a:p>
            <a:pPr>
              <a:defRPr/>
            </a:pPr>
            <a:endParaRPr lang="zh-CN" altLang="en-US" sz="16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 Box 7">
            <a:extLst>
              <a:ext uri="{FF2B5EF4-FFF2-40B4-BE49-F238E27FC236}">
                <a16:creationId xmlns:a16="http://schemas.microsoft.com/office/drawing/2014/main" xmlns="" id="{5264D6AB-78F2-334C-84EA-73F7218602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33069" y="1916832"/>
            <a:ext cx="1254997" cy="46166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dirty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反映</a:t>
            </a:r>
          </a:p>
        </p:txBody>
      </p:sp>
      <p:sp>
        <p:nvSpPr>
          <p:cNvPr id="7" name="Text Box 9">
            <a:extLst>
              <a:ext uri="{FF2B5EF4-FFF2-40B4-BE49-F238E27FC236}">
                <a16:creationId xmlns:a16="http://schemas.microsoft.com/office/drawing/2014/main" xmlns="" id="{4CFEA916-43A4-134A-AB49-303D784F0A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06163" y="4273932"/>
            <a:ext cx="5804238" cy="584775"/>
          </a:xfrm>
          <a:prstGeom prst="rect">
            <a:avLst/>
          </a:prstGeom>
          <a:solidFill>
            <a:srgbClr val="800000"/>
          </a:solidFill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eaLnBrk="0" hangingPunct="0">
              <a:spcBef>
                <a:spcPct val="20000"/>
              </a:spcBef>
              <a:buClr>
                <a:schemeClr val="folHlink"/>
              </a:buClr>
              <a:buFont typeface="Wingdings" panose="05000000000000000000" pitchFamily="2" charset="2"/>
              <a:buNone/>
              <a:defRPr/>
            </a:pPr>
            <a:r>
              <a:rPr lang="zh-CN" altLang="en-US" sz="3200" b="1" dirty="0">
                <a:solidFill>
                  <a:schemeClr val="bg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一库在手，尽览学科发展全貌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Line 6">
            <a:extLst>
              <a:ext uri="{FF2B5EF4-FFF2-40B4-BE49-F238E27FC236}">
                <a16:creationId xmlns:a16="http://schemas.microsoft.com/office/drawing/2014/main" xmlns="" id="{1889EE90-C9FD-854D-8376-DF855EB5EB3B}"/>
              </a:ext>
            </a:extLst>
          </p:cNvPr>
          <p:cNvSpPr>
            <a:spLocks noChangeShapeType="1"/>
          </p:cNvSpPr>
          <p:nvPr/>
        </p:nvSpPr>
        <p:spPr bwMode="auto">
          <a:xfrm>
            <a:off x="4519914" y="3429000"/>
            <a:ext cx="108012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tailEnd type="triangle" w="med" len="med"/>
          </a:ln>
          <a:effectLst/>
        </p:spPr>
        <p:txBody>
          <a:bodyPr/>
          <a:lstStyle/>
          <a:p>
            <a:pPr>
              <a:defRPr/>
            </a:pPr>
            <a:endParaRPr lang="zh-CN" altLang="en-US" sz="16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 Box 7">
            <a:extLst>
              <a:ext uri="{FF2B5EF4-FFF2-40B4-BE49-F238E27FC236}">
                <a16:creationId xmlns:a16="http://schemas.microsoft.com/office/drawing/2014/main" xmlns="" id="{3EC149CD-7707-4247-A08A-331D60BF10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33069" y="2924944"/>
            <a:ext cx="1254997" cy="46166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dirty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反映</a:t>
            </a:r>
          </a:p>
        </p:txBody>
      </p:sp>
      <p:sp>
        <p:nvSpPr>
          <p:cNvPr id="10" name="标题 8">
            <a:extLst>
              <a:ext uri="{FF2B5EF4-FFF2-40B4-BE49-F238E27FC236}">
                <a16:creationId xmlns:a16="http://schemas.microsoft.com/office/drawing/2014/main" xmlns="" id="{9BE7C101-CA85-9541-BD79-FF0FE8298EFA}"/>
              </a:ext>
            </a:extLst>
          </p:cNvPr>
          <p:cNvSpPr txBox="1">
            <a:spLocks/>
          </p:cNvSpPr>
          <p:nvPr/>
        </p:nvSpPr>
        <p:spPr>
          <a:xfrm>
            <a:off x="189350" y="26988"/>
            <a:ext cx="8249800" cy="819150"/>
          </a:xfrm>
          <a:prstGeom prst="rect">
            <a:avLst/>
          </a:prstGeom>
        </p:spPr>
        <p:txBody>
          <a:bodyPr anchor="ctr">
            <a:normAutofit/>
            <a:scene3d>
              <a:camera prst="orthographicFront"/>
              <a:lightRig rig="threePt" dir="t"/>
            </a:scene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1000"/>
              </a:spcBef>
            </a:pPr>
            <a:r>
              <a:rPr kumimoji="1" lang="zh-CN" altLang="en-US" sz="2800" b="1" dirty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我们的价值</a:t>
            </a:r>
            <a:endParaRPr lang="zh-CN" altLang="zh-CN" sz="2800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" name="Picture 5">
            <a:extLst>
              <a:ext uri="{FF2B5EF4-FFF2-40B4-BE49-F238E27FC236}">
                <a16:creationId xmlns:a16="http://schemas.microsoft.com/office/drawing/2014/main" xmlns="" id="{123FADA5-E808-67D2-1AA9-20BF5516E31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030306" y="118464"/>
            <a:ext cx="810947" cy="705941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xmlns="" val="36172541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/>
    </mc:Choice>
    <mc:Fallback>
      <p:transition spd="med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6" grpId="0" bldLvl="0"/>
      <p:bldP spid="7" grpId="0" bldLvl="0" animBg="1"/>
      <p:bldP spid="9" grpId="0" bldLvl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 descr="图片2">
            <a:extLst>
              <a:ext uri="{FF2B5EF4-FFF2-40B4-BE49-F238E27FC236}">
                <a16:creationId xmlns:a16="http://schemas.microsoft.com/office/drawing/2014/main" xmlns="" id="{7524C1C8-286D-96DB-0A1F-8DAB814CF528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3000"/>
          </a:blip>
          <a:stretch>
            <a:fillRect/>
          </a:stretch>
        </p:blipFill>
        <p:spPr>
          <a:xfrm>
            <a:off x="0" y="1"/>
            <a:ext cx="12192000" cy="887914"/>
          </a:xfrm>
          <a:prstGeom prst="rect">
            <a:avLst/>
          </a:prstGeom>
        </p:spPr>
      </p:pic>
      <p:pic>
        <p:nvPicPr>
          <p:cNvPr id="5" name="内容占位符 3">
            <a:extLst>
              <a:ext uri="{FF2B5EF4-FFF2-40B4-BE49-F238E27FC236}">
                <a16:creationId xmlns:a16="http://schemas.microsoft.com/office/drawing/2014/main" xmlns="" id="{97063B3A-55D1-864D-BDB3-E552F5B96AC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8743" y="2434388"/>
            <a:ext cx="5354197" cy="2675958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5FF43C40-7340-5341-8984-E969DCF2EABC}"/>
              </a:ext>
            </a:extLst>
          </p:cNvPr>
          <p:cNvSpPr/>
          <p:nvPr/>
        </p:nvSpPr>
        <p:spPr>
          <a:xfrm>
            <a:off x="351022" y="1093439"/>
            <a:ext cx="8712968" cy="874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/>
              <a:buChar char="•"/>
            </a:pPr>
            <a:r>
              <a:rPr lang="en-US" altLang="zh-CN" dirty="0">
                <a:latin typeface="SimHei" panose="02010609060101010101" pitchFamily="49" charset="-122"/>
                <a:ea typeface="SimHei" panose="02010609060101010101" pitchFamily="49" charset="-122"/>
              </a:rPr>
              <a:t>60</a:t>
            </a:r>
            <a:r>
              <a:rPr lang="zh-CN" altLang="en-US" dirty="0">
                <a:latin typeface="SimHei" panose="02010609060101010101" pitchFamily="49" charset="-122"/>
                <a:ea typeface="SimHei" panose="02010609060101010101" pitchFamily="49" charset="-122"/>
              </a:rPr>
              <a:t>多年的实践探索，已形成相对完善、颇具影响的学术评价体系</a:t>
            </a:r>
            <a:endParaRPr lang="en-US" altLang="zh-CN" dirty="0">
              <a:latin typeface="SimHei" panose="02010609060101010101" pitchFamily="49" charset="-122"/>
              <a:ea typeface="SimHei" panose="02010609060101010101" pitchFamily="49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/>
              <a:buChar char="•"/>
            </a:pPr>
            <a:r>
              <a:rPr lang="zh-CN" altLang="en-US" dirty="0">
                <a:latin typeface="SimHei" panose="02010609060101010101" pitchFamily="49" charset="-122"/>
                <a:ea typeface="SimHei" panose="02010609060101010101" pitchFamily="49" charset="-122"/>
              </a:rPr>
              <a:t>“复印报刊资料” 转载量是学术界评价人文社科期刊以及论文影响的尺度之一</a:t>
            </a:r>
            <a:endParaRPr lang="en-US" altLang="zh-CN" dirty="0">
              <a:latin typeface="SimHei" panose="02010609060101010101" pitchFamily="49" charset="-122"/>
              <a:ea typeface="SimHei" panose="02010609060101010101" pitchFamily="49" charset="-122"/>
            </a:endParaRPr>
          </a:p>
        </p:txBody>
      </p:sp>
      <p:sp>
        <p:nvSpPr>
          <p:cNvPr id="7" name="标题 8">
            <a:extLst>
              <a:ext uri="{FF2B5EF4-FFF2-40B4-BE49-F238E27FC236}">
                <a16:creationId xmlns:a16="http://schemas.microsoft.com/office/drawing/2014/main" xmlns="" id="{1E2F185D-C36E-E140-B020-8A4B7DDFF2DD}"/>
              </a:ext>
            </a:extLst>
          </p:cNvPr>
          <p:cNvSpPr txBox="1">
            <a:spLocks/>
          </p:cNvSpPr>
          <p:nvPr/>
        </p:nvSpPr>
        <p:spPr>
          <a:xfrm>
            <a:off x="463670" y="26988"/>
            <a:ext cx="8249800" cy="819150"/>
          </a:xfrm>
          <a:prstGeom prst="rect">
            <a:avLst/>
          </a:prstGeom>
        </p:spPr>
        <p:txBody>
          <a:bodyPr anchor="ctr">
            <a:normAutofit/>
            <a:scene3d>
              <a:camera prst="orthographicFront"/>
              <a:lightRig rig="threePt" dir="t"/>
            </a:scene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1000"/>
              </a:spcBef>
            </a:pPr>
            <a:r>
              <a:rPr kumimoji="1" lang="zh-CN" altLang="en-US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我们的价值</a:t>
            </a:r>
            <a:endParaRPr lang="zh-CN" altLang="zh-CN" sz="2800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" name="Picture 5">
            <a:extLst>
              <a:ext uri="{FF2B5EF4-FFF2-40B4-BE49-F238E27FC236}">
                <a16:creationId xmlns:a16="http://schemas.microsoft.com/office/drawing/2014/main" xmlns="" id="{5270C291-EEAE-07F9-590D-B2B715AF850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030306" y="118464"/>
            <a:ext cx="810947" cy="70594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xmlns="" id="{36FA35D8-1C8E-9929-4147-B86AA60B8914}"/>
              </a:ext>
            </a:extLst>
          </p:cNvPr>
          <p:cNvSpPr/>
          <p:nvPr/>
        </p:nvSpPr>
        <p:spPr>
          <a:xfrm>
            <a:off x="7513609" y="2433672"/>
            <a:ext cx="2359541" cy="395789"/>
          </a:xfrm>
          <a:prstGeom prst="rect">
            <a:avLst/>
          </a:prstGeom>
          <a:solidFill>
            <a:srgbClr val="8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学术评价成果体系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3D476292-0E98-51B6-9B87-F7EA1CD12153}"/>
              </a:ext>
            </a:extLst>
          </p:cNvPr>
          <p:cNvSpPr/>
          <p:nvPr/>
        </p:nvSpPr>
        <p:spPr>
          <a:xfrm>
            <a:off x="6048774" y="3171156"/>
            <a:ext cx="671204" cy="546821"/>
          </a:xfrm>
          <a:prstGeom prst="rect">
            <a:avLst/>
          </a:prstGeom>
          <a:noFill/>
          <a:ln w="38100">
            <a:solidFill>
              <a:srgbClr val="8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>
                <a:solidFill>
                  <a:schemeClr val="tx1"/>
                </a:solidFill>
              </a:rPr>
              <a:t>期刊评价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7BDAA891-E135-D240-05A4-85CCBD69D98D}"/>
              </a:ext>
            </a:extLst>
          </p:cNvPr>
          <p:cNvSpPr/>
          <p:nvPr/>
        </p:nvSpPr>
        <p:spPr>
          <a:xfrm>
            <a:off x="7322605" y="3171156"/>
            <a:ext cx="671204" cy="546821"/>
          </a:xfrm>
          <a:prstGeom prst="rect">
            <a:avLst/>
          </a:prstGeom>
          <a:noFill/>
          <a:ln w="38100">
            <a:solidFill>
              <a:srgbClr val="8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>
                <a:solidFill>
                  <a:schemeClr val="tx1"/>
                </a:solidFill>
              </a:rPr>
              <a:t>机构评价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6975C3D5-9575-2BAC-8156-5B9C3494ADA4}"/>
              </a:ext>
            </a:extLst>
          </p:cNvPr>
          <p:cNvSpPr/>
          <p:nvPr/>
        </p:nvSpPr>
        <p:spPr>
          <a:xfrm>
            <a:off x="8570554" y="3171156"/>
            <a:ext cx="671204" cy="546821"/>
          </a:xfrm>
          <a:prstGeom prst="rect">
            <a:avLst/>
          </a:prstGeom>
          <a:noFill/>
          <a:ln w="38100">
            <a:solidFill>
              <a:srgbClr val="8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>
                <a:solidFill>
                  <a:schemeClr val="tx1"/>
                </a:solidFill>
              </a:rPr>
              <a:t>作者评价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8E8C1794-A52D-5CD3-6F24-3DACCB463C82}"/>
              </a:ext>
            </a:extLst>
          </p:cNvPr>
          <p:cNvSpPr/>
          <p:nvPr/>
        </p:nvSpPr>
        <p:spPr>
          <a:xfrm>
            <a:off x="9779917" y="3171156"/>
            <a:ext cx="671204" cy="546821"/>
          </a:xfrm>
          <a:prstGeom prst="rect">
            <a:avLst/>
          </a:prstGeom>
          <a:noFill/>
          <a:ln w="38100">
            <a:solidFill>
              <a:srgbClr val="8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>
                <a:solidFill>
                  <a:schemeClr val="tx1"/>
                </a:solidFill>
              </a:rPr>
              <a:t>论文评价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BB3E0622-01DF-5442-7CE5-81EDFB7FB3D9}"/>
              </a:ext>
            </a:extLst>
          </p:cNvPr>
          <p:cNvSpPr/>
          <p:nvPr/>
        </p:nvSpPr>
        <p:spPr>
          <a:xfrm>
            <a:off x="11109379" y="3171156"/>
            <a:ext cx="671204" cy="546821"/>
          </a:xfrm>
          <a:prstGeom prst="rect">
            <a:avLst/>
          </a:prstGeom>
          <a:noFill/>
          <a:ln w="38100">
            <a:solidFill>
              <a:srgbClr val="8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>
                <a:solidFill>
                  <a:schemeClr val="tx1"/>
                </a:solidFill>
              </a:rPr>
              <a:t>学科评价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902FDFA1-A61B-C2B5-EE35-6D3E5948749B}"/>
              </a:ext>
            </a:extLst>
          </p:cNvPr>
          <p:cNvSpPr/>
          <p:nvPr/>
        </p:nvSpPr>
        <p:spPr>
          <a:xfrm>
            <a:off x="5842567" y="3936283"/>
            <a:ext cx="463342" cy="2007314"/>
          </a:xfrm>
          <a:prstGeom prst="rect">
            <a:avLst/>
          </a:prstGeom>
          <a:noFill/>
          <a:ln w="28575">
            <a:solidFill>
              <a:srgbClr val="8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</a:rPr>
              <a:t>年度期刊高转载名录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0C4256AC-6E68-767D-0BA3-0FF9BED443A9}"/>
              </a:ext>
            </a:extLst>
          </p:cNvPr>
          <p:cNvSpPr/>
          <p:nvPr/>
        </p:nvSpPr>
        <p:spPr>
          <a:xfrm>
            <a:off x="6427510" y="3936283"/>
            <a:ext cx="463342" cy="2007314"/>
          </a:xfrm>
          <a:prstGeom prst="rect">
            <a:avLst/>
          </a:prstGeom>
          <a:noFill/>
          <a:ln w="28575">
            <a:solidFill>
              <a:srgbClr val="8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</a:rPr>
              <a:t>重要转载来源期刊</a:t>
            </a:r>
            <a:r>
              <a:rPr lang="en-US" altLang="zh-CN" sz="1400" dirty="0">
                <a:solidFill>
                  <a:schemeClr val="tx1"/>
                </a:solidFill>
              </a:rPr>
              <a:t>ISJ</a:t>
            </a:r>
            <a:endParaRPr lang="zh-CN" altLang="en-US" sz="1400" dirty="0">
              <a:solidFill>
                <a:schemeClr val="tx1"/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14E4D754-5F6D-DBA2-618E-62E155C2EF00}"/>
              </a:ext>
            </a:extLst>
          </p:cNvPr>
          <p:cNvSpPr/>
          <p:nvPr/>
        </p:nvSpPr>
        <p:spPr>
          <a:xfrm>
            <a:off x="7188093" y="3936283"/>
            <a:ext cx="463342" cy="2007314"/>
          </a:xfrm>
          <a:prstGeom prst="rect">
            <a:avLst/>
          </a:prstGeom>
          <a:noFill/>
          <a:ln w="28575">
            <a:solidFill>
              <a:srgbClr val="8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</a:rPr>
              <a:t>年度机构高转载名录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554E17B9-5F53-3FEE-9D56-CBEA2D5EA069}"/>
              </a:ext>
            </a:extLst>
          </p:cNvPr>
          <p:cNvSpPr/>
          <p:nvPr/>
        </p:nvSpPr>
        <p:spPr>
          <a:xfrm>
            <a:off x="7765809" y="3936283"/>
            <a:ext cx="463342" cy="2007314"/>
          </a:xfrm>
          <a:prstGeom prst="rect">
            <a:avLst/>
          </a:prstGeom>
          <a:noFill/>
          <a:ln w="28575">
            <a:solidFill>
              <a:srgbClr val="8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</a:rPr>
              <a:t>重要转载来源机构</a:t>
            </a:r>
            <a:r>
              <a:rPr lang="en-US" altLang="zh-CN" sz="1400" dirty="0">
                <a:solidFill>
                  <a:schemeClr val="tx1"/>
                </a:solidFill>
              </a:rPr>
              <a:t>ISI</a:t>
            </a:r>
            <a:endParaRPr lang="zh-CN" altLang="en-US" sz="1400" dirty="0">
              <a:solidFill>
                <a:schemeClr val="tx1"/>
              </a:solidFill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20201F6B-60DC-F91A-1D85-26EF2629EDC8}"/>
              </a:ext>
            </a:extLst>
          </p:cNvPr>
          <p:cNvSpPr/>
          <p:nvPr/>
        </p:nvSpPr>
        <p:spPr>
          <a:xfrm>
            <a:off x="8697203" y="3936283"/>
            <a:ext cx="463342" cy="2007314"/>
          </a:xfrm>
          <a:prstGeom prst="rect">
            <a:avLst/>
          </a:prstGeom>
          <a:noFill/>
          <a:ln w="28575">
            <a:solidFill>
              <a:srgbClr val="8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</a:rPr>
              <a:t>重要转载来源作者</a:t>
            </a:r>
            <a:r>
              <a:rPr lang="en-US" altLang="zh-CN" sz="1400" dirty="0">
                <a:solidFill>
                  <a:schemeClr val="tx1"/>
                </a:solidFill>
              </a:rPr>
              <a:t>ISA</a:t>
            </a:r>
            <a:endParaRPr lang="zh-CN" altLang="en-US" sz="1400" dirty="0">
              <a:solidFill>
                <a:schemeClr val="tx1"/>
              </a:solidFill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B6BE9360-E160-6B1B-DA14-12CEACD96545}"/>
              </a:ext>
            </a:extLst>
          </p:cNvPr>
          <p:cNvSpPr/>
          <p:nvPr/>
        </p:nvSpPr>
        <p:spPr>
          <a:xfrm>
            <a:off x="9602473" y="3936283"/>
            <a:ext cx="463342" cy="2214348"/>
          </a:xfrm>
          <a:prstGeom prst="rect">
            <a:avLst/>
          </a:prstGeom>
          <a:noFill/>
          <a:ln w="28575">
            <a:solidFill>
              <a:srgbClr val="8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</a:rPr>
              <a:t>年度优秀转载论文评选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9E215F01-FCFD-B8D8-5302-FED54E0B198B}"/>
              </a:ext>
            </a:extLst>
          </p:cNvPr>
          <p:cNvSpPr/>
          <p:nvPr/>
        </p:nvSpPr>
        <p:spPr>
          <a:xfrm>
            <a:off x="10195840" y="3936283"/>
            <a:ext cx="463342" cy="2007314"/>
          </a:xfrm>
          <a:prstGeom prst="rect">
            <a:avLst/>
          </a:prstGeom>
          <a:noFill/>
          <a:ln w="28575">
            <a:solidFill>
              <a:srgbClr val="8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</a:rPr>
              <a:t>学科领域论文评优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369E4F1E-174F-BFE8-8E3C-505E18FBA6C2}"/>
              </a:ext>
            </a:extLst>
          </p:cNvPr>
          <p:cNvSpPr/>
          <p:nvPr/>
        </p:nvSpPr>
        <p:spPr>
          <a:xfrm>
            <a:off x="10927223" y="3933643"/>
            <a:ext cx="463342" cy="2007314"/>
          </a:xfrm>
          <a:prstGeom prst="rect">
            <a:avLst/>
          </a:prstGeom>
          <a:noFill/>
          <a:ln w="28575">
            <a:solidFill>
              <a:srgbClr val="8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</a:rPr>
              <a:t>学术热点评选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0CA153C2-E4F2-60E0-D708-4F93345CD561}"/>
              </a:ext>
            </a:extLst>
          </p:cNvPr>
          <p:cNvSpPr/>
          <p:nvPr/>
        </p:nvSpPr>
        <p:spPr>
          <a:xfrm>
            <a:off x="11495915" y="3933643"/>
            <a:ext cx="463342" cy="2007314"/>
          </a:xfrm>
          <a:prstGeom prst="rect">
            <a:avLst/>
          </a:prstGeom>
          <a:noFill/>
          <a:ln w="28575">
            <a:solidFill>
              <a:srgbClr val="8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</a:rPr>
              <a:t>分学科研究发展综述</a:t>
            </a:r>
          </a:p>
        </p:txBody>
      </p:sp>
      <p:cxnSp>
        <p:nvCxnSpPr>
          <p:cNvPr id="25" name="直接箭头连接符 24">
            <a:extLst>
              <a:ext uri="{FF2B5EF4-FFF2-40B4-BE49-F238E27FC236}">
                <a16:creationId xmlns:a16="http://schemas.microsoft.com/office/drawing/2014/main" xmlns="" id="{93F0E67F-BD2C-97AA-5E9F-D66FA585A50D}"/>
              </a:ext>
            </a:extLst>
          </p:cNvPr>
          <p:cNvCxnSpPr>
            <a:cxnSpLocks/>
          </p:cNvCxnSpPr>
          <p:nvPr/>
        </p:nvCxnSpPr>
        <p:spPr>
          <a:xfrm flipH="1">
            <a:off x="6495687" y="2827906"/>
            <a:ext cx="1733464" cy="260348"/>
          </a:xfrm>
          <a:prstGeom prst="straightConnector1">
            <a:avLst/>
          </a:prstGeom>
          <a:ln w="19050">
            <a:solidFill>
              <a:srgbClr val="8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箭头连接符 27">
            <a:extLst>
              <a:ext uri="{FF2B5EF4-FFF2-40B4-BE49-F238E27FC236}">
                <a16:creationId xmlns:a16="http://schemas.microsoft.com/office/drawing/2014/main" xmlns="" id="{8FED9A27-FE7A-92EB-0080-BB2FCA15866A}"/>
              </a:ext>
            </a:extLst>
          </p:cNvPr>
          <p:cNvCxnSpPr>
            <a:cxnSpLocks/>
          </p:cNvCxnSpPr>
          <p:nvPr/>
        </p:nvCxnSpPr>
        <p:spPr>
          <a:xfrm flipH="1">
            <a:off x="7765809" y="2827906"/>
            <a:ext cx="725404" cy="260348"/>
          </a:xfrm>
          <a:prstGeom prst="straightConnector1">
            <a:avLst/>
          </a:prstGeom>
          <a:ln w="19050">
            <a:solidFill>
              <a:srgbClr val="8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箭头连接符 32">
            <a:extLst>
              <a:ext uri="{FF2B5EF4-FFF2-40B4-BE49-F238E27FC236}">
                <a16:creationId xmlns:a16="http://schemas.microsoft.com/office/drawing/2014/main" xmlns="" id="{EC2A0B42-7B45-9FCB-9147-F6CC51F4AAEE}"/>
              </a:ext>
            </a:extLst>
          </p:cNvPr>
          <p:cNvCxnSpPr>
            <a:cxnSpLocks/>
          </p:cNvCxnSpPr>
          <p:nvPr/>
        </p:nvCxnSpPr>
        <p:spPr>
          <a:xfrm>
            <a:off x="8559434" y="2837195"/>
            <a:ext cx="378319" cy="251059"/>
          </a:xfrm>
          <a:prstGeom prst="straightConnector1">
            <a:avLst/>
          </a:prstGeom>
          <a:ln w="19050">
            <a:solidFill>
              <a:srgbClr val="8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箭头连接符 37">
            <a:extLst>
              <a:ext uri="{FF2B5EF4-FFF2-40B4-BE49-F238E27FC236}">
                <a16:creationId xmlns:a16="http://schemas.microsoft.com/office/drawing/2014/main" xmlns="" id="{AD5636D1-CE27-5359-1A17-8AAACF626CE1}"/>
              </a:ext>
            </a:extLst>
          </p:cNvPr>
          <p:cNvCxnSpPr>
            <a:cxnSpLocks/>
            <a:stCxn id="4" idx="2"/>
          </p:cNvCxnSpPr>
          <p:nvPr/>
        </p:nvCxnSpPr>
        <p:spPr>
          <a:xfrm>
            <a:off x="8693380" y="2829461"/>
            <a:ext cx="1319827" cy="258793"/>
          </a:xfrm>
          <a:prstGeom prst="straightConnector1">
            <a:avLst/>
          </a:prstGeom>
          <a:ln w="19050">
            <a:solidFill>
              <a:srgbClr val="8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箭头连接符 41">
            <a:extLst>
              <a:ext uri="{FF2B5EF4-FFF2-40B4-BE49-F238E27FC236}">
                <a16:creationId xmlns:a16="http://schemas.microsoft.com/office/drawing/2014/main" xmlns="" id="{B9B84848-8792-3AF8-B19E-3D825EA097CA}"/>
              </a:ext>
            </a:extLst>
          </p:cNvPr>
          <p:cNvCxnSpPr>
            <a:cxnSpLocks/>
          </p:cNvCxnSpPr>
          <p:nvPr/>
        </p:nvCxnSpPr>
        <p:spPr>
          <a:xfrm>
            <a:off x="9005974" y="2834851"/>
            <a:ext cx="2384591" cy="253403"/>
          </a:xfrm>
          <a:prstGeom prst="straightConnector1">
            <a:avLst/>
          </a:prstGeom>
          <a:ln w="19050">
            <a:solidFill>
              <a:srgbClr val="8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箭头连接符 47">
            <a:extLst>
              <a:ext uri="{FF2B5EF4-FFF2-40B4-BE49-F238E27FC236}">
                <a16:creationId xmlns:a16="http://schemas.microsoft.com/office/drawing/2014/main" xmlns="" id="{F2674AA2-9481-B897-26D8-87F9FC5F7E22}"/>
              </a:ext>
            </a:extLst>
          </p:cNvPr>
          <p:cNvCxnSpPr>
            <a:cxnSpLocks/>
            <a:stCxn id="8" idx="2"/>
            <a:endCxn id="13" idx="0"/>
          </p:cNvCxnSpPr>
          <p:nvPr/>
        </p:nvCxnSpPr>
        <p:spPr>
          <a:xfrm flipH="1">
            <a:off x="6074238" y="3717977"/>
            <a:ext cx="310138" cy="218306"/>
          </a:xfrm>
          <a:prstGeom prst="straightConnector1">
            <a:avLst/>
          </a:prstGeom>
          <a:ln w="19050">
            <a:solidFill>
              <a:srgbClr val="8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箭头连接符 53">
            <a:extLst>
              <a:ext uri="{FF2B5EF4-FFF2-40B4-BE49-F238E27FC236}">
                <a16:creationId xmlns:a16="http://schemas.microsoft.com/office/drawing/2014/main" xmlns="" id="{D5847949-D3D7-95DE-F73B-9458C519859E}"/>
              </a:ext>
            </a:extLst>
          </p:cNvPr>
          <p:cNvCxnSpPr>
            <a:cxnSpLocks/>
            <a:stCxn id="8" idx="2"/>
            <a:endCxn id="14" idx="0"/>
          </p:cNvCxnSpPr>
          <p:nvPr/>
        </p:nvCxnSpPr>
        <p:spPr>
          <a:xfrm>
            <a:off x="6384376" y="3717977"/>
            <a:ext cx="274805" cy="218306"/>
          </a:xfrm>
          <a:prstGeom prst="straightConnector1">
            <a:avLst/>
          </a:prstGeom>
          <a:ln w="19050">
            <a:solidFill>
              <a:srgbClr val="8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箭头连接符 60">
            <a:extLst>
              <a:ext uri="{FF2B5EF4-FFF2-40B4-BE49-F238E27FC236}">
                <a16:creationId xmlns:a16="http://schemas.microsoft.com/office/drawing/2014/main" xmlns="" id="{025C8369-11D3-CAB3-4603-F9EC7BA09A2F}"/>
              </a:ext>
            </a:extLst>
          </p:cNvPr>
          <p:cNvCxnSpPr>
            <a:cxnSpLocks/>
          </p:cNvCxnSpPr>
          <p:nvPr/>
        </p:nvCxnSpPr>
        <p:spPr>
          <a:xfrm flipH="1">
            <a:off x="7399838" y="3717977"/>
            <a:ext cx="310138" cy="218306"/>
          </a:xfrm>
          <a:prstGeom prst="straightConnector1">
            <a:avLst/>
          </a:prstGeom>
          <a:ln w="19050">
            <a:solidFill>
              <a:srgbClr val="8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箭头连接符 61">
            <a:extLst>
              <a:ext uri="{FF2B5EF4-FFF2-40B4-BE49-F238E27FC236}">
                <a16:creationId xmlns:a16="http://schemas.microsoft.com/office/drawing/2014/main" xmlns="" id="{D4AE3072-F5DF-FE2C-18AA-50C3212F8FDC}"/>
              </a:ext>
            </a:extLst>
          </p:cNvPr>
          <p:cNvCxnSpPr>
            <a:cxnSpLocks/>
          </p:cNvCxnSpPr>
          <p:nvPr/>
        </p:nvCxnSpPr>
        <p:spPr>
          <a:xfrm>
            <a:off x="7709976" y="3717977"/>
            <a:ext cx="274805" cy="218306"/>
          </a:xfrm>
          <a:prstGeom prst="straightConnector1">
            <a:avLst/>
          </a:prstGeom>
          <a:ln w="19050">
            <a:solidFill>
              <a:srgbClr val="8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箭头连接符 62">
            <a:extLst>
              <a:ext uri="{FF2B5EF4-FFF2-40B4-BE49-F238E27FC236}">
                <a16:creationId xmlns:a16="http://schemas.microsoft.com/office/drawing/2014/main" xmlns="" id="{9857895C-26EE-E468-6819-9E35AED64979}"/>
              </a:ext>
            </a:extLst>
          </p:cNvPr>
          <p:cNvCxnSpPr>
            <a:cxnSpLocks/>
          </p:cNvCxnSpPr>
          <p:nvPr/>
        </p:nvCxnSpPr>
        <p:spPr>
          <a:xfrm flipH="1">
            <a:off x="9820665" y="3728277"/>
            <a:ext cx="310138" cy="218306"/>
          </a:xfrm>
          <a:prstGeom prst="straightConnector1">
            <a:avLst/>
          </a:prstGeom>
          <a:ln w="19050">
            <a:solidFill>
              <a:srgbClr val="8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箭头连接符 63">
            <a:extLst>
              <a:ext uri="{FF2B5EF4-FFF2-40B4-BE49-F238E27FC236}">
                <a16:creationId xmlns:a16="http://schemas.microsoft.com/office/drawing/2014/main" xmlns="" id="{6765CB37-50F3-82FF-B41C-910923D2916A}"/>
              </a:ext>
            </a:extLst>
          </p:cNvPr>
          <p:cNvCxnSpPr>
            <a:cxnSpLocks/>
          </p:cNvCxnSpPr>
          <p:nvPr/>
        </p:nvCxnSpPr>
        <p:spPr>
          <a:xfrm>
            <a:off x="10130803" y="3728277"/>
            <a:ext cx="274805" cy="218306"/>
          </a:xfrm>
          <a:prstGeom prst="straightConnector1">
            <a:avLst/>
          </a:prstGeom>
          <a:ln w="19050">
            <a:solidFill>
              <a:srgbClr val="8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箭头连接符 64">
            <a:extLst>
              <a:ext uri="{FF2B5EF4-FFF2-40B4-BE49-F238E27FC236}">
                <a16:creationId xmlns:a16="http://schemas.microsoft.com/office/drawing/2014/main" xmlns="" id="{69FA1E54-8922-818E-6778-CCA91131DD69}"/>
              </a:ext>
            </a:extLst>
          </p:cNvPr>
          <p:cNvCxnSpPr>
            <a:cxnSpLocks/>
          </p:cNvCxnSpPr>
          <p:nvPr/>
        </p:nvCxnSpPr>
        <p:spPr>
          <a:xfrm flipH="1">
            <a:off x="11128999" y="3716657"/>
            <a:ext cx="310138" cy="218306"/>
          </a:xfrm>
          <a:prstGeom prst="straightConnector1">
            <a:avLst/>
          </a:prstGeom>
          <a:ln w="19050">
            <a:solidFill>
              <a:srgbClr val="8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箭头连接符 65">
            <a:extLst>
              <a:ext uri="{FF2B5EF4-FFF2-40B4-BE49-F238E27FC236}">
                <a16:creationId xmlns:a16="http://schemas.microsoft.com/office/drawing/2014/main" xmlns="" id="{8447B30F-9230-2E45-EBDB-2689C97D459E}"/>
              </a:ext>
            </a:extLst>
          </p:cNvPr>
          <p:cNvCxnSpPr>
            <a:cxnSpLocks/>
          </p:cNvCxnSpPr>
          <p:nvPr/>
        </p:nvCxnSpPr>
        <p:spPr>
          <a:xfrm>
            <a:off x="11439137" y="3716657"/>
            <a:ext cx="274805" cy="218306"/>
          </a:xfrm>
          <a:prstGeom prst="straightConnector1">
            <a:avLst/>
          </a:prstGeom>
          <a:ln w="19050">
            <a:solidFill>
              <a:srgbClr val="8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箭头连接符 66">
            <a:extLst>
              <a:ext uri="{FF2B5EF4-FFF2-40B4-BE49-F238E27FC236}">
                <a16:creationId xmlns:a16="http://schemas.microsoft.com/office/drawing/2014/main" xmlns="" id="{6EF7AF36-D28D-67F0-69B0-05B106A78476}"/>
              </a:ext>
            </a:extLst>
          </p:cNvPr>
          <p:cNvCxnSpPr>
            <a:cxnSpLocks/>
            <a:stCxn id="10" idx="2"/>
          </p:cNvCxnSpPr>
          <p:nvPr/>
        </p:nvCxnSpPr>
        <p:spPr>
          <a:xfrm>
            <a:off x="8906156" y="3717977"/>
            <a:ext cx="3971" cy="218657"/>
          </a:xfrm>
          <a:prstGeom prst="straightConnector1">
            <a:avLst/>
          </a:prstGeom>
          <a:ln w="19050">
            <a:solidFill>
              <a:srgbClr val="8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4895254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/>
    </mc:Choice>
    <mc:Fallback>
      <p:transition spd="med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5" name="图片 254"/>
          <p:cNvPicPr>
            <a:picLocks noChangeAspect="1"/>
          </p:cNvPicPr>
          <p:nvPr/>
        </p:nvPicPr>
        <p:blipFill rotWithShape="1">
          <a:blip r:embed="rId2"/>
          <a:srcRect b="42584"/>
          <a:stretch>
            <a:fillRect/>
          </a:stretch>
        </p:blipFill>
        <p:spPr>
          <a:xfrm rot="10800000" flipH="1">
            <a:off x="81915" y="0"/>
            <a:ext cx="2572385" cy="1677670"/>
          </a:xfrm>
          <a:prstGeom prst="rect">
            <a:avLst/>
          </a:prstGeom>
        </p:spPr>
      </p:pic>
      <p:grpSp>
        <p:nvGrpSpPr>
          <p:cNvPr id="256" name="组合 255"/>
          <p:cNvGrpSpPr/>
          <p:nvPr/>
        </p:nvGrpSpPr>
        <p:grpSpPr>
          <a:xfrm>
            <a:off x="8808720" y="5456555"/>
            <a:ext cx="3383280" cy="1401445"/>
            <a:chOff x="7816096" y="4249913"/>
            <a:chExt cx="4375904" cy="2615756"/>
          </a:xfrm>
        </p:grpSpPr>
        <p:pic>
          <p:nvPicPr>
            <p:cNvPr id="257" name="图片 256"/>
            <p:cNvPicPr>
              <a:picLocks noChangeAspect="1"/>
            </p:cNvPicPr>
            <p:nvPr/>
          </p:nvPicPr>
          <p:blipFill rotWithShape="1">
            <a:blip r:embed="rId3"/>
            <a:srcRect r="503" b="41783"/>
            <a:stretch>
              <a:fillRect/>
            </a:stretch>
          </p:blipFill>
          <p:spPr>
            <a:xfrm>
              <a:off x="9304674" y="4249913"/>
              <a:ext cx="2887326" cy="2615756"/>
            </a:xfrm>
            <a:prstGeom prst="rect">
              <a:avLst/>
            </a:prstGeom>
          </p:spPr>
        </p:pic>
        <p:pic>
          <p:nvPicPr>
            <p:cNvPr id="258" name="图片 257"/>
            <p:cNvPicPr>
              <a:picLocks noChangeAspect="1"/>
            </p:cNvPicPr>
            <p:nvPr/>
          </p:nvPicPr>
          <p:blipFill rotWithShape="1">
            <a:blip r:embed="rId2"/>
            <a:srcRect b="42584"/>
            <a:stretch>
              <a:fillRect/>
            </a:stretch>
          </p:blipFill>
          <p:spPr>
            <a:xfrm>
              <a:off x="7816096" y="5035138"/>
              <a:ext cx="2718434" cy="1822862"/>
            </a:xfrm>
            <a:prstGeom prst="rect">
              <a:avLst/>
            </a:prstGeom>
          </p:spPr>
        </p:pic>
      </p:grpSp>
      <p:sp>
        <p:nvSpPr>
          <p:cNvPr id="266" name="矩形 265"/>
          <p:cNvSpPr/>
          <p:nvPr/>
        </p:nvSpPr>
        <p:spPr>
          <a:xfrm rot="5400000">
            <a:off x="-627730" y="3082085"/>
            <a:ext cx="2018371" cy="224472"/>
          </a:xfrm>
          <a:prstGeom prst="rect">
            <a:avLst/>
          </a:prstGeom>
          <a:solidFill>
            <a:srgbClr val="A7022B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400000000000000" pitchFamily="34" charset="-122"/>
            </a:endParaRPr>
          </a:p>
        </p:txBody>
      </p:sp>
      <p:sp>
        <p:nvSpPr>
          <p:cNvPr id="267" name="矩形 266"/>
          <p:cNvSpPr/>
          <p:nvPr/>
        </p:nvSpPr>
        <p:spPr>
          <a:xfrm rot="5400000">
            <a:off x="10802078" y="3082085"/>
            <a:ext cx="2018371" cy="224472"/>
          </a:xfrm>
          <a:prstGeom prst="rect">
            <a:avLst/>
          </a:prstGeom>
          <a:solidFill>
            <a:srgbClr val="A7022B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400000000000000" pitchFamily="34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2922152" y="2186871"/>
            <a:ext cx="6491207" cy="0"/>
          </a:xfrm>
          <a:prstGeom prst="line">
            <a:avLst/>
          </a:prstGeom>
          <a:noFill/>
          <a:ln w="25400">
            <a:gradFill flip="none" rotWithShape="1">
              <a:gsLst>
                <a:gs pos="0">
                  <a:srgbClr val="C00000"/>
                </a:gs>
                <a:gs pos="100000">
                  <a:schemeClr val="bg2">
                    <a:lumMod val="90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cxnSp>
      <p:sp>
        <p:nvSpPr>
          <p:cNvPr id="28" name="文本框 27"/>
          <p:cNvSpPr txBox="1"/>
          <p:nvPr/>
        </p:nvSpPr>
        <p:spPr>
          <a:xfrm>
            <a:off x="2627254" y="2402231"/>
            <a:ext cx="1795266" cy="15684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 algn="ctr"/>
            <a:r>
              <a:rPr lang="en-US" altLang="zh-CN" sz="9600" b="1" dirty="0">
                <a:solidFill>
                  <a:srgbClr val="AC1631"/>
                </a:solidFill>
                <a:latin typeface="Arial" panose="020B0604020202020204" pitchFamily="34" charset="0"/>
                <a:ea typeface="思源黑体 CN Bold" panose="020B0800000000000000" pitchFamily="34" charset="-122"/>
                <a:cs typeface="+mn-ea"/>
                <a:sym typeface="Arial" panose="020B0604020202020204" pitchFamily="34" charset="0"/>
              </a:rPr>
              <a:t>03</a:t>
            </a:r>
          </a:p>
        </p:txBody>
      </p:sp>
      <p:cxnSp>
        <p:nvCxnSpPr>
          <p:cNvPr id="2" name="直接连接符 1"/>
          <p:cNvCxnSpPr/>
          <p:nvPr/>
        </p:nvCxnSpPr>
        <p:spPr>
          <a:xfrm>
            <a:off x="2922152" y="4187121"/>
            <a:ext cx="6491207" cy="0"/>
          </a:xfrm>
          <a:prstGeom prst="line">
            <a:avLst/>
          </a:prstGeom>
          <a:noFill/>
          <a:ln w="25400">
            <a:gradFill flip="none" rotWithShape="1">
              <a:gsLst>
                <a:gs pos="0">
                  <a:srgbClr val="C00000"/>
                </a:gs>
                <a:gs pos="100000">
                  <a:schemeClr val="bg2">
                    <a:lumMod val="90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cxnSp>
      <p:sp>
        <p:nvSpPr>
          <p:cNvPr id="4" name="文本框 3"/>
          <p:cNvSpPr txBox="1"/>
          <p:nvPr/>
        </p:nvSpPr>
        <p:spPr>
          <a:xfrm>
            <a:off x="4247384" y="2763283"/>
            <a:ext cx="5165975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grpFill/>
              </a14:hiddenFill>
            </a:ext>
          </a:extLst>
        </p:spPr>
        <p:txBody>
          <a:bodyPr wrap="square" anchor="ctr">
            <a:spAutoFit/>
            <a:scene3d>
              <a:camera prst="orthographicFront"/>
              <a:lightRig rig="threePt" dir="t"/>
            </a:scene3d>
          </a:bodyPr>
          <a:lstStyle/>
          <a:p>
            <a:pPr algn="dist">
              <a:lnSpc>
                <a:spcPct val="150000"/>
              </a:lnSpc>
            </a:pPr>
            <a:r>
              <a:rPr lang="zh-CN" altLang="en-US" sz="3200" b="1" dirty="0">
                <a:solidFill>
                  <a:srgbClr val="AC1631"/>
                </a:solidFill>
                <a:effectLst>
                  <a:outerShdw blurRad="38100" dist="25400" dir="5400000" algn="ctr" rotWithShape="0">
                    <a:srgbClr val="6E747A">
                      <a:alpha val="43000"/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  <a:sym typeface="+mn-ea"/>
              </a:rPr>
              <a:t>人大复印数据库使用方法</a:t>
            </a:r>
          </a:p>
        </p:txBody>
      </p:sp>
      <p:pic>
        <p:nvPicPr>
          <p:cNvPr id="3" name="Picture 5">
            <a:extLst>
              <a:ext uri="{FF2B5EF4-FFF2-40B4-BE49-F238E27FC236}">
                <a16:creationId xmlns:a16="http://schemas.microsoft.com/office/drawing/2014/main" xmlns="" id="{59504124-8875-3320-A884-86612D3D7CB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646473" y="176418"/>
            <a:ext cx="1017588" cy="8858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/>
    </mc:Choice>
    <mc:Fallback>
      <p:transition spd="med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 descr="图片2">
            <a:extLst>
              <a:ext uri="{FF2B5EF4-FFF2-40B4-BE49-F238E27FC236}">
                <a16:creationId xmlns:a16="http://schemas.microsoft.com/office/drawing/2014/main" xmlns="" id="{7524C1C8-286D-96DB-0A1F-8DAB814CF528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73000"/>
          </a:blip>
          <a:stretch>
            <a:fillRect/>
          </a:stretch>
        </p:blipFill>
        <p:spPr>
          <a:xfrm>
            <a:off x="0" y="1"/>
            <a:ext cx="12192000" cy="887914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xmlns="" id="{28E3D4B7-E885-F24F-993E-E379DAE480EA}"/>
              </a:ext>
            </a:extLst>
          </p:cNvPr>
          <p:cNvSpPr/>
          <p:nvPr/>
        </p:nvSpPr>
        <p:spPr>
          <a:xfrm>
            <a:off x="1667428" y="6321895"/>
            <a:ext cx="9144000" cy="4571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B364D428-6CB0-8F49-9AB6-BBB6604B9B81}"/>
              </a:ext>
            </a:extLst>
          </p:cNvPr>
          <p:cNvGrpSpPr/>
          <p:nvPr/>
        </p:nvGrpSpPr>
        <p:grpSpPr>
          <a:xfrm>
            <a:off x="1183342" y="1408791"/>
            <a:ext cx="9964270" cy="4841096"/>
            <a:chOff x="288" y="2767"/>
            <a:chExt cx="18917" cy="8063"/>
          </a:xfrm>
        </p:grpSpPr>
        <p:sp>
          <p:nvSpPr>
            <p:cNvPr id="6" name="文本框 99">
              <a:extLst>
                <a:ext uri="{FF2B5EF4-FFF2-40B4-BE49-F238E27FC236}">
                  <a16:creationId xmlns:a16="http://schemas.microsoft.com/office/drawing/2014/main" xmlns="" id="{1C078E06-01F8-A345-B115-419B810F7987}"/>
                </a:ext>
              </a:extLst>
            </p:cNvPr>
            <p:cNvSpPr txBox="1"/>
            <p:nvPr/>
          </p:nvSpPr>
          <p:spPr>
            <a:xfrm>
              <a:off x="12823" y="7726"/>
              <a:ext cx="6344" cy="226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indent="0" algn="ctr" fontAlgn="auto">
                <a:lnSpc>
                  <a:spcPct val="150000"/>
                </a:lnSpc>
              </a:pPr>
              <a:r>
                <a:rPr lang="zh-CN" altLang="en-US" b="0" dirty="0">
                  <a:solidFill>
                    <a:srgbClr val="404655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为用户打造一个</a:t>
              </a:r>
            </a:p>
            <a:p>
              <a:pPr indent="0" algn="ctr" fontAlgn="auto">
                <a:lnSpc>
                  <a:spcPct val="150000"/>
                </a:lnSpc>
              </a:pPr>
              <a:r>
                <a:rPr lang="zh-CN" altLang="en-US" b="1" dirty="0">
                  <a:solidFill>
                    <a:srgbClr val="404655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随时</a:t>
              </a:r>
              <a:r>
                <a:rPr lang="zh-CN" altLang="en-US" b="0" dirty="0">
                  <a:solidFill>
                    <a:srgbClr val="404655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、</a:t>
              </a:r>
              <a:r>
                <a:rPr lang="zh-CN" altLang="en-US" b="1" dirty="0">
                  <a:solidFill>
                    <a:srgbClr val="404655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随地</a:t>
              </a:r>
              <a:r>
                <a:rPr lang="zh-CN" altLang="en-US" b="0" dirty="0">
                  <a:solidFill>
                    <a:srgbClr val="404655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、</a:t>
              </a:r>
              <a:r>
                <a:rPr lang="zh-CN" altLang="en-US" b="1" dirty="0">
                  <a:solidFill>
                    <a:srgbClr val="404655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随身</a:t>
              </a:r>
              <a:endParaRPr lang="en-US" altLang="zh-CN" dirty="0">
                <a:solidFill>
                  <a:srgbClr val="40465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indent="0" algn="ctr" fontAlgn="auto">
                <a:lnSpc>
                  <a:spcPct val="150000"/>
                </a:lnSpc>
              </a:pPr>
              <a:r>
                <a:rPr lang="zh-CN" altLang="en-US" b="0" dirty="0">
                  <a:solidFill>
                    <a:srgbClr val="404655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数据库平台</a:t>
              </a:r>
            </a:p>
          </p:txBody>
        </p:sp>
        <p:grpSp>
          <p:nvGrpSpPr>
            <p:cNvPr id="7" name="组合 20">
              <a:extLst>
                <a:ext uri="{FF2B5EF4-FFF2-40B4-BE49-F238E27FC236}">
                  <a16:creationId xmlns:a16="http://schemas.microsoft.com/office/drawing/2014/main" xmlns="" id="{C0AB971C-7882-2A4E-BBA0-6987357F1DF8}"/>
                </a:ext>
              </a:extLst>
            </p:cNvPr>
            <p:cNvGrpSpPr/>
            <p:nvPr/>
          </p:nvGrpSpPr>
          <p:grpSpPr>
            <a:xfrm>
              <a:off x="14058" y="4428"/>
              <a:ext cx="454" cy="454"/>
              <a:chOff x="11849084" y="2743200"/>
              <a:chExt cx="2023354" cy="2023354"/>
            </a:xfrm>
          </p:grpSpPr>
          <p:sp>
            <p:nvSpPr>
              <p:cNvPr id="23" name="Oval 3">
                <a:extLst>
                  <a:ext uri="{FF2B5EF4-FFF2-40B4-BE49-F238E27FC236}">
                    <a16:creationId xmlns:a16="http://schemas.microsoft.com/office/drawing/2014/main" xmlns="" id="{B7299927-ECD7-7F42-A720-48B591E2A8DA}"/>
                  </a:ext>
                </a:extLst>
              </p:cNvPr>
              <p:cNvSpPr/>
              <p:nvPr/>
            </p:nvSpPr>
            <p:spPr>
              <a:xfrm>
                <a:off x="12102761" y="2996877"/>
                <a:ext cx="1516000" cy="1516000"/>
              </a:xfrm>
              <a:prstGeom prst="ellipse">
                <a:avLst/>
              </a:prstGeom>
              <a:solidFill>
                <a:srgbClr val="477EBB"/>
              </a:solidFill>
              <a:ln w="12700">
                <a:solidFill>
                  <a:schemeClr val="bg2">
                    <a:lumMod val="9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404655"/>
                  </a:solidFill>
                </a:endParaRPr>
              </a:p>
            </p:txBody>
          </p:sp>
          <p:sp>
            <p:nvSpPr>
              <p:cNvPr id="24" name="Oval 4">
                <a:extLst>
                  <a:ext uri="{FF2B5EF4-FFF2-40B4-BE49-F238E27FC236}">
                    <a16:creationId xmlns:a16="http://schemas.microsoft.com/office/drawing/2014/main" xmlns="" id="{F28A0838-47AA-E74C-A059-1DFEE105E6A6}"/>
                  </a:ext>
                </a:extLst>
              </p:cNvPr>
              <p:cNvSpPr/>
              <p:nvPr/>
            </p:nvSpPr>
            <p:spPr>
              <a:xfrm>
                <a:off x="11849084" y="2743200"/>
                <a:ext cx="2023354" cy="2023354"/>
              </a:xfrm>
              <a:prstGeom prst="ellipse">
                <a:avLst/>
              </a:prstGeom>
              <a:noFill/>
              <a:ln w="12700">
                <a:solidFill>
                  <a:schemeClr val="bg2">
                    <a:lumMod val="9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404655"/>
                  </a:solidFill>
                </a:endParaRPr>
              </a:p>
            </p:txBody>
          </p:sp>
        </p:grpSp>
        <p:sp>
          <p:nvSpPr>
            <p:cNvPr id="8" name="MH_Entry_1">
              <a:hlinkClick r:id="rId7" action="ppaction://hlinksldjump"/>
              <a:extLst>
                <a:ext uri="{FF2B5EF4-FFF2-40B4-BE49-F238E27FC236}">
                  <a16:creationId xmlns:a16="http://schemas.microsoft.com/office/drawing/2014/main" xmlns="" id="{1150095B-AFBC-424F-A6C7-9F0000C262A4}"/>
                </a:ext>
              </a:extLst>
            </p:cNvPr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14722" y="3754"/>
              <a:ext cx="4179" cy="15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7200" tIns="0" rIns="0" bIns="0" anchor="ctr" anchorCtr="0">
              <a:noAutofit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l"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zh-CN" altLang="en-US" sz="1800" dirty="0">
                  <a:solidFill>
                    <a:srgbClr val="404655"/>
                  </a:solidFill>
                  <a:latin typeface="微软雅黑" panose="020B0503020204020204" charset="-122"/>
                  <a:ea typeface="微软雅黑" panose="020B0503020204020204" charset="-122"/>
                </a:rPr>
                <a:t>电脑端（含镜像版）、平板等</a:t>
              </a:r>
            </a:p>
          </p:txBody>
        </p:sp>
        <p:sp>
          <p:nvSpPr>
            <p:cNvPr id="9" name="MH_Entry_1">
              <a:hlinkClick r:id="rId7" action="ppaction://hlinksldjump"/>
              <a:extLst>
                <a:ext uri="{FF2B5EF4-FFF2-40B4-BE49-F238E27FC236}">
                  <a16:creationId xmlns:a16="http://schemas.microsoft.com/office/drawing/2014/main" xmlns="" id="{26E096B2-1800-794B-8257-32879266171F}"/>
                </a:ext>
              </a:extLst>
            </p:cNvPr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14722" y="5553"/>
              <a:ext cx="4483" cy="19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7200" tIns="0" rIns="0" bIns="0" anchor="ctr" anchorCtr="0">
              <a:noAutofit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l"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zh-CN" altLang="en-US" sz="1800" dirty="0">
                  <a:solidFill>
                    <a:srgbClr val="404655"/>
                  </a:solidFill>
                  <a:latin typeface="微软雅黑" panose="020B0503020204020204" charset="-122"/>
                  <a:ea typeface="微软雅黑" panose="020B0503020204020204" charset="-122"/>
                </a:rPr>
                <a:t>手机</a:t>
              </a:r>
              <a:r>
                <a:rPr lang="en-US" altLang="zh-CN" sz="1800" dirty="0">
                  <a:solidFill>
                    <a:srgbClr val="404655"/>
                  </a:solidFill>
                  <a:latin typeface="微软雅黑" panose="020B0503020204020204" charset="-122"/>
                  <a:ea typeface="微软雅黑" panose="020B0503020204020204" charset="-122"/>
                </a:rPr>
                <a:t>App </a:t>
              </a:r>
            </a:p>
            <a:p>
              <a:pPr algn="l"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zh-CN" altLang="en-US" sz="1800" dirty="0">
                  <a:solidFill>
                    <a:srgbClr val="404655"/>
                  </a:solidFill>
                  <a:latin typeface="微软雅黑" panose="020B0503020204020204" charset="-122"/>
                  <a:ea typeface="微软雅黑" panose="020B0503020204020204" charset="-122"/>
                </a:rPr>
                <a:t>微信小程序 </a:t>
              </a:r>
              <a:endParaRPr lang="en-US" altLang="zh-CN" sz="1800" dirty="0">
                <a:solidFill>
                  <a:srgbClr val="404655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MH_Entry_1">
              <a:hlinkClick r:id="rId7" action="ppaction://hlinksldjump"/>
              <a:extLst>
                <a:ext uri="{FF2B5EF4-FFF2-40B4-BE49-F238E27FC236}">
                  <a16:creationId xmlns:a16="http://schemas.microsoft.com/office/drawing/2014/main" xmlns="" id="{123A5E17-B067-A84A-B860-D9362F65ABCD}"/>
                </a:ext>
              </a:extLst>
            </p:cNvPr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12519" y="2767"/>
              <a:ext cx="5941" cy="8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7200" tIns="0" rIns="0" bIns="0" anchor="ctr" anchorCtr="0">
              <a:noAutofit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l"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zh-CN" altLang="en-US" sz="2000" b="1" dirty="0">
                  <a:solidFill>
                    <a:srgbClr val="404655"/>
                  </a:solidFill>
                  <a:latin typeface="微软雅黑" panose="020B0503020204020204" charset="-122"/>
                  <a:ea typeface="微软雅黑" panose="020B0503020204020204" charset="-122"/>
                </a:rPr>
                <a:t>屏幕适配，多终端覆盖</a:t>
              </a:r>
            </a:p>
          </p:txBody>
        </p:sp>
        <p:grpSp>
          <p:nvGrpSpPr>
            <p:cNvPr id="11" name="组合 1">
              <a:extLst>
                <a:ext uri="{FF2B5EF4-FFF2-40B4-BE49-F238E27FC236}">
                  <a16:creationId xmlns:a16="http://schemas.microsoft.com/office/drawing/2014/main" xmlns="" id="{68A2548F-51FE-5444-A001-D4FD5E7924EE}"/>
                </a:ext>
              </a:extLst>
            </p:cNvPr>
            <p:cNvGrpSpPr/>
            <p:nvPr/>
          </p:nvGrpSpPr>
          <p:grpSpPr>
            <a:xfrm>
              <a:off x="288" y="2767"/>
              <a:ext cx="11578" cy="6994"/>
              <a:chOff x="288" y="2767"/>
              <a:chExt cx="11578" cy="6994"/>
            </a:xfrm>
          </p:grpSpPr>
          <p:pic>
            <p:nvPicPr>
              <p:cNvPr id="21" name="Picture 6">
                <a:extLst>
                  <a:ext uri="{FF2B5EF4-FFF2-40B4-BE49-F238E27FC236}">
                    <a16:creationId xmlns:a16="http://schemas.microsoft.com/office/drawing/2014/main" xmlns="" id="{BAC1E1E8-BC58-5C4E-8889-2A23309B418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 cstate="email"/>
              <a:srcRect/>
              <a:stretch>
                <a:fillRect/>
              </a:stretch>
            </p:blipFill>
            <p:spPr>
              <a:xfrm>
                <a:off x="288" y="2767"/>
                <a:ext cx="11579" cy="6995"/>
              </a:xfrm>
              <a:prstGeom prst="rect">
                <a:avLst/>
              </a:prstGeom>
            </p:spPr>
          </p:pic>
          <p:pic>
            <p:nvPicPr>
              <p:cNvPr id="22" name="图片 16" descr="人大复印报刊资料_首页_web_mockup_v1.0_20171025">
                <a:extLst>
                  <a:ext uri="{FF2B5EF4-FFF2-40B4-BE49-F238E27FC236}">
                    <a16:creationId xmlns:a16="http://schemas.microsoft.com/office/drawing/2014/main" xmlns="" id="{D3F6E883-8CD6-2E4E-B1DE-98BC3B79D74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print"/>
              <a:srcRect b="80265"/>
              <a:stretch>
                <a:fillRect/>
              </a:stretch>
            </p:blipFill>
            <p:spPr>
              <a:xfrm>
                <a:off x="2219" y="3084"/>
                <a:ext cx="7839" cy="4922"/>
              </a:xfrm>
              <a:prstGeom prst="rect">
                <a:avLst/>
              </a:prstGeom>
            </p:spPr>
          </p:pic>
        </p:grpSp>
        <p:grpSp>
          <p:nvGrpSpPr>
            <p:cNvPr id="12" name="组合 4">
              <a:extLst>
                <a:ext uri="{FF2B5EF4-FFF2-40B4-BE49-F238E27FC236}">
                  <a16:creationId xmlns:a16="http://schemas.microsoft.com/office/drawing/2014/main" xmlns="" id="{AA5E0AC8-6412-6047-A46C-864AD22EA272}"/>
                </a:ext>
              </a:extLst>
            </p:cNvPr>
            <p:cNvGrpSpPr/>
            <p:nvPr/>
          </p:nvGrpSpPr>
          <p:grpSpPr>
            <a:xfrm>
              <a:off x="7521" y="4649"/>
              <a:ext cx="4157" cy="5825"/>
              <a:chOff x="7521" y="4649"/>
              <a:chExt cx="4157" cy="5825"/>
            </a:xfrm>
          </p:grpSpPr>
          <p:pic>
            <p:nvPicPr>
              <p:cNvPr id="19" name="图片 18" descr="iPad-SpGry-PF_HWShell-Web">
                <a:extLst>
                  <a:ext uri="{FF2B5EF4-FFF2-40B4-BE49-F238E27FC236}">
                    <a16:creationId xmlns:a16="http://schemas.microsoft.com/office/drawing/2014/main" xmlns="" id="{0E3C685E-CA01-324C-9EC4-8E17E0C6D15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 cstate="print"/>
              <a:stretch>
                <a:fillRect/>
              </a:stretch>
            </p:blipFill>
            <p:spPr>
              <a:xfrm>
                <a:off x="7521" y="4649"/>
                <a:ext cx="4157" cy="5825"/>
              </a:xfrm>
              <a:prstGeom prst="rect">
                <a:avLst/>
              </a:prstGeom>
            </p:spPr>
          </p:pic>
          <p:pic>
            <p:nvPicPr>
              <p:cNvPr id="20" name="图片 19" descr="人大复印报刊资料_首页_web_mockup_v1.0_20171025">
                <a:extLst>
                  <a:ext uri="{FF2B5EF4-FFF2-40B4-BE49-F238E27FC236}">
                    <a16:creationId xmlns:a16="http://schemas.microsoft.com/office/drawing/2014/main" xmlns="" id="{C342CEFD-03F3-5B4E-A58E-ED69238CAFB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 cstate="print"/>
              <a:srcRect b="57779"/>
              <a:stretch>
                <a:fillRect/>
              </a:stretch>
            </p:blipFill>
            <p:spPr>
              <a:xfrm>
                <a:off x="7840" y="5227"/>
                <a:ext cx="3506" cy="4671"/>
              </a:xfrm>
              <a:prstGeom prst="rect">
                <a:avLst/>
              </a:prstGeom>
            </p:spPr>
          </p:pic>
        </p:grpSp>
        <p:grpSp>
          <p:nvGrpSpPr>
            <p:cNvPr id="13" name="组合 8">
              <a:extLst>
                <a:ext uri="{FF2B5EF4-FFF2-40B4-BE49-F238E27FC236}">
                  <a16:creationId xmlns:a16="http://schemas.microsoft.com/office/drawing/2014/main" xmlns="" id="{733CC6AA-E2FF-9746-A8E9-574DD6338F6C}"/>
                </a:ext>
              </a:extLst>
            </p:cNvPr>
            <p:cNvGrpSpPr/>
            <p:nvPr/>
          </p:nvGrpSpPr>
          <p:grpSpPr>
            <a:xfrm>
              <a:off x="10176" y="5762"/>
              <a:ext cx="2910" cy="5068"/>
              <a:chOff x="8331" y="3731"/>
              <a:chExt cx="2910" cy="5068"/>
            </a:xfrm>
          </p:grpSpPr>
          <p:pic>
            <p:nvPicPr>
              <p:cNvPr id="17" name="图片 16" descr="iPhone-8-Space-Gray">
                <a:extLst>
                  <a:ext uri="{FF2B5EF4-FFF2-40B4-BE49-F238E27FC236}">
                    <a16:creationId xmlns:a16="http://schemas.microsoft.com/office/drawing/2014/main" xmlns="" id="{349D0E41-4648-0C4E-886C-85A4956E1F2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 cstate="print"/>
              <a:stretch>
                <a:fillRect/>
              </a:stretch>
            </p:blipFill>
            <p:spPr>
              <a:xfrm>
                <a:off x="8331" y="3731"/>
                <a:ext cx="2910" cy="5068"/>
              </a:xfrm>
              <a:prstGeom prst="rect">
                <a:avLst/>
              </a:prstGeom>
            </p:spPr>
          </p:pic>
          <p:pic>
            <p:nvPicPr>
              <p:cNvPr id="18" name="图片 15" descr="人大复印报刊资料_首页_web_mockup_v1.0_20171025">
                <a:extLst>
                  <a:ext uri="{FF2B5EF4-FFF2-40B4-BE49-F238E27FC236}">
                    <a16:creationId xmlns:a16="http://schemas.microsoft.com/office/drawing/2014/main" xmlns="" id="{D82F4624-D411-6E41-B19D-2B4EFBE588F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 cstate="print"/>
              <a:srcRect b="43590"/>
              <a:stretch>
                <a:fillRect/>
              </a:stretch>
            </p:blipFill>
            <p:spPr>
              <a:xfrm>
                <a:off x="8896" y="4678"/>
                <a:ext cx="1792" cy="3189"/>
              </a:xfrm>
              <a:prstGeom prst="rect">
                <a:avLst/>
              </a:prstGeom>
            </p:spPr>
          </p:pic>
        </p:grpSp>
        <p:grpSp>
          <p:nvGrpSpPr>
            <p:cNvPr id="14" name="组合 27">
              <a:extLst>
                <a:ext uri="{FF2B5EF4-FFF2-40B4-BE49-F238E27FC236}">
                  <a16:creationId xmlns:a16="http://schemas.microsoft.com/office/drawing/2014/main" xmlns="" id="{B747BDB5-8C7A-3B46-8BC9-7453124F78DC}"/>
                </a:ext>
              </a:extLst>
            </p:cNvPr>
            <p:cNvGrpSpPr/>
            <p:nvPr/>
          </p:nvGrpSpPr>
          <p:grpSpPr>
            <a:xfrm>
              <a:off x="14058" y="6448"/>
              <a:ext cx="454" cy="454"/>
              <a:chOff x="11849084" y="2743200"/>
              <a:chExt cx="2023354" cy="2023354"/>
            </a:xfrm>
          </p:grpSpPr>
          <p:sp>
            <p:nvSpPr>
              <p:cNvPr id="15" name="Oval 3">
                <a:extLst>
                  <a:ext uri="{FF2B5EF4-FFF2-40B4-BE49-F238E27FC236}">
                    <a16:creationId xmlns:a16="http://schemas.microsoft.com/office/drawing/2014/main" xmlns="" id="{BDCAB989-7850-3A44-9BD7-409A1BFC6E02}"/>
                  </a:ext>
                </a:extLst>
              </p:cNvPr>
              <p:cNvSpPr/>
              <p:nvPr/>
            </p:nvSpPr>
            <p:spPr>
              <a:xfrm>
                <a:off x="12102761" y="2996877"/>
                <a:ext cx="1516000" cy="1516000"/>
              </a:xfrm>
              <a:prstGeom prst="ellipse">
                <a:avLst/>
              </a:prstGeom>
              <a:solidFill>
                <a:srgbClr val="477EBB"/>
              </a:solidFill>
              <a:ln w="12700">
                <a:solidFill>
                  <a:schemeClr val="bg2">
                    <a:lumMod val="9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404655"/>
                  </a:solidFill>
                </a:endParaRPr>
              </a:p>
            </p:txBody>
          </p:sp>
          <p:sp>
            <p:nvSpPr>
              <p:cNvPr id="16" name="Oval 4">
                <a:extLst>
                  <a:ext uri="{FF2B5EF4-FFF2-40B4-BE49-F238E27FC236}">
                    <a16:creationId xmlns:a16="http://schemas.microsoft.com/office/drawing/2014/main" xmlns="" id="{D334F089-16C6-7D4D-888A-0B59136EBF09}"/>
                  </a:ext>
                </a:extLst>
              </p:cNvPr>
              <p:cNvSpPr/>
              <p:nvPr/>
            </p:nvSpPr>
            <p:spPr>
              <a:xfrm>
                <a:off x="11849084" y="2743200"/>
                <a:ext cx="2023354" cy="2023354"/>
              </a:xfrm>
              <a:prstGeom prst="ellipse">
                <a:avLst/>
              </a:prstGeom>
              <a:noFill/>
              <a:ln w="12700">
                <a:solidFill>
                  <a:schemeClr val="bg2">
                    <a:lumMod val="9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404655"/>
                  </a:solidFill>
                </a:endParaRPr>
              </a:p>
            </p:txBody>
          </p:sp>
        </p:grpSp>
      </p:grpSp>
      <p:sp>
        <p:nvSpPr>
          <p:cNvPr id="25" name="标题 8">
            <a:extLst>
              <a:ext uri="{FF2B5EF4-FFF2-40B4-BE49-F238E27FC236}">
                <a16:creationId xmlns:a16="http://schemas.microsoft.com/office/drawing/2014/main" xmlns="" id="{2A800DBC-6F8E-F945-8785-26E8579AEE65}"/>
              </a:ext>
            </a:extLst>
          </p:cNvPr>
          <p:cNvSpPr txBox="1">
            <a:spLocks/>
          </p:cNvSpPr>
          <p:nvPr/>
        </p:nvSpPr>
        <p:spPr>
          <a:xfrm>
            <a:off x="189350" y="26988"/>
            <a:ext cx="8249800" cy="819150"/>
          </a:xfrm>
          <a:prstGeom prst="rect">
            <a:avLst/>
          </a:prstGeom>
        </p:spPr>
        <p:txBody>
          <a:bodyPr anchor="ctr">
            <a:normAutofit/>
            <a:scene3d>
              <a:camera prst="orthographicFront"/>
              <a:lightRig rig="threePt" dir="t"/>
            </a:scene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1000"/>
              </a:spcBef>
            </a:pPr>
            <a:r>
              <a:rPr kumimoji="1" lang="zh-CN" altLang="en-US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产品形态</a:t>
            </a:r>
            <a:endParaRPr lang="zh-CN" altLang="zh-CN" sz="2800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3" name="Picture 5">
            <a:extLst>
              <a:ext uri="{FF2B5EF4-FFF2-40B4-BE49-F238E27FC236}">
                <a16:creationId xmlns:a16="http://schemas.microsoft.com/office/drawing/2014/main" xmlns="" id="{898AF5D3-5170-B4B8-56A0-32CAE1CA2BDE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030306" y="118464"/>
            <a:ext cx="810947" cy="705941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xmlns="" val="30559127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/>
    </mc:Choice>
    <mc:Fallback>
      <p:transition spd="med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 descr="图片2">
            <a:extLst>
              <a:ext uri="{FF2B5EF4-FFF2-40B4-BE49-F238E27FC236}">
                <a16:creationId xmlns:a16="http://schemas.microsoft.com/office/drawing/2014/main" xmlns="" id="{7524C1C8-286D-96DB-0A1F-8DAB814CF528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3000"/>
          </a:blip>
          <a:stretch>
            <a:fillRect/>
          </a:stretch>
        </p:blipFill>
        <p:spPr>
          <a:xfrm>
            <a:off x="0" y="1"/>
            <a:ext cx="12192000" cy="887914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44E3704A-9760-634F-89CB-12850D39200A}"/>
              </a:ext>
            </a:extLst>
          </p:cNvPr>
          <p:cNvGrpSpPr/>
          <p:nvPr/>
        </p:nvGrpSpPr>
        <p:grpSpPr>
          <a:xfrm>
            <a:off x="7558578" y="1554824"/>
            <a:ext cx="2808299" cy="3983657"/>
            <a:chOff x="12858" y="2769"/>
            <a:chExt cx="5606" cy="7954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1D9357C1-2B32-534A-AA7D-8ED44EA8E298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3033" y="2769"/>
              <a:ext cx="5102" cy="3402"/>
            </a:xfrm>
            <a:prstGeom prst="rect">
              <a:avLst/>
            </a:prstGeom>
          </p:spPr>
        </p:pic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C5BF822F-1037-4447-8455-92AECD90C885}"/>
                </a:ext>
              </a:extLst>
            </p:cNvPr>
            <p:cNvSpPr/>
            <p:nvPr/>
          </p:nvSpPr>
          <p:spPr>
            <a:xfrm>
              <a:off x="13033" y="6326"/>
              <a:ext cx="5102" cy="843"/>
            </a:xfrm>
            <a:prstGeom prst="rect">
              <a:avLst/>
            </a:prstGeom>
            <a:solidFill>
              <a:srgbClr val="477EBB"/>
            </a:solidFill>
            <a:ln w="25400">
              <a:solidFill>
                <a:srgbClr val="FF6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>
                  <a:latin typeface="微软雅黑" panose="020B0503020204020204" charset="-122"/>
                  <a:ea typeface="微软雅黑" panose="020B0503020204020204" charset="-122"/>
                </a:rPr>
                <a:t>特色化转载查询</a:t>
              </a:r>
            </a:p>
          </p:txBody>
        </p:sp>
        <p:sp>
          <p:nvSpPr>
            <p:cNvPr id="7" name="文本框 16">
              <a:extLst>
                <a:ext uri="{FF2B5EF4-FFF2-40B4-BE49-F238E27FC236}">
                  <a16:creationId xmlns:a16="http://schemas.microsoft.com/office/drawing/2014/main" xmlns="" id="{2DACD9F8-C918-5741-BBD8-392FF996C318}"/>
                </a:ext>
              </a:extLst>
            </p:cNvPr>
            <p:cNvSpPr txBox="1"/>
            <p:nvPr/>
          </p:nvSpPr>
          <p:spPr>
            <a:xfrm>
              <a:off x="12858" y="7565"/>
              <a:ext cx="5606" cy="315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285750" indent="-285750" fontAlgn="auto">
                <a:lnSpc>
                  <a:spcPct val="150000"/>
                </a:lnSpc>
                <a:buFont typeface="Wingdings" panose="05000000000000000000" charset="0"/>
                <a:buChar char=""/>
              </a:pPr>
              <a:r>
                <a:rPr lang="zh-CN" altLang="en-US" sz="2000" dirty="0">
                  <a:solidFill>
                    <a:srgbClr val="404655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转载查询</a:t>
              </a:r>
            </a:p>
            <a:p>
              <a:pPr marL="285750" indent="-285750" fontAlgn="auto">
                <a:lnSpc>
                  <a:spcPct val="150000"/>
                </a:lnSpc>
                <a:buFont typeface="Wingdings" panose="05000000000000000000" charset="0"/>
                <a:buChar char=""/>
              </a:pPr>
              <a:r>
                <a:rPr lang="zh-CN" altLang="en-US" sz="2000" dirty="0">
                  <a:solidFill>
                    <a:srgbClr val="404655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打包成册</a:t>
              </a:r>
            </a:p>
            <a:p>
              <a:pPr marL="285750" indent="-285750" fontAlgn="auto">
                <a:lnSpc>
                  <a:spcPct val="150000"/>
                </a:lnSpc>
                <a:buFont typeface="Wingdings" panose="05000000000000000000" charset="0"/>
                <a:buChar char=""/>
              </a:pPr>
              <a:r>
                <a:rPr lang="zh-CN" altLang="en-US" sz="2000" dirty="0">
                  <a:solidFill>
                    <a:srgbClr val="404655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申请转载证明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420D0681-9652-8B4F-8D45-A5D4689C1063}"/>
              </a:ext>
            </a:extLst>
          </p:cNvPr>
          <p:cNvGrpSpPr/>
          <p:nvPr/>
        </p:nvGrpSpPr>
        <p:grpSpPr>
          <a:xfrm>
            <a:off x="1869933" y="1578041"/>
            <a:ext cx="2808299" cy="3916674"/>
            <a:chOff x="938" y="2769"/>
            <a:chExt cx="5606" cy="7757"/>
          </a:xfrm>
        </p:grpSpPr>
        <p:grpSp>
          <p:nvGrpSpPr>
            <p:cNvPr id="9" name="组合 1">
              <a:extLst>
                <a:ext uri="{FF2B5EF4-FFF2-40B4-BE49-F238E27FC236}">
                  <a16:creationId xmlns:a16="http://schemas.microsoft.com/office/drawing/2014/main" xmlns="" id="{066A4A61-06A0-2A41-BE35-CE462AACD129}"/>
                </a:ext>
              </a:extLst>
            </p:cNvPr>
            <p:cNvGrpSpPr/>
            <p:nvPr/>
          </p:nvGrpSpPr>
          <p:grpSpPr>
            <a:xfrm>
              <a:off x="938" y="6326"/>
              <a:ext cx="5606" cy="4200"/>
              <a:chOff x="938" y="6326"/>
              <a:chExt cx="5606" cy="4200"/>
            </a:xfrm>
          </p:grpSpPr>
          <p:sp>
            <p:nvSpPr>
              <p:cNvPr id="11" name="矩形 11">
                <a:extLst>
                  <a:ext uri="{FF2B5EF4-FFF2-40B4-BE49-F238E27FC236}">
                    <a16:creationId xmlns:a16="http://schemas.microsoft.com/office/drawing/2014/main" xmlns="" id="{52C897E8-64B4-6943-B0B9-B60E744B9DC4}"/>
                  </a:ext>
                </a:extLst>
              </p:cNvPr>
              <p:cNvSpPr/>
              <p:nvPr/>
            </p:nvSpPr>
            <p:spPr>
              <a:xfrm>
                <a:off x="1091" y="6326"/>
                <a:ext cx="5102" cy="843"/>
              </a:xfrm>
              <a:prstGeom prst="rect">
                <a:avLst/>
              </a:prstGeom>
              <a:solidFill>
                <a:srgbClr val="477EBB"/>
              </a:solidFill>
              <a:ln w="25400">
                <a:solidFill>
                  <a:srgbClr val="FF66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000">
                    <a:latin typeface="微软雅黑" panose="020B0503020204020204" charset="-122"/>
                    <a:ea typeface="微软雅黑" panose="020B0503020204020204" charset="-122"/>
                  </a:rPr>
                  <a:t>多维度文献检索</a:t>
                </a:r>
              </a:p>
            </p:txBody>
          </p:sp>
          <p:sp>
            <p:nvSpPr>
              <p:cNvPr id="12" name="矩形 11">
                <a:extLst>
                  <a:ext uri="{FF2B5EF4-FFF2-40B4-BE49-F238E27FC236}">
                    <a16:creationId xmlns:a16="http://schemas.microsoft.com/office/drawing/2014/main" xmlns="" id="{4C05DA6E-88D3-3B43-A9BB-9B902F4CB91F}"/>
                  </a:ext>
                </a:extLst>
              </p:cNvPr>
              <p:cNvSpPr/>
              <p:nvPr/>
            </p:nvSpPr>
            <p:spPr>
              <a:xfrm>
                <a:off x="938" y="7565"/>
                <a:ext cx="5606" cy="296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lIns="0" tIns="0" rIns="0" bIns="0">
                <a:spAutoFit/>
              </a:bodyPr>
              <a:lstStyle/>
              <a:p>
                <a:pPr marL="285750" indent="-285750" fontAlgn="auto">
                  <a:lnSpc>
                    <a:spcPct val="150000"/>
                  </a:lnSpc>
                  <a:buFont typeface="Wingdings" panose="05000000000000000000" charset="0"/>
                  <a:buChar char=""/>
                </a:pPr>
                <a:r>
                  <a:rPr lang="zh-CN" altLang="en-US" sz="2000" dirty="0">
                    <a:solidFill>
                      <a:srgbClr val="404655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一框式检索</a:t>
                </a:r>
              </a:p>
              <a:p>
                <a:pPr marL="285750" indent="-285750" fontAlgn="auto">
                  <a:lnSpc>
                    <a:spcPct val="150000"/>
                  </a:lnSpc>
                  <a:buFont typeface="Wingdings" panose="05000000000000000000" charset="0"/>
                  <a:buChar char=""/>
                </a:pPr>
                <a:r>
                  <a:rPr lang="zh-CN" altLang="en-US" sz="2000" dirty="0">
                    <a:solidFill>
                      <a:srgbClr val="404655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高级检索</a:t>
                </a:r>
              </a:p>
              <a:p>
                <a:pPr marL="285750" indent="-285750" fontAlgn="auto">
                  <a:lnSpc>
                    <a:spcPct val="150000"/>
                  </a:lnSpc>
                  <a:buFont typeface="Wingdings" panose="05000000000000000000" charset="0"/>
                  <a:buChar char=""/>
                </a:pPr>
                <a:r>
                  <a:rPr lang="zh-CN" altLang="en-US" sz="2000" dirty="0">
                    <a:solidFill>
                      <a:srgbClr val="404655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导航式检索</a:t>
                </a:r>
              </a:p>
            </p:txBody>
          </p:sp>
        </p:grpSp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xmlns="" id="{14CAD89D-A5CF-F54D-B426-B30D5CFF813B}"/>
                </a:ext>
              </a:extLst>
            </p:cNvPr>
            <p:cNvPicPr/>
            <p:nvPr/>
          </p:nvPicPr>
          <p:blipFill>
            <a:blip r:embed="rId5" cstate="print"/>
            <a:srcRect l="17359" r="16965"/>
            <a:stretch>
              <a:fillRect/>
            </a:stretch>
          </p:blipFill>
          <p:spPr>
            <a:xfrm>
              <a:off x="1092" y="2769"/>
              <a:ext cx="5102" cy="3402"/>
            </a:xfrm>
            <a:prstGeom prst="rect">
              <a:avLst/>
            </a:prstGeom>
          </p:spPr>
        </p:pic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2B8CD799-239B-C74D-83F4-5E75636DF992}"/>
              </a:ext>
            </a:extLst>
          </p:cNvPr>
          <p:cNvGrpSpPr/>
          <p:nvPr/>
        </p:nvGrpSpPr>
        <p:grpSpPr>
          <a:xfrm>
            <a:off x="4795571" y="1554635"/>
            <a:ext cx="2555822" cy="3916674"/>
            <a:chOff x="7049" y="2769"/>
            <a:chExt cx="5102" cy="7757"/>
          </a:xfrm>
        </p:grpSpPr>
        <p:grpSp>
          <p:nvGrpSpPr>
            <p:cNvPr id="14" name="组合 2">
              <a:extLst>
                <a:ext uri="{FF2B5EF4-FFF2-40B4-BE49-F238E27FC236}">
                  <a16:creationId xmlns:a16="http://schemas.microsoft.com/office/drawing/2014/main" xmlns="" id="{B04144E6-3C5B-EF44-B198-733A73D88D81}"/>
                </a:ext>
              </a:extLst>
            </p:cNvPr>
            <p:cNvGrpSpPr/>
            <p:nvPr/>
          </p:nvGrpSpPr>
          <p:grpSpPr>
            <a:xfrm>
              <a:off x="7049" y="6326"/>
              <a:ext cx="5102" cy="4200"/>
              <a:chOff x="7049" y="6326"/>
              <a:chExt cx="5102" cy="4200"/>
            </a:xfrm>
          </p:grpSpPr>
          <p:sp>
            <p:nvSpPr>
              <p:cNvPr id="16" name="矩形 15">
                <a:extLst>
                  <a:ext uri="{FF2B5EF4-FFF2-40B4-BE49-F238E27FC236}">
                    <a16:creationId xmlns:a16="http://schemas.microsoft.com/office/drawing/2014/main" xmlns="" id="{3CCE806A-3ECC-CD4C-BC20-87D4C8FCF484}"/>
                  </a:ext>
                </a:extLst>
              </p:cNvPr>
              <p:cNvSpPr/>
              <p:nvPr/>
            </p:nvSpPr>
            <p:spPr>
              <a:xfrm>
                <a:off x="7049" y="6326"/>
                <a:ext cx="5102" cy="843"/>
              </a:xfrm>
              <a:prstGeom prst="rect">
                <a:avLst/>
              </a:prstGeom>
              <a:solidFill>
                <a:srgbClr val="477EBB"/>
              </a:solidFill>
              <a:ln w="25400">
                <a:solidFill>
                  <a:srgbClr val="FF66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000" dirty="0">
                    <a:latin typeface="微软雅黑" panose="020B0503020204020204" charset="-122"/>
                    <a:ea typeface="微软雅黑" panose="020B0503020204020204" charset="-122"/>
                  </a:rPr>
                  <a:t>可视化选题分析</a:t>
                </a:r>
              </a:p>
            </p:txBody>
          </p:sp>
          <p:sp>
            <p:nvSpPr>
              <p:cNvPr id="17" name="矩形 16">
                <a:extLst>
                  <a:ext uri="{FF2B5EF4-FFF2-40B4-BE49-F238E27FC236}">
                    <a16:creationId xmlns:a16="http://schemas.microsoft.com/office/drawing/2014/main" xmlns="" id="{330EEB17-0549-2C4E-B750-2A503D759274}"/>
                  </a:ext>
                </a:extLst>
              </p:cNvPr>
              <p:cNvSpPr/>
              <p:nvPr/>
            </p:nvSpPr>
            <p:spPr>
              <a:xfrm>
                <a:off x="7224" y="7565"/>
                <a:ext cx="4730" cy="296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lIns="0" tIns="0" rIns="0" bIns="0">
                <a:spAutoFit/>
              </a:bodyPr>
              <a:lstStyle/>
              <a:p>
                <a:pPr marL="285750" indent="-285750" fontAlgn="auto">
                  <a:lnSpc>
                    <a:spcPct val="150000"/>
                  </a:lnSpc>
                  <a:buFont typeface="Wingdings" panose="05000000000000000000" charset="0"/>
                  <a:buChar char=""/>
                </a:pPr>
                <a:r>
                  <a:rPr lang="zh-CN" altLang="en-US" sz="2000" dirty="0">
                    <a:solidFill>
                      <a:srgbClr val="404655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选题预判</a:t>
                </a:r>
              </a:p>
              <a:p>
                <a:pPr marL="285750" indent="-285750" fontAlgn="auto">
                  <a:lnSpc>
                    <a:spcPct val="150000"/>
                  </a:lnSpc>
                  <a:buFont typeface="Wingdings" panose="05000000000000000000" charset="0"/>
                  <a:buChar char=""/>
                </a:pPr>
                <a:r>
                  <a:rPr lang="zh-CN" altLang="en-US" sz="2000" dirty="0">
                    <a:solidFill>
                      <a:srgbClr val="404655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合作参考</a:t>
                </a:r>
              </a:p>
              <a:p>
                <a:pPr marL="285750" indent="-285750" fontAlgn="auto">
                  <a:lnSpc>
                    <a:spcPct val="150000"/>
                  </a:lnSpc>
                  <a:buFont typeface="Wingdings" panose="05000000000000000000" charset="0"/>
                  <a:buChar char=""/>
                </a:pPr>
                <a:r>
                  <a:rPr lang="zh-CN" altLang="en-US" sz="2000" dirty="0">
                    <a:solidFill>
                      <a:srgbClr val="404655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文献推荐</a:t>
                </a:r>
              </a:p>
            </p:txBody>
          </p:sp>
        </p:grpSp>
        <p:pic>
          <p:nvPicPr>
            <p:cNvPr id="15" name="图片 17">
              <a:extLst>
                <a:ext uri="{FF2B5EF4-FFF2-40B4-BE49-F238E27FC236}">
                  <a16:creationId xmlns:a16="http://schemas.microsoft.com/office/drawing/2014/main" xmlns="" id="{D273154B-71F3-3241-B846-2AD79134F541}"/>
                </a:ext>
              </a:extLst>
            </p:cNvPr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049" y="2769"/>
              <a:ext cx="5102" cy="3402"/>
            </a:xfrm>
            <a:prstGeom prst="rect">
              <a:avLst/>
            </a:prstGeom>
          </p:spPr>
        </p:pic>
      </p:grpSp>
      <p:sp>
        <p:nvSpPr>
          <p:cNvPr id="18" name="标题 8">
            <a:extLst>
              <a:ext uri="{FF2B5EF4-FFF2-40B4-BE49-F238E27FC236}">
                <a16:creationId xmlns:a16="http://schemas.microsoft.com/office/drawing/2014/main" xmlns="" id="{A4C22D67-CDFE-BC42-95BB-4432B92D7D61}"/>
              </a:ext>
            </a:extLst>
          </p:cNvPr>
          <p:cNvSpPr txBox="1">
            <a:spLocks/>
          </p:cNvSpPr>
          <p:nvPr/>
        </p:nvSpPr>
        <p:spPr>
          <a:xfrm>
            <a:off x="189350" y="26988"/>
            <a:ext cx="8249800" cy="819150"/>
          </a:xfrm>
          <a:prstGeom prst="rect">
            <a:avLst/>
          </a:prstGeom>
        </p:spPr>
        <p:txBody>
          <a:bodyPr anchor="ctr">
            <a:normAutofit/>
            <a:scene3d>
              <a:camera prst="orthographicFront"/>
              <a:lightRig rig="threePt" dir="t"/>
            </a:scene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1000"/>
              </a:spcBef>
            </a:pPr>
            <a:r>
              <a:rPr kumimoji="1" lang="zh-CN" altLang="en-US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特色功能</a:t>
            </a:r>
            <a:endParaRPr lang="zh-CN" altLang="zh-CN" sz="2800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3" name="Picture 5">
            <a:extLst>
              <a:ext uri="{FF2B5EF4-FFF2-40B4-BE49-F238E27FC236}">
                <a16:creationId xmlns:a16="http://schemas.microsoft.com/office/drawing/2014/main" xmlns="" id="{C490B292-962E-96C1-69EE-0A5018BD89B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030306" y="118464"/>
            <a:ext cx="810947" cy="705941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xmlns="" val="12403559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/>
    </mc:Choice>
    <mc:Fallback>
      <p:transition spd="med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 descr="图片2">
            <a:extLst>
              <a:ext uri="{FF2B5EF4-FFF2-40B4-BE49-F238E27FC236}">
                <a16:creationId xmlns:a16="http://schemas.microsoft.com/office/drawing/2014/main" xmlns="" id="{7524C1C8-286D-96DB-0A1F-8DAB814CF528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3000"/>
          </a:blip>
          <a:stretch>
            <a:fillRect/>
          </a:stretch>
        </p:blipFill>
        <p:spPr>
          <a:xfrm>
            <a:off x="0" y="1"/>
            <a:ext cx="12192000" cy="887914"/>
          </a:xfrm>
          <a:prstGeom prst="rect">
            <a:avLst/>
          </a:prstGeom>
        </p:spPr>
      </p:pic>
      <p:sp>
        <p:nvSpPr>
          <p:cNvPr id="18" name="标题 8">
            <a:extLst>
              <a:ext uri="{FF2B5EF4-FFF2-40B4-BE49-F238E27FC236}">
                <a16:creationId xmlns:a16="http://schemas.microsoft.com/office/drawing/2014/main" xmlns="" id="{A4C22D67-CDFE-BC42-95BB-4432B92D7D61}"/>
              </a:ext>
            </a:extLst>
          </p:cNvPr>
          <p:cNvSpPr txBox="1">
            <a:spLocks/>
          </p:cNvSpPr>
          <p:nvPr/>
        </p:nvSpPr>
        <p:spPr>
          <a:xfrm>
            <a:off x="189350" y="26988"/>
            <a:ext cx="8249800" cy="819150"/>
          </a:xfrm>
          <a:prstGeom prst="rect">
            <a:avLst/>
          </a:prstGeom>
        </p:spPr>
        <p:txBody>
          <a:bodyPr anchor="ctr">
            <a:normAutofit/>
            <a:scene3d>
              <a:camera prst="orthographicFront"/>
              <a:lightRig rig="threePt" dir="t"/>
            </a:scene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1000"/>
              </a:spcBef>
            </a:pPr>
            <a:r>
              <a:rPr kumimoji="1" lang="zh-CN" altLang="en-US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文献检索</a:t>
            </a:r>
            <a:endParaRPr lang="zh-CN" altLang="zh-CN" sz="2800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3" name="Picture 5">
            <a:extLst>
              <a:ext uri="{FF2B5EF4-FFF2-40B4-BE49-F238E27FC236}">
                <a16:creationId xmlns:a16="http://schemas.microsoft.com/office/drawing/2014/main" xmlns="" id="{C490B292-962E-96C1-69EE-0A5018BD89B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030306" y="118464"/>
            <a:ext cx="810947" cy="70594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微信截图_20220927092601.png">
            <a:extLst>
              <a:ext uri="{FF2B5EF4-FFF2-40B4-BE49-F238E27FC236}">
                <a16:creationId xmlns:a16="http://schemas.microsoft.com/office/drawing/2014/main" xmlns="" id="{5D46C5E7-9581-AC18-05C1-A8E105444843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51077" y="1007322"/>
            <a:ext cx="9888331" cy="5611008"/>
          </a:xfrm>
          <a:prstGeom prst="rect">
            <a:avLst/>
          </a:prstGeom>
        </p:spPr>
      </p:pic>
      <p:grpSp>
        <p:nvGrpSpPr>
          <p:cNvPr id="20" name="组合 2">
            <a:extLst>
              <a:ext uri="{FF2B5EF4-FFF2-40B4-BE49-F238E27FC236}">
                <a16:creationId xmlns:a16="http://schemas.microsoft.com/office/drawing/2014/main" xmlns="" id="{633D2006-8A24-7B04-8AD4-EEF942318EF6}"/>
              </a:ext>
            </a:extLst>
          </p:cNvPr>
          <p:cNvGrpSpPr/>
          <p:nvPr/>
        </p:nvGrpSpPr>
        <p:grpSpPr>
          <a:xfrm>
            <a:off x="7658630" y="2617963"/>
            <a:ext cx="215900" cy="215900"/>
            <a:chOff x="12424" y="2980"/>
            <a:chExt cx="340" cy="340"/>
          </a:xfrm>
        </p:grpSpPr>
        <p:sp>
          <p:nvSpPr>
            <p:cNvPr id="21" name=" 184">
              <a:extLst>
                <a:ext uri="{FF2B5EF4-FFF2-40B4-BE49-F238E27FC236}">
                  <a16:creationId xmlns:a16="http://schemas.microsoft.com/office/drawing/2014/main" xmlns="" id="{36FA3298-D6E9-4D36-B693-153D15D502CF}"/>
                </a:ext>
              </a:extLst>
            </p:cNvPr>
            <p:cNvSpPr/>
            <p:nvPr/>
          </p:nvSpPr>
          <p:spPr>
            <a:xfrm>
              <a:off x="12424" y="2980"/>
              <a:ext cx="340" cy="3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2" name=" 252">
              <a:extLst>
                <a:ext uri="{FF2B5EF4-FFF2-40B4-BE49-F238E27FC236}">
                  <a16:creationId xmlns:a16="http://schemas.microsoft.com/office/drawing/2014/main" xmlns="" id="{8F9DF458-4D19-6C7C-A573-50848B95568A}"/>
                </a:ext>
              </a:extLst>
            </p:cNvPr>
            <p:cNvSpPr/>
            <p:nvPr/>
          </p:nvSpPr>
          <p:spPr>
            <a:xfrm>
              <a:off x="12481" y="3037"/>
              <a:ext cx="227" cy="227"/>
            </a:xfrm>
            <a:prstGeom prst="mathPlus">
              <a:avLst>
                <a:gd name="adj1" fmla="val 9220"/>
              </a:avLst>
            </a:prstGeom>
            <a:solidFill>
              <a:schemeClr val="bg1"/>
            </a:solidFill>
            <a:ln w="28575" cmpd="sng">
              <a:noFill/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4CB7BBFB-724C-A695-7CF4-756E3244E621}"/>
              </a:ext>
            </a:extLst>
          </p:cNvPr>
          <p:cNvSpPr/>
          <p:nvPr/>
        </p:nvSpPr>
        <p:spPr>
          <a:xfrm>
            <a:off x="9589598" y="5460793"/>
            <a:ext cx="400563" cy="1173707"/>
          </a:xfrm>
          <a:prstGeom prst="rect">
            <a:avLst/>
          </a:prstGeom>
          <a:solidFill>
            <a:srgbClr val="FFC000">
              <a:alpha val="0"/>
            </a:srgbClr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7204" tIns="33602" rIns="67204" bIns="33602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400"/>
          </a:p>
        </p:txBody>
      </p:sp>
      <p:sp>
        <p:nvSpPr>
          <p:cNvPr id="25" name="文本占位符 3">
            <a:extLst>
              <a:ext uri="{FF2B5EF4-FFF2-40B4-BE49-F238E27FC236}">
                <a16:creationId xmlns:a16="http://schemas.microsoft.com/office/drawing/2014/main" xmlns="" id="{ABF20BD1-D404-5A4B-2617-081D19C2A23A}"/>
              </a:ext>
            </a:extLst>
          </p:cNvPr>
          <p:cNvSpPr>
            <a:spLocks noGrp="1"/>
          </p:cNvSpPr>
          <p:nvPr/>
        </p:nvSpPr>
        <p:spPr>
          <a:xfrm>
            <a:off x="3513305" y="3731521"/>
            <a:ext cx="1337481" cy="39578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kumimoji="1" lang="zh-CN" altLang="en-US" sz="1800" b="1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一框式检索</a:t>
            </a:r>
          </a:p>
        </p:txBody>
      </p:sp>
      <p:sp>
        <p:nvSpPr>
          <p:cNvPr id="26" name="文本占位符 3">
            <a:extLst>
              <a:ext uri="{FF2B5EF4-FFF2-40B4-BE49-F238E27FC236}">
                <a16:creationId xmlns:a16="http://schemas.microsoft.com/office/drawing/2014/main" xmlns="" id="{FCA5BC4F-BAC6-5E86-E27F-91FDE5D6FDCB}"/>
              </a:ext>
            </a:extLst>
          </p:cNvPr>
          <p:cNvSpPr>
            <a:spLocks noGrp="1"/>
          </p:cNvSpPr>
          <p:nvPr/>
        </p:nvSpPr>
        <p:spPr>
          <a:xfrm>
            <a:off x="8975783" y="3731521"/>
            <a:ext cx="1337481" cy="39578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kumimoji="1" lang="zh-CN" altLang="en-US" sz="1800" b="1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高级检索</a:t>
            </a:r>
          </a:p>
        </p:txBody>
      </p:sp>
      <p:sp>
        <p:nvSpPr>
          <p:cNvPr id="28" name="文本框 51">
            <a:extLst>
              <a:ext uri="{FF2B5EF4-FFF2-40B4-BE49-F238E27FC236}">
                <a16:creationId xmlns:a16="http://schemas.microsoft.com/office/drawing/2014/main" xmlns="" id="{96FBC465-4A53-B4B2-3ECD-08F7271CC990}"/>
              </a:ext>
            </a:extLst>
          </p:cNvPr>
          <p:cNvSpPr txBox="1"/>
          <p:nvPr/>
        </p:nvSpPr>
        <p:spPr>
          <a:xfrm>
            <a:off x="5892449" y="4919466"/>
            <a:ext cx="3469914" cy="51052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285750" indent="-285750" fontAlgn="auto">
              <a:lnSpc>
                <a:spcPct val="200000"/>
              </a:lnSpc>
              <a:buFont typeface="Wingdings" panose="05000000000000000000" charset="0"/>
              <a:buChar char=""/>
            </a:pPr>
            <a:r>
              <a:rPr lang="zh-CN" altLang="en-US" sz="1600" b="1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可从时间、相关度等方面排序</a:t>
            </a:r>
            <a:endParaRPr lang="en-US" altLang="zh-CN" sz="1600" b="1" dirty="0">
              <a:solidFill>
                <a:schemeClr val="accent4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9" name="文本框 51">
            <a:extLst>
              <a:ext uri="{FF2B5EF4-FFF2-40B4-BE49-F238E27FC236}">
                <a16:creationId xmlns:a16="http://schemas.microsoft.com/office/drawing/2014/main" xmlns="" id="{69636782-788B-E70C-81B4-A1194004A55C}"/>
              </a:ext>
            </a:extLst>
          </p:cNvPr>
          <p:cNvSpPr txBox="1"/>
          <p:nvPr/>
        </p:nvSpPr>
        <p:spPr>
          <a:xfrm>
            <a:off x="9932184" y="5274302"/>
            <a:ext cx="2123336" cy="78752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en-US" altLang="zh-CN" sz="1600" b="1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Word</a:t>
            </a:r>
            <a:r>
              <a:rPr lang="zh-CN" altLang="en-US" sz="1600" b="1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流式文档便于编辑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6A49F213-6715-8217-E783-5380D0014360}"/>
              </a:ext>
            </a:extLst>
          </p:cNvPr>
          <p:cNvSpPr/>
          <p:nvPr/>
        </p:nvSpPr>
        <p:spPr>
          <a:xfrm>
            <a:off x="1878736" y="3555804"/>
            <a:ext cx="7103899" cy="641720"/>
          </a:xfrm>
          <a:prstGeom prst="rect">
            <a:avLst/>
          </a:prstGeom>
          <a:solidFill>
            <a:srgbClr val="EE7C63">
              <a:alpha val="0"/>
            </a:srgbClr>
          </a:solidFill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7204" tIns="33602" rIns="67204" bIns="33602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400" dirty="0">
              <a:solidFill>
                <a:srgbClr val="FFC000"/>
              </a:solidFill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332C4CE9-DC3E-FBC9-0D66-EE7F4BE6A890}"/>
              </a:ext>
            </a:extLst>
          </p:cNvPr>
          <p:cNvSpPr/>
          <p:nvPr/>
        </p:nvSpPr>
        <p:spPr>
          <a:xfrm>
            <a:off x="2052593" y="3657600"/>
            <a:ext cx="630786" cy="2538101"/>
          </a:xfrm>
          <a:prstGeom prst="rect">
            <a:avLst/>
          </a:prstGeom>
          <a:solidFill>
            <a:srgbClr val="FFC000">
              <a:alpha val="0"/>
            </a:srgbClr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7204" tIns="33602" rIns="67204" bIns="33602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400"/>
          </a:p>
        </p:txBody>
      </p:sp>
      <p:sp>
        <p:nvSpPr>
          <p:cNvPr id="6" name="文本框 51">
            <a:extLst>
              <a:ext uri="{FF2B5EF4-FFF2-40B4-BE49-F238E27FC236}">
                <a16:creationId xmlns:a16="http://schemas.microsoft.com/office/drawing/2014/main" xmlns="" id="{00D9E4DC-4491-3133-FC2D-B7323956C027}"/>
              </a:ext>
            </a:extLst>
          </p:cNvPr>
          <p:cNvSpPr txBox="1"/>
          <p:nvPr/>
        </p:nvSpPr>
        <p:spPr>
          <a:xfrm>
            <a:off x="2616054" y="4342392"/>
            <a:ext cx="3343720" cy="41819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zh-CN" altLang="en-US" sz="1600" b="1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多字段检索</a:t>
            </a:r>
          </a:p>
        </p:txBody>
      </p:sp>
    </p:spTree>
    <p:extLst>
      <p:ext uri="{BB962C8B-B14F-4D97-AF65-F5344CB8AC3E}">
        <p14:creationId xmlns:p14="http://schemas.microsoft.com/office/powerpoint/2010/main" xmlns="" val="17997618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/>
    </mc:Choice>
    <mc:Fallback>
      <p:transition spd="med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5" grpId="0"/>
      <p:bldP spid="26" grpId="0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 descr="图片2">
            <a:extLst>
              <a:ext uri="{FF2B5EF4-FFF2-40B4-BE49-F238E27FC236}">
                <a16:creationId xmlns:a16="http://schemas.microsoft.com/office/drawing/2014/main" xmlns="" id="{7524C1C8-286D-96DB-0A1F-8DAB814CF528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3000"/>
          </a:blip>
          <a:stretch>
            <a:fillRect/>
          </a:stretch>
        </p:blipFill>
        <p:spPr>
          <a:xfrm>
            <a:off x="0" y="1"/>
            <a:ext cx="12192000" cy="887914"/>
          </a:xfrm>
          <a:prstGeom prst="rect">
            <a:avLst/>
          </a:prstGeom>
        </p:spPr>
      </p:pic>
      <p:sp>
        <p:nvSpPr>
          <p:cNvPr id="18" name="标题 8">
            <a:extLst>
              <a:ext uri="{FF2B5EF4-FFF2-40B4-BE49-F238E27FC236}">
                <a16:creationId xmlns:a16="http://schemas.microsoft.com/office/drawing/2014/main" xmlns="" id="{A4C22D67-CDFE-BC42-95BB-4432B92D7D61}"/>
              </a:ext>
            </a:extLst>
          </p:cNvPr>
          <p:cNvSpPr txBox="1">
            <a:spLocks/>
          </p:cNvSpPr>
          <p:nvPr/>
        </p:nvSpPr>
        <p:spPr>
          <a:xfrm>
            <a:off x="189350" y="26988"/>
            <a:ext cx="8249800" cy="819150"/>
          </a:xfrm>
          <a:prstGeom prst="rect">
            <a:avLst/>
          </a:prstGeom>
        </p:spPr>
        <p:txBody>
          <a:bodyPr anchor="ctr">
            <a:normAutofit/>
            <a:scene3d>
              <a:camera prst="orthographicFront"/>
              <a:lightRig rig="threePt" dir="t"/>
            </a:scene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1000"/>
              </a:spcBef>
            </a:pPr>
            <a:r>
              <a:rPr kumimoji="1" lang="zh-CN" altLang="en-US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文献检索</a:t>
            </a:r>
            <a:endParaRPr lang="zh-CN" altLang="zh-CN" sz="2800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3" name="Picture 5">
            <a:extLst>
              <a:ext uri="{FF2B5EF4-FFF2-40B4-BE49-F238E27FC236}">
                <a16:creationId xmlns:a16="http://schemas.microsoft.com/office/drawing/2014/main" xmlns="" id="{C490B292-962E-96C1-69EE-0A5018BD89B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030306" y="118464"/>
            <a:ext cx="810947" cy="70594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微信截图_20220927094736.png">
            <a:extLst>
              <a:ext uri="{FF2B5EF4-FFF2-40B4-BE49-F238E27FC236}">
                <a16:creationId xmlns:a16="http://schemas.microsoft.com/office/drawing/2014/main" xmlns="" id="{04744A23-EDAA-9479-7A5D-A70D988F8975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77922" y="1299680"/>
            <a:ext cx="10114585" cy="5243111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xmlns="" id="{C7376336-D8C3-039E-33F5-2502097051F9}"/>
              </a:ext>
            </a:extLst>
          </p:cNvPr>
          <p:cNvSpPr/>
          <p:nvPr/>
        </p:nvSpPr>
        <p:spPr>
          <a:xfrm>
            <a:off x="801243" y="2357667"/>
            <a:ext cx="2474220" cy="4222765"/>
          </a:xfrm>
          <a:prstGeom prst="rect">
            <a:avLst/>
          </a:prstGeom>
          <a:solidFill>
            <a:srgbClr val="EE7C63">
              <a:alpha val="0"/>
            </a:srgbClr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7204" tIns="33602" rIns="67204" bIns="33602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400" dirty="0">
              <a:highlight>
                <a:srgbClr val="FFFF00"/>
              </a:highlight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740E72AF-9B6C-DFB0-EE16-5DA7EB456659}"/>
              </a:ext>
            </a:extLst>
          </p:cNvPr>
          <p:cNvCxnSpPr/>
          <p:nvPr/>
        </p:nvCxnSpPr>
        <p:spPr>
          <a:xfrm flipH="1" flipV="1">
            <a:off x="2413527" y="3525640"/>
            <a:ext cx="393939" cy="390398"/>
          </a:xfrm>
          <a:prstGeom prst="line">
            <a:avLst/>
          </a:prstGeom>
          <a:ln w="28575">
            <a:solidFill>
              <a:srgbClr val="EE7C6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849074D8-0261-B538-4869-0AB25CA77234}"/>
              </a:ext>
            </a:extLst>
          </p:cNvPr>
          <p:cNvCxnSpPr/>
          <p:nvPr/>
        </p:nvCxnSpPr>
        <p:spPr>
          <a:xfrm flipH="1" flipV="1">
            <a:off x="2362764" y="4133525"/>
            <a:ext cx="444703" cy="362046"/>
          </a:xfrm>
          <a:prstGeom prst="line">
            <a:avLst/>
          </a:prstGeom>
          <a:ln w="28575">
            <a:solidFill>
              <a:srgbClr val="EE7C6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54201BCA-8035-D7F0-C054-951310D4E89F}"/>
              </a:ext>
            </a:extLst>
          </p:cNvPr>
          <p:cNvSpPr txBox="1"/>
          <p:nvPr/>
        </p:nvSpPr>
        <p:spPr>
          <a:xfrm>
            <a:off x="3298784" y="2102405"/>
            <a:ext cx="4601624" cy="51052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285750" indent="-285750" fontAlgn="auto">
              <a:lnSpc>
                <a:spcPct val="200000"/>
              </a:lnSpc>
              <a:buFont typeface="Wingdings" panose="05000000000000000000" charset="0"/>
              <a:buChar char=""/>
            </a:pPr>
            <a:r>
              <a:rPr lang="zh-CN" altLang="en-US" sz="1600" b="1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二次检索，精准定位检索内容</a:t>
            </a:r>
          </a:p>
        </p:txBody>
      </p:sp>
    </p:spTree>
    <p:extLst>
      <p:ext uri="{BB962C8B-B14F-4D97-AF65-F5344CB8AC3E}">
        <p14:creationId xmlns:p14="http://schemas.microsoft.com/office/powerpoint/2010/main" xmlns="" val="17124807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/>
    </mc:Choice>
    <mc:Fallback>
      <p:transition spd="med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 descr="图片2">
            <a:extLst>
              <a:ext uri="{FF2B5EF4-FFF2-40B4-BE49-F238E27FC236}">
                <a16:creationId xmlns:a16="http://schemas.microsoft.com/office/drawing/2014/main" xmlns="" id="{7524C1C8-286D-96DB-0A1F-8DAB814CF528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3000"/>
          </a:blip>
          <a:stretch>
            <a:fillRect/>
          </a:stretch>
        </p:blipFill>
        <p:spPr>
          <a:xfrm>
            <a:off x="0" y="1"/>
            <a:ext cx="12192000" cy="887914"/>
          </a:xfrm>
          <a:prstGeom prst="rect">
            <a:avLst/>
          </a:prstGeom>
        </p:spPr>
      </p:pic>
      <p:sp>
        <p:nvSpPr>
          <p:cNvPr id="18" name="标题 8">
            <a:extLst>
              <a:ext uri="{FF2B5EF4-FFF2-40B4-BE49-F238E27FC236}">
                <a16:creationId xmlns:a16="http://schemas.microsoft.com/office/drawing/2014/main" xmlns="" id="{A4C22D67-CDFE-BC42-95BB-4432B92D7D61}"/>
              </a:ext>
            </a:extLst>
          </p:cNvPr>
          <p:cNvSpPr txBox="1">
            <a:spLocks/>
          </p:cNvSpPr>
          <p:nvPr/>
        </p:nvSpPr>
        <p:spPr>
          <a:xfrm>
            <a:off x="189350" y="26988"/>
            <a:ext cx="8249800" cy="819150"/>
          </a:xfrm>
          <a:prstGeom prst="rect">
            <a:avLst/>
          </a:prstGeom>
        </p:spPr>
        <p:txBody>
          <a:bodyPr anchor="ctr">
            <a:normAutofit/>
            <a:scene3d>
              <a:camera prst="orthographicFront"/>
              <a:lightRig rig="threePt" dir="t"/>
            </a:scene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1000"/>
              </a:spcBef>
            </a:pPr>
            <a:r>
              <a:rPr kumimoji="1" lang="zh-CN" altLang="en-US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文献检索</a:t>
            </a:r>
            <a:endParaRPr lang="zh-CN" altLang="zh-CN" sz="2800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3" name="Picture 5">
            <a:extLst>
              <a:ext uri="{FF2B5EF4-FFF2-40B4-BE49-F238E27FC236}">
                <a16:creationId xmlns:a16="http://schemas.microsoft.com/office/drawing/2014/main" xmlns="" id="{C490B292-962E-96C1-69EE-0A5018BD89B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030306" y="118464"/>
            <a:ext cx="810947" cy="70594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F1AB8BBD-A715-8BFF-3106-D131DF90AF9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485" r="1437"/>
          <a:stretch>
            <a:fillRect/>
          </a:stretch>
        </p:blipFill>
        <p:spPr>
          <a:xfrm>
            <a:off x="2866404" y="846330"/>
            <a:ext cx="6558117" cy="6858000"/>
          </a:xfrm>
          <a:prstGeom prst="rect">
            <a:avLst/>
          </a:prstGeom>
        </p:spPr>
      </p:pic>
      <p:sp>
        <p:nvSpPr>
          <p:cNvPr id="5" name="文本占位符 3">
            <a:extLst>
              <a:ext uri="{FF2B5EF4-FFF2-40B4-BE49-F238E27FC236}">
                <a16:creationId xmlns:a16="http://schemas.microsoft.com/office/drawing/2014/main" xmlns="" id="{B0AA4D98-D7B1-7066-FB18-E478D7B131C6}"/>
              </a:ext>
            </a:extLst>
          </p:cNvPr>
          <p:cNvSpPr>
            <a:spLocks noGrp="1"/>
          </p:cNvSpPr>
          <p:nvPr/>
        </p:nvSpPr>
        <p:spPr>
          <a:xfrm>
            <a:off x="9587199" y="1663282"/>
            <a:ext cx="2210435" cy="6089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kumimoji="1" lang="zh-CN" altLang="en-US" sz="3000" dirty="0">
                <a:solidFill>
                  <a:srgbClr val="404655"/>
                </a:solidFill>
                <a:latin typeface="微软雅黑" panose="020B0503020204020204" charset="-122"/>
                <a:ea typeface="微软雅黑" panose="020B0503020204020204" charset="-122"/>
              </a:rPr>
              <a:t>高级检索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8B30CEC6-E3CB-913D-1657-57917582F1A3}"/>
              </a:ext>
            </a:extLst>
          </p:cNvPr>
          <p:cNvGrpSpPr/>
          <p:nvPr/>
        </p:nvGrpSpPr>
        <p:grpSpPr>
          <a:xfrm>
            <a:off x="8163455" y="2424112"/>
            <a:ext cx="215900" cy="215900"/>
            <a:chOff x="12424" y="2980"/>
            <a:chExt cx="340" cy="340"/>
          </a:xfrm>
        </p:grpSpPr>
        <p:sp>
          <p:nvSpPr>
            <p:cNvPr id="7" name=" 184">
              <a:extLst>
                <a:ext uri="{FF2B5EF4-FFF2-40B4-BE49-F238E27FC236}">
                  <a16:creationId xmlns:a16="http://schemas.microsoft.com/office/drawing/2014/main" xmlns="" id="{FB7DDDD0-43F4-8ABE-8088-25B704D8C1E1}"/>
                </a:ext>
              </a:extLst>
            </p:cNvPr>
            <p:cNvSpPr/>
            <p:nvPr/>
          </p:nvSpPr>
          <p:spPr>
            <a:xfrm>
              <a:off x="12424" y="2980"/>
              <a:ext cx="340" cy="3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8" name=" 252">
              <a:extLst>
                <a:ext uri="{FF2B5EF4-FFF2-40B4-BE49-F238E27FC236}">
                  <a16:creationId xmlns:a16="http://schemas.microsoft.com/office/drawing/2014/main" xmlns="" id="{A6A0EA45-0962-B1F6-F21E-EAFCD9EF0762}"/>
                </a:ext>
              </a:extLst>
            </p:cNvPr>
            <p:cNvSpPr/>
            <p:nvPr/>
          </p:nvSpPr>
          <p:spPr>
            <a:xfrm>
              <a:off x="12481" y="3037"/>
              <a:ext cx="227" cy="227"/>
            </a:xfrm>
            <a:prstGeom prst="mathPlus">
              <a:avLst>
                <a:gd name="adj1" fmla="val 9220"/>
              </a:avLst>
            </a:prstGeom>
            <a:solidFill>
              <a:schemeClr val="bg1"/>
            </a:solidFill>
            <a:ln w="28575" cmpd="sng">
              <a:noFill/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8F5F0646-9A1B-38BE-6484-79A7A3B62C1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58453" y="846330"/>
            <a:ext cx="6558117" cy="685800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F9A3CBBD-5C0B-E104-4D8B-ECFB4071D362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31418" y="872733"/>
            <a:ext cx="6535191" cy="3029106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0527D988-C7D1-DFEF-24FD-96C9A0A64DF3}"/>
              </a:ext>
            </a:extLst>
          </p:cNvPr>
          <p:cNvSpPr/>
          <p:nvPr/>
        </p:nvSpPr>
        <p:spPr>
          <a:xfrm>
            <a:off x="9168999" y="2869932"/>
            <a:ext cx="2781531" cy="2778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 fontAlgn="auto">
              <a:lnSpc>
                <a:spcPct val="200000"/>
              </a:lnSpc>
              <a:buFont typeface="Wingdings" panose="05000000000000000000" charset="0"/>
              <a:buChar char=""/>
            </a:pPr>
            <a:r>
              <a:rPr lang="zh-CN" altLang="en-US" b="1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分库检索</a:t>
            </a:r>
            <a:endParaRPr lang="en-US" altLang="zh-CN" b="1" dirty="0">
              <a:solidFill>
                <a:schemeClr val="accent4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285750" indent="-285750" fontAlgn="auto">
              <a:lnSpc>
                <a:spcPct val="200000"/>
              </a:lnSpc>
              <a:buFont typeface="Wingdings" panose="05000000000000000000" charset="0"/>
              <a:buChar char=""/>
            </a:pPr>
            <a:r>
              <a:rPr lang="zh-CN" altLang="en-US" b="1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多个条件组合检索</a:t>
            </a:r>
          </a:p>
          <a:p>
            <a:pPr marL="285750" indent="-285750">
              <a:lnSpc>
                <a:spcPct val="200000"/>
              </a:lnSpc>
              <a:buFont typeface="Wingdings" panose="05000000000000000000" charset="0"/>
              <a:buChar char=""/>
            </a:pPr>
            <a:r>
              <a:rPr lang="zh-CN" altLang="en-US" b="1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多级导航限制学科</a:t>
            </a:r>
            <a:endParaRPr lang="en-US" altLang="zh-CN" b="1" dirty="0">
              <a:solidFill>
                <a:schemeClr val="accent4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285750" indent="-285750" fontAlgn="auto">
              <a:lnSpc>
                <a:spcPct val="200000"/>
              </a:lnSpc>
              <a:buFont typeface="Wingdings" panose="05000000000000000000" charset="0"/>
              <a:buChar char=""/>
            </a:pPr>
            <a:r>
              <a:rPr lang="zh-CN" altLang="en-US" b="1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实现对论文的精准查找</a:t>
            </a:r>
            <a:endParaRPr lang="en-US" altLang="zh-CN" b="1" dirty="0">
              <a:solidFill>
                <a:schemeClr val="accent4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fontAlgn="auto">
              <a:lnSpc>
                <a:spcPct val="200000"/>
              </a:lnSpc>
            </a:pPr>
            <a:endParaRPr lang="en-US" altLang="zh-CN" b="1" dirty="0">
              <a:solidFill>
                <a:schemeClr val="accent4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F64F0FAE-E644-5B3B-8225-4784AC3EE319}"/>
              </a:ext>
            </a:extLst>
          </p:cNvPr>
          <p:cNvGrpSpPr/>
          <p:nvPr/>
        </p:nvGrpSpPr>
        <p:grpSpPr>
          <a:xfrm>
            <a:off x="6747753" y="1997349"/>
            <a:ext cx="1807402" cy="1079918"/>
            <a:chOff x="11130" y="7553"/>
            <a:chExt cx="3091" cy="1814"/>
          </a:xfrm>
          <a:solidFill>
            <a:srgbClr val="FFC000"/>
          </a:solidFill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xmlns="" id="{77A5A2F6-D79A-B441-D193-46B1FEB33132}"/>
                </a:ext>
              </a:extLst>
            </p:cNvPr>
            <p:cNvSpPr/>
            <p:nvPr/>
          </p:nvSpPr>
          <p:spPr>
            <a:xfrm>
              <a:off x="11130" y="7553"/>
              <a:ext cx="1814" cy="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2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xmlns="" id="{37B042FD-5DB8-6A26-777F-E946FA038BBE}"/>
                </a:ext>
              </a:extLst>
            </p:cNvPr>
            <p:cNvSpPr/>
            <p:nvPr/>
          </p:nvSpPr>
          <p:spPr>
            <a:xfrm>
              <a:off x="12407" y="7553"/>
              <a:ext cx="1814" cy="18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20" dirty="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C48FF105-4BFA-C147-7403-6574DD6993CC}"/>
                </a:ext>
              </a:extLst>
            </p:cNvPr>
            <p:cNvSpPr txBox="1"/>
            <p:nvPr/>
          </p:nvSpPr>
          <p:spPr>
            <a:xfrm>
              <a:off x="12811" y="8208"/>
              <a:ext cx="1365" cy="56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cs typeface="Open Sans" panose="020B0606030504020204" pitchFamily="34" charset="0"/>
                  <a:sym typeface="Arial" panose="020B0604020202020204" pitchFamily="34" charset="0"/>
                </a:rPr>
                <a:t>逻辑词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xmlns="" id="{FC40E846-D943-43B4-88F9-E1C2791D3276}"/>
                </a:ext>
              </a:extLst>
            </p:cNvPr>
            <p:cNvSpPr txBox="1"/>
            <p:nvPr/>
          </p:nvSpPr>
          <p:spPr>
            <a:xfrm>
              <a:off x="11213" y="8210"/>
              <a:ext cx="1467" cy="569"/>
            </a:xfrm>
            <a:prstGeom prst="rect">
              <a:avLst/>
            </a:prstGeom>
            <a:grpFill/>
          </p:spPr>
          <p:txBody>
            <a:bodyPr wrap="none" rtlCol="0" anchor="t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cs typeface="Open Sans" panose="020B0606030504020204" pitchFamily="34" charset="0"/>
                  <a:sym typeface="Arial" panose="020B0604020202020204" pitchFamily="34" charset="0"/>
                </a:rPr>
                <a:t>关键词</a:t>
              </a:r>
              <a:r>
                <a:rPr lang="en-US" altLang="zh-CN" sz="1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cs typeface="Open Sans" panose="020B0606030504020204" pitchFamily="34" charset="0"/>
                  <a:sym typeface="Arial" panose="020B0604020202020204" pitchFamily="34" charset="0"/>
                </a:rPr>
                <a:t> 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65FFB03C-2565-CC60-93D2-309F1BF3CF99}"/>
                </a:ext>
              </a:extLst>
            </p:cNvPr>
            <p:cNvSpPr txBox="1"/>
            <p:nvPr/>
          </p:nvSpPr>
          <p:spPr>
            <a:xfrm>
              <a:off x="12367" y="8208"/>
              <a:ext cx="615" cy="58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cs typeface="Open Sans" panose="020B0606030504020204" pitchFamily="34" charset="0"/>
                  <a:sym typeface="Arial" panose="020B0604020202020204" pitchFamily="34" charset="0"/>
                </a:rPr>
                <a:t>+</a:t>
              </a:r>
            </a:p>
          </p:txBody>
        </p:sp>
      </p:grpSp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B02124A4-5C1D-D9D2-9C3F-061E6ADEAF1B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/>
          <a:srcRect b="660"/>
          <a:stretch>
            <a:fillRect/>
          </a:stretch>
        </p:blipFill>
        <p:spPr>
          <a:xfrm>
            <a:off x="131418" y="1837804"/>
            <a:ext cx="2971098" cy="4843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193798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/>
    </mc:Choice>
    <mc:Fallback>
      <p:transition spd="med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矩形: 圆角 46"/>
          <p:cNvSpPr/>
          <p:nvPr/>
        </p:nvSpPr>
        <p:spPr>
          <a:xfrm>
            <a:off x="722630" y="1191895"/>
            <a:ext cx="10747375" cy="4474845"/>
          </a:xfrm>
          <a:prstGeom prst="roundRect">
            <a:avLst>
              <a:gd name="adj" fmla="val 2775"/>
            </a:avLst>
          </a:prstGeom>
          <a:solidFill>
            <a:schemeClr val="bg1">
              <a:lumMod val="95000"/>
            </a:schemeClr>
          </a:solidFill>
          <a:ln w="12700">
            <a:solidFill>
              <a:srgbClr val="8F00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quotation-mark_32371"/>
          <p:cNvSpPr>
            <a:spLocks noChangeAspect="1"/>
          </p:cNvSpPr>
          <p:nvPr/>
        </p:nvSpPr>
        <p:spPr bwMode="auto">
          <a:xfrm>
            <a:off x="306070" y="808355"/>
            <a:ext cx="1249045" cy="1158875"/>
          </a:xfrm>
          <a:custGeom>
            <a:avLst/>
            <a:gdLst>
              <a:gd name="T0" fmla="*/ 2004 w 4654"/>
              <a:gd name="T1" fmla="*/ 191 h 4326"/>
              <a:gd name="T2" fmla="*/ 2004 w 4654"/>
              <a:gd name="T3" fmla="*/ 968 h 4326"/>
              <a:gd name="T4" fmla="*/ 1813 w 4654"/>
              <a:gd name="T5" fmla="*/ 1158 h 4326"/>
              <a:gd name="T6" fmla="*/ 1205 w 4654"/>
              <a:gd name="T7" fmla="*/ 2305 h 4326"/>
              <a:gd name="T8" fmla="*/ 1813 w 4654"/>
              <a:gd name="T9" fmla="*/ 2305 h 4326"/>
              <a:gd name="T10" fmla="*/ 2004 w 4654"/>
              <a:gd name="T11" fmla="*/ 2495 h 4326"/>
              <a:gd name="T12" fmla="*/ 2004 w 4654"/>
              <a:gd name="T13" fmla="*/ 4135 h 4326"/>
              <a:gd name="T14" fmla="*/ 1813 w 4654"/>
              <a:gd name="T15" fmla="*/ 4326 h 4326"/>
              <a:gd name="T16" fmla="*/ 191 w 4654"/>
              <a:gd name="T17" fmla="*/ 4326 h 4326"/>
              <a:gd name="T18" fmla="*/ 0 w 4654"/>
              <a:gd name="T19" fmla="*/ 4135 h 4326"/>
              <a:gd name="T20" fmla="*/ 0 w 4654"/>
              <a:gd name="T21" fmla="*/ 2495 h 4326"/>
              <a:gd name="T22" fmla="*/ 109 w 4654"/>
              <a:gd name="T23" fmla="*/ 1501 h 4326"/>
              <a:gd name="T24" fmla="*/ 448 w 4654"/>
              <a:gd name="T25" fmla="*/ 713 h 4326"/>
              <a:gd name="T26" fmla="*/ 1023 w 4654"/>
              <a:gd name="T27" fmla="*/ 187 h 4326"/>
              <a:gd name="T28" fmla="*/ 1813 w 4654"/>
              <a:gd name="T29" fmla="*/ 0 h 4326"/>
              <a:gd name="T30" fmla="*/ 2004 w 4654"/>
              <a:gd name="T31" fmla="*/ 191 h 4326"/>
              <a:gd name="T32" fmla="*/ 4464 w 4654"/>
              <a:gd name="T33" fmla="*/ 1158 h 4326"/>
              <a:gd name="T34" fmla="*/ 4654 w 4654"/>
              <a:gd name="T35" fmla="*/ 968 h 4326"/>
              <a:gd name="T36" fmla="*/ 4654 w 4654"/>
              <a:gd name="T37" fmla="*/ 191 h 4326"/>
              <a:gd name="T38" fmla="*/ 4464 w 4654"/>
              <a:gd name="T39" fmla="*/ 0 h 4326"/>
              <a:gd name="T40" fmla="*/ 3674 w 4654"/>
              <a:gd name="T41" fmla="*/ 187 h 4326"/>
              <a:gd name="T42" fmla="*/ 3098 w 4654"/>
              <a:gd name="T43" fmla="*/ 713 h 4326"/>
              <a:gd name="T44" fmla="*/ 2759 w 4654"/>
              <a:gd name="T45" fmla="*/ 1501 h 4326"/>
              <a:gd name="T46" fmla="*/ 2650 w 4654"/>
              <a:gd name="T47" fmla="*/ 2495 h 4326"/>
              <a:gd name="T48" fmla="*/ 2650 w 4654"/>
              <a:gd name="T49" fmla="*/ 4135 h 4326"/>
              <a:gd name="T50" fmla="*/ 2841 w 4654"/>
              <a:gd name="T51" fmla="*/ 4326 h 4326"/>
              <a:gd name="T52" fmla="*/ 4464 w 4654"/>
              <a:gd name="T53" fmla="*/ 4326 h 4326"/>
              <a:gd name="T54" fmla="*/ 4654 w 4654"/>
              <a:gd name="T55" fmla="*/ 4135 h 4326"/>
              <a:gd name="T56" fmla="*/ 4654 w 4654"/>
              <a:gd name="T57" fmla="*/ 2495 h 4326"/>
              <a:gd name="T58" fmla="*/ 4464 w 4654"/>
              <a:gd name="T59" fmla="*/ 2305 h 4326"/>
              <a:gd name="T60" fmla="*/ 3864 w 4654"/>
              <a:gd name="T61" fmla="*/ 2305 h 4326"/>
              <a:gd name="T62" fmla="*/ 4464 w 4654"/>
              <a:gd name="T63" fmla="*/ 1158 h 4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654" h="4326">
                <a:moveTo>
                  <a:pt x="2004" y="191"/>
                </a:moveTo>
                <a:lnTo>
                  <a:pt x="2004" y="968"/>
                </a:lnTo>
                <a:cubicBezTo>
                  <a:pt x="2004" y="1073"/>
                  <a:pt x="1919" y="1158"/>
                  <a:pt x="1813" y="1158"/>
                </a:cubicBezTo>
                <a:cubicBezTo>
                  <a:pt x="1437" y="1158"/>
                  <a:pt x="1233" y="1544"/>
                  <a:pt x="1205" y="2305"/>
                </a:cubicBezTo>
                <a:lnTo>
                  <a:pt x="1813" y="2305"/>
                </a:lnTo>
                <a:cubicBezTo>
                  <a:pt x="1919" y="2305"/>
                  <a:pt x="2004" y="2390"/>
                  <a:pt x="2004" y="2495"/>
                </a:cubicBezTo>
                <a:lnTo>
                  <a:pt x="2004" y="4135"/>
                </a:lnTo>
                <a:cubicBezTo>
                  <a:pt x="2004" y="4241"/>
                  <a:pt x="1919" y="4326"/>
                  <a:pt x="1813" y="4326"/>
                </a:cubicBezTo>
                <a:lnTo>
                  <a:pt x="191" y="4326"/>
                </a:lnTo>
                <a:cubicBezTo>
                  <a:pt x="85" y="4326"/>
                  <a:pt x="0" y="4241"/>
                  <a:pt x="0" y="4135"/>
                </a:cubicBezTo>
                <a:lnTo>
                  <a:pt x="0" y="2495"/>
                </a:lnTo>
                <a:cubicBezTo>
                  <a:pt x="0" y="2131"/>
                  <a:pt x="37" y="1796"/>
                  <a:pt x="109" y="1501"/>
                </a:cubicBezTo>
                <a:cubicBezTo>
                  <a:pt x="183" y="1198"/>
                  <a:pt x="297" y="933"/>
                  <a:pt x="448" y="713"/>
                </a:cubicBezTo>
                <a:cubicBezTo>
                  <a:pt x="602" y="488"/>
                  <a:pt x="796" y="311"/>
                  <a:pt x="1023" y="187"/>
                </a:cubicBezTo>
                <a:cubicBezTo>
                  <a:pt x="1252" y="63"/>
                  <a:pt x="1518" y="0"/>
                  <a:pt x="1813" y="0"/>
                </a:cubicBezTo>
                <a:cubicBezTo>
                  <a:pt x="1919" y="0"/>
                  <a:pt x="2004" y="86"/>
                  <a:pt x="2004" y="191"/>
                </a:cubicBezTo>
                <a:close/>
                <a:moveTo>
                  <a:pt x="4464" y="1158"/>
                </a:moveTo>
                <a:cubicBezTo>
                  <a:pt x="4569" y="1158"/>
                  <a:pt x="4654" y="1073"/>
                  <a:pt x="4654" y="968"/>
                </a:cubicBezTo>
                <a:lnTo>
                  <a:pt x="4654" y="191"/>
                </a:lnTo>
                <a:cubicBezTo>
                  <a:pt x="4654" y="86"/>
                  <a:pt x="4569" y="0"/>
                  <a:pt x="4464" y="0"/>
                </a:cubicBezTo>
                <a:cubicBezTo>
                  <a:pt x="4168" y="0"/>
                  <a:pt x="3902" y="63"/>
                  <a:pt x="3674" y="187"/>
                </a:cubicBezTo>
                <a:cubicBezTo>
                  <a:pt x="3447" y="311"/>
                  <a:pt x="3253" y="488"/>
                  <a:pt x="3098" y="713"/>
                </a:cubicBezTo>
                <a:cubicBezTo>
                  <a:pt x="2948" y="933"/>
                  <a:pt x="2834" y="1198"/>
                  <a:pt x="2759" y="1501"/>
                </a:cubicBezTo>
                <a:cubicBezTo>
                  <a:pt x="2687" y="1796"/>
                  <a:pt x="2650" y="2131"/>
                  <a:pt x="2650" y="2495"/>
                </a:cubicBezTo>
                <a:lnTo>
                  <a:pt x="2650" y="4135"/>
                </a:lnTo>
                <a:cubicBezTo>
                  <a:pt x="2650" y="4241"/>
                  <a:pt x="2736" y="4326"/>
                  <a:pt x="2841" y="4326"/>
                </a:cubicBezTo>
                <a:lnTo>
                  <a:pt x="4464" y="4326"/>
                </a:lnTo>
                <a:cubicBezTo>
                  <a:pt x="4569" y="4326"/>
                  <a:pt x="4654" y="4241"/>
                  <a:pt x="4654" y="4135"/>
                </a:cubicBezTo>
                <a:lnTo>
                  <a:pt x="4654" y="2495"/>
                </a:lnTo>
                <a:cubicBezTo>
                  <a:pt x="4654" y="2390"/>
                  <a:pt x="4569" y="2305"/>
                  <a:pt x="4464" y="2305"/>
                </a:cubicBezTo>
                <a:lnTo>
                  <a:pt x="3864" y="2305"/>
                </a:lnTo>
                <a:cubicBezTo>
                  <a:pt x="3892" y="1544"/>
                  <a:pt x="4093" y="1158"/>
                  <a:pt x="4464" y="1158"/>
                </a:cubicBezTo>
                <a:close/>
              </a:path>
            </a:pathLst>
          </a:custGeom>
          <a:solidFill>
            <a:srgbClr val="8F000B">
              <a:alpha val="6000"/>
            </a:srgbClr>
          </a:solidFill>
          <a:ln>
            <a:noFill/>
          </a:ln>
        </p:spPr>
      </p:sp>
      <p:sp>
        <p:nvSpPr>
          <p:cNvPr id="57" name="right-quote-sign_56826"/>
          <p:cNvSpPr>
            <a:spLocks noChangeAspect="1"/>
          </p:cNvSpPr>
          <p:nvPr/>
        </p:nvSpPr>
        <p:spPr bwMode="auto">
          <a:xfrm>
            <a:off x="10539730" y="4906645"/>
            <a:ext cx="1345565" cy="1185545"/>
          </a:xfrm>
          <a:custGeom>
            <a:avLst/>
            <a:gdLst>
              <a:gd name="connsiteX0" fmla="*/ 387182 w 607899"/>
              <a:gd name="connsiteY0" fmla="*/ 0 h 535760"/>
              <a:gd name="connsiteX1" fmla="*/ 576756 w 607899"/>
              <a:gd name="connsiteY1" fmla="*/ 0 h 535760"/>
              <a:gd name="connsiteX2" fmla="*/ 607899 w 607899"/>
              <a:gd name="connsiteY2" fmla="*/ 31095 h 535760"/>
              <a:gd name="connsiteX3" fmla="*/ 607899 w 607899"/>
              <a:gd name="connsiteY3" fmla="*/ 179895 h 535760"/>
              <a:gd name="connsiteX4" fmla="*/ 588633 w 607899"/>
              <a:gd name="connsiteY4" fmla="*/ 352227 h 535760"/>
              <a:gd name="connsiteX5" fmla="*/ 517368 w 607899"/>
              <a:gd name="connsiteY5" fmla="*/ 465449 h 535760"/>
              <a:gd name="connsiteX6" fmla="*/ 412808 w 607899"/>
              <a:gd name="connsiteY6" fmla="*/ 533196 h 535760"/>
              <a:gd name="connsiteX7" fmla="*/ 372219 w 607899"/>
              <a:gd name="connsiteY7" fmla="*/ 517975 h 535760"/>
              <a:gd name="connsiteX8" fmla="*/ 349773 w 607899"/>
              <a:gd name="connsiteY8" fmla="*/ 470679 h 535760"/>
              <a:gd name="connsiteX9" fmla="*/ 365251 w 607899"/>
              <a:gd name="connsiteY9" fmla="*/ 428891 h 535760"/>
              <a:gd name="connsiteX10" fmla="*/ 443390 w 607899"/>
              <a:gd name="connsiteY10" fmla="*/ 370529 h 535760"/>
              <a:gd name="connsiteX11" fmla="*/ 477901 w 607899"/>
              <a:gd name="connsiteY11" fmla="*/ 251471 h 535760"/>
              <a:gd name="connsiteX12" fmla="*/ 387182 w 607899"/>
              <a:gd name="connsiteY12" fmla="*/ 251471 h 535760"/>
              <a:gd name="connsiteX13" fmla="*/ 356039 w 607899"/>
              <a:gd name="connsiteY13" fmla="*/ 220375 h 535760"/>
              <a:gd name="connsiteX14" fmla="*/ 356039 w 607899"/>
              <a:gd name="connsiteY14" fmla="*/ 31095 h 535760"/>
              <a:gd name="connsiteX15" fmla="*/ 387182 w 607899"/>
              <a:gd name="connsiteY15" fmla="*/ 0 h 535760"/>
              <a:gd name="connsiteX16" fmla="*/ 40424 w 607899"/>
              <a:gd name="connsiteY16" fmla="*/ 0 h 535760"/>
              <a:gd name="connsiteX17" fmla="*/ 229998 w 607899"/>
              <a:gd name="connsiteY17" fmla="*/ 0 h 535760"/>
              <a:gd name="connsiteX18" fmla="*/ 261141 w 607899"/>
              <a:gd name="connsiteY18" fmla="*/ 31094 h 535760"/>
              <a:gd name="connsiteX19" fmla="*/ 261141 w 607899"/>
              <a:gd name="connsiteY19" fmla="*/ 179887 h 535760"/>
              <a:gd name="connsiteX20" fmla="*/ 241875 w 607899"/>
              <a:gd name="connsiteY20" fmla="*/ 352631 h 535760"/>
              <a:gd name="connsiteX21" fmla="*/ 170189 w 607899"/>
              <a:gd name="connsiteY21" fmla="*/ 465428 h 535760"/>
              <a:gd name="connsiteX22" fmla="*/ 66144 w 607899"/>
              <a:gd name="connsiteY22" fmla="*/ 533032 h 535760"/>
              <a:gd name="connsiteX23" fmla="*/ 25414 w 607899"/>
              <a:gd name="connsiteY23" fmla="*/ 517859 h 535760"/>
              <a:gd name="connsiteX24" fmla="*/ 3015 w 607899"/>
              <a:gd name="connsiteY24" fmla="*/ 470657 h 535760"/>
              <a:gd name="connsiteX25" fmla="*/ 18493 w 607899"/>
              <a:gd name="connsiteY25" fmla="*/ 428872 h 535760"/>
              <a:gd name="connsiteX26" fmla="*/ 96632 w 607899"/>
              <a:gd name="connsiteY26" fmla="*/ 370513 h 535760"/>
              <a:gd name="connsiteX27" fmla="*/ 131143 w 607899"/>
              <a:gd name="connsiteY27" fmla="*/ 251459 h 535760"/>
              <a:gd name="connsiteX28" fmla="*/ 40424 w 607899"/>
              <a:gd name="connsiteY28" fmla="*/ 251459 h 535760"/>
              <a:gd name="connsiteX29" fmla="*/ 9281 w 607899"/>
              <a:gd name="connsiteY29" fmla="*/ 220365 h 535760"/>
              <a:gd name="connsiteX30" fmla="*/ 9281 w 607899"/>
              <a:gd name="connsiteY30" fmla="*/ 31094 h 535760"/>
              <a:gd name="connsiteX31" fmla="*/ 40424 w 607899"/>
              <a:gd name="connsiteY31" fmla="*/ 0 h 535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607899" h="535760">
                <a:moveTo>
                  <a:pt x="387182" y="0"/>
                </a:moveTo>
                <a:lnTo>
                  <a:pt x="576756" y="0"/>
                </a:lnTo>
                <a:cubicBezTo>
                  <a:pt x="593964" y="0"/>
                  <a:pt x="607899" y="13914"/>
                  <a:pt x="607899" y="31095"/>
                </a:cubicBezTo>
                <a:lnTo>
                  <a:pt x="607899" y="179895"/>
                </a:lnTo>
                <a:cubicBezTo>
                  <a:pt x="607899" y="252731"/>
                  <a:pt x="601493" y="310113"/>
                  <a:pt x="588633" y="352227"/>
                </a:cubicBezTo>
                <a:cubicBezTo>
                  <a:pt x="575820" y="394294"/>
                  <a:pt x="552065" y="432020"/>
                  <a:pt x="517368" y="465449"/>
                </a:cubicBezTo>
                <a:cubicBezTo>
                  <a:pt x="488937" y="492856"/>
                  <a:pt x="454099" y="515361"/>
                  <a:pt x="412808" y="533196"/>
                </a:cubicBezTo>
                <a:cubicBezTo>
                  <a:pt x="397377" y="539826"/>
                  <a:pt x="379467" y="533196"/>
                  <a:pt x="372219" y="517975"/>
                </a:cubicBezTo>
                <a:lnTo>
                  <a:pt x="349773" y="470679"/>
                </a:lnTo>
                <a:cubicBezTo>
                  <a:pt x="342291" y="454851"/>
                  <a:pt x="349212" y="435941"/>
                  <a:pt x="365251" y="428891"/>
                </a:cubicBezTo>
                <a:cubicBezTo>
                  <a:pt x="400089" y="413530"/>
                  <a:pt x="426182" y="394061"/>
                  <a:pt x="443390" y="370529"/>
                </a:cubicBezTo>
                <a:cubicBezTo>
                  <a:pt x="465181" y="340695"/>
                  <a:pt x="476732" y="301055"/>
                  <a:pt x="477901" y="251471"/>
                </a:cubicBezTo>
                <a:lnTo>
                  <a:pt x="387182" y="251471"/>
                </a:lnTo>
                <a:cubicBezTo>
                  <a:pt x="369974" y="251471"/>
                  <a:pt x="356039" y="237557"/>
                  <a:pt x="356039" y="220375"/>
                </a:cubicBezTo>
                <a:lnTo>
                  <a:pt x="356039" y="31095"/>
                </a:lnTo>
                <a:cubicBezTo>
                  <a:pt x="356039" y="13914"/>
                  <a:pt x="369974" y="0"/>
                  <a:pt x="387182" y="0"/>
                </a:cubicBezTo>
                <a:close/>
                <a:moveTo>
                  <a:pt x="40424" y="0"/>
                </a:moveTo>
                <a:lnTo>
                  <a:pt x="229998" y="0"/>
                </a:lnTo>
                <a:cubicBezTo>
                  <a:pt x="247206" y="0"/>
                  <a:pt x="261141" y="13913"/>
                  <a:pt x="261141" y="31094"/>
                </a:cubicBezTo>
                <a:lnTo>
                  <a:pt x="261141" y="179887"/>
                </a:lnTo>
                <a:cubicBezTo>
                  <a:pt x="261141" y="253280"/>
                  <a:pt x="254735" y="310846"/>
                  <a:pt x="241875" y="352631"/>
                </a:cubicBezTo>
                <a:cubicBezTo>
                  <a:pt x="229062" y="394417"/>
                  <a:pt x="205167" y="432000"/>
                  <a:pt x="170189" y="465428"/>
                </a:cubicBezTo>
                <a:cubicBezTo>
                  <a:pt x="141571" y="492741"/>
                  <a:pt x="106920" y="515291"/>
                  <a:pt x="66144" y="533032"/>
                </a:cubicBezTo>
                <a:cubicBezTo>
                  <a:pt x="50665" y="539755"/>
                  <a:pt x="32662" y="533032"/>
                  <a:pt x="25414" y="517859"/>
                </a:cubicBezTo>
                <a:lnTo>
                  <a:pt x="3015" y="470657"/>
                </a:lnTo>
                <a:cubicBezTo>
                  <a:pt x="-4467" y="454830"/>
                  <a:pt x="2454" y="435922"/>
                  <a:pt x="18493" y="428872"/>
                </a:cubicBezTo>
                <a:cubicBezTo>
                  <a:pt x="53331" y="413512"/>
                  <a:pt x="79424" y="394043"/>
                  <a:pt x="96632" y="370513"/>
                </a:cubicBezTo>
                <a:cubicBezTo>
                  <a:pt x="118423" y="340679"/>
                  <a:pt x="129974" y="301041"/>
                  <a:pt x="131143" y="251459"/>
                </a:cubicBezTo>
                <a:lnTo>
                  <a:pt x="40424" y="251459"/>
                </a:lnTo>
                <a:cubicBezTo>
                  <a:pt x="23216" y="251459"/>
                  <a:pt x="9281" y="237546"/>
                  <a:pt x="9281" y="220365"/>
                </a:cubicBezTo>
                <a:lnTo>
                  <a:pt x="9281" y="31094"/>
                </a:lnTo>
                <a:cubicBezTo>
                  <a:pt x="9281" y="13913"/>
                  <a:pt x="23216" y="0"/>
                  <a:pt x="40424" y="0"/>
                </a:cubicBezTo>
                <a:close/>
              </a:path>
            </a:pathLst>
          </a:custGeom>
          <a:solidFill>
            <a:srgbClr val="8F000B">
              <a:alpha val="6000"/>
            </a:srgbClr>
          </a:solidFill>
          <a:ln>
            <a:noFill/>
          </a:ln>
        </p:spPr>
      </p:sp>
      <p:pic>
        <p:nvPicPr>
          <p:cNvPr id="9" name="Picture 2" descr="http://news.ruc.edu.cn/wp-content/uploads/2022/04/20220425223310_745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9655" y="1725930"/>
            <a:ext cx="4781550" cy="3405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矩形 9"/>
          <p:cNvSpPr/>
          <p:nvPr/>
        </p:nvSpPr>
        <p:spPr>
          <a:xfrm>
            <a:off x="1472995" y="5182058"/>
            <a:ext cx="3934460" cy="2755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>
                <a:solidFill>
                  <a:schemeClr val="accent4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2022</a:t>
            </a:r>
            <a:r>
              <a:rPr lang="zh-CN" altLang="en-US" sz="1200" b="1" dirty="0">
                <a:solidFill>
                  <a:schemeClr val="accent4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en-US" altLang="zh-CN" sz="1200" b="1" dirty="0">
                <a:solidFill>
                  <a:schemeClr val="accent4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1200" b="1" dirty="0">
                <a:solidFill>
                  <a:schemeClr val="accent4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1200" b="1" dirty="0">
                <a:solidFill>
                  <a:schemeClr val="accent4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</a:t>
            </a:r>
            <a:r>
              <a:rPr lang="zh-CN" altLang="en-US" sz="1200" b="1" dirty="0">
                <a:solidFill>
                  <a:schemeClr val="accent4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日，习近平总书记在中国人民大学调研考察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983605" y="2873375"/>
            <a:ext cx="5368757" cy="2584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1012190">
              <a:lnSpc>
                <a:spcPct val="150000"/>
              </a:lnSpc>
              <a:defRPr/>
            </a:pPr>
            <a:r>
              <a:rPr lang="en-US" altLang="zh-CN" b="1" dirty="0">
                <a:solidFill>
                  <a:schemeClr val="tx1">
                    <a:lumMod val="65000"/>
                    <a:lumOff val="35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——</a:t>
            </a: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加快构建中国特色哲学社会科学，归根结底是建构中国自主的知识体系。</a:t>
            </a:r>
            <a:endParaRPr lang="en-US" altLang="zh-CN" b="1" dirty="0">
              <a:solidFill>
                <a:schemeClr val="tx1">
                  <a:lumMod val="65000"/>
                  <a:lumOff val="35000"/>
                </a:schemeClr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defTabSz="1012190">
              <a:lnSpc>
                <a:spcPct val="150000"/>
              </a:lnSpc>
              <a:defRPr/>
            </a:pPr>
            <a:r>
              <a:rPr lang="en-US" altLang="zh-CN" b="1" dirty="0">
                <a:solidFill>
                  <a:schemeClr val="tx1">
                    <a:lumMod val="65000"/>
                    <a:lumOff val="35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——</a:t>
            </a: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要加强学术资源库建设，更好发挥学术文献信息传播、搜集、整合、编辑、拓展、共享功能，打造中国特色、世界一流的学术资源信息平台，提升国家文化软实力。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5983605" y="1725930"/>
            <a:ext cx="5080000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defTabSz="1012190">
              <a:lnSpc>
                <a:spcPct val="150000"/>
              </a:lnSpc>
              <a:buNone/>
              <a:defRPr/>
            </a:pPr>
            <a:r>
              <a:rPr lang="en-US" altLang="zh-CN" sz="2000" b="1" dirty="0">
                <a:solidFill>
                  <a:srgbClr val="AC1631"/>
                </a:solidFill>
                <a:effectLst>
                  <a:outerShdw blurRad="38100" dist="25400" dir="5400000" algn="ctr" rotWithShape="0">
                    <a:srgbClr val="6E747A">
                      <a:alpha val="43000"/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仿宋" panose="02010609060101010101" charset="-122"/>
                <a:sym typeface="+mn-ea"/>
              </a:rPr>
              <a:t>2022</a:t>
            </a:r>
            <a:r>
              <a:rPr lang="zh-CN" altLang="en-US" sz="2000" b="1" dirty="0">
                <a:solidFill>
                  <a:srgbClr val="AC1631"/>
                </a:solidFill>
                <a:effectLst>
                  <a:outerShdw blurRad="38100" dist="25400" dir="5400000" algn="ctr" rotWithShape="0">
                    <a:srgbClr val="6E747A">
                      <a:alpha val="43000"/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仿宋" panose="02010609060101010101" charset="-122"/>
                <a:sym typeface="+mn-ea"/>
              </a:rPr>
              <a:t>年</a:t>
            </a:r>
            <a:r>
              <a:rPr lang="en-US" altLang="zh-CN" sz="2000" b="1" dirty="0">
                <a:solidFill>
                  <a:srgbClr val="AC1631"/>
                </a:solidFill>
                <a:effectLst>
                  <a:outerShdw blurRad="38100" dist="25400" dir="5400000" algn="ctr" rotWithShape="0">
                    <a:srgbClr val="6E747A">
                      <a:alpha val="43000"/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仿宋" panose="02010609060101010101" charset="-122"/>
                <a:sym typeface="+mn-ea"/>
              </a:rPr>
              <a:t>4</a:t>
            </a:r>
            <a:r>
              <a:rPr lang="zh-CN" altLang="en-US" sz="2000" b="1" dirty="0">
                <a:solidFill>
                  <a:srgbClr val="AC1631"/>
                </a:solidFill>
                <a:effectLst>
                  <a:outerShdw blurRad="38100" dist="25400" dir="5400000" algn="ctr" rotWithShape="0">
                    <a:srgbClr val="6E747A">
                      <a:alpha val="43000"/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仿宋" panose="02010609060101010101" charset="-122"/>
                <a:sym typeface="+mn-ea"/>
              </a:rPr>
              <a:t>月</a:t>
            </a:r>
            <a:r>
              <a:rPr lang="en-US" altLang="zh-CN" sz="2000" b="1" dirty="0">
                <a:solidFill>
                  <a:srgbClr val="AC1631"/>
                </a:solidFill>
                <a:effectLst>
                  <a:outerShdw blurRad="38100" dist="25400" dir="5400000" algn="ctr" rotWithShape="0">
                    <a:srgbClr val="6E747A">
                      <a:alpha val="43000"/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仿宋" panose="02010609060101010101" charset="-122"/>
                <a:sym typeface="+mn-ea"/>
              </a:rPr>
              <a:t>25</a:t>
            </a:r>
            <a:r>
              <a:rPr lang="zh-CN" altLang="en-US" sz="2000" b="1" dirty="0">
                <a:solidFill>
                  <a:srgbClr val="AC1631"/>
                </a:solidFill>
                <a:effectLst>
                  <a:outerShdw blurRad="38100" dist="25400" dir="5400000" algn="ctr" rotWithShape="0">
                    <a:srgbClr val="6E747A">
                      <a:alpha val="43000"/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仿宋" panose="02010609060101010101" charset="-122"/>
                <a:sym typeface="+mn-ea"/>
              </a:rPr>
              <a:t>日，习近平总书记在中国人民大学调研考察时提出：</a:t>
            </a:r>
          </a:p>
        </p:txBody>
      </p:sp>
      <p:pic>
        <p:nvPicPr>
          <p:cNvPr id="2" name="Picture 5">
            <a:extLst>
              <a:ext uri="{FF2B5EF4-FFF2-40B4-BE49-F238E27FC236}">
                <a16:creationId xmlns:a16="http://schemas.microsoft.com/office/drawing/2014/main" xmlns="" id="{7DCE5D71-5F2C-B372-9763-90341E50F9A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646473" y="176418"/>
            <a:ext cx="1017588" cy="8858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/>
    </mc:Choice>
    <mc:Fallback>
      <p:transition spd="med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18F60EE4-266E-0752-4DF6-01A40446F0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85232" y="953204"/>
            <a:ext cx="7730290" cy="5711032"/>
          </a:xfrm>
          <a:prstGeom prst="rect">
            <a:avLst/>
          </a:prstGeom>
        </p:spPr>
      </p:pic>
      <p:pic>
        <p:nvPicPr>
          <p:cNvPr id="27" name="图片 26" descr="图片2">
            <a:extLst>
              <a:ext uri="{FF2B5EF4-FFF2-40B4-BE49-F238E27FC236}">
                <a16:creationId xmlns:a16="http://schemas.microsoft.com/office/drawing/2014/main" xmlns="" id="{7524C1C8-286D-96DB-0A1F-8DAB814CF528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73000"/>
          </a:blip>
          <a:stretch>
            <a:fillRect/>
          </a:stretch>
        </p:blipFill>
        <p:spPr>
          <a:xfrm>
            <a:off x="0" y="1"/>
            <a:ext cx="12192000" cy="887914"/>
          </a:xfrm>
          <a:prstGeom prst="rect">
            <a:avLst/>
          </a:prstGeom>
        </p:spPr>
      </p:pic>
      <p:sp>
        <p:nvSpPr>
          <p:cNvPr id="18" name="标题 8">
            <a:extLst>
              <a:ext uri="{FF2B5EF4-FFF2-40B4-BE49-F238E27FC236}">
                <a16:creationId xmlns:a16="http://schemas.microsoft.com/office/drawing/2014/main" xmlns="" id="{A4C22D67-CDFE-BC42-95BB-4432B92D7D61}"/>
              </a:ext>
            </a:extLst>
          </p:cNvPr>
          <p:cNvSpPr txBox="1">
            <a:spLocks/>
          </p:cNvSpPr>
          <p:nvPr/>
        </p:nvSpPr>
        <p:spPr>
          <a:xfrm>
            <a:off x="189350" y="26988"/>
            <a:ext cx="8249800" cy="819150"/>
          </a:xfrm>
          <a:prstGeom prst="rect">
            <a:avLst/>
          </a:prstGeom>
        </p:spPr>
        <p:txBody>
          <a:bodyPr anchor="ctr">
            <a:normAutofit/>
            <a:scene3d>
              <a:camera prst="orthographicFront"/>
              <a:lightRig rig="threePt" dir="t"/>
            </a:scene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1000"/>
              </a:spcBef>
            </a:pPr>
            <a:r>
              <a:rPr kumimoji="1" lang="zh-CN" altLang="en-US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转载查询</a:t>
            </a:r>
            <a:r>
              <a:rPr kumimoji="1" lang="en-US" altLang="zh-CN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—</a:t>
            </a:r>
            <a:r>
              <a:rPr kumimoji="1" lang="zh-CN" altLang="en-US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成都理工大学</a:t>
            </a:r>
            <a:endParaRPr lang="zh-CN" altLang="zh-CN" sz="2800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3" name="Picture 5">
            <a:extLst>
              <a:ext uri="{FF2B5EF4-FFF2-40B4-BE49-F238E27FC236}">
                <a16:creationId xmlns:a16="http://schemas.microsoft.com/office/drawing/2014/main" xmlns="" id="{C490B292-962E-96C1-69EE-0A5018BD89B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030306" y="118464"/>
            <a:ext cx="810947" cy="70594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xmlns="" id="{CEC64938-4665-586F-26E3-EEBB1D35533F}"/>
              </a:ext>
            </a:extLst>
          </p:cNvPr>
          <p:cNvSpPr/>
          <p:nvPr/>
        </p:nvSpPr>
        <p:spPr>
          <a:xfrm>
            <a:off x="3063869" y="1556790"/>
            <a:ext cx="5786651" cy="1009934"/>
          </a:xfrm>
          <a:prstGeom prst="rect">
            <a:avLst/>
          </a:prstGeom>
          <a:solidFill>
            <a:srgbClr val="EE7C63">
              <a:alpha val="0"/>
            </a:srgbClr>
          </a:solidFill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7204" tIns="33602" rIns="67204" bIns="33602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400" dirty="0">
              <a:solidFill>
                <a:srgbClr val="FFC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AD50AD58-016B-796D-0D67-80AA0708449C}"/>
              </a:ext>
            </a:extLst>
          </p:cNvPr>
          <p:cNvSpPr txBox="1"/>
          <p:nvPr/>
        </p:nvSpPr>
        <p:spPr>
          <a:xfrm>
            <a:off x="5232681" y="1418762"/>
            <a:ext cx="4601624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285750" indent="-285750" fontAlgn="auto">
              <a:lnSpc>
                <a:spcPct val="200000"/>
              </a:lnSpc>
              <a:buFont typeface="Wingdings" panose="05000000000000000000" charset="0"/>
              <a:buChar char=""/>
            </a:pPr>
            <a:r>
              <a:rPr lang="zh-CN" altLang="en-US" sz="1600" b="1" dirty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可查询作者、转载来源期刊、机构的转载情况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17CDB32-8DB4-014D-CC30-DCEC8AFC835F}"/>
              </a:ext>
            </a:extLst>
          </p:cNvPr>
          <p:cNvSpPr/>
          <p:nvPr/>
        </p:nvSpPr>
        <p:spPr>
          <a:xfrm>
            <a:off x="8575224" y="4696290"/>
            <a:ext cx="666460" cy="1815152"/>
          </a:xfrm>
          <a:prstGeom prst="rect">
            <a:avLst/>
          </a:prstGeom>
          <a:solidFill>
            <a:srgbClr val="EE7C63">
              <a:alpha val="0"/>
            </a:srgbClr>
          </a:solidFill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7204" tIns="33602" rIns="67204" bIns="33602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400" dirty="0">
              <a:solidFill>
                <a:srgbClr val="FFC000"/>
              </a:solidFill>
            </a:endParaRPr>
          </a:p>
        </p:txBody>
      </p:sp>
      <p:sp>
        <p:nvSpPr>
          <p:cNvPr id="7" name="文本框 51">
            <a:extLst>
              <a:ext uri="{FF2B5EF4-FFF2-40B4-BE49-F238E27FC236}">
                <a16:creationId xmlns:a16="http://schemas.microsoft.com/office/drawing/2014/main" xmlns="" id="{9FDB3DD8-8948-2FED-78E5-A05E968C7501}"/>
              </a:ext>
            </a:extLst>
          </p:cNvPr>
          <p:cNvSpPr txBox="1"/>
          <p:nvPr/>
        </p:nvSpPr>
        <p:spPr>
          <a:xfrm>
            <a:off x="9108054" y="4194575"/>
            <a:ext cx="2170044" cy="78752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zh-CN" altLang="en-US" sz="1600" b="1" dirty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支持</a:t>
            </a:r>
            <a:r>
              <a:rPr lang="en-US" altLang="zh-CN" sz="1600" b="1" dirty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word</a:t>
            </a:r>
            <a:r>
              <a:rPr lang="zh-CN" altLang="en-US" sz="1600" b="1" dirty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、</a:t>
            </a:r>
            <a:r>
              <a:rPr lang="en-US" altLang="zh-CN" sz="1600" b="1" dirty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PDF</a:t>
            </a:r>
            <a:r>
              <a:rPr lang="zh-CN" altLang="en-US" sz="1600" b="1" dirty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格式下载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23CEE7F6-DF61-F7A2-E240-172AD0C2F51B}"/>
              </a:ext>
            </a:extLst>
          </p:cNvPr>
          <p:cNvSpPr/>
          <p:nvPr/>
        </p:nvSpPr>
        <p:spPr>
          <a:xfrm>
            <a:off x="4783916" y="3245003"/>
            <a:ext cx="766093" cy="444402"/>
          </a:xfrm>
          <a:prstGeom prst="rect">
            <a:avLst/>
          </a:prstGeom>
          <a:solidFill>
            <a:srgbClr val="EE7C63">
              <a:alpha val="0"/>
            </a:srgbClr>
          </a:solidFill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7204" tIns="33602" rIns="67204" bIns="33602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4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307353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/>
    </mc:Choice>
    <mc:Fallback>
      <p:transition spd="med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CA34FBB3-F832-EEEA-D550-C5F2619C5D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43850" y="1048336"/>
            <a:ext cx="9699316" cy="5521929"/>
          </a:xfrm>
          <a:prstGeom prst="rect">
            <a:avLst/>
          </a:prstGeom>
        </p:spPr>
      </p:pic>
      <p:pic>
        <p:nvPicPr>
          <p:cNvPr id="27" name="图片 26" descr="图片2">
            <a:extLst>
              <a:ext uri="{FF2B5EF4-FFF2-40B4-BE49-F238E27FC236}">
                <a16:creationId xmlns:a16="http://schemas.microsoft.com/office/drawing/2014/main" xmlns="" id="{7524C1C8-286D-96DB-0A1F-8DAB814CF528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73000"/>
          </a:blip>
          <a:stretch>
            <a:fillRect/>
          </a:stretch>
        </p:blipFill>
        <p:spPr>
          <a:xfrm>
            <a:off x="0" y="1"/>
            <a:ext cx="12192000" cy="887914"/>
          </a:xfrm>
          <a:prstGeom prst="rect">
            <a:avLst/>
          </a:prstGeom>
        </p:spPr>
      </p:pic>
      <p:pic>
        <p:nvPicPr>
          <p:cNvPr id="3" name="Picture 5">
            <a:extLst>
              <a:ext uri="{FF2B5EF4-FFF2-40B4-BE49-F238E27FC236}">
                <a16:creationId xmlns:a16="http://schemas.microsoft.com/office/drawing/2014/main" xmlns="" id="{C490B292-962E-96C1-69EE-0A5018BD89B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030306" y="118464"/>
            <a:ext cx="810947" cy="70594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xmlns="" id="{CEC64938-4665-586F-26E3-EEBB1D35533F}"/>
              </a:ext>
            </a:extLst>
          </p:cNvPr>
          <p:cNvSpPr/>
          <p:nvPr/>
        </p:nvSpPr>
        <p:spPr>
          <a:xfrm>
            <a:off x="3125341" y="1805749"/>
            <a:ext cx="5786651" cy="991240"/>
          </a:xfrm>
          <a:prstGeom prst="rect">
            <a:avLst/>
          </a:prstGeom>
          <a:solidFill>
            <a:srgbClr val="EE7C63">
              <a:alpha val="0"/>
            </a:srgbClr>
          </a:solidFill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7204" tIns="33602" rIns="67204" bIns="33602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400" dirty="0">
              <a:solidFill>
                <a:srgbClr val="FFC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AD50AD58-016B-796D-0D67-80AA0708449C}"/>
              </a:ext>
            </a:extLst>
          </p:cNvPr>
          <p:cNvSpPr txBox="1"/>
          <p:nvPr/>
        </p:nvSpPr>
        <p:spPr>
          <a:xfrm>
            <a:off x="3702377" y="2157772"/>
            <a:ext cx="5786651" cy="41819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zh-CN" altLang="en-US" sz="1600" b="1" dirty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作者转载情况</a:t>
            </a:r>
            <a:r>
              <a:rPr lang="en-US" altLang="zh-CN" sz="1600" b="1" dirty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---</a:t>
            </a:r>
            <a:r>
              <a:rPr lang="zh-CN" altLang="en-US" sz="1600" b="1" dirty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我校马院教授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17CDB32-8DB4-014D-CC30-DCEC8AFC835F}"/>
              </a:ext>
            </a:extLst>
          </p:cNvPr>
          <p:cNvSpPr/>
          <p:nvPr/>
        </p:nvSpPr>
        <p:spPr>
          <a:xfrm>
            <a:off x="9155798" y="5086379"/>
            <a:ext cx="666460" cy="1362129"/>
          </a:xfrm>
          <a:prstGeom prst="rect">
            <a:avLst/>
          </a:prstGeom>
          <a:solidFill>
            <a:srgbClr val="EE7C63">
              <a:alpha val="0"/>
            </a:srgbClr>
          </a:solidFill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7204" tIns="33602" rIns="67204" bIns="33602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400" dirty="0">
              <a:solidFill>
                <a:srgbClr val="FFC000"/>
              </a:solidFill>
            </a:endParaRPr>
          </a:p>
        </p:txBody>
      </p:sp>
      <p:sp>
        <p:nvSpPr>
          <p:cNvPr id="7" name="文本框 51">
            <a:extLst>
              <a:ext uri="{FF2B5EF4-FFF2-40B4-BE49-F238E27FC236}">
                <a16:creationId xmlns:a16="http://schemas.microsoft.com/office/drawing/2014/main" xmlns="" id="{9FDB3DD8-8948-2FED-78E5-A05E968C7501}"/>
              </a:ext>
            </a:extLst>
          </p:cNvPr>
          <p:cNvSpPr txBox="1"/>
          <p:nvPr/>
        </p:nvSpPr>
        <p:spPr>
          <a:xfrm>
            <a:off x="9822258" y="4862448"/>
            <a:ext cx="2170044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285750" indent="-285750" fontAlgn="auto">
              <a:lnSpc>
                <a:spcPct val="200000"/>
              </a:lnSpc>
              <a:buFont typeface="Wingdings" panose="05000000000000000000" charset="0"/>
              <a:buChar char=""/>
            </a:pPr>
            <a:r>
              <a:rPr lang="zh-CN" altLang="en-US" sz="1600" b="1" dirty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申请转载证明</a:t>
            </a:r>
          </a:p>
        </p:txBody>
      </p:sp>
      <p:sp>
        <p:nvSpPr>
          <p:cNvPr id="10" name="标题 8">
            <a:extLst>
              <a:ext uri="{FF2B5EF4-FFF2-40B4-BE49-F238E27FC236}">
                <a16:creationId xmlns:a16="http://schemas.microsoft.com/office/drawing/2014/main" xmlns="" id="{5D1ADCBF-89F5-E986-855E-FD09C8355E3A}"/>
              </a:ext>
            </a:extLst>
          </p:cNvPr>
          <p:cNvSpPr txBox="1">
            <a:spLocks/>
          </p:cNvSpPr>
          <p:nvPr/>
        </p:nvSpPr>
        <p:spPr>
          <a:xfrm>
            <a:off x="189350" y="26988"/>
            <a:ext cx="8249800" cy="819150"/>
          </a:xfrm>
          <a:prstGeom prst="rect">
            <a:avLst/>
          </a:prstGeom>
        </p:spPr>
        <p:txBody>
          <a:bodyPr anchor="ctr">
            <a:normAutofit/>
            <a:scene3d>
              <a:camera prst="orthographicFront"/>
              <a:lightRig rig="threePt" dir="t"/>
            </a:scene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1000"/>
              </a:spcBef>
            </a:pPr>
            <a:r>
              <a:rPr kumimoji="1" lang="zh-CN" altLang="en-US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转载查询</a:t>
            </a:r>
            <a:r>
              <a:rPr kumimoji="1" lang="en-US" altLang="zh-CN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—</a:t>
            </a:r>
            <a:r>
              <a:rPr kumimoji="1" lang="zh-CN" altLang="en-US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成都理工大学</a:t>
            </a:r>
            <a:endParaRPr lang="zh-CN" altLang="zh-CN" sz="2800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7954CBEB-E920-4AE8-B1C6-29EA34499FA7}"/>
              </a:ext>
            </a:extLst>
          </p:cNvPr>
          <p:cNvSpPr/>
          <p:nvPr/>
        </p:nvSpPr>
        <p:spPr>
          <a:xfrm>
            <a:off x="5410200" y="4695825"/>
            <a:ext cx="904875" cy="390554"/>
          </a:xfrm>
          <a:prstGeom prst="rect">
            <a:avLst/>
          </a:prstGeom>
          <a:solidFill>
            <a:srgbClr val="EE7C63">
              <a:alpha val="0"/>
            </a:srgbClr>
          </a:solidFill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7204" tIns="33602" rIns="67204" bIns="33602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4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334365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/>
    </mc:Choice>
    <mc:Fallback>
      <p:transition spd="med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 descr="图片2">
            <a:extLst>
              <a:ext uri="{FF2B5EF4-FFF2-40B4-BE49-F238E27FC236}">
                <a16:creationId xmlns:a16="http://schemas.microsoft.com/office/drawing/2014/main" xmlns="" id="{7524C1C8-286D-96DB-0A1F-8DAB814CF528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3000"/>
          </a:blip>
          <a:stretch>
            <a:fillRect/>
          </a:stretch>
        </p:blipFill>
        <p:spPr>
          <a:xfrm>
            <a:off x="0" y="1"/>
            <a:ext cx="12192000" cy="887914"/>
          </a:xfrm>
          <a:prstGeom prst="rect">
            <a:avLst/>
          </a:prstGeom>
        </p:spPr>
      </p:pic>
      <p:sp>
        <p:nvSpPr>
          <p:cNvPr id="18" name="标题 8">
            <a:extLst>
              <a:ext uri="{FF2B5EF4-FFF2-40B4-BE49-F238E27FC236}">
                <a16:creationId xmlns:a16="http://schemas.microsoft.com/office/drawing/2014/main" xmlns="" id="{A4C22D67-CDFE-BC42-95BB-4432B92D7D61}"/>
              </a:ext>
            </a:extLst>
          </p:cNvPr>
          <p:cNvSpPr txBox="1">
            <a:spLocks/>
          </p:cNvSpPr>
          <p:nvPr/>
        </p:nvSpPr>
        <p:spPr>
          <a:xfrm>
            <a:off x="189350" y="26988"/>
            <a:ext cx="8249800" cy="819150"/>
          </a:xfrm>
          <a:prstGeom prst="rect">
            <a:avLst/>
          </a:prstGeom>
        </p:spPr>
        <p:txBody>
          <a:bodyPr anchor="ctr">
            <a:normAutofit/>
            <a:scene3d>
              <a:camera prst="orthographicFront"/>
              <a:lightRig rig="threePt" dir="t"/>
            </a:scene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1000"/>
              </a:spcBef>
            </a:pPr>
            <a:r>
              <a:rPr kumimoji="1" lang="zh-CN" altLang="en-US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转载查询</a:t>
            </a:r>
            <a:endParaRPr lang="zh-CN" altLang="zh-CN" sz="2800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3" name="Picture 5">
            <a:extLst>
              <a:ext uri="{FF2B5EF4-FFF2-40B4-BE49-F238E27FC236}">
                <a16:creationId xmlns:a16="http://schemas.microsoft.com/office/drawing/2014/main" xmlns="" id="{C490B292-962E-96C1-69EE-0A5018BD89B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030306" y="118464"/>
            <a:ext cx="810947" cy="705941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9" name="组合 38">
            <a:extLst>
              <a:ext uri="{FF2B5EF4-FFF2-40B4-BE49-F238E27FC236}">
                <a16:creationId xmlns:a16="http://schemas.microsoft.com/office/drawing/2014/main" xmlns="" id="{FF4D1988-A708-9299-7828-BA8A7489EC15}"/>
              </a:ext>
            </a:extLst>
          </p:cNvPr>
          <p:cNvGrpSpPr/>
          <p:nvPr/>
        </p:nvGrpSpPr>
        <p:grpSpPr>
          <a:xfrm>
            <a:off x="222" y="1677013"/>
            <a:ext cx="12273280" cy="5180986"/>
            <a:chOff x="-377" y="3012"/>
            <a:chExt cx="19328" cy="8252"/>
          </a:xfrm>
        </p:grpSpPr>
        <p:sp>
          <p:nvSpPr>
            <p:cNvPr id="40" name="矩形 39">
              <a:extLst>
                <a:ext uri="{FF2B5EF4-FFF2-40B4-BE49-F238E27FC236}">
                  <a16:creationId xmlns:a16="http://schemas.microsoft.com/office/drawing/2014/main" xmlns="" id="{DC3842BA-29AE-B2B2-AF70-A0A04B68F85D}"/>
                </a:ext>
              </a:extLst>
            </p:cNvPr>
            <p:cNvSpPr/>
            <p:nvPr/>
          </p:nvSpPr>
          <p:spPr>
            <a:xfrm>
              <a:off x="-377" y="6188"/>
              <a:ext cx="19200" cy="5076"/>
            </a:xfrm>
            <a:prstGeom prst="rect">
              <a:avLst/>
            </a:prstGeom>
            <a:solidFill>
              <a:srgbClr val="404655">
                <a:alpha val="9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TextBox 11">
              <a:extLst>
                <a:ext uri="{FF2B5EF4-FFF2-40B4-BE49-F238E27FC236}">
                  <a16:creationId xmlns:a16="http://schemas.microsoft.com/office/drawing/2014/main" xmlns="" id="{FEB6DF99-29ED-B494-925C-AE72BAAAAEAE}"/>
                </a:ext>
              </a:extLst>
            </p:cNvPr>
            <p:cNvSpPr txBox="1"/>
            <p:nvPr/>
          </p:nvSpPr>
          <p:spPr>
            <a:xfrm>
              <a:off x="3393" y="8507"/>
              <a:ext cx="12265" cy="1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b="1" spc="3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Open Sans" panose="020B0606030504020204" pitchFamily="34" charset="0"/>
                  <a:sym typeface="+mn-ea"/>
                </a:rPr>
                <a:t>转载作者对转载论文进行：打包成册、申请转载证明</a:t>
              </a:r>
            </a:p>
            <a:p>
              <a:pPr algn="ctr">
                <a:lnSpc>
                  <a:spcPct val="150000"/>
                </a:lnSpc>
              </a:pPr>
              <a:r>
                <a:rPr lang="zh-CN" altLang="en-US" b="1" spc="3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Open Sans" panose="020B0606030504020204" pitchFamily="34" charset="0"/>
                  <a:sym typeface="+mn-ea"/>
                </a:rPr>
                <a:t>为职称评聘提供有力的依据</a:t>
              </a:r>
            </a:p>
          </p:txBody>
        </p:sp>
        <p:pic>
          <p:nvPicPr>
            <p:cNvPr id="42" name="图片 41">
              <a:extLst>
                <a:ext uri="{FF2B5EF4-FFF2-40B4-BE49-F238E27FC236}">
                  <a16:creationId xmlns:a16="http://schemas.microsoft.com/office/drawing/2014/main" xmlns="" id="{FD911183-11B3-27A6-752C-3EEDF14B472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/>
            <a:srcRect l="656" r="984" b="488"/>
            <a:stretch>
              <a:fillRect/>
            </a:stretch>
          </p:blipFill>
          <p:spPr>
            <a:xfrm>
              <a:off x="5533" y="3012"/>
              <a:ext cx="3555" cy="4840"/>
            </a:xfrm>
            <a:prstGeom prst="rect">
              <a:avLst/>
            </a:prstGeom>
            <a:ln w="28575">
              <a:solidFill>
                <a:srgbClr val="4F5562"/>
              </a:solidFill>
            </a:ln>
          </p:spPr>
        </p:pic>
        <p:sp>
          <p:nvSpPr>
            <p:cNvPr id="43" name="TextBox 15">
              <a:extLst>
                <a:ext uri="{FF2B5EF4-FFF2-40B4-BE49-F238E27FC236}">
                  <a16:creationId xmlns:a16="http://schemas.microsoft.com/office/drawing/2014/main" xmlns="" id="{856E1A9C-DB2E-8B51-4709-31E15D9A061E}"/>
                </a:ext>
              </a:extLst>
            </p:cNvPr>
            <p:cNvSpPr txBox="1"/>
            <p:nvPr/>
          </p:nvSpPr>
          <p:spPr>
            <a:xfrm>
              <a:off x="841" y="4310"/>
              <a:ext cx="4015" cy="21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404655"/>
                  </a:solidFill>
                  <a:latin typeface="微软雅黑" panose="020B0503020204020204" charset="-122"/>
                  <a:ea typeface="微软雅黑" panose="020B0503020204020204" charset="-122"/>
                  <a:cs typeface="宋体" panose="02010600030101010101" pitchFamily="2" charset="-122"/>
                  <a:sym typeface="+mn-ea"/>
                </a:rPr>
                <a:t>作者本人可对论文进行打包成册下载，下载的内容为带有封面和封底的转载论文合辑。</a:t>
              </a:r>
              <a:endParaRPr lang="zh-CN" altLang="en-US" sz="1400" b="0" dirty="0">
                <a:solidFill>
                  <a:srgbClr val="404655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endParaRPr>
            </a:p>
            <a:p>
              <a:pPr>
                <a:lnSpc>
                  <a:spcPct val="150000"/>
                </a:lnSpc>
              </a:pPr>
              <a:endParaRPr lang="zh-CN" altLang="en-US" sz="1400" b="0" spc="300" dirty="0">
                <a:solidFill>
                  <a:srgbClr val="404655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endParaRPr>
            </a:p>
          </p:txBody>
        </p:sp>
        <p:sp>
          <p:nvSpPr>
            <p:cNvPr id="44" name="TextBox 16">
              <a:extLst>
                <a:ext uri="{FF2B5EF4-FFF2-40B4-BE49-F238E27FC236}">
                  <a16:creationId xmlns:a16="http://schemas.microsoft.com/office/drawing/2014/main" xmlns="" id="{A532F795-D746-8373-731D-41F2DA090E01}"/>
                </a:ext>
              </a:extLst>
            </p:cNvPr>
            <p:cNvSpPr txBox="1"/>
            <p:nvPr/>
          </p:nvSpPr>
          <p:spPr>
            <a:xfrm>
              <a:off x="864" y="3548"/>
              <a:ext cx="1728" cy="5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dist"/>
              <a:r>
                <a:rPr lang="zh-CN" altLang="en-US" b="1">
                  <a:solidFill>
                    <a:srgbClr val="404655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打包成册</a:t>
              </a:r>
              <a:endParaRPr lang="zh-CN" altLang="en-US" b="1" spc="300" dirty="0">
                <a:solidFill>
                  <a:srgbClr val="404655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xmlns="" id="{5F50618A-3EF0-37D2-2D8E-304FCF9D32E4}"/>
                </a:ext>
              </a:extLst>
            </p:cNvPr>
            <p:cNvCxnSpPr/>
            <p:nvPr/>
          </p:nvCxnSpPr>
          <p:spPr>
            <a:xfrm>
              <a:off x="984" y="4214"/>
              <a:ext cx="2316" cy="6"/>
            </a:xfrm>
            <a:prstGeom prst="line">
              <a:avLst/>
            </a:prstGeom>
            <a:ln w="25400">
              <a:solidFill>
                <a:srgbClr val="447BB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TextBox 15">
              <a:extLst>
                <a:ext uri="{FF2B5EF4-FFF2-40B4-BE49-F238E27FC236}">
                  <a16:creationId xmlns:a16="http://schemas.microsoft.com/office/drawing/2014/main" xmlns="" id="{83A7FEBE-7FFA-2BE0-1E2A-E0D07273CE9D}"/>
                </a:ext>
              </a:extLst>
            </p:cNvPr>
            <p:cNvSpPr txBox="1"/>
            <p:nvPr/>
          </p:nvSpPr>
          <p:spPr>
            <a:xfrm>
              <a:off x="13962" y="4310"/>
              <a:ext cx="4989" cy="21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404655"/>
                  </a:solidFill>
                  <a:latin typeface="微软雅黑" panose="020B0503020204020204" charset="-122"/>
                  <a:ea typeface="微软雅黑" panose="020B0503020204020204" charset="-122"/>
                  <a:cs typeface="宋体" panose="02010600030101010101" pitchFamily="2" charset="-122"/>
                  <a:sym typeface="+mn-ea"/>
                </a:rPr>
                <a:t>作者本人可为论文申请人大“复印报刊资料”纸质转载证明。同时，证明上附有人大书报资料中心的盖章。</a:t>
              </a:r>
            </a:p>
            <a:p>
              <a:pPr>
                <a:lnSpc>
                  <a:spcPct val="150000"/>
                </a:lnSpc>
              </a:pPr>
              <a:endParaRPr lang="zh-CN" altLang="en-US" sz="1400" spc="300" dirty="0">
                <a:solidFill>
                  <a:srgbClr val="404655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endParaRPr>
            </a:p>
          </p:txBody>
        </p:sp>
        <p:sp>
          <p:nvSpPr>
            <p:cNvPr id="47" name="TextBox 16">
              <a:extLst>
                <a:ext uri="{FF2B5EF4-FFF2-40B4-BE49-F238E27FC236}">
                  <a16:creationId xmlns:a16="http://schemas.microsoft.com/office/drawing/2014/main" xmlns="" id="{A8D77034-FAE1-1092-88A2-F7ED462364E5}"/>
                </a:ext>
              </a:extLst>
            </p:cNvPr>
            <p:cNvSpPr txBox="1"/>
            <p:nvPr/>
          </p:nvSpPr>
          <p:spPr>
            <a:xfrm>
              <a:off x="13943" y="3548"/>
              <a:ext cx="2448" cy="5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b="1">
                  <a:solidFill>
                    <a:srgbClr val="404655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申请转载证明</a:t>
              </a:r>
              <a:endParaRPr lang="zh-CN" altLang="en-US" b="1" spc="300" dirty="0">
                <a:solidFill>
                  <a:srgbClr val="404655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xmlns="" id="{E35BB5C3-4D6D-E07A-38B3-4D6E5B77470D}"/>
                </a:ext>
              </a:extLst>
            </p:cNvPr>
            <p:cNvCxnSpPr/>
            <p:nvPr/>
          </p:nvCxnSpPr>
          <p:spPr>
            <a:xfrm>
              <a:off x="14105" y="4208"/>
              <a:ext cx="2316" cy="6"/>
            </a:xfrm>
            <a:prstGeom prst="line">
              <a:avLst/>
            </a:prstGeom>
            <a:ln w="25400">
              <a:solidFill>
                <a:srgbClr val="447BB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49" name="图片 48" descr="转载证明模版－ppt用">
              <a:extLst>
                <a:ext uri="{FF2B5EF4-FFF2-40B4-BE49-F238E27FC236}">
                  <a16:creationId xmlns:a16="http://schemas.microsoft.com/office/drawing/2014/main" xmlns="" id="{03A8D953-7BB2-333D-C05C-3AD1BF7BC7E5}"/>
                </a:ext>
              </a:extLst>
            </p:cNvPr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819" y="3022"/>
              <a:ext cx="3555" cy="4842"/>
            </a:xfrm>
            <a:prstGeom prst="rect">
              <a:avLst/>
            </a:prstGeom>
            <a:ln w="28575">
              <a:solidFill>
                <a:srgbClr val="4F5562"/>
              </a:solidFill>
            </a:ln>
          </p:spPr>
        </p:pic>
      </p:grpSp>
    </p:spTree>
    <p:extLst>
      <p:ext uri="{BB962C8B-B14F-4D97-AF65-F5344CB8AC3E}">
        <p14:creationId xmlns:p14="http://schemas.microsoft.com/office/powerpoint/2010/main" xmlns="" val="11032267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/>
    </mc:Choice>
    <mc:Fallback>
      <p:transition spd="med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C59230AF-D606-46BB-0C6F-5F9F220F85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9947" y="905782"/>
            <a:ext cx="8832106" cy="5817685"/>
          </a:xfrm>
          <a:prstGeom prst="rect">
            <a:avLst/>
          </a:prstGeom>
        </p:spPr>
      </p:pic>
      <p:pic>
        <p:nvPicPr>
          <p:cNvPr id="27" name="图片 26" descr="图片2">
            <a:extLst>
              <a:ext uri="{FF2B5EF4-FFF2-40B4-BE49-F238E27FC236}">
                <a16:creationId xmlns:a16="http://schemas.microsoft.com/office/drawing/2014/main" xmlns="" id="{7524C1C8-286D-96DB-0A1F-8DAB814CF528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73000"/>
          </a:blip>
          <a:stretch>
            <a:fillRect/>
          </a:stretch>
        </p:blipFill>
        <p:spPr>
          <a:xfrm>
            <a:off x="0" y="1"/>
            <a:ext cx="12192000" cy="887914"/>
          </a:xfrm>
          <a:prstGeom prst="rect">
            <a:avLst/>
          </a:prstGeom>
        </p:spPr>
      </p:pic>
      <p:sp>
        <p:nvSpPr>
          <p:cNvPr id="18" name="标题 8">
            <a:extLst>
              <a:ext uri="{FF2B5EF4-FFF2-40B4-BE49-F238E27FC236}">
                <a16:creationId xmlns:a16="http://schemas.microsoft.com/office/drawing/2014/main" xmlns="" id="{A4C22D67-CDFE-BC42-95BB-4432B92D7D61}"/>
              </a:ext>
            </a:extLst>
          </p:cNvPr>
          <p:cNvSpPr txBox="1">
            <a:spLocks/>
          </p:cNvSpPr>
          <p:nvPr/>
        </p:nvSpPr>
        <p:spPr>
          <a:xfrm>
            <a:off x="189350" y="26988"/>
            <a:ext cx="8249800" cy="819150"/>
          </a:xfrm>
          <a:prstGeom prst="rect">
            <a:avLst/>
          </a:prstGeom>
        </p:spPr>
        <p:txBody>
          <a:bodyPr anchor="ctr">
            <a:normAutofit/>
            <a:scene3d>
              <a:camera prst="orthographicFront"/>
              <a:lightRig rig="threePt" dir="t"/>
            </a:scene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1000"/>
              </a:spcBef>
            </a:pPr>
            <a:r>
              <a:rPr kumimoji="1" lang="zh-CN" altLang="en-US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选题分析</a:t>
            </a:r>
            <a:endParaRPr lang="zh-CN" altLang="zh-CN" sz="2800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3" name="Picture 5">
            <a:extLst>
              <a:ext uri="{FF2B5EF4-FFF2-40B4-BE49-F238E27FC236}">
                <a16:creationId xmlns:a16="http://schemas.microsoft.com/office/drawing/2014/main" xmlns="" id="{C490B292-962E-96C1-69EE-0A5018BD89B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030306" y="118464"/>
            <a:ext cx="810947" cy="705941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33B8311A-A934-32DA-0718-97BD0DA8202B}"/>
              </a:ext>
            </a:extLst>
          </p:cNvPr>
          <p:cNvGrpSpPr/>
          <p:nvPr/>
        </p:nvGrpSpPr>
        <p:grpSpPr>
          <a:xfrm>
            <a:off x="8197395" y="2702201"/>
            <a:ext cx="215900" cy="215900"/>
            <a:chOff x="12424" y="2980"/>
            <a:chExt cx="340" cy="340"/>
          </a:xfrm>
        </p:grpSpPr>
        <p:sp>
          <p:nvSpPr>
            <p:cNvPr id="5" name=" 184">
              <a:extLst>
                <a:ext uri="{FF2B5EF4-FFF2-40B4-BE49-F238E27FC236}">
                  <a16:creationId xmlns:a16="http://schemas.microsoft.com/office/drawing/2014/main" xmlns="" id="{0E8B7FD6-7B63-E916-3916-2293E7E23818}"/>
                </a:ext>
              </a:extLst>
            </p:cNvPr>
            <p:cNvSpPr/>
            <p:nvPr/>
          </p:nvSpPr>
          <p:spPr>
            <a:xfrm>
              <a:off x="12424" y="2980"/>
              <a:ext cx="340" cy="3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6" name=" 252">
              <a:extLst>
                <a:ext uri="{FF2B5EF4-FFF2-40B4-BE49-F238E27FC236}">
                  <a16:creationId xmlns:a16="http://schemas.microsoft.com/office/drawing/2014/main" xmlns="" id="{FEEE5268-DF38-8B5A-DB16-2A21329CC7A4}"/>
                </a:ext>
              </a:extLst>
            </p:cNvPr>
            <p:cNvSpPr/>
            <p:nvPr/>
          </p:nvSpPr>
          <p:spPr>
            <a:xfrm>
              <a:off x="12481" y="3037"/>
              <a:ext cx="227" cy="227"/>
            </a:xfrm>
            <a:prstGeom prst="mathPlus">
              <a:avLst>
                <a:gd name="adj1" fmla="val 9220"/>
              </a:avLst>
            </a:prstGeom>
            <a:solidFill>
              <a:schemeClr val="bg1"/>
            </a:solidFill>
            <a:ln w="28575" cmpd="sng">
              <a:noFill/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D3F6C0FA-E5DE-E9BF-14FB-1F5938336761}"/>
              </a:ext>
            </a:extLst>
          </p:cNvPr>
          <p:cNvSpPr txBox="1"/>
          <p:nvPr/>
        </p:nvSpPr>
        <p:spPr>
          <a:xfrm>
            <a:off x="8713087" y="990590"/>
            <a:ext cx="1022583" cy="253916"/>
          </a:xfrm>
          <a:prstGeom prst="rect">
            <a:avLst/>
          </a:prstGeom>
          <a:solidFill>
            <a:schemeClr val="bg1"/>
          </a:solidFill>
          <a:effectLst>
            <a:outerShdw blurRad="76200" dist="114300" dir="2700000" algn="tl" rotWithShape="0">
              <a:prstClr val="black">
                <a:alpha val="58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l"/>
            <a:r>
              <a:rPr lang="zh-CN" altLang="en-US" sz="1050" b="1" dirty="0">
                <a:solidFill>
                  <a:schemeClr val="accent5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成都理工大学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88B77C29-FC29-509D-8F51-04666FE32BC4}"/>
              </a:ext>
            </a:extLst>
          </p:cNvPr>
          <p:cNvSpPr txBox="1"/>
          <p:nvPr/>
        </p:nvSpPr>
        <p:spPr>
          <a:xfrm>
            <a:off x="4748733" y="2487006"/>
            <a:ext cx="19440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accent4"/>
                </a:solidFill>
              </a:rPr>
              <a:t>农业农村碳排放</a:t>
            </a:r>
          </a:p>
        </p:txBody>
      </p:sp>
    </p:spTree>
    <p:extLst>
      <p:ext uri="{BB962C8B-B14F-4D97-AF65-F5344CB8AC3E}">
        <p14:creationId xmlns:p14="http://schemas.microsoft.com/office/powerpoint/2010/main" xmlns="" val="3645816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/>
    </mc:Choice>
    <mc:Fallback>
      <p:transition spd="med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44F98100-EF0F-E9F2-11A2-11BD2469C7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40373" y="873125"/>
            <a:ext cx="6689403" cy="5594207"/>
          </a:xfrm>
          <a:prstGeom prst="rect">
            <a:avLst/>
          </a:prstGeom>
        </p:spPr>
      </p:pic>
      <p:pic>
        <p:nvPicPr>
          <p:cNvPr id="27" name="图片 26" descr="图片2">
            <a:extLst>
              <a:ext uri="{FF2B5EF4-FFF2-40B4-BE49-F238E27FC236}">
                <a16:creationId xmlns:a16="http://schemas.microsoft.com/office/drawing/2014/main" xmlns="" id="{7524C1C8-286D-96DB-0A1F-8DAB814CF528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73000"/>
          </a:blip>
          <a:stretch>
            <a:fillRect/>
          </a:stretch>
        </p:blipFill>
        <p:spPr>
          <a:xfrm>
            <a:off x="0" y="1"/>
            <a:ext cx="12192000" cy="887914"/>
          </a:xfrm>
          <a:prstGeom prst="rect">
            <a:avLst/>
          </a:prstGeom>
        </p:spPr>
      </p:pic>
      <p:sp>
        <p:nvSpPr>
          <p:cNvPr id="18" name="标题 8">
            <a:extLst>
              <a:ext uri="{FF2B5EF4-FFF2-40B4-BE49-F238E27FC236}">
                <a16:creationId xmlns:a16="http://schemas.microsoft.com/office/drawing/2014/main" xmlns="" id="{A4C22D67-CDFE-BC42-95BB-4432B92D7D61}"/>
              </a:ext>
            </a:extLst>
          </p:cNvPr>
          <p:cNvSpPr txBox="1">
            <a:spLocks/>
          </p:cNvSpPr>
          <p:nvPr/>
        </p:nvSpPr>
        <p:spPr>
          <a:xfrm>
            <a:off x="189350" y="26988"/>
            <a:ext cx="8249800" cy="819150"/>
          </a:xfrm>
          <a:prstGeom prst="rect">
            <a:avLst/>
          </a:prstGeom>
        </p:spPr>
        <p:txBody>
          <a:bodyPr anchor="ctr">
            <a:normAutofit/>
            <a:scene3d>
              <a:camera prst="orthographicFront"/>
              <a:lightRig rig="threePt" dir="t"/>
            </a:scene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1000"/>
              </a:spcBef>
            </a:pPr>
            <a:r>
              <a:rPr kumimoji="1" lang="zh-CN" altLang="en-US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选题分析</a:t>
            </a:r>
            <a:endParaRPr lang="zh-CN" altLang="zh-CN" sz="2800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3" name="Picture 5">
            <a:extLst>
              <a:ext uri="{FF2B5EF4-FFF2-40B4-BE49-F238E27FC236}">
                <a16:creationId xmlns:a16="http://schemas.microsoft.com/office/drawing/2014/main" xmlns="" id="{C490B292-962E-96C1-69EE-0A5018BD89B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030306" y="118464"/>
            <a:ext cx="810947" cy="70594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xmlns="" id="{0259AB7D-05FD-CCC4-1E08-10293A13FC32}"/>
              </a:ext>
            </a:extLst>
          </p:cNvPr>
          <p:cNvSpPr/>
          <p:nvPr/>
        </p:nvSpPr>
        <p:spPr>
          <a:xfrm>
            <a:off x="358775" y="2962275"/>
            <a:ext cx="4756785" cy="243395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marL="285750" indent="-285750" fontAlgn="auto">
              <a:lnSpc>
                <a:spcPct val="200000"/>
              </a:lnSpc>
              <a:buFont typeface="Wingdings" panose="05000000000000000000" charset="0"/>
              <a:buChar char=""/>
            </a:pPr>
            <a:r>
              <a:rPr lang="zh-CN" altLang="en-US" b="1" spc="300" dirty="0">
                <a:solidFill>
                  <a:srgbClr val="404655"/>
                </a:solidFill>
                <a:latin typeface="微软雅黑" panose="020B0503020204020204" charset="-122"/>
                <a:ea typeface="微软雅黑" panose="020B0503020204020204" charset="-122"/>
                <a:cs typeface="Open Sans" panose="020B0606030504020204" pitchFamily="34" charset="0"/>
                <a:sym typeface="+mn-ea"/>
              </a:rPr>
              <a:t>提供基于大数据挖掘的选题分析服务</a:t>
            </a:r>
          </a:p>
          <a:p>
            <a:pPr marL="285750" indent="-285750" fontAlgn="auto">
              <a:lnSpc>
                <a:spcPct val="200000"/>
              </a:lnSpc>
              <a:buFont typeface="Wingdings" panose="05000000000000000000" charset="0"/>
              <a:buChar char=""/>
            </a:pPr>
            <a:r>
              <a:rPr lang="zh-CN" altLang="en-US" b="1" spc="300" dirty="0">
                <a:solidFill>
                  <a:srgbClr val="404655"/>
                </a:solidFill>
                <a:latin typeface="微软雅黑" panose="020B0503020204020204" charset="-122"/>
                <a:ea typeface="微软雅黑" panose="020B0503020204020204" charset="-122"/>
                <a:cs typeface="Open Sans" panose="020B0606030504020204" pitchFamily="34" charset="0"/>
                <a:sym typeface="+mn-ea"/>
              </a:rPr>
              <a:t>为目标科研课题做趋势预判分析</a:t>
            </a:r>
          </a:p>
          <a:p>
            <a:pPr marL="285750" indent="-285750" fontAlgn="auto">
              <a:lnSpc>
                <a:spcPct val="200000"/>
              </a:lnSpc>
              <a:buFont typeface="Wingdings" panose="05000000000000000000" charset="0"/>
              <a:buChar char=""/>
            </a:pPr>
            <a:r>
              <a:rPr lang="zh-CN" altLang="en-US" b="1" spc="300" dirty="0">
                <a:solidFill>
                  <a:srgbClr val="404655"/>
                </a:solidFill>
                <a:latin typeface="微软雅黑" panose="020B0503020204020204" charset="-122"/>
                <a:ea typeface="微软雅黑" panose="020B0503020204020204" charset="-122"/>
                <a:cs typeface="Open Sans" panose="020B0606030504020204" pitchFamily="34" charset="0"/>
                <a:sym typeface="+mn-ea"/>
              </a:rPr>
              <a:t>全景式掌握研究热点与空白点</a:t>
            </a:r>
          </a:p>
          <a:p>
            <a:pPr marL="285750" indent="-285750" fontAlgn="auto">
              <a:lnSpc>
                <a:spcPct val="200000"/>
              </a:lnSpc>
              <a:buFont typeface="Wingdings" panose="05000000000000000000" charset="0"/>
              <a:buChar char=""/>
            </a:pPr>
            <a:r>
              <a:rPr lang="zh-CN" altLang="en-US" b="1" spc="300" dirty="0">
                <a:solidFill>
                  <a:srgbClr val="404655"/>
                </a:solidFill>
                <a:latin typeface="微软雅黑" panose="020B0503020204020204" charset="-122"/>
                <a:ea typeface="微软雅黑" panose="020B0503020204020204" charset="-122"/>
                <a:cs typeface="Open Sans" panose="020B0606030504020204" pitchFamily="34" charset="0"/>
                <a:sym typeface="+mn-ea"/>
              </a:rPr>
              <a:t>对相关研究学者了然于胸</a:t>
            </a:r>
            <a:endParaRPr lang="en-US" altLang="zh-CN" b="1" spc="300" dirty="0">
              <a:solidFill>
                <a:srgbClr val="404655"/>
              </a:solidFill>
              <a:latin typeface="微软雅黑" panose="020B0503020204020204" charset="-122"/>
              <a:ea typeface="微软雅黑" panose="020B0503020204020204" charset="-122"/>
              <a:cs typeface="Open Sans" panose="020B0606030504020204" pitchFamily="34" charset="0"/>
              <a:sym typeface="+mn-ea"/>
            </a:endParaRPr>
          </a:p>
          <a:p>
            <a:pPr marL="285750" indent="-285750" fontAlgn="auto">
              <a:lnSpc>
                <a:spcPct val="200000"/>
              </a:lnSpc>
              <a:buFont typeface="Wingdings" panose="05000000000000000000" charset="0"/>
              <a:buChar char=""/>
            </a:pPr>
            <a:r>
              <a:rPr lang="zh-CN" altLang="en-US" b="1" spc="300" dirty="0">
                <a:solidFill>
                  <a:srgbClr val="404655"/>
                </a:solidFill>
                <a:latin typeface="微软雅黑" panose="020B0503020204020204" charset="-122"/>
                <a:ea typeface="微软雅黑" panose="020B0503020204020204" charset="-122"/>
                <a:cs typeface="Open Sans" panose="020B0606030504020204" pitchFamily="34" charset="0"/>
                <a:sym typeface="+mn-ea"/>
              </a:rPr>
              <a:t>推荐优质参考文献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A1CB7F6D-1841-29FA-40E0-3781DC007DE0}"/>
              </a:ext>
            </a:extLst>
          </p:cNvPr>
          <p:cNvGrpSpPr/>
          <p:nvPr/>
        </p:nvGrpSpPr>
        <p:grpSpPr>
          <a:xfrm>
            <a:off x="395605" y="1275715"/>
            <a:ext cx="4290060" cy="1400175"/>
            <a:chOff x="270" y="2863"/>
            <a:chExt cx="6756" cy="2205"/>
          </a:xfrm>
        </p:grpSpPr>
        <p:sp>
          <p:nvSpPr>
            <p:cNvPr id="10" name="TextBox 10">
              <a:extLst>
                <a:ext uri="{FF2B5EF4-FFF2-40B4-BE49-F238E27FC236}">
                  <a16:creationId xmlns:a16="http://schemas.microsoft.com/office/drawing/2014/main" xmlns="" id="{B1EED30E-D212-AD8D-246F-D9EFC38B746B}"/>
                </a:ext>
              </a:extLst>
            </p:cNvPr>
            <p:cNvSpPr txBox="1"/>
            <p:nvPr/>
          </p:nvSpPr>
          <p:spPr>
            <a:xfrm>
              <a:off x="270" y="2863"/>
              <a:ext cx="2237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1E82D2"/>
                  </a:solidFill>
                  <a:latin typeface="微软雅黑" panose="020B0503020204020204" charset="-122"/>
                  <a:ea typeface="微软雅黑" panose="020B0503020204020204" charset="-122"/>
                </a:rPr>
                <a:t>选题预判</a:t>
              </a:r>
            </a:p>
          </p:txBody>
        </p:sp>
        <p:sp>
          <p:nvSpPr>
            <p:cNvPr id="11" name="圆角矩形 157">
              <a:extLst>
                <a:ext uri="{FF2B5EF4-FFF2-40B4-BE49-F238E27FC236}">
                  <a16:creationId xmlns:a16="http://schemas.microsoft.com/office/drawing/2014/main" xmlns="" id="{2410CF12-1F4D-E535-9F65-94354FE352C1}"/>
                </a:ext>
              </a:extLst>
            </p:cNvPr>
            <p:cNvSpPr/>
            <p:nvPr/>
          </p:nvSpPr>
          <p:spPr>
            <a:xfrm>
              <a:off x="470" y="3844"/>
              <a:ext cx="6305" cy="17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xmlns="" id="{006466F7-24FC-ACE7-F84E-151453E109B6}"/>
                </a:ext>
              </a:extLst>
            </p:cNvPr>
            <p:cNvSpPr/>
            <p:nvPr/>
          </p:nvSpPr>
          <p:spPr>
            <a:xfrm>
              <a:off x="1105" y="3645"/>
              <a:ext cx="567" cy="56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4925" cmpd="sng">
              <a:solidFill>
                <a:srgbClr val="1E82D2"/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xmlns="" id="{2995C91E-498C-67C1-71D1-97F673B58CDC}"/>
                </a:ext>
              </a:extLst>
            </p:cNvPr>
            <p:cNvSpPr/>
            <p:nvPr/>
          </p:nvSpPr>
          <p:spPr>
            <a:xfrm>
              <a:off x="3366" y="3645"/>
              <a:ext cx="566" cy="56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4925" cmpd="sng">
              <a:solidFill>
                <a:srgbClr val="1E82D2"/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xmlns="" id="{F23426CB-6F5F-14E4-B959-DAC882D86CA6}"/>
                </a:ext>
              </a:extLst>
            </p:cNvPr>
            <p:cNvSpPr/>
            <p:nvPr/>
          </p:nvSpPr>
          <p:spPr>
            <a:xfrm>
              <a:off x="5626" y="3644"/>
              <a:ext cx="566" cy="56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4925" cmpd="sng">
              <a:solidFill>
                <a:srgbClr val="1E82D2"/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" name="TextBox 10">
              <a:extLst>
                <a:ext uri="{FF2B5EF4-FFF2-40B4-BE49-F238E27FC236}">
                  <a16:creationId xmlns:a16="http://schemas.microsoft.com/office/drawing/2014/main" xmlns="" id="{C7D37D16-366A-B658-3D48-0BF98A6E27F2}"/>
                </a:ext>
              </a:extLst>
            </p:cNvPr>
            <p:cNvSpPr txBox="1"/>
            <p:nvPr/>
          </p:nvSpPr>
          <p:spPr>
            <a:xfrm>
              <a:off x="2504" y="4440"/>
              <a:ext cx="2237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1E82D2"/>
                  </a:solidFill>
                  <a:latin typeface="微软雅黑" panose="020B0503020204020204" charset="-122"/>
                  <a:ea typeface="微软雅黑" panose="020B0503020204020204" charset="-122"/>
                </a:rPr>
                <a:t>合作参考</a:t>
              </a:r>
            </a:p>
          </p:txBody>
        </p:sp>
        <p:sp>
          <p:nvSpPr>
            <p:cNvPr id="16" name="TextBox 10">
              <a:extLst>
                <a:ext uri="{FF2B5EF4-FFF2-40B4-BE49-F238E27FC236}">
                  <a16:creationId xmlns:a16="http://schemas.microsoft.com/office/drawing/2014/main" xmlns="" id="{100E461B-5DA1-BFBF-BFCC-633395D69F79}"/>
                </a:ext>
              </a:extLst>
            </p:cNvPr>
            <p:cNvSpPr txBox="1"/>
            <p:nvPr/>
          </p:nvSpPr>
          <p:spPr>
            <a:xfrm>
              <a:off x="4790" y="2863"/>
              <a:ext cx="2237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1E82D2"/>
                  </a:solidFill>
                  <a:latin typeface="微软雅黑" panose="020B0503020204020204" charset="-122"/>
                  <a:ea typeface="微软雅黑" panose="020B0503020204020204" charset="-122"/>
                </a:rPr>
                <a:t>文献推荐</a:t>
              </a:r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32C8E202-7F69-13B9-C747-0CC127CDEFB8}"/>
              </a:ext>
            </a:extLst>
          </p:cNvPr>
          <p:cNvSpPr txBox="1"/>
          <p:nvPr/>
        </p:nvSpPr>
        <p:spPr>
          <a:xfrm>
            <a:off x="5208905" y="1496163"/>
            <a:ext cx="1578510" cy="321996"/>
          </a:xfrm>
          <a:prstGeom prst="rect">
            <a:avLst/>
          </a:prstGeom>
          <a:solidFill>
            <a:schemeClr val="bg1"/>
          </a:solidFill>
          <a:effectLst>
            <a:outerShdw blurRad="76200" dist="114300" dir="2700000" algn="tl" rotWithShape="0">
              <a:prstClr val="black">
                <a:alpha val="58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l"/>
            <a:r>
              <a:rPr lang="en-US" altLang="zh-CN" sz="1500" b="1" dirty="0">
                <a:solidFill>
                  <a:srgbClr val="404655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1. </a:t>
            </a:r>
            <a:r>
              <a:rPr lang="zh-CN" altLang="en-US" sz="1500" b="1" dirty="0">
                <a:solidFill>
                  <a:srgbClr val="404655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研究热度分析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E6B614E8-D02D-0633-201F-5A889217A507}"/>
              </a:ext>
            </a:extLst>
          </p:cNvPr>
          <p:cNvSpPr txBox="1"/>
          <p:nvPr/>
        </p:nvSpPr>
        <p:spPr>
          <a:xfrm>
            <a:off x="5240398" y="4717897"/>
            <a:ext cx="1578510" cy="321945"/>
          </a:xfrm>
          <a:prstGeom prst="rect">
            <a:avLst/>
          </a:prstGeom>
          <a:solidFill>
            <a:schemeClr val="bg1"/>
          </a:solidFill>
          <a:effectLst>
            <a:outerShdw blurRad="76200" dist="114300" dir="2700000" algn="tl" rotWithShape="0">
              <a:prstClr val="black">
                <a:alpha val="58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l"/>
            <a:r>
              <a:rPr lang="en-US" altLang="zh-CN" sz="1500" b="1" dirty="0">
                <a:solidFill>
                  <a:srgbClr val="404655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2. </a:t>
            </a:r>
            <a:r>
              <a:rPr lang="zh-CN" altLang="en-US" sz="1500" b="1" dirty="0">
                <a:solidFill>
                  <a:srgbClr val="404655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关联研究热点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55CF8BA6-532B-BE47-CC0B-6AEFD870F016}"/>
              </a:ext>
            </a:extLst>
          </p:cNvPr>
          <p:cNvSpPr txBox="1"/>
          <p:nvPr/>
        </p:nvSpPr>
        <p:spPr>
          <a:xfrm>
            <a:off x="5230401" y="5648141"/>
            <a:ext cx="2559685" cy="321945"/>
          </a:xfrm>
          <a:prstGeom prst="rect">
            <a:avLst/>
          </a:prstGeom>
          <a:solidFill>
            <a:schemeClr val="bg1"/>
          </a:solidFill>
          <a:effectLst>
            <a:outerShdw blurRad="76200" dist="114300" dir="2700000" algn="tl" rotWithShape="0">
              <a:prstClr val="black">
                <a:alpha val="58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l"/>
            <a:r>
              <a:rPr lang="en-US" altLang="zh-CN" sz="1500" b="1" dirty="0">
                <a:solidFill>
                  <a:srgbClr val="404655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3. </a:t>
            </a:r>
            <a:r>
              <a:rPr lang="zh-CN" altLang="en-US" sz="1500" b="1" dirty="0">
                <a:solidFill>
                  <a:srgbClr val="404655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尚少涉及到的关联研究点</a:t>
            </a:r>
          </a:p>
        </p:txBody>
      </p:sp>
      <p:pic>
        <p:nvPicPr>
          <p:cNvPr id="29" name="图片 28">
            <a:extLst>
              <a:ext uri="{FF2B5EF4-FFF2-40B4-BE49-F238E27FC236}">
                <a16:creationId xmlns:a16="http://schemas.microsoft.com/office/drawing/2014/main" xmlns="" id="{2ECF8D73-DA69-5F06-424F-4C835E719FD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29427" y="909648"/>
            <a:ext cx="6980971" cy="5921364"/>
          </a:xfrm>
          <a:prstGeom prst="rect">
            <a:avLst/>
          </a:prstGeom>
        </p:spPr>
      </p:pic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00C6B015-5948-3BF8-71B6-509B911236B3}"/>
              </a:ext>
            </a:extLst>
          </p:cNvPr>
          <p:cNvSpPr txBox="1"/>
          <p:nvPr/>
        </p:nvSpPr>
        <p:spPr>
          <a:xfrm>
            <a:off x="5155316" y="1138605"/>
            <a:ext cx="2180184" cy="323165"/>
          </a:xfrm>
          <a:prstGeom prst="rect">
            <a:avLst/>
          </a:prstGeom>
          <a:solidFill>
            <a:schemeClr val="bg1"/>
          </a:solidFill>
          <a:effectLst>
            <a:outerShdw blurRad="76200" dist="114300" dir="2700000" algn="tl" rotWithShape="0">
              <a:prstClr val="black">
                <a:alpha val="58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l"/>
            <a:r>
              <a:rPr lang="en-US" altLang="zh-CN" sz="1500" b="1" dirty="0">
                <a:solidFill>
                  <a:srgbClr val="404655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1. </a:t>
            </a:r>
            <a:r>
              <a:rPr lang="zh-CN" altLang="en-US" sz="1500" b="1" dirty="0">
                <a:solidFill>
                  <a:srgbClr val="404655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研关键词学科分布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62B0D0F0-39D7-6B88-55AF-60FA912B1EC8}"/>
              </a:ext>
            </a:extLst>
          </p:cNvPr>
          <p:cNvSpPr txBox="1"/>
          <p:nvPr/>
        </p:nvSpPr>
        <p:spPr>
          <a:xfrm>
            <a:off x="5230331" y="3410953"/>
            <a:ext cx="1578510" cy="323165"/>
          </a:xfrm>
          <a:prstGeom prst="rect">
            <a:avLst/>
          </a:prstGeom>
          <a:solidFill>
            <a:schemeClr val="bg1"/>
          </a:solidFill>
          <a:effectLst>
            <a:outerShdw blurRad="76200" dist="114300" dir="2700000" algn="tl" rotWithShape="0">
              <a:prstClr val="black">
                <a:alpha val="58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l"/>
            <a:r>
              <a:rPr lang="en-US" altLang="zh-CN" sz="1500" b="1" dirty="0">
                <a:solidFill>
                  <a:srgbClr val="404655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2. </a:t>
            </a:r>
            <a:r>
              <a:rPr lang="zh-CN" altLang="en-US" sz="1500" b="1" dirty="0">
                <a:solidFill>
                  <a:srgbClr val="404655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学者合作参考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54793E09-5847-E5AB-21D7-715DFA67B57D}"/>
              </a:ext>
            </a:extLst>
          </p:cNvPr>
          <p:cNvSpPr txBox="1"/>
          <p:nvPr/>
        </p:nvSpPr>
        <p:spPr>
          <a:xfrm>
            <a:off x="5229427" y="5786769"/>
            <a:ext cx="2364068" cy="323165"/>
          </a:xfrm>
          <a:prstGeom prst="rect">
            <a:avLst/>
          </a:prstGeom>
          <a:solidFill>
            <a:schemeClr val="bg1"/>
          </a:solidFill>
          <a:effectLst>
            <a:outerShdw blurRad="76200" dist="114300" dir="2700000" algn="tl" rotWithShape="0">
              <a:prstClr val="black">
                <a:alpha val="58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l"/>
            <a:r>
              <a:rPr lang="en-US" altLang="zh-CN" sz="1500" b="1" dirty="0">
                <a:solidFill>
                  <a:srgbClr val="404655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3. </a:t>
            </a:r>
            <a:r>
              <a:rPr lang="zh-CN" altLang="en-US" sz="1500" b="1" dirty="0">
                <a:solidFill>
                  <a:srgbClr val="404655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指定单位学者合作参考</a:t>
            </a:r>
          </a:p>
        </p:txBody>
      </p:sp>
      <p:pic>
        <p:nvPicPr>
          <p:cNvPr id="34" name="图片 33">
            <a:extLst>
              <a:ext uri="{FF2B5EF4-FFF2-40B4-BE49-F238E27FC236}">
                <a16:creationId xmlns:a16="http://schemas.microsoft.com/office/drawing/2014/main" xmlns="" id="{3CFCE97D-3F30-7371-66FD-738C086B1F7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51111" y="936634"/>
            <a:ext cx="6923519" cy="5802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105379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/>
    </mc:Choice>
    <mc:Fallback>
      <p:transition spd="med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9" grpId="0" animBg="1"/>
      <p:bldP spid="20" grpId="0" animBg="1"/>
      <p:bldP spid="30" grpId="0" animBg="1"/>
      <p:bldP spid="31" grpId="0" animBg="1"/>
      <p:bldP spid="3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5" name="图片 254"/>
          <p:cNvPicPr>
            <a:picLocks noChangeAspect="1"/>
          </p:cNvPicPr>
          <p:nvPr/>
        </p:nvPicPr>
        <p:blipFill rotWithShape="1">
          <a:blip r:embed="rId2"/>
          <a:srcRect b="42584"/>
          <a:stretch>
            <a:fillRect/>
          </a:stretch>
        </p:blipFill>
        <p:spPr>
          <a:xfrm rot="10800000" flipH="1">
            <a:off x="81915" y="0"/>
            <a:ext cx="2572385" cy="1677670"/>
          </a:xfrm>
          <a:prstGeom prst="rect">
            <a:avLst/>
          </a:prstGeom>
        </p:spPr>
      </p:pic>
      <p:grpSp>
        <p:nvGrpSpPr>
          <p:cNvPr id="256" name="组合 255"/>
          <p:cNvGrpSpPr/>
          <p:nvPr/>
        </p:nvGrpSpPr>
        <p:grpSpPr>
          <a:xfrm>
            <a:off x="8808720" y="5456555"/>
            <a:ext cx="3383280" cy="1401445"/>
            <a:chOff x="7816096" y="4249913"/>
            <a:chExt cx="4375904" cy="2615756"/>
          </a:xfrm>
        </p:grpSpPr>
        <p:pic>
          <p:nvPicPr>
            <p:cNvPr id="257" name="图片 256"/>
            <p:cNvPicPr>
              <a:picLocks noChangeAspect="1"/>
            </p:cNvPicPr>
            <p:nvPr/>
          </p:nvPicPr>
          <p:blipFill rotWithShape="1">
            <a:blip r:embed="rId3"/>
            <a:srcRect r="503" b="41783"/>
            <a:stretch>
              <a:fillRect/>
            </a:stretch>
          </p:blipFill>
          <p:spPr>
            <a:xfrm>
              <a:off x="9304674" y="4249913"/>
              <a:ext cx="2887326" cy="2615756"/>
            </a:xfrm>
            <a:prstGeom prst="rect">
              <a:avLst/>
            </a:prstGeom>
          </p:spPr>
        </p:pic>
        <p:pic>
          <p:nvPicPr>
            <p:cNvPr id="258" name="图片 257"/>
            <p:cNvPicPr>
              <a:picLocks noChangeAspect="1"/>
            </p:cNvPicPr>
            <p:nvPr/>
          </p:nvPicPr>
          <p:blipFill rotWithShape="1">
            <a:blip r:embed="rId2"/>
            <a:srcRect b="42584"/>
            <a:stretch>
              <a:fillRect/>
            </a:stretch>
          </p:blipFill>
          <p:spPr>
            <a:xfrm>
              <a:off x="7816096" y="5035138"/>
              <a:ext cx="2718434" cy="1822862"/>
            </a:xfrm>
            <a:prstGeom prst="rect">
              <a:avLst/>
            </a:prstGeom>
          </p:spPr>
        </p:pic>
      </p:grpSp>
      <p:sp>
        <p:nvSpPr>
          <p:cNvPr id="266" name="矩形 265"/>
          <p:cNvSpPr/>
          <p:nvPr/>
        </p:nvSpPr>
        <p:spPr>
          <a:xfrm rot="5400000">
            <a:off x="-627730" y="3082085"/>
            <a:ext cx="2018371" cy="224472"/>
          </a:xfrm>
          <a:prstGeom prst="rect">
            <a:avLst/>
          </a:prstGeom>
          <a:solidFill>
            <a:srgbClr val="A7022B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400000000000000" pitchFamily="34" charset="-122"/>
            </a:endParaRPr>
          </a:p>
        </p:txBody>
      </p:sp>
      <p:sp>
        <p:nvSpPr>
          <p:cNvPr id="267" name="矩形 266"/>
          <p:cNvSpPr/>
          <p:nvPr/>
        </p:nvSpPr>
        <p:spPr>
          <a:xfrm rot="5400000">
            <a:off x="10802078" y="3082085"/>
            <a:ext cx="2018371" cy="224472"/>
          </a:xfrm>
          <a:prstGeom prst="rect">
            <a:avLst/>
          </a:prstGeom>
          <a:solidFill>
            <a:srgbClr val="A7022B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400000000000000" pitchFamily="34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2922152" y="2186871"/>
            <a:ext cx="6491207" cy="0"/>
          </a:xfrm>
          <a:prstGeom prst="line">
            <a:avLst/>
          </a:prstGeom>
          <a:noFill/>
          <a:ln w="25400">
            <a:gradFill flip="none" rotWithShape="1">
              <a:gsLst>
                <a:gs pos="0">
                  <a:srgbClr val="C00000"/>
                </a:gs>
                <a:gs pos="100000">
                  <a:schemeClr val="bg2">
                    <a:lumMod val="90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cxnSp>
      <p:sp>
        <p:nvSpPr>
          <p:cNvPr id="28" name="文本框 27"/>
          <p:cNvSpPr txBox="1"/>
          <p:nvPr/>
        </p:nvSpPr>
        <p:spPr>
          <a:xfrm>
            <a:off x="2788622" y="2402231"/>
            <a:ext cx="1795266" cy="15684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 algn="ctr"/>
            <a:r>
              <a:rPr lang="en-US" altLang="zh-CN" sz="9600" b="1" dirty="0">
                <a:solidFill>
                  <a:srgbClr val="AC1631"/>
                </a:solidFill>
                <a:latin typeface="Arial" panose="020B0604020202020204" pitchFamily="34" charset="0"/>
                <a:ea typeface="思源黑体 CN Bold" panose="020B0800000000000000" pitchFamily="34" charset="-122"/>
                <a:cs typeface="+mn-ea"/>
                <a:sym typeface="Arial" panose="020B0604020202020204" pitchFamily="34" charset="0"/>
              </a:rPr>
              <a:t>04</a:t>
            </a:r>
          </a:p>
        </p:txBody>
      </p:sp>
      <p:cxnSp>
        <p:nvCxnSpPr>
          <p:cNvPr id="2" name="直接连接符 1"/>
          <p:cNvCxnSpPr/>
          <p:nvPr/>
        </p:nvCxnSpPr>
        <p:spPr>
          <a:xfrm>
            <a:off x="2922152" y="4187121"/>
            <a:ext cx="6491207" cy="0"/>
          </a:xfrm>
          <a:prstGeom prst="line">
            <a:avLst/>
          </a:prstGeom>
          <a:noFill/>
          <a:ln w="25400">
            <a:gradFill flip="none" rotWithShape="1">
              <a:gsLst>
                <a:gs pos="0">
                  <a:srgbClr val="C00000"/>
                </a:gs>
                <a:gs pos="100000">
                  <a:schemeClr val="bg2">
                    <a:lumMod val="90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cxn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C0F76425-F2B8-424D-BFE3-E98E1E0BDE8F}"/>
              </a:ext>
            </a:extLst>
          </p:cNvPr>
          <p:cNvSpPr txBox="1"/>
          <p:nvPr/>
        </p:nvSpPr>
        <p:spPr>
          <a:xfrm>
            <a:off x="4583888" y="2749263"/>
            <a:ext cx="4829472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grpFill/>
              </a14:hiddenFill>
            </a:ext>
          </a:extLst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algn="dist">
              <a:lnSpc>
                <a:spcPct val="150000"/>
              </a:lnSpc>
            </a:pPr>
            <a:r>
              <a:rPr lang="zh-CN" altLang="en-US" sz="3200" b="1" dirty="0">
                <a:solidFill>
                  <a:srgbClr val="AC1631"/>
                </a:solidFill>
                <a:effectLst>
                  <a:outerShdw blurRad="38100" dist="25400" dir="5400000" algn="ctr" rotWithShape="0">
                    <a:srgbClr val="6E747A">
                      <a:alpha val="43000"/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  <a:sym typeface="+mn-ea"/>
              </a:rPr>
              <a:t>人大复印报刊资料选编</a:t>
            </a:r>
          </a:p>
        </p:txBody>
      </p:sp>
      <p:pic>
        <p:nvPicPr>
          <p:cNvPr id="3" name="Picture 5">
            <a:extLst>
              <a:ext uri="{FF2B5EF4-FFF2-40B4-BE49-F238E27FC236}">
                <a16:creationId xmlns:a16="http://schemas.microsoft.com/office/drawing/2014/main" xmlns="" id="{99D721EB-DB5C-4CC5-2C5C-76826D5443E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646473" y="176418"/>
            <a:ext cx="1017588" cy="885825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xmlns="" val="36440597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/>
    </mc:Choice>
    <mc:Fallback>
      <p:transition spd="med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 descr="图片2">
            <a:extLst>
              <a:ext uri="{FF2B5EF4-FFF2-40B4-BE49-F238E27FC236}">
                <a16:creationId xmlns:a16="http://schemas.microsoft.com/office/drawing/2014/main" xmlns="" id="{7524C1C8-286D-96DB-0A1F-8DAB814CF528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3000"/>
          </a:blip>
          <a:stretch>
            <a:fillRect/>
          </a:stretch>
        </p:blipFill>
        <p:spPr>
          <a:xfrm>
            <a:off x="0" y="1"/>
            <a:ext cx="12192000" cy="887914"/>
          </a:xfrm>
          <a:prstGeom prst="rect">
            <a:avLst/>
          </a:prstGeom>
        </p:spPr>
      </p:pic>
      <p:sp>
        <p:nvSpPr>
          <p:cNvPr id="39" name="标题 8">
            <a:extLst>
              <a:ext uri="{FF2B5EF4-FFF2-40B4-BE49-F238E27FC236}">
                <a16:creationId xmlns:a16="http://schemas.microsoft.com/office/drawing/2014/main" xmlns="" id="{A5B094A1-0BAE-1C46-BAA4-7AD02B14402F}"/>
              </a:ext>
            </a:extLst>
          </p:cNvPr>
          <p:cNvSpPr txBox="1">
            <a:spLocks/>
          </p:cNvSpPr>
          <p:nvPr/>
        </p:nvSpPr>
        <p:spPr>
          <a:xfrm>
            <a:off x="444843" y="26988"/>
            <a:ext cx="8249800" cy="819150"/>
          </a:xfrm>
          <a:prstGeom prst="rect">
            <a:avLst/>
          </a:prstGeom>
        </p:spPr>
        <p:txBody>
          <a:bodyPr anchor="ctr">
            <a:normAutofit/>
            <a:scene3d>
              <a:camera prst="orthographicFront"/>
              <a:lightRig rig="threePt" dir="t"/>
            </a:scene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1000"/>
              </a:spcBef>
            </a:pPr>
            <a:r>
              <a:rPr kumimoji="1" lang="zh-CN" altLang="en-US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基于评价的人大转载</a:t>
            </a:r>
            <a:endParaRPr lang="zh-CN" altLang="zh-CN" sz="2800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0" name="TextBox 3">
            <a:extLst>
              <a:ext uri="{FF2B5EF4-FFF2-40B4-BE49-F238E27FC236}">
                <a16:creationId xmlns:a16="http://schemas.microsoft.com/office/drawing/2014/main" xmlns="" id="{9D0FCA9B-F4BE-204B-B971-FCAD2CE1EC92}"/>
              </a:ext>
            </a:extLst>
          </p:cNvPr>
          <p:cNvSpPr txBox="1"/>
          <p:nvPr/>
        </p:nvSpPr>
        <p:spPr>
          <a:xfrm>
            <a:off x="470654" y="4149216"/>
            <a:ext cx="1012562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800000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分类评选：</a:t>
            </a:r>
            <a:r>
              <a:rPr lang="zh-CN" altLang="en-US" sz="2000" dirty="0">
                <a:latin typeface="SimHei" panose="02010609060101010101" pitchFamily="49" charset="-122"/>
                <a:ea typeface="SimHei" panose="02010609060101010101" pitchFamily="49" charset="-122"/>
              </a:rPr>
              <a:t>同类比较不问“出身”</a:t>
            </a:r>
            <a:r>
              <a:rPr lang="zh-CN" altLang="en-US" dirty="0">
                <a:latin typeface="SimHei" panose="02010609060101010101" pitchFamily="49" charset="-122"/>
                <a:ea typeface="SimHei" panose="02010609060101010101" pitchFamily="49" charset="-122"/>
              </a:rPr>
              <a:t>      </a:t>
            </a:r>
            <a:r>
              <a:rPr lang="zh-CN" altLang="en-US" sz="2000" dirty="0">
                <a:solidFill>
                  <a:srgbClr val="800000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编辑</a:t>
            </a:r>
            <a:r>
              <a:rPr lang="en-US" altLang="zh-CN" sz="2000" dirty="0">
                <a:solidFill>
                  <a:srgbClr val="800000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+</a:t>
            </a:r>
            <a:r>
              <a:rPr lang="zh-CN" altLang="en-US" sz="2000" dirty="0">
                <a:solidFill>
                  <a:srgbClr val="800000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专家：</a:t>
            </a:r>
            <a:r>
              <a:rPr lang="zh-CN" altLang="en-US" sz="2000" dirty="0">
                <a:latin typeface="SimHei" panose="02010609060101010101" pitchFamily="49" charset="-122"/>
                <a:ea typeface="SimHei" panose="02010609060101010101" pitchFamily="49" charset="-122"/>
              </a:rPr>
              <a:t>学术共同体选文模式</a:t>
            </a:r>
            <a:endParaRPr lang="en-US" altLang="zh-CN" sz="2000" dirty="0">
              <a:latin typeface="SimHei" panose="02010609060101010101" pitchFamily="49" charset="-122"/>
              <a:ea typeface="SimHei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800000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专家</a:t>
            </a:r>
            <a:r>
              <a:rPr lang="en-US" altLang="zh-CN" sz="2000" dirty="0">
                <a:solidFill>
                  <a:srgbClr val="800000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+</a:t>
            </a:r>
            <a:r>
              <a:rPr lang="zh-CN" altLang="en-US" sz="2000" dirty="0">
                <a:solidFill>
                  <a:srgbClr val="800000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专题：</a:t>
            </a:r>
            <a:r>
              <a:rPr lang="zh-CN" altLang="en-US" sz="2000" dirty="0">
                <a:latin typeface="SimHei" panose="02010609060101010101" pitchFamily="49" charset="-122"/>
                <a:ea typeface="SimHei" panose="02010609060101010101" pitchFamily="49" charset="-122"/>
              </a:rPr>
              <a:t>呈现学术前沿            </a:t>
            </a:r>
            <a:r>
              <a:rPr lang="zh-CN" altLang="en-US" sz="2000" dirty="0">
                <a:solidFill>
                  <a:srgbClr val="800000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流程规范：</a:t>
            </a:r>
            <a:r>
              <a:rPr lang="zh-CN" altLang="en-US" sz="2000" dirty="0">
                <a:latin typeface="SimHei" panose="02010609060101010101" pitchFamily="49" charset="-122"/>
                <a:ea typeface="SimHei" panose="02010609060101010101" pitchFamily="49" charset="-122"/>
              </a:rPr>
              <a:t>编辑体系完备</a:t>
            </a:r>
            <a:endParaRPr lang="en-US" altLang="zh-CN" sz="2000" dirty="0">
              <a:latin typeface="SimHei" panose="02010609060101010101" pitchFamily="49" charset="-122"/>
              <a:ea typeface="SimHei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>
                <a:solidFill>
                  <a:srgbClr val="800000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选</a:t>
            </a:r>
            <a:r>
              <a:rPr lang="zh-CN" altLang="en-US" sz="2000" smtClean="0">
                <a:solidFill>
                  <a:srgbClr val="800000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文</a:t>
            </a:r>
            <a:r>
              <a:rPr lang="zh-CN" altLang="en-US" sz="2000" smtClean="0">
                <a:solidFill>
                  <a:srgbClr val="800000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标准</a:t>
            </a:r>
            <a:r>
              <a:rPr lang="zh-CN" altLang="en-US" sz="2000" smtClean="0">
                <a:solidFill>
                  <a:srgbClr val="800000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科学</a:t>
            </a:r>
            <a:r>
              <a:rPr lang="zh-CN" altLang="en-US" sz="2000" dirty="0">
                <a:solidFill>
                  <a:srgbClr val="800000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：</a:t>
            </a:r>
            <a:r>
              <a:rPr lang="zh-CN" altLang="en-US" sz="2000" dirty="0">
                <a:latin typeface="SimHei" panose="02010609060101010101" pitchFamily="49" charset="-122"/>
                <a:ea typeface="SimHei" panose="02010609060101010101" pitchFamily="49" charset="-122"/>
              </a:rPr>
              <a:t>引领学术创新</a:t>
            </a:r>
            <a:endParaRPr lang="en-US" altLang="zh-CN" sz="2000" dirty="0">
              <a:latin typeface="SimHei" panose="02010609060101010101" pitchFamily="49" charset="-122"/>
              <a:ea typeface="SimHei" panose="02010609060101010101" pitchFamily="49" charset="-122"/>
            </a:endParaRPr>
          </a:p>
        </p:txBody>
      </p:sp>
      <p:sp>
        <p:nvSpPr>
          <p:cNvPr id="41" name="TextBox 3">
            <a:extLst>
              <a:ext uri="{FF2B5EF4-FFF2-40B4-BE49-F238E27FC236}">
                <a16:creationId xmlns:a16="http://schemas.microsoft.com/office/drawing/2014/main" xmlns="" id="{7B3A20BC-E677-7B4B-A0A8-30DA6BDEFA56}"/>
              </a:ext>
            </a:extLst>
          </p:cNvPr>
          <p:cNvSpPr txBox="1"/>
          <p:nvPr/>
        </p:nvSpPr>
        <p:spPr>
          <a:xfrm>
            <a:off x="461690" y="1466981"/>
            <a:ext cx="10134593" cy="2221762"/>
          </a:xfrm>
          <a:prstGeom prst="rect">
            <a:avLst/>
          </a:prstGeom>
          <a:solidFill>
            <a:srgbClr val="800000"/>
          </a:solidFill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精选是创新，转载是引领。独树一帜的人大复印报刊资料是目前国内规模最大、收集报刊资料最广、学科覆盖最全的知名学术品牌。基于学术评价规则与标准的人大转载，被学界、期刊界视为人文社科领域中客观公正、影响广泛的学术评价标准之一。</a:t>
            </a:r>
            <a:endParaRPr lang="en-US" altLang="zh-CN" sz="2000" dirty="0">
              <a:solidFill>
                <a:schemeClr val="bg1"/>
              </a:solidFill>
              <a:latin typeface="SimHei" panose="02010609060101010101" pitchFamily="49" charset="-122"/>
              <a:ea typeface="SimHei" panose="02010609060101010101" pitchFamily="49" charset="-122"/>
            </a:endParaRPr>
          </a:p>
        </p:txBody>
      </p:sp>
      <p:pic>
        <p:nvPicPr>
          <p:cNvPr id="2" name="Picture 5">
            <a:extLst>
              <a:ext uri="{FF2B5EF4-FFF2-40B4-BE49-F238E27FC236}">
                <a16:creationId xmlns:a16="http://schemas.microsoft.com/office/drawing/2014/main" xmlns="" id="{2B95F432-7426-37E8-A6D0-42CAD304D5E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030306" y="118464"/>
            <a:ext cx="810947" cy="705941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xmlns="" val="40423829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/>
    </mc:Choice>
    <mc:Fallback>
      <p:transition spd="med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 descr="图片2">
            <a:extLst>
              <a:ext uri="{FF2B5EF4-FFF2-40B4-BE49-F238E27FC236}">
                <a16:creationId xmlns:a16="http://schemas.microsoft.com/office/drawing/2014/main" xmlns="" id="{7524C1C8-286D-96DB-0A1F-8DAB814CF528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3000"/>
          </a:blip>
          <a:stretch>
            <a:fillRect/>
          </a:stretch>
        </p:blipFill>
        <p:spPr>
          <a:xfrm>
            <a:off x="0" y="1"/>
            <a:ext cx="12192000" cy="887914"/>
          </a:xfrm>
          <a:prstGeom prst="rect">
            <a:avLst/>
          </a:prstGeom>
        </p:spPr>
      </p:pic>
      <p:grpSp>
        <p:nvGrpSpPr>
          <p:cNvPr id="4" name="组 67">
            <a:extLst>
              <a:ext uri="{FF2B5EF4-FFF2-40B4-BE49-F238E27FC236}">
                <a16:creationId xmlns:a16="http://schemas.microsoft.com/office/drawing/2014/main" xmlns="" id="{C9F7A661-0878-B343-A868-849BA94C37A0}"/>
              </a:ext>
            </a:extLst>
          </p:cNvPr>
          <p:cNvGrpSpPr/>
          <p:nvPr/>
        </p:nvGrpSpPr>
        <p:grpSpPr>
          <a:xfrm>
            <a:off x="1401007" y="4221460"/>
            <a:ext cx="9060799" cy="1397899"/>
            <a:chOff x="1907704" y="4437112"/>
            <a:chExt cx="6796998" cy="1397124"/>
          </a:xfrm>
        </p:grpSpPr>
        <p:grpSp>
          <p:nvGrpSpPr>
            <p:cNvPr id="5" name="Group 7">
              <a:extLst>
                <a:ext uri="{FF2B5EF4-FFF2-40B4-BE49-F238E27FC236}">
                  <a16:creationId xmlns:a16="http://schemas.microsoft.com/office/drawing/2014/main" xmlns="" id="{6046B98F-A553-474C-A8A6-C45E9E3ED78A}"/>
                </a:ext>
              </a:extLst>
            </p:cNvPr>
            <p:cNvGrpSpPr/>
            <p:nvPr/>
          </p:nvGrpSpPr>
          <p:grpSpPr>
            <a:xfrm>
              <a:off x="1907704" y="4437112"/>
              <a:ext cx="4614548" cy="1397124"/>
              <a:chOff x="2069" y="2572"/>
              <a:chExt cx="3058" cy="784"/>
            </a:xfrm>
          </p:grpSpPr>
          <p:sp>
            <p:nvSpPr>
              <p:cNvPr id="10" name="Freeform 8">
                <a:extLst>
                  <a:ext uri="{FF2B5EF4-FFF2-40B4-BE49-F238E27FC236}">
                    <a16:creationId xmlns:a16="http://schemas.microsoft.com/office/drawing/2014/main" xmlns="" id="{A1B2DEE3-2824-8D4A-A081-6D7E80B4A96C}"/>
                  </a:ext>
                </a:extLst>
              </p:cNvPr>
              <p:cNvSpPr/>
              <p:nvPr/>
            </p:nvSpPr>
            <p:spPr>
              <a:xfrm>
                <a:off x="4526" y="2572"/>
                <a:ext cx="601" cy="784"/>
              </a:xfrm>
              <a:custGeom>
                <a:avLst/>
                <a:gdLst/>
                <a:ahLst/>
                <a:cxnLst>
                  <a:cxn ang="0">
                    <a:pos x="14" y="36"/>
                  </a:cxn>
                  <a:cxn ang="0">
                    <a:pos x="0" y="12"/>
                  </a:cxn>
                  <a:cxn ang="0">
                    <a:pos x="10" y="0"/>
                  </a:cxn>
                  <a:cxn ang="0">
                    <a:pos x="28" y="20"/>
                  </a:cxn>
                  <a:cxn ang="0">
                    <a:pos x="14" y="36"/>
                  </a:cxn>
                </a:cxnLst>
                <a:rect l="0" t="0" r="0" b="0"/>
                <a:pathLst>
                  <a:path w="749" h="977">
                    <a:moveTo>
                      <a:pt x="382" y="976"/>
                    </a:moveTo>
                    <a:lnTo>
                      <a:pt x="0" y="342"/>
                    </a:lnTo>
                    <a:lnTo>
                      <a:pt x="280" y="0"/>
                    </a:lnTo>
                    <a:lnTo>
                      <a:pt x="748" y="538"/>
                    </a:lnTo>
                    <a:lnTo>
                      <a:pt x="382" y="976"/>
                    </a:ln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" name="Freeform 9">
                <a:extLst>
                  <a:ext uri="{FF2B5EF4-FFF2-40B4-BE49-F238E27FC236}">
                    <a16:creationId xmlns:a16="http://schemas.microsoft.com/office/drawing/2014/main" xmlns="" id="{9B279BA2-8AA8-1740-88D5-87C31643D5F1}"/>
                  </a:ext>
                </a:extLst>
              </p:cNvPr>
              <p:cNvSpPr/>
              <p:nvPr/>
            </p:nvSpPr>
            <p:spPr>
              <a:xfrm>
                <a:off x="2370" y="2572"/>
                <a:ext cx="2380" cy="276"/>
              </a:xfrm>
              <a:custGeom>
                <a:avLst/>
                <a:gdLst/>
                <a:ahLst/>
                <a:cxnLst>
                  <a:cxn ang="0">
                    <a:pos x="0" y="12"/>
                  </a:cxn>
                  <a:cxn ang="0">
                    <a:pos x="99" y="12"/>
                  </a:cxn>
                  <a:cxn ang="0">
                    <a:pos x="110" y="0"/>
                  </a:cxn>
                  <a:cxn ang="0">
                    <a:pos x="20" y="0"/>
                  </a:cxn>
                  <a:cxn ang="0">
                    <a:pos x="0" y="12"/>
                  </a:cxn>
                </a:cxnLst>
                <a:rect l="0" t="0" r="0" b="0"/>
                <a:pathLst>
                  <a:path w="2964" h="344">
                    <a:moveTo>
                      <a:pt x="0" y="343"/>
                    </a:moveTo>
                    <a:lnTo>
                      <a:pt x="2684" y="343"/>
                    </a:lnTo>
                    <a:lnTo>
                      <a:pt x="2963" y="0"/>
                    </a:lnTo>
                    <a:lnTo>
                      <a:pt x="531" y="1"/>
                    </a:lnTo>
                    <a:lnTo>
                      <a:pt x="0" y="343"/>
                    </a:lnTo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" name="Freeform 10">
                <a:extLst>
                  <a:ext uri="{FF2B5EF4-FFF2-40B4-BE49-F238E27FC236}">
                    <a16:creationId xmlns:a16="http://schemas.microsoft.com/office/drawing/2014/main" xmlns="" id="{51A141F5-47DF-7949-BD73-A4FE1F45A296}"/>
                  </a:ext>
                </a:extLst>
              </p:cNvPr>
              <p:cNvSpPr/>
              <p:nvPr/>
            </p:nvSpPr>
            <p:spPr>
              <a:xfrm>
                <a:off x="2069" y="2847"/>
                <a:ext cx="2763" cy="509"/>
              </a:xfrm>
              <a:custGeom>
                <a:avLst/>
                <a:gdLst/>
                <a:ahLst/>
                <a:cxnLst>
                  <a:cxn ang="0">
                    <a:pos x="0" y="24"/>
                  </a:cxn>
                  <a:cxn ang="0">
                    <a:pos x="126" y="24"/>
                  </a:cxn>
                  <a:cxn ang="0">
                    <a:pos x="112" y="0"/>
                  </a:cxn>
                  <a:cxn ang="0">
                    <a:pos x="13" y="0"/>
                  </a:cxn>
                  <a:cxn ang="0">
                    <a:pos x="0" y="24"/>
                  </a:cxn>
                </a:cxnLst>
                <a:rect l="0" t="0" r="0" b="0"/>
                <a:pathLst>
                  <a:path w="3443" h="634">
                    <a:moveTo>
                      <a:pt x="0" y="633"/>
                    </a:moveTo>
                    <a:lnTo>
                      <a:pt x="3442" y="633"/>
                    </a:lnTo>
                    <a:lnTo>
                      <a:pt x="3060" y="0"/>
                    </a:lnTo>
                    <a:lnTo>
                      <a:pt x="377" y="0"/>
                    </a:lnTo>
                    <a:lnTo>
                      <a:pt x="0" y="633"/>
                    </a:ln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 dirty="0"/>
              </a:p>
            </p:txBody>
          </p:sp>
        </p:grpSp>
        <p:sp>
          <p:nvSpPr>
            <p:cNvPr id="6" name="Text Box 42">
              <a:extLst>
                <a:ext uri="{FF2B5EF4-FFF2-40B4-BE49-F238E27FC236}">
                  <a16:creationId xmlns:a16="http://schemas.microsoft.com/office/drawing/2014/main" xmlns="" id="{EACE9038-905B-7A40-89BB-2F64D617B428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3131840" y="5157192"/>
              <a:ext cx="1728192" cy="460120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</p:spPr>
          <p:txBody>
            <a:bodyPr>
              <a:spAutoFit/>
            </a:bodyPr>
            <a:lstStyle>
              <a:lvl1pPr eaLnBrk="0" hangingPunct="0">
                <a:defRPr sz="1400">
                  <a:solidFill>
                    <a:schemeClr val="bg1"/>
                  </a:solidFill>
                  <a:latin typeface="FrutigerNext LT Regular" charset="0"/>
                  <a:ea typeface="MS PGothic" panose="020B0600070205080204" pitchFamily="34" charset="-128"/>
                  <a:cs typeface="MS PGothic" panose="020B0600070205080204" pitchFamily="34" charset="-128"/>
                </a:defRPr>
              </a:lvl1pPr>
              <a:lvl2pPr marL="742950" indent="-285750" eaLnBrk="0" hangingPunct="0">
                <a:defRPr sz="1400">
                  <a:solidFill>
                    <a:schemeClr val="bg1"/>
                  </a:solidFill>
                  <a:latin typeface="FrutigerNext LT Regular" charset="0"/>
                  <a:ea typeface="MS PGothic" panose="020B0600070205080204" pitchFamily="34" charset="-128"/>
                  <a:cs typeface="MS PGothic" panose="020B0600070205080204" pitchFamily="34" charset="-128"/>
                </a:defRPr>
              </a:lvl2pPr>
              <a:lvl3pPr marL="1143000" indent="-228600" eaLnBrk="0" hangingPunct="0">
                <a:defRPr sz="1400">
                  <a:solidFill>
                    <a:schemeClr val="bg1"/>
                  </a:solidFill>
                  <a:latin typeface="FrutigerNext LT Regular" charset="0"/>
                  <a:ea typeface="MS PGothic" panose="020B0600070205080204" pitchFamily="34" charset="-128"/>
                  <a:cs typeface="MS PGothic" panose="020B0600070205080204" pitchFamily="34" charset="-128"/>
                </a:defRPr>
              </a:lvl3pPr>
              <a:lvl4pPr marL="1600200" indent="-228600" eaLnBrk="0" hangingPunct="0">
                <a:defRPr sz="1400">
                  <a:solidFill>
                    <a:schemeClr val="bg1"/>
                  </a:solidFill>
                  <a:latin typeface="FrutigerNext LT Regular" charset="0"/>
                  <a:ea typeface="MS PGothic" panose="020B0600070205080204" pitchFamily="34" charset="-128"/>
                  <a:cs typeface="MS PGothic" panose="020B0600070205080204" pitchFamily="34" charset="-128"/>
                </a:defRPr>
              </a:lvl4pPr>
              <a:lvl5pPr marL="2057400" indent="-228600" eaLnBrk="0" hangingPunct="0">
                <a:defRPr sz="1400">
                  <a:solidFill>
                    <a:schemeClr val="bg1"/>
                  </a:solidFill>
                  <a:latin typeface="FrutigerNext LT Regular" charset="0"/>
                  <a:ea typeface="MS PGothic" panose="020B0600070205080204" pitchFamily="34" charset="-128"/>
                  <a:cs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bg1"/>
                  </a:solidFill>
                  <a:latin typeface="FrutigerNext LT Regular" charset="0"/>
                  <a:ea typeface="MS PGothic" panose="020B0600070205080204" pitchFamily="34" charset="-128"/>
                  <a:cs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bg1"/>
                  </a:solidFill>
                  <a:latin typeface="FrutigerNext LT Regular" charset="0"/>
                  <a:ea typeface="MS PGothic" panose="020B0600070205080204" pitchFamily="34" charset="-128"/>
                  <a:cs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bg1"/>
                  </a:solidFill>
                  <a:latin typeface="FrutigerNext LT Regular" charset="0"/>
                  <a:ea typeface="MS PGothic" panose="020B0600070205080204" pitchFamily="34" charset="-128"/>
                  <a:cs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bg1"/>
                  </a:solidFill>
                  <a:latin typeface="FrutigerNext LT Regular" charset="0"/>
                  <a:ea typeface="MS PGothic" panose="020B0600070205080204" pitchFamily="34" charset="-128"/>
                  <a:cs typeface="MS PGothic" panose="020B0600070205080204" pitchFamily="34" charset="-128"/>
                </a:defRPr>
              </a:lvl9pPr>
            </a:lstStyle>
            <a:p>
              <a:pPr algn="ctr" fontAlgn="auto">
                <a:defRPr/>
              </a:pPr>
              <a:r>
                <a:rPr lang="zh-CN" altLang="en-US" sz="2400" strike="noStrike" noProof="1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搜索者</a:t>
              </a:r>
            </a:p>
          </p:txBody>
        </p:sp>
        <p:grpSp>
          <p:nvGrpSpPr>
            <p:cNvPr id="7" name="组 65">
              <a:extLst>
                <a:ext uri="{FF2B5EF4-FFF2-40B4-BE49-F238E27FC236}">
                  <a16:creationId xmlns:a16="http://schemas.microsoft.com/office/drawing/2014/main" xmlns="" id="{B8763A37-D8F3-0E48-80CC-F12291633E43}"/>
                </a:ext>
              </a:extLst>
            </p:cNvPr>
            <p:cNvGrpSpPr/>
            <p:nvPr/>
          </p:nvGrpSpPr>
          <p:grpSpPr>
            <a:xfrm>
              <a:off x="5977219" y="4652644"/>
              <a:ext cx="2727483" cy="397950"/>
              <a:chOff x="-359485" y="4796660"/>
              <a:chExt cx="2727483" cy="397950"/>
            </a:xfrm>
          </p:grpSpPr>
          <p:sp>
            <p:nvSpPr>
              <p:cNvPr id="8" name="Text Box 10">
                <a:extLst>
                  <a:ext uri="{FF2B5EF4-FFF2-40B4-BE49-F238E27FC236}">
                    <a16:creationId xmlns:a16="http://schemas.microsoft.com/office/drawing/2014/main" xmlns="" id="{7456D17C-D5F3-EE42-BE7E-4FB090C7EB67}"/>
                  </a:ext>
                </a:extLst>
              </p:cNvPr>
              <p:cNvSpPr/>
              <p:nvPr/>
            </p:nvSpPr>
            <p:spPr>
              <a:xfrm>
                <a:off x="-359485" y="4796660"/>
                <a:ext cx="1978594" cy="39729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lIns="91429" tIns="45715" rIns="91429" bIns="45715" anchor="t"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zh-CN" altLang="en-US" sz="2000" b="1" dirty="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  <a:sym typeface="楷体" panose="02010609060101010101" charset="-122"/>
                  </a:rPr>
                  <a:t>报刊文献收集</a:t>
                </a:r>
                <a:endParaRPr lang="zh-CN" altLang="en-US" sz="2000" dirty="0">
                  <a:solidFill>
                    <a:srgbClr val="000000"/>
                  </a:solidFill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9" name="TextBox 18">
                <a:extLst>
                  <a:ext uri="{FF2B5EF4-FFF2-40B4-BE49-F238E27FC236}">
                    <a16:creationId xmlns:a16="http://schemas.microsoft.com/office/drawing/2014/main" xmlns="" id="{CDDBADD1-F81F-A04D-BE85-BF0E5AC40C29}"/>
                  </a:ext>
                </a:extLst>
              </p:cNvPr>
              <p:cNvSpPr/>
              <p:nvPr/>
            </p:nvSpPr>
            <p:spPr>
              <a:xfrm>
                <a:off x="1261028" y="4796660"/>
                <a:ext cx="1106970" cy="3979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algn="ctr" eaLnBrk="0" hangingPunct="0"/>
                <a:r>
                  <a:rPr lang="zh-CN" altLang="en-US" sz="2000" dirty="0">
                    <a:solidFill>
                      <a:schemeClr val="tx2">
                        <a:lumMod val="50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楷体" panose="02010609060101010101" charset="-122"/>
                  </a:rPr>
                  <a:t>约</a:t>
                </a:r>
                <a:r>
                  <a:rPr lang="en-US" altLang="zh-CN" sz="2000" dirty="0">
                    <a:solidFill>
                      <a:schemeClr val="tx2">
                        <a:lumMod val="50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楷体" panose="02010609060101010101" charset="-122"/>
                  </a:rPr>
                  <a:t>75</a:t>
                </a:r>
                <a:r>
                  <a:rPr lang="zh-CN" altLang="en-US" sz="2000" dirty="0">
                    <a:solidFill>
                      <a:schemeClr val="tx2">
                        <a:lumMod val="50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楷体" panose="02010609060101010101" charset="-122"/>
                  </a:rPr>
                  <a:t>万篇</a:t>
                </a:r>
                <a:endParaRPr lang="zh-CN" altLang="en-US" sz="2000" dirty="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13" name="组 68">
            <a:extLst>
              <a:ext uri="{FF2B5EF4-FFF2-40B4-BE49-F238E27FC236}">
                <a16:creationId xmlns:a16="http://schemas.microsoft.com/office/drawing/2014/main" xmlns="" id="{3BD2AAF7-82AC-4B41-A75B-73A14458A381}"/>
              </a:ext>
            </a:extLst>
          </p:cNvPr>
          <p:cNvGrpSpPr/>
          <p:nvPr/>
        </p:nvGrpSpPr>
        <p:grpSpPr>
          <a:xfrm>
            <a:off x="2066298" y="3264198"/>
            <a:ext cx="8576036" cy="1317210"/>
            <a:chOff x="2407766" y="3479304"/>
            <a:chExt cx="6432297" cy="1317848"/>
          </a:xfrm>
        </p:grpSpPr>
        <p:grpSp>
          <p:nvGrpSpPr>
            <p:cNvPr id="14" name="Group 11">
              <a:extLst>
                <a:ext uri="{FF2B5EF4-FFF2-40B4-BE49-F238E27FC236}">
                  <a16:creationId xmlns:a16="http://schemas.microsoft.com/office/drawing/2014/main" xmlns="" id="{C18932ED-0D09-6445-8797-1F3E91A273ED}"/>
                </a:ext>
              </a:extLst>
            </p:cNvPr>
            <p:cNvGrpSpPr/>
            <p:nvPr/>
          </p:nvGrpSpPr>
          <p:grpSpPr>
            <a:xfrm>
              <a:off x="2407766" y="3479304"/>
              <a:ext cx="3532386" cy="1317848"/>
              <a:chOff x="2422" y="2087"/>
              <a:chExt cx="2271" cy="681"/>
            </a:xfrm>
          </p:grpSpPr>
          <p:sp>
            <p:nvSpPr>
              <p:cNvPr id="19" name="Freeform 12">
                <a:extLst>
                  <a:ext uri="{FF2B5EF4-FFF2-40B4-BE49-F238E27FC236}">
                    <a16:creationId xmlns:a16="http://schemas.microsoft.com/office/drawing/2014/main" xmlns="" id="{B4464727-0040-D045-AE7E-DBF51BB659AD}"/>
                  </a:ext>
                </a:extLst>
              </p:cNvPr>
              <p:cNvSpPr/>
              <p:nvPr/>
            </p:nvSpPr>
            <p:spPr>
              <a:xfrm>
                <a:off x="4167" y="2087"/>
                <a:ext cx="526" cy="681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14" y="31"/>
                  </a:cxn>
                  <a:cxn ang="0">
                    <a:pos x="24" y="19"/>
                  </a:cxn>
                  <a:cxn ang="0">
                    <a:pos x="7" y="0"/>
                  </a:cxn>
                  <a:cxn ang="0">
                    <a:pos x="0" y="8"/>
                  </a:cxn>
                </a:cxnLst>
                <a:rect l="0" t="0" r="0" b="0"/>
                <a:pathLst>
                  <a:path w="655" h="849">
                    <a:moveTo>
                      <a:pt x="0" y="230"/>
                    </a:moveTo>
                    <a:lnTo>
                      <a:pt x="387" y="848"/>
                    </a:lnTo>
                    <a:lnTo>
                      <a:pt x="654" y="531"/>
                    </a:lnTo>
                    <a:lnTo>
                      <a:pt x="188" y="0"/>
                    </a:lnTo>
                    <a:lnTo>
                      <a:pt x="0" y="230"/>
                    </a:lnTo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" name="Freeform 13">
                <a:extLst>
                  <a:ext uri="{FF2B5EF4-FFF2-40B4-BE49-F238E27FC236}">
                    <a16:creationId xmlns:a16="http://schemas.microsoft.com/office/drawing/2014/main" xmlns="" id="{584A316F-CA18-4641-8D7D-2020A31D05FB}"/>
                  </a:ext>
                </a:extLst>
              </p:cNvPr>
              <p:cNvSpPr/>
              <p:nvPr/>
            </p:nvSpPr>
            <p:spPr>
              <a:xfrm>
                <a:off x="2728" y="2087"/>
                <a:ext cx="1589" cy="184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66" y="8"/>
                  </a:cxn>
                  <a:cxn ang="0">
                    <a:pos x="73" y="0"/>
                  </a:cxn>
                  <a:cxn ang="0">
                    <a:pos x="17" y="0"/>
                  </a:cxn>
                  <a:cxn ang="0">
                    <a:pos x="0" y="8"/>
                  </a:cxn>
                </a:cxnLst>
                <a:rect l="0" t="0" r="0" b="0"/>
                <a:pathLst>
                  <a:path w="1980" h="229">
                    <a:moveTo>
                      <a:pt x="0" y="228"/>
                    </a:moveTo>
                    <a:lnTo>
                      <a:pt x="1791" y="228"/>
                    </a:lnTo>
                    <a:lnTo>
                      <a:pt x="1979" y="0"/>
                    </a:lnTo>
                    <a:lnTo>
                      <a:pt x="500" y="0"/>
                    </a:lnTo>
                    <a:lnTo>
                      <a:pt x="0" y="228"/>
                    </a:lnTo>
                  </a:path>
                </a:pathLst>
              </a:custGeom>
              <a:gradFill rotWithShape="0">
                <a:gsLst>
                  <a:gs pos="0">
                    <a:srgbClr val="F4A70C"/>
                  </a:gs>
                  <a:gs pos="100000">
                    <a:srgbClr val="744F06"/>
                  </a:gs>
                </a:gsLst>
                <a:lin ang="2700000" scaled="1"/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" name="Freeform 14">
                <a:extLst>
                  <a:ext uri="{FF2B5EF4-FFF2-40B4-BE49-F238E27FC236}">
                    <a16:creationId xmlns:a16="http://schemas.microsoft.com/office/drawing/2014/main" xmlns="" id="{B950AFD6-7B17-4B4B-A16A-1AFE6575BA51}"/>
                  </a:ext>
                </a:extLst>
              </p:cNvPr>
              <p:cNvSpPr/>
              <p:nvPr/>
            </p:nvSpPr>
            <p:spPr>
              <a:xfrm>
                <a:off x="2422" y="2270"/>
                <a:ext cx="2056" cy="498"/>
              </a:xfrm>
              <a:custGeom>
                <a:avLst/>
                <a:gdLst/>
                <a:ahLst/>
                <a:cxnLst>
                  <a:cxn ang="0">
                    <a:pos x="0" y="22"/>
                  </a:cxn>
                  <a:cxn ang="0">
                    <a:pos x="95" y="22"/>
                  </a:cxn>
                  <a:cxn ang="0">
                    <a:pos x="80" y="0"/>
                  </a:cxn>
                  <a:cxn ang="0">
                    <a:pos x="14" y="0"/>
                  </a:cxn>
                  <a:cxn ang="0">
                    <a:pos x="0" y="22"/>
                  </a:cxn>
                </a:cxnLst>
                <a:rect l="0" t="0" r="0" b="0"/>
                <a:pathLst>
                  <a:path w="2561" h="621">
                    <a:moveTo>
                      <a:pt x="0" y="620"/>
                    </a:moveTo>
                    <a:lnTo>
                      <a:pt x="2560" y="620"/>
                    </a:lnTo>
                    <a:lnTo>
                      <a:pt x="2172" y="0"/>
                    </a:lnTo>
                    <a:lnTo>
                      <a:pt x="382" y="0"/>
                    </a:lnTo>
                    <a:lnTo>
                      <a:pt x="0" y="620"/>
                    </a:lnTo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5" name="Text Box 41">
              <a:extLst>
                <a:ext uri="{FF2B5EF4-FFF2-40B4-BE49-F238E27FC236}">
                  <a16:creationId xmlns:a16="http://schemas.microsoft.com/office/drawing/2014/main" xmlns="" id="{1FCC5D97-AB13-5E4D-A084-BEA5BE04F5D9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3275856" y="4119463"/>
              <a:ext cx="1435224" cy="460598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</p:spPr>
          <p:txBody>
            <a:bodyPr>
              <a:spAutoFit/>
            </a:bodyPr>
            <a:lstStyle>
              <a:lvl1pPr eaLnBrk="0" hangingPunct="0">
                <a:defRPr sz="1400">
                  <a:solidFill>
                    <a:schemeClr val="bg1"/>
                  </a:solidFill>
                  <a:latin typeface="FrutigerNext LT Regular" charset="0"/>
                  <a:ea typeface="MS PGothic" panose="020B0600070205080204" pitchFamily="34" charset="-128"/>
                  <a:cs typeface="MS PGothic" panose="020B0600070205080204" pitchFamily="34" charset="-128"/>
                </a:defRPr>
              </a:lvl1pPr>
              <a:lvl2pPr marL="742950" indent="-285750" eaLnBrk="0" hangingPunct="0">
                <a:defRPr sz="1400">
                  <a:solidFill>
                    <a:schemeClr val="bg1"/>
                  </a:solidFill>
                  <a:latin typeface="FrutigerNext LT Regular" charset="0"/>
                  <a:ea typeface="MS PGothic" panose="020B0600070205080204" pitchFamily="34" charset="-128"/>
                  <a:cs typeface="MS PGothic" panose="020B0600070205080204" pitchFamily="34" charset="-128"/>
                </a:defRPr>
              </a:lvl2pPr>
              <a:lvl3pPr marL="1143000" indent="-228600" eaLnBrk="0" hangingPunct="0">
                <a:defRPr sz="1400">
                  <a:solidFill>
                    <a:schemeClr val="bg1"/>
                  </a:solidFill>
                  <a:latin typeface="FrutigerNext LT Regular" charset="0"/>
                  <a:ea typeface="MS PGothic" panose="020B0600070205080204" pitchFamily="34" charset="-128"/>
                  <a:cs typeface="MS PGothic" panose="020B0600070205080204" pitchFamily="34" charset="-128"/>
                </a:defRPr>
              </a:lvl3pPr>
              <a:lvl4pPr marL="1600200" indent="-228600" eaLnBrk="0" hangingPunct="0">
                <a:defRPr sz="1400">
                  <a:solidFill>
                    <a:schemeClr val="bg1"/>
                  </a:solidFill>
                  <a:latin typeface="FrutigerNext LT Regular" charset="0"/>
                  <a:ea typeface="MS PGothic" panose="020B0600070205080204" pitchFamily="34" charset="-128"/>
                  <a:cs typeface="MS PGothic" panose="020B0600070205080204" pitchFamily="34" charset="-128"/>
                </a:defRPr>
              </a:lvl4pPr>
              <a:lvl5pPr marL="2057400" indent="-228600" eaLnBrk="0" hangingPunct="0">
                <a:defRPr sz="1400">
                  <a:solidFill>
                    <a:schemeClr val="bg1"/>
                  </a:solidFill>
                  <a:latin typeface="FrutigerNext LT Regular" charset="0"/>
                  <a:ea typeface="MS PGothic" panose="020B0600070205080204" pitchFamily="34" charset="-128"/>
                  <a:cs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bg1"/>
                  </a:solidFill>
                  <a:latin typeface="FrutigerNext LT Regular" charset="0"/>
                  <a:ea typeface="MS PGothic" panose="020B0600070205080204" pitchFamily="34" charset="-128"/>
                  <a:cs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bg1"/>
                  </a:solidFill>
                  <a:latin typeface="FrutigerNext LT Regular" charset="0"/>
                  <a:ea typeface="MS PGothic" panose="020B0600070205080204" pitchFamily="34" charset="-128"/>
                  <a:cs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bg1"/>
                  </a:solidFill>
                  <a:latin typeface="FrutigerNext LT Regular" charset="0"/>
                  <a:ea typeface="MS PGothic" panose="020B0600070205080204" pitchFamily="34" charset="-128"/>
                  <a:cs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bg1"/>
                  </a:solidFill>
                  <a:latin typeface="FrutigerNext LT Regular" charset="0"/>
                  <a:ea typeface="MS PGothic" panose="020B0600070205080204" pitchFamily="34" charset="-128"/>
                  <a:cs typeface="MS PGothic" panose="020B0600070205080204" pitchFamily="34" charset="-128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strike="noStrike" noProof="1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微软雅黑" panose="020B0503020204020204" charset="-122"/>
                </a:rPr>
                <a:t>整理者</a:t>
              </a:r>
              <a:endParaRPr lang="zh-CN" altLang="en-US" sz="2400" strike="noStrike" noProof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  <p:grpSp>
          <p:nvGrpSpPr>
            <p:cNvPr id="16" name="组 62">
              <a:extLst>
                <a:ext uri="{FF2B5EF4-FFF2-40B4-BE49-F238E27FC236}">
                  <a16:creationId xmlns:a16="http://schemas.microsoft.com/office/drawing/2014/main" xmlns="" id="{2BC91C7E-0977-6040-805F-F0C7FCE0AFB8}"/>
                </a:ext>
              </a:extLst>
            </p:cNvPr>
            <p:cNvGrpSpPr/>
            <p:nvPr/>
          </p:nvGrpSpPr>
          <p:grpSpPr>
            <a:xfrm>
              <a:off x="5296336" y="3605715"/>
              <a:ext cx="3543727" cy="436597"/>
              <a:chOff x="1977740" y="4988180"/>
              <a:chExt cx="3543727" cy="436597"/>
            </a:xfrm>
          </p:grpSpPr>
          <p:sp>
            <p:nvSpPr>
              <p:cNvPr id="17" name="Text Box 11">
                <a:extLst>
                  <a:ext uri="{FF2B5EF4-FFF2-40B4-BE49-F238E27FC236}">
                    <a16:creationId xmlns:a16="http://schemas.microsoft.com/office/drawing/2014/main" xmlns="" id="{CA94923F-2AC3-4144-85F1-590CB14045B7}"/>
                  </a:ext>
                </a:extLst>
              </p:cNvPr>
              <p:cNvSpPr/>
              <p:nvPr/>
            </p:nvSpPr>
            <p:spPr>
              <a:xfrm>
                <a:off x="1977740" y="5027073"/>
                <a:ext cx="2409553" cy="39770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91429" tIns="45715" rIns="91429" bIns="45715" anchor="t"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zh-CN" altLang="en-US" sz="2000" b="1" dirty="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  <a:sym typeface="楷体" panose="02010609060101010101" charset="-122"/>
                  </a:rPr>
                  <a:t>初评与论文分类</a:t>
                </a:r>
                <a:endParaRPr lang="zh-CN" altLang="en-US" sz="2000" dirty="0">
                  <a:solidFill>
                    <a:srgbClr val="000000"/>
                  </a:solidFill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18" name="TextBox 19">
                <a:extLst>
                  <a:ext uri="{FF2B5EF4-FFF2-40B4-BE49-F238E27FC236}">
                    <a16:creationId xmlns:a16="http://schemas.microsoft.com/office/drawing/2014/main" xmlns="" id="{91504146-A6D5-EF42-897E-2CA3212B125E}"/>
                  </a:ext>
                </a:extLst>
              </p:cNvPr>
              <p:cNvSpPr/>
              <p:nvPr/>
            </p:nvSpPr>
            <p:spPr>
              <a:xfrm>
                <a:off x="4234150" y="4988180"/>
                <a:ext cx="1287317" cy="39910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 eaLnBrk="0" hangingPunct="0"/>
                <a:r>
                  <a:rPr lang="zh-CN" altLang="en-US" sz="2000" dirty="0">
                    <a:solidFill>
                      <a:schemeClr val="tx2">
                        <a:lumMod val="50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楷体" panose="02010609060101010101" charset="-122"/>
                  </a:rPr>
                  <a:t>约</a:t>
                </a:r>
                <a:r>
                  <a:rPr lang="en-US" altLang="zh-CN" sz="2000" dirty="0">
                    <a:solidFill>
                      <a:schemeClr val="tx2">
                        <a:lumMod val="50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楷体" panose="02010609060101010101" charset="-122"/>
                  </a:rPr>
                  <a:t>30</a:t>
                </a:r>
                <a:r>
                  <a:rPr lang="zh-CN" altLang="en-US" sz="2000" dirty="0">
                    <a:solidFill>
                      <a:schemeClr val="tx2">
                        <a:lumMod val="50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楷体" panose="02010609060101010101" charset="-122"/>
                  </a:rPr>
                  <a:t>万篇</a:t>
                </a:r>
                <a:endParaRPr lang="zh-CN" altLang="en-US" sz="2000" dirty="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22" name="组 69">
            <a:extLst>
              <a:ext uri="{FF2B5EF4-FFF2-40B4-BE49-F238E27FC236}">
                <a16:creationId xmlns:a16="http://schemas.microsoft.com/office/drawing/2014/main" xmlns="" id="{F3D1310E-38F9-E04D-98EC-D446A878F2B0}"/>
              </a:ext>
            </a:extLst>
          </p:cNvPr>
          <p:cNvGrpSpPr/>
          <p:nvPr/>
        </p:nvGrpSpPr>
        <p:grpSpPr>
          <a:xfrm>
            <a:off x="2743967" y="2403773"/>
            <a:ext cx="7394311" cy="1096963"/>
            <a:chOff x="2915816" y="2619896"/>
            <a:chExt cx="5545965" cy="1097136"/>
          </a:xfrm>
        </p:grpSpPr>
        <p:grpSp>
          <p:nvGrpSpPr>
            <p:cNvPr id="23" name="Group 15">
              <a:extLst>
                <a:ext uri="{FF2B5EF4-FFF2-40B4-BE49-F238E27FC236}">
                  <a16:creationId xmlns:a16="http://schemas.microsoft.com/office/drawing/2014/main" xmlns="" id="{6D55AF11-8FFE-9F4C-B32F-21526894D582}"/>
                </a:ext>
              </a:extLst>
            </p:cNvPr>
            <p:cNvGrpSpPr/>
            <p:nvPr/>
          </p:nvGrpSpPr>
          <p:grpSpPr>
            <a:xfrm>
              <a:off x="2915816" y="2619896"/>
              <a:ext cx="2392189" cy="1097136"/>
              <a:chOff x="2780" y="1595"/>
              <a:chExt cx="1481" cy="593"/>
            </a:xfrm>
          </p:grpSpPr>
          <p:sp>
            <p:nvSpPr>
              <p:cNvPr id="29" name="Freeform 16">
                <a:extLst>
                  <a:ext uri="{FF2B5EF4-FFF2-40B4-BE49-F238E27FC236}">
                    <a16:creationId xmlns:a16="http://schemas.microsoft.com/office/drawing/2014/main" xmlns="" id="{26A3E0B8-8438-8F48-A47B-35262AD993A6}"/>
                  </a:ext>
                </a:extLst>
              </p:cNvPr>
              <p:cNvSpPr/>
              <p:nvPr/>
            </p:nvSpPr>
            <p:spPr>
              <a:xfrm>
                <a:off x="3808" y="1595"/>
                <a:ext cx="453" cy="593"/>
              </a:xfrm>
              <a:custGeom>
                <a:avLst/>
                <a:gdLst/>
                <a:ahLst/>
                <a:cxnLst>
                  <a:cxn ang="0">
                    <a:pos x="14" y="28"/>
                  </a:cxn>
                  <a:cxn ang="0">
                    <a:pos x="21" y="20"/>
                  </a:cxn>
                  <a:cxn ang="0">
                    <a:pos x="4" y="0"/>
                  </a:cxn>
                  <a:cxn ang="0">
                    <a:pos x="0" y="4"/>
                  </a:cxn>
                  <a:cxn ang="0">
                    <a:pos x="14" y="28"/>
                  </a:cxn>
                </a:cxnLst>
                <a:rect l="0" t="0" r="0" b="0"/>
                <a:pathLst>
                  <a:path w="564" h="738">
                    <a:moveTo>
                      <a:pt x="385" y="737"/>
                    </a:moveTo>
                    <a:lnTo>
                      <a:pt x="563" y="527"/>
                    </a:lnTo>
                    <a:lnTo>
                      <a:pt x="97" y="0"/>
                    </a:lnTo>
                    <a:lnTo>
                      <a:pt x="0" y="111"/>
                    </a:lnTo>
                    <a:lnTo>
                      <a:pt x="385" y="737"/>
                    </a:lnTo>
                  </a:path>
                </a:pathLst>
              </a:custGeom>
              <a:solidFill>
                <a:srgbClr val="9933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" name="Freeform 17">
                <a:extLst>
                  <a:ext uri="{FF2B5EF4-FFF2-40B4-BE49-F238E27FC236}">
                    <a16:creationId xmlns:a16="http://schemas.microsoft.com/office/drawing/2014/main" xmlns="" id="{F5AE9C49-8D15-2A44-8344-799423D8B319}"/>
                  </a:ext>
                </a:extLst>
              </p:cNvPr>
              <p:cNvSpPr/>
              <p:nvPr/>
            </p:nvSpPr>
            <p:spPr>
              <a:xfrm>
                <a:off x="3092" y="1595"/>
                <a:ext cx="793" cy="89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32" y="4"/>
                  </a:cxn>
                  <a:cxn ang="0">
                    <a:pos x="36" y="0"/>
                  </a:cxn>
                  <a:cxn ang="0">
                    <a:pos x="11" y="0"/>
                  </a:cxn>
                  <a:cxn ang="0">
                    <a:pos x="0" y="4"/>
                  </a:cxn>
                </a:cxnLst>
                <a:rect l="0" t="0" r="0" b="0"/>
                <a:pathLst>
                  <a:path w="987" h="110">
                    <a:moveTo>
                      <a:pt x="0" y="109"/>
                    </a:moveTo>
                    <a:lnTo>
                      <a:pt x="889" y="109"/>
                    </a:lnTo>
                    <a:lnTo>
                      <a:pt x="986" y="0"/>
                    </a:lnTo>
                    <a:lnTo>
                      <a:pt x="308" y="0"/>
                    </a:lnTo>
                    <a:lnTo>
                      <a:pt x="0" y="109"/>
                    </a:lnTo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" name="Freeform 18">
                <a:extLst>
                  <a:ext uri="{FF2B5EF4-FFF2-40B4-BE49-F238E27FC236}">
                    <a16:creationId xmlns:a16="http://schemas.microsoft.com/office/drawing/2014/main" xmlns="" id="{7F0410AA-0336-BE41-9416-A331EB24D2E2}"/>
                  </a:ext>
                </a:extLst>
              </p:cNvPr>
              <p:cNvSpPr/>
              <p:nvPr/>
            </p:nvSpPr>
            <p:spPr>
              <a:xfrm>
                <a:off x="2780" y="1683"/>
                <a:ext cx="1339" cy="505"/>
              </a:xfrm>
              <a:custGeom>
                <a:avLst/>
                <a:gdLst/>
                <a:ahLst/>
                <a:cxnLst>
                  <a:cxn ang="0">
                    <a:pos x="0" y="24"/>
                  </a:cxn>
                  <a:cxn ang="0">
                    <a:pos x="60" y="24"/>
                  </a:cxn>
                  <a:cxn ang="0">
                    <a:pos x="47" y="0"/>
                  </a:cxn>
                  <a:cxn ang="0">
                    <a:pos x="14" y="0"/>
                  </a:cxn>
                  <a:cxn ang="0">
                    <a:pos x="0" y="24"/>
                  </a:cxn>
                </a:cxnLst>
                <a:rect l="0" t="0" r="0" b="0"/>
                <a:pathLst>
                  <a:path w="1669" h="629">
                    <a:moveTo>
                      <a:pt x="0" y="628"/>
                    </a:moveTo>
                    <a:lnTo>
                      <a:pt x="1668" y="628"/>
                    </a:lnTo>
                    <a:lnTo>
                      <a:pt x="1281" y="0"/>
                    </a:lnTo>
                    <a:lnTo>
                      <a:pt x="388" y="0"/>
                    </a:lnTo>
                    <a:lnTo>
                      <a:pt x="0" y="628"/>
                    </a:lnTo>
                  </a:path>
                </a:pathLst>
              </a:custGeom>
              <a:solidFill>
                <a:srgbClr val="9933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4" name="Text Box 40">
              <a:extLst>
                <a:ext uri="{FF2B5EF4-FFF2-40B4-BE49-F238E27FC236}">
                  <a16:creationId xmlns:a16="http://schemas.microsoft.com/office/drawing/2014/main" xmlns="" id="{7F759AAD-B99F-6049-83C2-91F00899279C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3275937" y="3068960"/>
              <a:ext cx="1270874" cy="460448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</p:spPr>
          <p:txBody>
            <a:bodyPr>
              <a:spAutoFit/>
            </a:bodyPr>
            <a:lstStyle>
              <a:lvl1pPr eaLnBrk="0" hangingPunct="0">
                <a:defRPr sz="1400">
                  <a:solidFill>
                    <a:schemeClr val="bg1"/>
                  </a:solidFill>
                  <a:latin typeface="FrutigerNext LT Regular" charset="0"/>
                  <a:ea typeface="MS PGothic" panose="020B0600070205080204" pitchFamily="34" charset="-128"/>
                  <a:cs typeface="MS PGothic" panose="020B0600070205080204" pitchFamily="34" charset="-128"/>
                </a:defRPr>
              </a:lvl1pPr>
              <a:lvl2pPr marL="742950" indent="-285750" eaLnBrk="0" hangingPunct="0">
                <a:defRPr sz="1400">
                  <a:solidFill>
                    <a:schemeClr val="bg1"/>
                  </a:solidFill>
                  <a:latin typeface="FrutigerNext LT Regular" charset="0"/>
                  <a:ea typeface="MS PGothic" panose="020B0600070205080204" pitchFamily="34" charset="-128"/>
                  <a:cs typeface="MS PGothic" panose="020B0600070205080204" pitchFamily="34" charset="-128"/>
                </a:defRPr>
              </a:lvl2pPr>
              <a:lvl3pPr marL="1143000" indent="-228600" eaLnBrk="0" hangingPunct="0">
                <a:defRPr sz="1400">
                  <a:solidFill>
                    <a:schemeClr val="bg1"/>
                  </a:solidFill>
                  <a:latin typeface="FrutigerNext LT Regular" charset="0"/>
                  <a:ea typeface="MS PGothic" panose="020B0600070205080204" pitchFamily="34" charset="-128"/>
                  <a:cs typeface="MS PGothic" panose="020B0600070205080204" pitchFamily="34" charset="-128"/>
                </a:defRPr>
              </a:lvl3pPr>
              <a:lvl4pPr marL="1600200" indent="-228600" eaLnBrk="0" hangingPunct="0">
                <a:defRPr sz="1400">
                  <a:solidFill>
                    <a:schemeClr val="bg1"/>
                  </a:solidFill>
                  <a:latin typeface="FrutigerNext LT Regular" charset="0"/>
                  <a:ea typeface="MS PGothic" panose="020B0600070205080204" pitchFamily="34" charset="-128"/>
                  <a:cs typeface="MS PGothic" panose="020B0600070205080204" pitchFamily="34" charset="-128"/>
                </a:defRPr>
              </a:lvl4pPr>
              <a:lvl5pPr marL="2057400" indent="-228600" eaLnBrk="0" hangingPunct="0">
                <a:defRPr sz="1400">
                  <a:solidFill>
                    <a:schemeClr val="bg1"/>
                  </a:solidFill>
                  <a:latin typeface="FrutigerNext LT Regular" charset="0"/>
                  <a:ea typeface="MS PGothic" panose="020B0600070205080204" pitchFamily="34" charset="-128"/>
                  <a:cs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bg1"/>
                  </a:solidFill>
                  <a:latin typeface="FrutigerNext LT Regular" charset="0"/>
                  <a:ea typeface="MS PGothic" panose="020B0600070205080204" pitchFamily="34" charset="-128"/>
                  <a:cs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bg1"/>
                  </a:solidFill>
                  <a:latin typeface="FrutigerNext LT Regular" charset="0"/>
                  <a:ea typeface="MS PGothic" panose="020B0600070205080204" pitchFamily="34" charset="-128"/>
                  <a:cs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bg1"/>
                  </a:solidFill>
                  <a:latin typeface="FrutigerNext LT Regular" charset="0"/>
                  <a:ea typeface="MS PGothic" panose="020B0600070205080204" pitchFamily="34" charset="-128"/>
                  <a:cs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bg1"/>
                  </a:solidFill>
                  <a:latin typeface="FrutigerNext LT Regular" charset="0"/>
                  <a:ea typeface="MS PGothic" panose="020B0600070205080204" pitchFamily="34" charset="-128"/>
                  <a:cs typeface="MS PGothic" panose="020B0600070205080204" pitchFamily="34" charset="-128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strike="noStrike" noProof="1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编辑</a:t>
              </a:r>
              <a:endParaRPr lang="en-US" altLang="zh-CN" sz="2400" strike="noStrike" noProof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  <p:grpSp>
          <p:nvGrpSpPr>
            <p:cNvPr id="25" name="组 64">
              <a:extLst>
                <a:ext uri="{FF2B5EF4-FFF2-40B4-BE49-F238E27FC236}">
                  <a16:creationId xmlns:a16="http://schemas.microsoft.com/office/drawing/2014/main" xmlns="" id="{1F587F0C-C585-FE40-9D79-15DD0BC024D1}"/>
                </a:ext>
              </a:extLst>
            </p:cNvPr>
            <p:cNvGrpSpPr/>
            <p:nvPr/>
          </p:nvGrpSpPr>
          <p:grpSpPr>
            <a:xfrm>
              <a:off x="4627195" y="2670706"/>
              <a:ext cx="3834586" cy="436322"/>
              <a:chOff x="3912472" y="4326890"/>
              <a:chExt cx="3834586" cy="436322"/>
            </a:xfrm>
          </p:grpSpPr>
          <p:sp>
            <p:nvSpPr>
              <p:cNvPr id="26" name="Text Box 12">
                <a:extLst>
                  <a:ext uri="{FF2B5EF4-FFF2-40B4-BE49-F238E27FC236}">
                    <a16:creationId xmlns:a16="http://schemas.microsoft.com/office/drawing/2014/main" xmlns="" id="{4A9B892E-984D-AD4B-B666-835FDA4D0F78}"/>
                  </a:ext>
                </a:extLst>
              </p:cNvPr>
              <p:cNvSpPr/>
              <p:nvPr/>
            </p:nvSpPr>
            <p:spPr>
              <a:xfrm>
                <a:off x="3912472" y="4365639"/>
                <a:ext cx="2452653" cy="39757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91429" tIns="45715" rIns="91429" bIns="45715" anchor="t"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zh-CN" altLang="en-US" sz="2000" b="1" dirty="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  <a:sym typeface="楷体" panose="02010609060101010101" charset="-122"/>
                  </a:rPr>
                  <a:t>论文复评及筛选</a:t>
                </a:r>
                <a:endParaRPr lang="zh-CN" altLang="en-US" sz="2000" dirty="0">
                  <a:solidFill>
                    <a:srgbClr val="000000"/>
                  </a:solidFill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28" name="TextBox 20">
                <a:extLst>
                  <a:ext uri="{FF2B5EF4-FFF2-40B4-BE49-F238E27FC236}">
                    <a16:creationId xmlns:a16="http://schemas.microsoft.com/office/drawing/2014/main" xmlns="" id="{2ED34C98-43AE-9D4B-97E9-43F4252DD633}"/>
                  </a:ext>
                </a:extLst>
              </p:cNvPr>
              <p:cNvSpPr/>
              <p:nvPr/>
            </p:nvSpPr>
            <p:spPr>
              <a:xfrm>
                <a:off x="6050044" y="4326890"/>
                <a:ext cx="1697014" cy="39884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 eaLnBrk="0" hangingPunct="0"/>
                <a:r>
                  <a:rPr lang="zh-CN" altLang="en-US" sz="2000" dirty="0">
                    <a:solidFill>
                      <a:schemeClr val="tx2">
                        <a:lumMod val="50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楷体" panose="02010609060101010101" charset="-122"/>
                  </a:rPr>
                  <a:t>约</a:t>
                </a:r>
                <a:r>
                  <a:rPr lang="en-US" altLang="zh-CN" sz="2000" dirty="0">
                    <a:solidFill>
                      <a:schemeClr val="tx2">
                        <a:lumMod val="50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楷体" panose="02010609060101010101" charset="-122"/>
                  </a:rPr>
                  <a:t>10</a:t>
                </a:r>
                <a:r>
                  <a:rPr lang="zh-CN" altLang="en-US" sz="2000" dirty="0">
                    <a:solidFill>
                      <a:schemeClr val="tx2">
                        <a:lumMod val="50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楷体" panose="02010609060101010101" charset="-122"/>
                  </a:rPr>
                  <a:t>万篇</a:t>
                </a:r>
                <a:endParaRPr lang="zh-CN" altLang="en-US" sz="2000" dirty="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32" name="组 70">
            <a:extLst>
              <a:ext uri="{FF2B5EF4-FFF2-40B4-BE49-F238E27FC236}">
                <a16:creationId xmlns:a16="http://schemas.microsoft.com/office/drawing/2014/main" xmlns="" id="{1A83D12A-2A55-8744-9375-840CCF69D65C}"/>
              </a:ext>
            </a:extLst>
          </p:cNvPr>
          <p:cNvGrpSpPr/>
          <p:nvPr/>
        </p:nvGrpSpPr>
        <p:grpSpPr>
          <a:xfrm>
            <a:off x="3513542" y="1412776"/>
            <a:ext cx="5873391" cy="1008459"/>
            <a:chOff x="3419872" y="1628800"/>
            <a:chExt cx="4405336" cy="1008112"/>
          </a:xfrm>
        </p:grpSpPr>
        <p:grpSp>
          <p:nvGrpSpPr>
            <p:cNvPr id="33" name="Group 19">
              <a:extLst>
                <a:ext uri="{FF2B5EF4-FFF2-40B4-BE49-F238E27FC236}">
                  <a16:creationId xmlns:a16="http://schemas.microsoft.com/office/drawing/2014/main" xmlns="" id="{C28B4893-C0D0-F947-980F-D60C85BE8286}"/>
                </a:ext>
              </a:extLst>
            </p:cNvPr>
            <p:cNvGrpSpPr/>
            <p:nvPr/>
          </p:nvGrpSpPr>
          <p:grpSpPr>
            <a:xfrm>
              <a:off x="3419872" y="1628800"/>
              <a:ext cx="1224136" cy="1008112"/>
              <a:chOff x="3136" y="1104"/>
              <a:chExt cx="693" cy="502"/>
            </a:xfrm>
          </p:grpSpPr>
          <p:sp>
            <p:nvSpPr>
              <p:cNvPr id="37" name="Freeform 20">
                <a:extLst>
                  <a:ext uri="{FF2B5EF4-FFF2-40B4-BE49-F238E27FC236}">
                    <a16:creationId xmlns:a16="http://schemas.microsoft.com/office/drawing/2014/main" xmlns="" id="{DDF2AD34-72A6-8D4E-8244-5865BBEF7206}"/>
                  </a:ext>
                </a:extLst>
              </p:cNvPr>
              <p:cNvSpPr/>
              <p:nvPr/>
            </p:nvSpPr>
            <p:spPr>
              <a:xfrm>
                <a:off x="3446" y="1104"/>
                <a:ext cx="383" cy="502"/>
              </a:xfrm>
              <a:custGeom>
                <a:avLst/>
                <a:gdLst/>
                <a:ahLst/>
                <a:cxnLst>
                  <a:cxn ang="0">
                    <a:pos x="14" y="23"/>
                  </a:cxn>
                  <a:cxn ang="0">
                    <a:pos x="17" y="20"/>
                  </a:cxn>
                  <a:cxn ang="0">
                    <a:pos x="0" y="0"/>
                  </a:cxn>
                  <a:cxn ang="0">
                    <a:pos x="14" y="23"/>
                  </a:cxn>
                </a:cxnLst>
                <a:rect l="0" t="0" r="0" b="0"/>
                <a:pathLst>
                  <a:path w="477" h="625">
                    <a:moveTo>
                      <a:pt x="387" y="624"/>
                    </a:moveTo>
                    <a:lnTo>
                      <a:pt x="476" y="527"/>
                    </a:lnTo>
                    <a:lnTo>
                      <a:pt x="0" y="0"/>
                    </a:lnTo>
                    <a:lnTo>
                      <a:pt x="387" y="624"/>
                    </a:lnTo>
                  </a:path>
                </a:pathLst>
              </a:custGeom>
              <a:solidFill>
                <a:srgbClr val="8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8" name="Freeform 21">
                <a:extLst>
                  <a:ext uri="{FF2B5EF4-FFF2-40B4-BE49-F238E27FC236}">
                    <a16:creationId xmlns:a16="http://schemas.microsoft.com/office/drawing/2014/main" xmlns="" id="{06C4B9C4-5205-3A4B-8F6D-AEDDC4E88E1D}"/>
                  </a:ext>
                </a:extLst>
              </p:cNvPr>
              <p:cNvSpPr/>
              <p:nvPr/>
            </p:nvSpPr>
            <p:spPr>
              <a:xfrm>
                <a:off x="3136" y="1104"/>
                <a:ext cx="621" cy="502"/>
              </a:xfrm>
              <a:custGeom>
                <a:avLst/>
                <a:gdLst/>
                <a:ahLst/>
                <a:cxnLst>
                  <a:cxn ang="0">
                    <a:pos x="0" y="23"/>
                  </a:cxn>
                  <a:cxn ang="0">
                    <a:pos x="28" y="23"/>
                  </a:cxn>
                  <a:cxn ang="0">
                    <a:pos x="14" y="0"/>
                  </a:cxn>
                  <a:cxn ang="0">
                    <a:pos x="0" y="23"/>
                  </a:cxn>
                </a:cxnLst>
                <a:rect l="0" t="0" r="0" b="0"/>
                <a:pathLst>
                  <a:path w="773" h="625">
                    <a:moveTo>
                      <a:pt x="0" y="624"/>
                    </a:moveTo>
                    <a:lnTo>
                      <a:pt x="772" y="624"/>
                    </a:lnTo>
                    <a:lnTo>
                      <a:pt x="387" y="0"/>
                    </a:lnTo>
                    <a:lnTo>
                      <a:pt x="0" y="624"/>
                    </a:lnTo>
                  </a:path>
                </a:pathLst>
              </a:custGeom>
              <a:solidFill>
                <a:srgbClr val="80000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34" name="Text Box 39">
              <a:extLst>
                <a:ext uri="{FF2B5EF4-FFF2-40B4-BE49-F238E27FC236}">
                  <a16:creationId xmlns:a16="http://schemas.microsoft.com/office/drawing/2014/main" xmlns="" id="{C5B3F72E-EBCD-864B-9A7B-BB44F61C6118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3683821" y="2060849"/>
              <a:ext cx="600204" cy="461506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</p:spPr>
          <p:txBody>
            <a:bodyPr wrap="none">
              <a:spAutoFit/>
            </a:bodyPr>
            <a:lstStyle>
              <a:lvl1pPr eaLnBrk="0" hangingPunct="0">
                <a:defRPr sz="1400">
                  <a:solidFill>
                    <a:schemeClr val="bg1"/>
                  </a:solidFill>
                  <a:latin typeface="FrutigerNext LT Regular" charset="0"/>
                  <a:ea typeface="MS PGothic" panose="020B0600070205080204" pitchFamily="34" charset="-128"/>
                  <a:cs typeface="MS PGothic" panose="020B0600070205080204" pitchFamily="34" charset="-128"/>
                </a:defRPr>
              </a:lvl1pPr>
              <a:lvl2pPr marL="742950" indent="-285750" eaLnBrk="0" hangingPunct="0">
                <a:defRPr sz="1400">
                  <a:solidFill>
                    <a:schemeClr val="bg1"/>
                  </a:solidFill>
                  <a:latin typeface="FrutigerNext LT Regular" charset="0"/>
                  <a:ea typeface="MS PGothic" panose="020B0600070205080204" pitchFamily="34" charset="-128"/>
                  <a:cs typeface="MS PGothic" panose="020B0600070205080204" pitchFamily="34" charset="-128"/>
                </a:defRPr>
              </a:lvl2pPr>
              <a:lvl3pPr marL="1143000" indent="-228600" eaLnBrk="0" hangingPunct="0">
                <a:defRPr sz="1400">
                  <a:solidFill>
                    <a:schemeClr val="bg1"/>
                  </a:solidFill>
                  <a:latin typeface="FrutigerNext LT Regular" charset="0"/>
                  <a:ea typeface="MS PGothic" panose="020B0600070205080204" pitchFamily="34" charset="-128"/>
                  <a:cs typeface="MS PGothic" panose="020B0600070205080204" pitchFamily="34" charset="-128"/>
                </a:defRPr>
              </a:lvl3pPr>
              <a:lvl4pPr marL="1600200" indent="-228600" eaLnBrk="0" hangingPunct="0">
                <a:defRPr sz="1400">
                  <a:solidFill>
                    <a:schemeClr val="bg1"/>
                  </a:solidFill>
                  <a:latin typeface="FrutigerNext LT Regular" charset="0"/>
                  <a:ea typeface="MS PGothic" panose="020B0600070205080204" pitchFamily="34" charset="-128"/>
                  <a:cs typeface="MS PGothic" panose="020B0600070205080204" pitchFamily="34" charset="-128"/>
                </a:defRPr>
              </a:lvl4pPr>
              <a:lvl5pPr marL="2057400" indent="-228600" eaLnBrk="0" hangingPunct="0">
                <a:defRPr sz="1400">
                  <a:solidFill>
                    <a:schemeClr val="bg1"/>
                  </a:solidFill>
                  <a:latin typeface="FrutigerNext LT Regular" charset="0"/>
                  <a:ea typeface="MS PGothic" panose="020B0600070205080204" pitchFamily="34" charset="-128"/>
                  <a:cs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bg1"/>
                  </a:solidFill>
                  <a:latin typeface="FrutigerNext LT Regular" charset="0"/>
                  <a:ea typeface="MS PGothic" panose="020B0600070205080204" pitchFamily="34" charset="-128"/>
                  <a:cs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bg1"/>
                  </a:solidFill>
                  <a:latin typeface="FrutigerNext LT Regular" charset="0"/>
                  <a:ea typeface="MS PGothic" panose="020B0600070205080204" pitchFamily="34" charset="-128"/>
                  <a:cs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bg1"/>
                  </a:solidFill>
                  <a:latin typeface="FrutigerNext LT Regular" charset="0"/>
                  <a:ea typeface="MS PGothic" panose="020B0600070205080204" pitchFamily="34" charset="-128"/>
                  <a:cs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bg1"/>
                  </a:solidFill>
                  <a:latin typeface="FrutigerNext LT Regular" charset="0"/>
                  <a:ea typeface="MS PGothic" panose="020B0600070205080204" pitchFamily="34" charset="-128"/>
                  <a:cs typeface="MS PGothic" panose="020B0600070205080204" pitchFamily="34" charset="-128"/>
                </a:defRPr>
              </a:lvl9pPr>
            </a:lstStyle>
            <a:p>
              <a:pPr fontAlgn="auto">
                <a:defRPr/>
              </a:pPr>
              <a:r>
                <a:rPr lang="zh-CN" altLang="en-US" sz="2400" strike="noStrike" noProof="1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  <a:cs typeface="黑体" panose="02010609060101010101" charset="-122"/>
                </a:rPr>
                <a:t>专家</a:t>
              </a:r>
              <a:endParaRPr lang="en-US" altLang="zh-CN" sz="2400" strike="noStrike" noProof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cs typeface="黑体" panose="02010609060101010101" charset="-122"/>
              </a:endParaRPr>
            </a:p>
          </p:txBody>
        </p:sp>
        <p:sp>
          <p:nvSpPr>
            <p:cNvPr id="35" name="Text Box 13">
              <a:extLst>
                <a:ext uri="{FF2B5EF4-FFF2-40B4-BE49-F238E27FC236}">
                  <a16:creationId xmlns:a16="http://schemas.microsoft.com/office/drawing/2014/main" xmlns="" id="{97FE0F24-A769-CB4B-8559-A0FC7CCFD0CE}"/>
                </a:ext>
              </a:extLst>
            </p:cNvPr>
            <p:cNvSpPr/>
            <p:nvPr/>
          </p:nvSpPr>
          <p:spPr>
            <a:xfrm>
              <a:off x="4651826" y="1978327"/>
              <a:ext cx="1523985" cy="39996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91429" tIns="45715" rIns="91429" bIns="45715" anchor="t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zh-CN" altLang="en-US" sz="2000" b="1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楷体" panose="02010609060101010101" charset="-122"/>
                </a:rPr>
                <a:t>终评及筛选</a:t>
              </a:r>
              <a:endParaRPr lang="zh-CN" altLang="en-US" sz="2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6" name="TextBox 21">
              <a:extLst>
                <a:ext uri="{FF2B5EF4-FFF2-40B4-BE49-F238E27FC236}">
                  <a16:creationId xmlns:a16="http://schemas.microsoft.com/office/drawing/2014/main" xmlns="" id="{04F7F3CA-B1ED-7B43-BA64-64970FD59C33}"/>
                </a:ext>
              </a:extLst>
            </p:cNvPr>
            <p:cNvSpPr/>
            <p:nvPr/>
          </p:nvSpPr>
          <p:spPr>
            <a:xfrm>
              <a:off x="6228199" y="1978327"/>
              <a:ext cx="1597009" cy="39997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eaLnBrk="0" hangingPunct="0"/>
              <a:r>
                <a:rPr lang="zh-CN" altLang="en-US" sz="2000" dirty="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楷体" panose="02010609060101010101" charset="-122"/>
                </a:rPr>
                <a:t>约</a:t>
              </a:r>
              <a:r>
                <a:rPr lang="en-US" altLang="zh-CN" sz="2000" dirty="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楷体" panose="02010609060101010101" charset="-122"/>
                </a:rPr>
                <a:t>2</a:t>
              </a:r>
              <a:r>
                <a:rPr lang="zh-CN" altLang="en-US" sz="2000" dirty="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楷体" panose="02010609060101010101" charset="-122"/>
                </a:rPr>
                <a:t>万多篇</a:t>
              </a:r>
              <a:endParaRPr lang="zh-CN" altLang="en-US" sz="2000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9" name="标题 8">
            <a:extLst>
              <a:ext uri="{FF2B5EF4-FFF2-40B4-BE49-F238E27FC236}">
                <a16:creationId xmlns:a16="http://schemas.microsoft.com/office/drawing/2014/main" xmlns="" id="{A5B094A1-0BAE-1C46-BAA4-7AD02B14402F}"/>
              </a:ext>
            </a:extLst>
          </p:cNvPr>
          <p:cNvSpPr txBox="1">
            <a:spLocks/>
          </p:cNvSpPr>
          <p:nvPr/>
        </p:nvSpPr>
        <p:spPr>
          <a:xfrm>
            <a:off x="189350" y="26988"/>
            <a:ext cx="8249800" cy="819150"/>
          </a:xfrm>
          <a:prstGeom prst="rect">
            <a:avLst/>
          </a:prstGeom>
        </p:spPr>
        <p:txBody>
          <a:bodyPr anchor="ctr">
            <a:normAutofit/>
            <a:scene3d>
              <a:camera prst="orthographicFront"/>
              <a:lightRig rig="threePt" dir="t"/>
            </a:scene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1000"/>
              </a:spcBef>
            </a:pPr>
            <a:r>
              <a:rPr kumimoji="1" lang="zh-CN" altLang="en-US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人大转载的遴选标准</a:t>
            </a:r>
            <a:endParaRPr lang="zh-CN" altLang="zh-CN" sz="2800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" name="Picture 5">
            <a:extLst>
              <a:ext uri="{FF2B5EF4-FFF2-40B4-BE49-F238E27FC236}">
                <a16:creationId xmlns:a16="http://schemas.microsoft.com/office/drawing/2014/main" xmlns="" id="{75372946-467B-A38F-683B-ECFFD235FD4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030306" y="118464"/>
            <a:ext cx="810947" cy="705941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xmlns="" val="27528291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/>
    </mc:Choice>
    <mc:Fallback>
      <p:transition spd="med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 descr="图片2">
            <a:extLst>
              <a:ext uri="{FF2B5EF4-FFF2-40B4-BE49-F238E27FC236}">
                <a16:creationId xmlns:a16="http://schemas.microsoft.com/office/drawing/2014/main" xmlns="" id="{7524C1C8-286D-96DB-0A1F-8DAB814CF528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3000"/>
          </a:blip>
          <a:stretch>
            <a:fillRect/>
          </a:stretch>
        </p:blipFill>
        <p:spPr>
          <a:xfrm>
            <a:off x="0" y="1"/>
            <a:ext cx="12192000" cy="887914"/>
          </a:xfrm>
          <a:prstGeom prst="rect">
            <a:avLst/>
          </a:prstGeom>
        </p:spPr>
      </p:pic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xmlns="" id="{5C45D895-0530-A24D-BDD4-E3A5894A422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9296596"/>
              </p:ext>
            </p:extLst>
          </p:nvPr>
        </p:nvGraphicFramePr>
        <p:xfrm>
          <a:off x="1663455" y="1191107"/>
          <a:ext cx="8640961" cy="2808311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51216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882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04056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826308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>
                          <a:latin typeface="微软雅黑" pitchFamily="34" charset="-122"/>
                          <a:ea typeface="微软雅黑" pitchFamily="34" charset="-122"/>
                        </a:rPr>
                        <a:t>指标一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>
                          <a:latin typeface="微软雅黑" pitchFamily="34" charset="-122"/>
                          <a:ea typeface="微软雅黑" pitchFamily="34" charset="-122"/>
                        </a:rPr>
                        <a:t>指标内涵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>
                          <a:latin typeface="微软雅黑" pitchFamily="34" charset="-122"/>
                          <a:ea typeface="微软雅黑" pitchFamily="34" charset="-122"/>
                        </a:rPr>
                        <a:t>评估内容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8200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latin typeface="微软雅黑" pitchFamily="34" charset="-122"/>
                          <a:ea typeface="微软雅黑" pitchFamily="34" charset="-122"/>
                        </a:rPr>
                        <a:t>学术创新程度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600" dirty="0">
                          <a:latin typeface="微软雅黑" pitchFamily="34" charset="-122"/>
                          <a:ea typeface="微软雅黑" pitchFamily="34" charset="-122"/>
                        </a:rPr>
                        <a:t>衡量评估指标</a:t>
                      </a:r>
                      <a:r>
                        <a:rPr lang="en-US" altLang="zh-CN" sz="1600" dirty="0">
                          <a:latin typeface="微软雅黑" pitchFamily="34" charset="-122"/>
                          <a:ea typeface="微软雅黑" pitchFamily="34" charset="-122"/>
                        </a:rPr>
                        <a:t>——</a:t>
                      </a:r>
                    </a:p>
                    <a:p>
                      <a:pPr algn="l"/>
                      <a:r>
                        <a:rPr lang="zh-CN" altLang="en-US" sz="1600" dirty="0">
                          <a:latin typeface="微软雅黑" pitchFamily="34" charset="-122"/>
                          <a:ea typeface="微软雅黑" pitchFamily="34" charset="-122"/>
                        </a:rPr>
                        <a:t>论文提供的新知识对学术发展的促进程度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600" dirty="0">
                          <a:latin typeface="微软雅黑" pitchFamily="34" charset="-122"/>
                          <a:ea typeface="微软雅黑" pitchFamily="34" charset="-122"/>
                        </a:rPr>
                        <a:t>以下内容对学术发展的促进程度：</a:t>
                      </a:r>
                      <a:endParaRPr lang="en-US" altLang="zh-CN" sz="1600" dirty="0">
                        <a:latin typeface="微软雅黑" pitchFamily="34" charset="-122"/>
                        <a:ea typeface="微软雅黑" pitchFamily="34" charset="-122"/>
                      </a:endParaRPr>
                    </a:p>
                    <a:p>
                      <a:pPr algn="l"/>
                      <a:r>
                        <a:rPr lang="en-US" altLang="zh-CN" sz="1600" dirty="0">
                          <a:latin typeface="微软雅黑" pitchFamily="34" charset="-122"/>
                          <a:ea typeface="微软雅黑" pitchFamily="34" charset="-122"/>
                        </a:rPr>
                        <a:t>1</a:t>
                      </a:r>
                      <a:r>
                        <a:rPr lang="zh-CN" altLang="en-US" sz="1600" dirty="0">
                          <a:latin typeface="微软雅黑" pitchFamily="34" charset="-122"/>
                          <a:ea typeface="微软雅黑" pitchFamily="34" charset="-122"/>
                        </a:rPr>
                        <a:t>、提出新的（或修正完善已有的）学说、理论、观点、问题、阐释等</a:t>
                      </a:r>
                      <a:endParaRPr lang="en-US" altLang="zh-CN" sz="1600" dirty="0">
                        <a:latin typeface="微软雅黑" pitchFamily="34" charset="-122"/>
                        <a:ea typeface="微软雅黑" pitchFamily="34" charset="-122"/>
                      </a:endParaRPr>
                    </a:p>
                    <a:p>
                      <a:pPr algn="l"/>
                      <a:r>
                        <a:rPr lang="en-US" altLang="zh-CN" sz="1600" dirty="0">
                          <a:latin typeface="微软雅黑" pitchFamily="34" charset="-122"/>
                          <a:ea typeface="微软雅黑" pitchFamily="34" charset="-122"/>
                        </a:rPr>
                        <a:t>2</a:t>
                      </a:r>
                      <a:r>
                        <a:rPr lang="zh-CN" altLang="en-US" sz="1600" dirty="0">
                          <a:latin typeface="微软雅黑" pitchFamily="34" charset="-122"/>
                          <a:ea typeface="微软雅黑" pitchFamily="34" charset="-122"/>
                        </a:rPr>
                        <a:t>、提出新的（或改进运用已有的）方法、视角等</a:t>
                      </a:r>
                      <a:endParaRPr lang="en-US" altLang="zh-CN" sz="1600" dirty="0">
                        <a:latin typeface="微软雅黑" pitchFamily="34" charset="-122"/>
                        <a:ea typeface="微软雅黑" pitchFamily="34" charset="-122"/>
                      </a:endParaRPr>
                    </a:p>
                    <a:p>
                      <a:pPr algn="l"/>
                      <a:r>
                        <a:rPr lang="en-US" altLang="zh-CN" sz="1600" dirty="0">
                          <a:latin typeface="微软雅黑" pitchFamily="34" charset="-122"/>
                          <a:ea typeface="微软雅黑" pitchFamily="34" charset="-122"/>
                        </a:rPr>
                        <a:t>3</a:t>
                      </a:r>
                      <a:r>
                        <a:rPr lang="zh-CN" altLang="en-US" sz="1600" dirty="0">
                          <a:latin typeface="微软雅黑" pitchFamily="34" charset="-122"/>
                          <a:ea typeface="微软雅黑" pitchFamily="34" charset="-122"/>
                        </a:rPr>
                        <a:t>、发现新的资料、史料、证据、数据等</a:t>
                      </a:r>
                      <a:endParaRPr lang="en-US" altLang="zh-CN" sz="1600" dirty="0">
                        <a:latin typeface="微软雅黑" pitchFamily="34" charset="-122"/>
                        <a:ea typeface="微软雅黑" pitchFamily="34" charset="-122"/>
                      </a:endParaRPr>
                    </a:p>
                    <a:p>
                      <a:pPr algn="l"/>
                      <a:r>
                        <a:rPr lang="en-US" altLang="zh-CN" sz="1600" dirty="0">
                          <a:latin typeface="微软雅黑" pitchFamily="34" charset="-122"/>
                          <a:ea typeface="微软雅黑" pitchFamily="34" charset="-122"/>
                        </a:rPr>
                        <a:t>4</a:t>
                      </a:r>
                      <a:r>
                        <a:rPr lang="zh-CN" altLang="en-US" sz="1600" dirty="0">
                          <a:latin typeface="微软雅黑" pitchFamily="34" charset="-122"/>
                          <a:ea typeface="微软雅黑" pitchFamily="34" charset="-122"/>
                        </a:rPr>
                        <a:t>、对已有成果做出新的概括、评析（仅指综述文章）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xmlns="" id="{16FB03CB-99C8-214D-9B4D-5D1661F2791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77402146"/>
              </p:ext>
            </p:extLst>
          </p:nvPr>
        </p:nvGraphicFramePr>
        <p:xfrm>
          <a:off x="1663453" y="4143435"/>
          <a:ext cx="8640960" cy="1307584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latin typeface="微软雅黑" pitchFamily="34" charset="-122"/>
                          <a:ea typeface="微软雅黑" pitchFamily="34" charset="-122"/>
                        </a:rPr>
                        <a:t>A-21</a:t>
                      </a:r>
                      <a:r>
                        <a:rPr lang="zh-CN" altLang="en-US" sz="1600" dirty="0">
                          <a:latin typeface="微软雅黑" pitchFamily="34" charset="-122"/>
                          <a:ea typeface="微软雅黑" pitchFamily="34" charset="-122"/>
                        </a:rPr>
                        <a:t>分（极好）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latin typeface="微软雅黑" pitchFamily="34" charset="-122"/>
                          <a:ea typeface="微软雅黑" pitchFamily="34" charset="-122"/>
                        </a:rPr>
                        <a:t>B-16</a:t>
                      </a:r>
                      <a:r>
                        <a:rPr lang="zh-CN" altLang="en-US" sz="1600" dirty="0">
                          <a:latin typeface="微软雅黑" pitchFamily="34" charset="-122"/>
                          <a:ea typeface="微软雅黑" pitchFamily="34" charset="-122"/>
                        </a:rPr>
                        <a:t>分（较好）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latin typeface="微软雅黑" pitchFamily="34" charset="-122"/>
                          <a:ea typeface="微软雅黑" pitchFamily="34" charset="-122"/>
                        </a:rPr>
                        <a:t>C-11</a:t>
                      </a:r>
                      <a:r>
                        <a:rPr lang="zh-CN" altLang="en-US" sz="1600" dirty="0">
                          <a:latin typeface="微软雅黑" pitchFamily="34" charset="-122"/>
                          <a:ea typeface="微软雅黑" pitchFamily="34" charset="-122"/>
                        </a:rPr>
                        <a:t>分（一般）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latin typeface="微软雅黑" pitchFamily="34" charset="-122"/>
                          <a:ea typeface="微软雅黑" pitchFamily="34" charset="-122"/>
                        </a:rPr>
                        <a:t>D-6</a:t>
                      </a:r>
                      <a:r>
                        <a:rPr lang="zh-CN" altLang="en-US" sz="1600" dirty="0">
                          <a:latin typeface="微软雅黑" pitchFamily="34" charset="-122"/>
                          <a:ea typeface="微软雅黑" pitchFamily="34" charset="-122"/>
                        </a:rPr>
                        <a:t>分（较差）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latin typeface="微软雅黑" pitchFamily="34" charset="-122"/>
                          <a:ea typeface="微软雅黑" pitchFamily="34" charset="-122"/>
                        </a:rPr>
                        <a:t>E-1</a:t>
                      </a:r>
                      <a:r>
                        <a:rPr lang="zh-CN" altLang="en-US" sz="1600" dirty="0">
                          <a:latin typeface="微软雅黑" pitchFamily="34" charset="-122"/>
                          <a:ea typeface="微软雅黑" pitchFamily="34" charset="-122"/>
                        </a:rPr>
                        <a:t>分（极差）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48072">
                <a:tc>
                  <a:txBody>
                    <a:bodyPr/>
                    <a:lstStyle/>
                    <a:p>
                      <a:r>
                        <a:rPr lang="zh-CN" altLang="en-US" sz="1400" b="1" dirty="0">
                          <a:latin typeface="微软雅黑" pitchFamily="34" charset="-122"/>
                          <a:ea typeface="微软雅黑" pitchFamily="34" charset="-122"/>
                        </a:rPr>
                        <a:t>全面创新</a:t>
                      </a:r>
                      <a:r>
                        <a:rPr lang="en-US" altLang="zh-CN" sz="1400" dirty="0">
                          <a:latin typeface="微软雅黑" pitchFamily="34" charset="-122"/>
                          <a:ea typeface="微软雅黑" pitchFamily="34" charset="-122"/>
                        </a:rPr>
                        <a:t>——</a:t>
                      </a:r>
                    </a:p>
                    <a:p>
                      <a:r>
                        <a:rPr lang="zh-CN" altLang="en-US" sz="1400" dirty="0">
                          <a:latin typeface="微软雅黑" pitchFamily="34" charset="-122"/>
                          <a:ea typeface="微软雅黑" pitchFamily="34" charset="-122"/>
                        </a:rPr>
                        <a:t>对学术发展有显著贡献。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400" b="1" dirty="0">
                          <a:latin typeface="微软雅黑" pitchFamily="34" charset="-122"/>
                          <a:ea typeface="微软雅黑" pitchFamily="34" charset="-122"/>
                        </a:rPr>
                        <a:t>有较大创新</a:t>
                      </a:r>
                      <a:r>
                        <a:rPr lang="en-US" altLang="zh-CN" sz="1400" dirty="0">
                          <a:latin typeface="微软雅黑" pitchFamily="34" charset="-122"/>
                          <a:ea typeface="微软雅黑" pitchFamily="34" charset="-122"/>
                        </a:rPr>
                        <a:t>——</a:t>
                      </a:r>
                      <a:r>
                        <a:rPr lang="zh-CN" altLang="en-US" sz="1400" dirty="0">
                          <a:latin typeface="微软雅黑" pitchFamily="34" charset="-122"/>
                          <a:ea typeface="微软雅黑" pitchFamily="34" charset="-122"/>
                        </a:rPr>
                        <a:t>对学术发展有较大贡献。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400" b="1" dirty="0">
                          <a:latin typeface="微软雅黑" pitchFamily="34" charset="-122"/>
                          <a:ea typeface="微软雅黑" pitchFamily="34" charset="-122"/>
                        </a:rPr>
                        <a:t>有一定创新</a:t>
                      </a:r>
                      <a:r>
                        <a:rPr lang="en-US" altLang="zh-CN" sz="1400" dirty="0">
                          <a:latin typeface="微软雅黑" pitchFamily="34" charset="-122"/>
                          <a:ea typeface="微软雅黑" pitchFamily="34" charset="-122"/>
                        </a:rPr>
                        <a:t>——</a:t>
                      </a:r>
                    </a:p>
                    <a:p>
                      <a:r>
                        <a:rPr lang="zh-CN" altLang="en-US" sz="1400" dirty="0">
                          <a:latin typeface="微软雅黑" pitchFamily="34" charset="-122"/>
                          <a:ea typeface="微软雅黑" pitchFamily="34" charset="-122"/>
                        </a:rPr>
                        <a:t>对学术研究有启发和参考意义。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400" b="1" dirty="0">
                          <a:latin typeface="微软雅黑" pitchFamily="34" charset="-122"/>
                          <a:ea typeface="微软雅黑" pitchFamily="34" charset="-122"/>
                        </a:rPr>
                        <a:t>选题陈旧</a:t>
                      </a:r>
                      <a:r>
                        <a:rPr lang="en-US" altLang="zh-CN" sz="1400" dirty="0">
                          <a:latin typeface="微软雅黑" pitchFamily="34" charset="-122"/>
                          <a:ea typeface="微软雅黑" pitchFamily="34" charset="-122"/>
                        </a:rPr>
                        <a:t>——</a:t>
                      </a:r>
                    </a:p>
                    <a:p>
                      <a:r>
                        <a:rPr lang="zh-CN" altLang="en-US" sz="1400" dirty="0">
                          <a:latin typeface="微软雅黑" pitchFamily="34" charset="-122"/>
                          <a:ea typeface="微软雅黑" pitchFamily="34" charset="-122"/>
                        </a:rPr>
                        <a:t>无新意。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400" b="1" dirty="0">
                          <a:latin typeface="微软雅黑" pitchFamily="34" charset="-122"/>
                          <a:ea typeface="微软雅黑" pitchFamily="34" charset="-122"/>
                        </a:rPr>
                        <a:t>选题无意义</a:t>
                      </a:r>
                      <a:r>
                        <a:rPr lang="en-US" altLang="zh-CN" sz="1400" dirty="0">
                          <a:latin typeface="微软雅黑" pitchFamily="34" charset="-122"/>
                          <a:ea typeface="微软雅黑" pitchFamily="34" charset="-122"/>
                        </a:rPr>
                        <a:t>——</a:t>
                      </a:r>
                    </a:p>
                    <a:p>
                      <a:r>
                        <a:rPr lang="zh-CN" altLang="en-US" sz="1400" dirty="0">
                          <a:latin typeface="微软雅黑" pitchFamily="34" charset="-122"/>
                          <a:ea typeface="微软雅黑" pitchFamily="34" charset="-122"/>
                        </a:rPr>
                        <a:t>内容雷同。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7" name="TextBox 9">
            <a:extLst>
              <a:ext uri="{FF2B5EF4-FFF2-40B4-BE49-F238E27FC236}">
                <a16:creationId xmlns:a16="http://schemas.microsoft.com/office/drawing/2014/main" xmlns="" id="{47B3FB24-1A3E-504D-9AF2-0E3CB99589BD}"/>
              </a:ext>
            </a:extLst>
          </p:cNvPr>
          <p:cNvSpPr txBox="1"/>
          <p:nvPr/>
        </p:nvSpPr>
        <p:spPr>
          <a:xfrm>
            <a:off x="1663455" y="5727611"/>
            <a:ext cx="86409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C00000"/>
                </a:solidFill>
              </a:rPr>
              <a:t>说明：如果在评估“学术创新程度”指标时，出现表中</a:t>
            </a:r>
            <a:r>
              <a:rPr lang="en-US" altLang="zh-CN" sz="1600" dirty="0">
                <a:solidFill>
                  <a:srgbClr val="C00000"/>
                </a:solidFill>
              </a:rPr>
              <a:t>D</a:t>
            </a:r>
            <a:r>
              <a:rPr lang="zh-CN" altLang="en-US" sz="1600" dirty="0">
                <a:solidFill>
                  <a:srgbClr val="C00000"/>
                </a:solidFill>
              </a:rPr>
              <a:t>、</a:t>
            </a:r>
            <a:r>
              <a:rPr lang="en-US" altLang="zh-CN" sz="1600" dirty="0">
                <a:solidFill>
                  <a:srgbClr val="C00000"/>
                </a:solidFill>
              </a:rPr>
              <a:t>E</a:t>
            </a:r>
            <a:r>
              <a:rPr lang="zh-CN" altLang="en-US" sz="1600" dirty="0">
                <a:solidFill>
                  <a:srgbClr val="C00000"/>
                </a:solidFill>
              </a:rPr>
              <a:t>的情况时，可把论文等级直接定为“</a:t>
            </a:r>
            <a:r>
              <a:rPr lang="en-US" altLang="zh-CN" sz="1600" dirty="0">
                <a:solidFill>
                  <a:srgbClr val="C00000"/>
                </a:solidFill>
              </a:rPr>
              <a:t>D</a:t>
            </a:r>
            <a:r>
              <a:rPr lang="zh-CN" altLang="en-US" sz="1600" dirty="0">
                <a:solidFill>
                  <a:srgbClr val="C00000"/>
                </a:solidFill>
              </a:rPr>
              <a:t>较差”“</a:t>
            </a:r>
            <a:r>
              <a:rPr lang="en-US" altLang="zh-CN" sz="1600" dirty="0">
                <a:solidFill>
                  <a:srgbClr val="C00000"/>
                </a:solidFill>
              </a:rPr>
              <a:t>E</a:t>
            </a:r>
            <a:r>
              <a:rPr lang="zh-CN" altLang="en-US" sz="1600" dirty="0">
                <a:solidFill>
                  <a:srgbClr val="C00000"/>
                </a:solidFill>
              </a:rPr>
              <a:t>极差”，不再进行其他指标的打分。</a:t>
            </a:r>
          </a:p>
        </p:txBody>
      </p:sp>
      <p:sp>
        <p:nvSpPr>
          <p:cNvPr id="8" name="标题 8">
            <a:extLst>
              <a:ext uri="{FF2B5EF4-FFF2-40B4-BE49-F238E27FC236}">
                <a16:creationId xmlns:a16="http://schemas.microsoft.com/office/drawing/2014/main" xmlns="" id="{91A96FB6-6690-A34C-8688-740186694888}"/>
              </a:ext>
            </a:extLst>
          </p:cNvPr>
          <p:cNvSpPr txBox="1">
            <a:spLocks/>
          </p:cNvSpPr>
          <p:nvPr/>
        </p:nvSpPr>
        <p:spPr>
          <a:xfrm>
            <a:off x="189350" y="26988"/>
            <a:ext cx="8249800" cy="819150"/>
          </a:xfrm>
          <a:prstGeom prst="rect">
            <a:avLst/>
          </a:prstGeom>
        </p:spPr>
        <p:txBody>
          <a:bodyPr anchor="ctr">
            <a:normAutofit/>
            <a:scene3d>
              <a:camera prst="orthographicFront"/>
              <a:lightRig rig="threePt" dir="t"/>
            </a:scene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1000"/>
              </a:spcBef>
            </a:pPr>
            <a:r>
              <a:rPr kumimoji="1" lang="zh-CN" altLang="en-US" sz="2800" b="1" dirty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人大转载的标准体系</a:t>
            </a:r>
            <a:endParaRPr lang="zh-CN" altLang="zh-CN" sz="2800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" name="Picture 5">
            <a:extLst>
              <a:ext uri="{FF2B5EF4-FFF2-40B4-BE49-F238E27FC236}">
                <a16:creationId xmlns:a16="http://schemas.microsoft.com/office/drawing/2014/main" xmlns="" id="{6D15C964-E4D0-C03B-6F32-F7A99C2A462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030306" y="118464"/>
            <a:ext cx="810947" cy="705941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xmlns="" val="20213999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/>
    </mc:Choice>
    <mc:Fallback>
      <p:transition spd="med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 descr="图片2">
            <a:extLst>
              <a:ext uri="{FF2B5EF4-FFF2-40B4-BE49-F238E27FC236}">
                <a16:creationId xmlns:a16="http://schemas.microsoft.com/office/drawing/2014/main" xmlns="" id="{7524C1C8-286D-96DB-0A1F-8DAB814CF528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3000"/>
          </a:blip>
          <a:stretch>
            <a:fillRect/>
          </a:stretch>
        </p:blipFill>
        <p:spPr>
          <a:xfrm>
            <a:off x="0" y="1"/>
            <a:ext cx="12192000" cy="887914"/>
          </a:xfrm>
          <a:prstGeom prst="rect">
            <a:avLst/>
          </a:prstGeom>
        </p:spPr>
      </p:pic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xmlns="" id="{A692D9BF-922C-5A40-B8EC-B69B5090B42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32523703"/>
              </p:ext>
            </p:extLst>
          </p:nvPr>
        </p:nvGraphicFramePr>
        <p:xfrm>
          <a:off x="1690349" y="1361410"/>
          <a:ext cx="8640960" cy="2016224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152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97666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74406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>
                          <a:latin typeface="微软雅黑" pitchFamily="34" charset="-122"/>
                          <a:ea typeface="微软雅黑" pitchFamily="34" charset="-122"/>
                        </a:rPr>
                        <a:t>指标二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>
                          <a:latin typeface="微软雅黑" pitchFamily="34" charset="-122"/>
                          <a:ea typeface="微软雅黑" pitchFamily="34" charset="-122"/>
                        </a:rPr>
                        <a:t>指标内涵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>
                          <a:latin typeface="微软雅黑" pitchFamily="34" charset="-122"/>
                          <a:ea typeface="微软雅黑" pitchFamily="34" charset="-122"/>
                        </a:rPr>
                        <a:t>评估内容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5054">
                <a:tc rowSpan="3">
                  <a:txBody>
                    <a:bodyPr/>
                    <a:lstStyle/>
                    <a:p>
                      <a:pPr algn="ctr"/>
                      <a:r>
                        <a:rPr lang="zh-CN" altLang="en-US" sz="1400" dirty="0">
                          <a:latin typeface="微软雅黑" pitchFamily="34" charset="-122"/>
                          <a:ea typeface="微软雅黑" pitchFamily="34" charset="-122"/>
                        </a:rPr>
                        <a:t>论证完成</a:t>
                      </a:r>
                      <a:endParaRPr lang="en-US" altLang="zh-CN" sz="1400" dirty="0">
                        <a:latin typeface="微软雅黑" pitchFamily="34" charset="-122"/>
                        <a:ea typeface="微软雅黑" pitchFamily="34" charset="-122"/>
                      </a:endParaRPr>
                    </a:p>
                    <a:p>
                      <a:pPr algn="ctr"/>
                      <a:r>
                        <a:rPr lang="zh-CN" altLang="en-US" sz="1400" dirty="0">
                          <a:latin typeface="微软雅黑" pitchFamily="34" charset="-122"/>
                          <a:ea typeface="微软雅黑" pitchFamily="34" charset="-122"/>
                        </a:rPr>
                        <a:t>程度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l"/>
                      <a:r>
                        <a:rPr lang="zh-CN" altLang="en-US" sz="1400" dirty="0">
                          <a:latin typeface="微软雅黑" pitchFamily="34" charset="-122"/>
                          <a:ea typeface="微软雅黑" pitchFamily="34" charset="-122"/>
                        </a:rPr>
                        <a:t>衡量论文</a:t>
                      </a:r>
                      <a:r>
                        <a:rPr lang="en-US" altLang="zh-CN" sz="1400" dirty="0">
                          <a:latin typeface="微软雅黑" pitchFamily="34" charset="-122"/>
                          <a:ea typeface="微软雅黑" pitchFamily="34" charset="-122"/>
                        </a:rPr>
                        <a:t>—</a:t>
                      </a: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r>
                        <a:rPr lang="zh-CN" altLang="en-US" sz="1400" dirty="0">
                          <a:latin typeface="微软雅黑" pitchFamily="34" charset="-122"/>
                          <a:ea typeface="微软雅黑" pitchFamily="34" charset="-122"/>
                        </a:rPr>
                        <a:t>研究规范程度</a:t>
                      </a:r>
                      <a:endParaRPr lang="en-US" altLang="zh-CN" sz="1400" dirty="0">
                        <a:latin typeface="微软雅黑" pitchFamily="34" charset="-122"/>
                        <a:ea typeface="微软雅黑" pitchFamily="34" charset="-122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r>
                        <a:rPr lang="zh-CN" altLang="en-US" sz="1400" dirty="0">
                          <a:latin typeface="微软雅黑" pitchFamily="34" charset="-122"/>
                          <a:ea typeface="微软雅黑" pitchFamily="34" charset="-122"/>
                        </a:rPr>
                        <a:t>严谨程度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400" b="1" dirty="0">
                          <a:latin typeface="微软雅黑" pitchFamily="34" charset="-122"/>
                          <a:ea typeface="微软雅黑" pitchFamily="34" charset="-122"/>
                        </a:rPr>
                        <a:t>研究方法有效性</a:t>
                      </a:r>
                      <a:r>
                        <a:rPr lang="zh-CN" altLang="en-US" sz="1400" dirty="0">
                          <a:latin typeface="微软雅黑" pitchFamily="34" charset="-122"/>
                          <a:ea typeface="微软雅黑" pitchFamily="34" charset="-122"/>
                        </a:rPr>
                        <a:t>：</a:t>
                      </a:r>
                      <a:endParaRPr lang="en-US" altLang="zh-CN" sz="1400" dirty="0">
                        <a:latin typeface="微软雅黑" pitchFamily="34" charset="-122"/>
                        <a:ea typeface="微软雅黑" pitchFamily="34" charset="-122"/>
                      </a:endParaRPr>
                    </a:p>
                    <a:p>
                      <a:pPr algn="l"/>
                      <a:r>
                        <a:rPr lang="zh-CN" altLang="en-US" sz="1400" dirty="0">
                          <a:latin typeface="微软雅黑" pitchFamily="34" charset="-122"/>
                          <a:ea typeface="微软雅黑" pitchFamily="34" charset="-122"/>
                        </a:rPr>
                        <a:t>研究方法科学性、研究方法适当性（对于评估指标研究问题）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35985">
                <a:tc vMerge="1">
                  <a:txBody>
                    <a:bodyPr/>
                    <a:lstStyle/>
                    <a:p>
                      <a:pPr algn="ctr"/>
                      <a:endParaRPr lang="zh-CN" altLang="en-US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zh-CN" altLang="en-US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400" b="1" dirty="0">
                          <a:latin typeface="微软雅黑" pitchFamily="34" charset="-122"/>
                          <a:ea typeface="微软雅黑" pitchFamily="34" charset="-122"/>
                        </a:rPr>
                        <a:t>论据可靠性：</a:t>
                      </a:r>
                      <a:r>
                        <a:rPr lang="zh-CN" altLang="en-US" sz="1400" b="0" dirty="0">
                          <a:latin typeface="微软雅黑" pitchFamily="34" charset="-122"/>
                          <a:ea typeface="微软雅黑" pitchFamily="34" charset="-122"/>
                        </a:rPr>
                        <a:t>资料占有全面性、来源真实性、引证规范性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60779">
                <a:tc vMerge="1">
                  <a:txBody>
                    <a:bodyPr/>
                    <a:lstStyle/>
                    <a:p>
                      <a:pPr algn="ctr"/>
                      <a:endParaRPr lang="zh-CN" altLang="en-US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zh-CN" altLang="en-US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400" b="1" dirty="0">
                          <a:latin typeface="微软雅黑" pitchFamily="34" charset="-122"/>
                          <a:ea typeface="微软雅黑" pitchFamily="34" charset="-122"/>
                        </a:rPr>
                        <a:t>论证逻辑性：</a:t>
                      </a:r>
                      <a:r>
                        <a:rPr lang="zh-CN" altLang="en-US" sz="1400" dirty="0">
                          <a:latin typeface="微软雅黑" pitchFamily="34" charset="-122"/>
                          <a:ea typeface="微软雅黑" pitchFamily="34" charset="-122"/>
                        </a:rPr>
                        <a:t>理论前提科学性、概念使用准确性、论证过程系统性、逻辑推理严谨性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xmlns="" id="{8F0DA9E8-91AC-EE4C-9C22-EC2F922E0EB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62980026"/>
              </p:ext>
            </p:extLst>
          </p:nvPr>
        </p:nvGraphicFramePr>
        <p:xfrm>
          <a:off x="1690349" y="3610777"/>
          <a:ext cx="8640960" cy="300608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29614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8417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67878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>
                          <a:latin typeface="微软雅黑" pitchFamily="34" charset="-122"/>
                          <a:ea typeface="微软雅黑" pitchFamily="34" charset="-122"/>
                        </a:rPr>
                        <a:t>评估内容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微软雅黑" pitchFamily="34" charset="-122"/>
                          <a:ea typeface="微软雅黑" pitchFamily="34" charset="-122"/>
                        </a:rPr>
                        <a:t>A-21</a:t>
                      </a:r>
                      <a:r>
                        <a:rPr lang="zh-CN" altLang="en-US" sz="1400" dirty="0">
                          <a:latin typeface="微软雅黑" pitchFamily="34" charset="-122"/>
                          <a:ea typeface="微软雅黑" pitchFamily="34" charset="-122"/>
                        </a:rPr>
                        <a:t>分（极好）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微软雅黑" pitchFamily="34" charset="-122"/>
                          <a:ea typeface="微软雅黑" pitchFamily="34" charset="-122"/>
                        </a:rPr>
                        <a:t>B-16</a:t>
                      </a:r>
                      <a:r>
                        <a:rPr lang="zh-CN" altLang="en-US" sz="1400" dirty="0">
                          <a:latin typeface="微软雅黑" pitchFamily="34" charset="-122"/>
                          <a:ea typeface="微软雅黑" pitchFamily="34" charset="-122"/>
                        </a:rPr>
                        <a:t>分（较好）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微软雅黑" pitchFamily="34" charset="-122"/>
                          <a:ea typeface="微软雅黑" pitchFamily="34" charset="-122"/>
                        </a:rPr>
                        <a:t>C-11</a:t>
                      </a:r>
                      <a:r>
                        <a:rPr lang="zh-CN" altLang="en-US" sz="1400" dirty="0">
                          <a:latin typeface="微软雅黑" pitchFamily="34" charset="-122"/>
                          <a:ea typeface="微软雅黑" pitchFamily="34" charset="-122"/>
                        </a:rPr>
                        <a:t>分（一般）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微软雅黑" pitchFamily="34" charset="-122"/>
                          <a:ea typeface="微软雅黑" pitchFamily="34" charset="-122"/>
                        </a:rPr>
                        <a:t>D-6</a:t>
                      </a:r>
                      <a:r>
                        <a:rPr lang="zh-CN" altLang="en-US" sz="1400" dirty="0">
                          <a:latin typeface="微软雅黑" pitchFamily="34" charset="-122"/>
                          <a:ea typeface="微软雅黑" pitchFamily="34" charset="-122"/>
                        </a:rPr>
                        <a:t>分（较差）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微软雅黑" pitchFamily="34" charset="-122"/>
                          <a:ea typeface="微软雅黑" pitchFamily="34" charset="-122"/>
                        </a:rPr>
                        <a:t>E-1</a:t>
                      </a:r>
                      <a:r>
                        <a:rPr lang="zh-CN" altLang="en-US" sz="1400" dirty="0">
                          <a:latin typeface="微软雅黑" pitchFamily="34" charset="-122"/>
                          <a:ea typeface="微软雅黑" pitchFamily="34" charset="-122"/>
                        </a:rPr>
                        <a:t>分（极差）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2424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b="1" dirty="0">
                          <a:latin typeface="微软雅黑" pitchFamily="34" charset="-122"/>
                          <a:ea typeface="微软雅黑" pitchFamily="34" charset="-122"/>
                        </a:rPr>
                        <a:t>研究方法有效性</a:t>
                      </a:r>
                      <a:endParaRPr lang="zh-CN" altLang="en-US" sz="12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latin typeface="微软雅黑" pitchFamily="34" charset="-122"/>
                          <a:ea typeface="微软雅黑" pitchFamily="34" charset="-122"/>
                        </a:rPr>
                        <a:t>研究方法科学先进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dirty="0">
                          <a:latin typeface="微软雅黑" pitchFamily="34" charset="-122"/>
                          <a:ea typeface="微软雅黑" pitchFamily="34" charset="-122"/>
                        </a:rPr>
                        <a:t>研究方法较为科学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dirty="0">
                          <a:latin typeface="微软雅黑" pitchFamily="34" charset="-122"/>
                          <a:ea typeface="微软雅黑" pitchFamily="34" charset="-122"/>
                        </a:rPr>
                        <a:t>研究方法基本科学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dirty="0">
                          <a:latin typeface="微软雅黑" pitchFamily="34" charset="-122"/>
                          <a:ea typeface="微软雅黑" pitchFamily="34" charset="-122"/>
                        </a:rPr>
                        <a:t>研究方法不适当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dirty="0">
                          <a:latin typeface="微软雅黑" pitchFamily="34" charset="-122"/>
                          <a:ea typeface="微软雅黑" pitchFamily="34" charset="-122"/>
                        </a:rPr>
                        <a:t>研究方法无效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3335">
                <a:tc>
                  <a:txBody>
                    <a:bodyPr/>
                    <a:lstStyle/>
                    <a:p>
                      <a:pPr algn="l">
                        <a:buFont typeface="Arial" pitchFamily="34" charset="0"/>
                        <a:buNone/>
                      </a:pPr>
                      <a:r>
                        <a:rPr lang="zh-CN" altLang="en-US" sz="1200" b="1" dirty="0">
                          <a:latin typeface="微软雅黑" pitchFamily="34" charset="-122"/>
                          <a:ea typeface="微软雅黑" pitchFamily="34" charset="-122"/>
                        </a:rPr>
                        <a:t>论据可靠性</a:t>
                      </a:r>
                      <a:endParaRPr lang="zh-CN" altLang="en-US" sz="12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Font typeface="Arial" pitchFamily="34" charset="0"/>
                        <a:buChar char="•"/>
                      </a:pPr>
                      <a:r>
                        <a:rPr lang="zh-CN" altLang="en-US" sz="1200" dirty="0">
                          <a:latin typeface="微软雅黑" pitchFamily="34" charset="-122"/>
                          <a:ea typeface="微软雅黑" pitchFamily="34" charset="-122"/>
                        </a:rPr>
                        <a:t>论证全面准确</a:t>
                      </a:r>
                      <a:endParaRPr lang="en-US" altLang="zh-CN" sz="1200" dirty="0">
                        <a:latin typeface="微软雅黑" pitchFamily="34" charset="-122"/>
                        <a:ea typeface="微软雅黑" pitchFamily="34" charset="-122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r>
                        <a:rPr lang="zh-CN" altLang="en-US" sz="1200" dirty="0">
                          <a:latin typeface="微软雅黑" pitchFamily="34" charset="-122"/>
                          <a:ea typeface="微软雅黑" pitchFamily="34" charset="-122"/>
                        </a:rPr>
                        <a:t>引证清晰规范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Font typeface="Arial" pitchFamily="34" charset="0"/>
                        <a:buChar char="•"/>
                      </a:pPr>
                      <a:r>
                        <a:rPr lang="zh-CN" altLang="en-US" sz="1200" dirty="0">
                          <a:latin typeface="微软雅黑" pitchFamily="34" charset="-122"/>
                          <a:ea typeface="微软雅黑" pitchFamily="34" charset="-122"/>
                        </a:rPr>
                        <a:t>主要证据充实正确，细节部分略有欠缺</a:t>
                      </a:r>
                      <a:endParaRPr lang="en-US" altLang="zh-CN" sz="1200" dirty="0">
                        <a:latin typeface="微软雅黑" pitchFamily="34" charset="-122"/>
                        <a:ea typeface="微软雅黑" pitchFamily="34" charset="-122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r>
                        <a:rPr lang="zh-CN" altLang="en-US" sz="1200" dirty="0">
                          <a:latin typeface="微软雅黑" pitchFamily="34" charset="-122"/>
                          <a:ea typeface="微软雅黑" pitchFamily="34" charset="-122"/>
                        </a:rPr>
                        <a:t>引证清晰规范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Font typeface="Arial" pitchFamily="34" charset="0"/>
                        <a:buChar char="•"/>
                      </a:pPr>
                      <a:r>
                        <a:rPr lang="zh-CN" altLang="en-US" sz="1200" dirty="0">
                          <a:latin typeface="微软雅黑" pitchFamily="34" charset="-122"/>
                          <a:ea typeface="微软雅黑" pitchFamily="34" charset="-122"/>
                        </a:rPr>
                        <a:t>主要证据基本正确，但欠充实</a:t>
                      </a:r>
                      <a:endParaRPr lang="en-US" altLang="zh-CN" sz="1200" dirty="0">
                        <a:latin typeface="微软雅黑" pitchFamily="34" charset="-122"/>
                        <a:ea typeface="微软雅黑" pitchFamily="34" charset="-122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r>
                        <a:rPr lang="zh-CN" altLang="en-US" sz="1200" dirty="0">
                          <a:latin typeface="微软雅黑" pitchFamily="34" charset="-122"/>
                          <a:ea typeface="微软雅黑" pitchFamily="34" charset="-122"/>
                        </a:rPr>
                        <a:t>引证基本规范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Font typeface="Arial" pitchFamily="34" charset="0"/>
                        <a:buChar char="•"/>
                      </a:pPr>
                      <a:r>
                        <a:rPr lang="zh-CN" altLang="en-US" sz="1200" dirty="0">
                          <a:latin typeface="微软雅黑" pitchFamily="34" charset="-122"/>
                          <a:ea typeface="微软雅黑" pitchFamily="34" charset="-122"/>
                        </a:rPr>
                        <a:t>重要论据有遗漏</a:t>
                      </a:r>
                      <a:endParaRPr lang="en-US" altLang="zh-CN" sz="1200" dirty="0">
                        <a:latin typeface="微软雅黑" pitchFamily="34" charset="-122"/>
                        <a:ea typeface="微软雅黑" pitchFamily="34" charset="-122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r>
                        <a:rPr lang="zh-CN" altLang="en-US" sz="1200" dirty="0">
                          <a:latin typeface="微软雅黑" pitchFamily="34" charset="-122"/>
                          <a:ea typeface="微软雅黑" pitchFamily="34" charset="-122"/>
                        </a:rPr>
                        <a:t>引证不规范</a:t>
                      </a: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endParaRPr lang="zh-CN" altLang="en-US" sz="12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Font typeface="Arial" pitchFamily="34" charset="0"/>
                        <a:buChar char="•"/>
                      </a:pPr>
                      <a:r>
                        <a:rPr lang="zh-CN" altLang="en-US" sz="1200" dirty="0">
                          <a:latin typeface="微软雅黑" pitchFamily="34" charset="-122"/>
                          <a:ea typeface="微软雅黑" pitchFamily="34" charset="-122"/>
                        </a:rPr>
                        <a:t>论据严重不足，存在错误</a:t>
                      </a:r>
                      <a:endParaRPr lang="en-US" altLang="zh-CN" sz="1200" dirty="0">
                        <a:latin typeface="微软雅黑" pitchFamily="34" charset="-122"/>
                        <a:ea typeface="微软雅黑" pitchFamily="34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zh-CN" altLang="en-US" sz="1200" dirty="0">
                          <a:latin typeface="微软雅黑" pitchFamily="34" charset="-122"/>
                          <a:ea typeface="微软雅黑" pitchFamily="34" charset="-122"/>
                        </a:rPr>
                        <a:t>引证不规范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69713">
                <a:tc>
                  <a:txBody>
                    <a:bodyPr/>
                    <a:lstStyle/>
                    <a:p>
                      <a:pPr algn="l">
                        <a:buFont typeface="Arial" pitchFamily="34" charset="0"/>
                        <a:buNone/>
                      </a:pPr>
                      <a:r>
                        <a:rPr lang="zh-CN" altLang="en-US" sz="1200" b="1" dirty="0">
                          <a:latin typeface="微软雅黑" pitchFamily="34" charset="-122"/>
                          <a:ea typeface="微软雅黑" pitchFamily="34" charset="-122"/>
                        </a:rPr>
                        <a:t>论证逻辑性</a:t>
                      </a:r>
                      <a:endParaRPr lang="zh-CN" altLang="en-US" sz="12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Font typeface="Arial" pitchFamily="34" charset="0"/>
                        <a:buChar char="•"/>
                      </a:pPr>
                      <a:r>
                        <a:rPr lang="zh-CN" altLang="en-US" sz="1200" dirty="0">
                          <a:latin typeface="微软雅黑" pitchFamily="34" charset="-122"/>
                          <a:ea typeface="微软雅黑" pitchFamily="34" charset="-122"/>
                        </a:rPr>
                        <a:t>理论前提科学性</a:t>
                      </a:r>
                      <a:endParaRPr lang="en-US" altLang="zh-CN" sz="1200" dirty="0">
                        <a:latin typeface="微软雅黑" pitchFamily="34" charset="-122"/>
                        <a:ea typeface="微软雅黑" pitchFamily="34" charset="-122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r>
                        <a:rPr lang="zh-CN" altLang="en-US" sz="1200" dirty="0">
                          <a:latin typeface="微软雅黑" pitchFamily="34" charset="-122"/>
                          <a:ea typeface="微软雅黑" pitchFamily="34" charset="-122"/>
                        </a:rPr>
                        <a:t>概念使用准确性</a:t>
                      </a:r>
                      <a:endParaRPr lang="en-US" altLang="zh-CN" sz="1200" dirty="0">
                        <a:latin typeface="微软雅黑" pitchFamily="34" charset="-122"/>
                        <a:ea typeface="微软雅黑" pitchFamily="34" charset="-122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r>
                        <a:rPr lang="zh-CN" altLang="en-US" sz="1200" dirty="0">
                          <a:latin typeface="微软雅黑" pitchFamily="34" charset="-122"/>
                          <a:ea typeface="微软雅黑" pitchFamily="34" charset="-122"/>
                        </a:rPr>
                        <a:t>推理严密系统</a:t>
                      </a:r>
                      <a:endParaRPr lang="en-US" altLang="zh-CN" sz="1200" dirty="0">
                        <a:latin typeface="微软雅黑" pitchFamily="34" charset="-122"/>
                        <a:ea typeface="微软雅黑" pitchFamily="34" charset="-122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r>
                        <a:rPr lang="zh-CN" altLang="en-US" sz="1200" dirty="0">
                          <a:latin typeface="微软雅黑" pitchFamily="34" charset="-122"/>
                          <a:ea typeface="微软雅黑" pitchFamily="34" charset="-122"/>
                        </a:rPr>
                        <a:t>分析深入透彻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Font typeface="Arial" pitchFamily="34" charset="0"/>
                        <a:buChar char="•"/>
                      </a:pPr>
                      <a:r>
                        <a:rPr lang="zh-CN" altLang="en-US" sz="1200" dirty="0">
                          <a:latin typeface="微软雅黑" pitchFamily="34" charset="-122"/>
                          <a:ea typeface="微软雅黑" pitchFamily="34" charset="-122"/>
                        </a:rPr>
                        <a:t>论证说服力较强</a:t>
                      </a:r>
                      <a:endParaRPr lang="en-US" altLang="zh-CN" sz="1200" dirty="0">
                        <a:latin typeface="微软雅黑" pitchFamily="34" charset="-122"/>
                        <a:ea typeface="微软雅黑" pitchFamily="34" charset="-122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r>
                        <a:rPr lang="zh-CN" altLang="en-US" sz="1200" dirty="0">
                          <a:latin typeface="微软雅黑" pitchFamily="34" charset="-122"/>
                          <a:ea typeface="微软雅黑" pitchFamily="34" charset="-122"/>
                        </a:rPr>
                        <a:t>分析较深入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Font typeface="Arial" pitchFamily="34" charset="0"/>
                        <a:buChar char="•"/>
                      </a:pPr>
                      <a:r>
                        <a:rPr lang="zh-CN" altLang="en-US" sz="1200" dirty="0">
                          <a:latin typeface="微软雅黑" pitchFamily="34" charset="-122"/>
                          <a:ea typeface="微软雅黑" pitchFamily="34" charset="-122"/>
                        </a:rPr>
                        <a:t>论证基本清晰</a:t>
                      </a:r>
                      <a:endParaRPr lang="en-US" altLang="zh-CN" sz="1200" dirty="0">
                        <a:latin typeface="微软雅黑" pitchFamily="34" charset="-122"/>
                        <a:ea typeface="微软雅黑" pitchFamily="34" charset="-122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r>
                        <a:rPr lang="zh-CN" altLang="en-US" sz="1200" dirty="0">
                          <a:latin typeface="微软雅黑" pitchFamily="34" charset="-122"/>
                          <a:ea typeface="微软雅黑" pitchFamily="34" charset="-122"/>
                        </a:rPr>
                        <a:t>分析有一定深度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Font typeface="Arial" pitchFamily="34" charset="0"/>
                        <a:buChar char="•"/>
                      </a:pPr>
                      <a:r>
                        <a:rPr lang="zh-CN" altLang="en-US" sz="1200" dirty="0">
                          <a:latin typeface="微软雅黑" pitchFamily="34" charset="-122"/>
                          <a:ea typeface="微软雅黑" pitchFamily="34" charset="-122"/>
                        </a:rPr>
                        <a:t>论证缺乏说服力</a:t>
                      </a:r>
                      <a:endParaRPr lang="en-US" altLang="zh-CN" sz="1200" dirty="0">
                        <a:latin typeface="微软雅黑" pitchFamily="34" charset="-122"/>
                        <a:ea typeface="微软雅黑" pitchFamily="34" charset="-122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r>
                        <a:rPr lang="zh-CN" altLang="en-US" sz="1200" dirty="0">
                          <a:latin typeface="微软雅黑" pitchFamily="34" charset="-122"/>
                          <a:ea typeface="微软雅黑" pitchFamily="34" charset="-122"/>
                        </a:rPr>
                        <a:t>分析浅显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Font typeface="Arial" pitchFamily="34" charset="0"/>
                        <a:buChar char="•"/>
                      </a:pPr>
                      <a:r>
                        <a:rPr lang="zh-CN" altLang="en-US" sz="1200" dirty="0">
                          <a:latin typeface="微软雅黑" pitchFamily="34" charset="-122"/>
                          <a:ea typeface="微软雅黑" pitchFamily="34" charset="-122"/>
                        </a:rPr>
                        <a:t>论证混乱</a:t>
                      </a:r>
                      <a:endParaRPr lang="en-US" altLang="zh-CN" sz="1200" dirty="0">
                        <a:latin typeface="微软雅黑" pitchFamily="34" charset="-122"/>
                        <a:ea typeface="微软雅黑" pitchFamily="34" charset="-122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r>
                        <a:rPr lang="zh-CN" altLang="en-US" sz="1200" dirty="0">
                          <a:latin typeface="微软雅黑" pitchFamily="34" charset="-122"/>
                          <a:ea typeface="微软雅黑" pitchFamily="34" charset="-122"/>
                        </a:rPr>
                        <a:t>缺乏分析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pic>
        <p:nvPicPr>
          <p:cNvPr id="2" name="Picture 5">
            <a:extLst>
              <a:ext uri="{FF2B5EF4-FFF2-40B4-BE49-F238E27FC236}">
                <a16:creationId xmlns:a16="http://schemas.microsoft.com/office/drawing/2014/main" xmlns="" id="{E6A966F5-5041-E1E7-A1B1-456D60365FB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030306" y="118464"/>
            <a:ext cx="810947" cy="70594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标题 8">
            <a:extLst>
              <a:ext uri="{FF2B5EF4-FFF2-40B4-BE49-F238E27FC236}">
                <a16:creationId xmlns:a16="http://schemas.microsoft.com/office/drawing/2014/main" xmlns="" id="{49FE2E96-493D-FBF3-AE91-6A06EFF8C022}"/>
              </a:ext>
            </a:extLst>
          </p:cNvPr>
          <p:cNvSpPr txBox="1">
            <a:spLocks/>
          </p:cNvSpPr>
          <p:nvPr/>
        </p:nvSpPr>
        <p:spPr>
          <a:xfrm>
            <a:off x="189350" y="26988"/>
            <a:ext cx="8249800" cy="819150"/>
          </a:xfrm>
          <a:prstGeom prst="rect">
            <a:avLst/>
          </a:prstGeom>
        </p:spPr>
        <p:txBody>
          <a:bodyPr anchor="ctr">
            <a:normAutofit/>
            <a:scene3d>
              <a:camera prst="orthographicFront"/>
              <a:lightRig rig="threePt" dir="t"/>
            </a:scene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1000"/>
              </a:spcBef>
            </a:pPr>
            <a:r>
              <a:rPr kumimoji="1" lang="zh-CN" altLang="en-US" sz="2800" b="1" dirty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人大转载的标准体系</a:t>
            </a:r>
            <a:endParaRPr lang="zh-CN" altLang="zh-CN" sz="2800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042328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/>
    </mc:Choice>
    <mc:Fallback>
      <p:transition spd="med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5" name="图片 254"/>
          <p:cNvPicPr>
            <a:picLocks noChangeAspect="1"/>
          </p:cNvPicPr>
          <p:nvPr/>
        </p:nvPicPr>
        <p:blipFill rotWithShape="1">
          <a:blip r:embed="rId2"/>
          <a:srcRect b="42584"/>
          <a:stretch>
            <a:fillRect/>
          </a:stretch>
        </p:blipFill>
        <p:spPr>
          <a:xfrm rot="10800000" flipH="1">
            <a:off x="81915" y="0"/>
            <a:ext cx="2572385" cy="1677670"/>
          </a:xfrm>
          <a:prstGeom prst="rect">
            <a:avLst/>
          </a:prstGeom>
        </p:spPr>
      </p:pic>
      <p:grpSp>
        <p:nvGrpSpPr>
          <p:cNvPr id="256" name="组合 255"/>
          <p:cNvGrpSpPr/>
          <p:nvPr/>
        </p:nvGrpSpPr>
        <p:grpSpPr>
          <a:xfrm>
            <a:off x="8808720" y="5456555"/>
            <a:ext cx="3383280" cy="1401445"/>
            <a:chOff x="7816096" y="4249913"/>
            <a:chExt cx="4375904" cy="2615756"/>
          </a:xfrm>
        </p:grpSpPr>
        <p:pic>
          <p:nvPicPr>
            <p:cNvPr id="257" name="图片 256"/>
            <p:cNvPicPr>
              <a:picLocks noChangeAspect="1"/>
            </p:cNvPicPr>
            <p:nvPr/>
          </p:nvPicPr>
          <p:blipFill rotWithShape="1">
            <a:blip r:embed="rId3"/>
            <a:srcRect r="503" b="41783"/>
            <a:stretch>
              <a:fillRect/>
            </a:stretch>
          </p:blipFill>
          <p:spPr>
            <a:xfrm>
              <a:off x="9304674" y="4249913"/>
              <a:ext cx="2887326" cy="2615756"/>
            </a:xfrm>
            <a:prstGeom prst="rect">
              <a:avLst/>
            </a:prstGeom>
          </p:spPr>
        </p:pic>
        <p:pic>
          <p:nvPicPr>
            <p:cNvPr id="258" name="图片 257"/>
            <p:cNvPicPr>
              <a:picLocks noChangeAspect="1"/>
            </p:cNvPicPr>
            <p:nvPr/>
          </p:nvPicPr>
          <p:blipFill rotWithShape="1">
            <a:blip r:embed="rId2"/>
            <a:srcRect b="42584"/>
            <a:stretch>
              <a:fillRect/>
            </a:stretch>
          </p:blipFill>
          <p:spPr>
            <a:xfrm>
              <a:off x="7816096" y="5035138"/>
              <a:ext cx="2718434" cy="1822862"/>
            </a:xfrm>
            <a:prstGeom prst="rect">
              <a:avLst/>
            </a:prstGeom>
          </p:spPr>
        </p:pic>
      </p:grpSp>
      <p:sp>
        <p:nvSpPr>
          <p:cNvPr id="266" name="矩形 265"/>
          <p:cNvSpPr/>
          <p:nvPr/>
        </p:nvSpPr>
        <p:spPr>
          <a:xfrm rot="5400000">
            <a:off x="-627730" y="3082085"/>
            <a:ext cx="2018371" cy="224472"/>
          </a:xfrm>
          <a:prstGeom prst="rect">
            <a:avLst/>
          </a:prstGeom>
          <a:solidFill>
            <a:srgbClr val="A7022B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400000000000000" pitchFamily="34" charset="-122"/>
            </a:endParaRPr>
          </a:p>
        </p:txBody>
      </p:sp>
      <p:sp>
        <p:nvSpPr>
          <p:cNvPr id="267" name="矩形 266"/>
          <p:cNvSpPr/>
          <p:nvPr/>
        </p:nvSpPr>
        <p:spPr>
          <a:xfrm rot="5400000">
            <a:off x="10802078" y="3082085"/>
            <a:ext cx="2018371" cy="224472"/>
          </a:xfrm>
          <a:prstGeom prst="rect">
            <a:avLst/>
          </a:prstGeom>
          <a:solidFill>
            <a:srgbClr val="A7022B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400000000000000" pitchFamily="34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2922152" y="1237635"/>
            <a:ext cx="6491207" cy="0"/>
          </a:xfrm>
          <a:prstGeom prst="line">
            <a:avLst/>
          </a:prstGeom>
          <a:noFill/>
          <a:ln w="25400">
            <a:gradFill flip="none" rotWithShape="1">
              <a:gsLst>
                <a:gs pos="0">
                  <a:srgbClr val="C00000"/>
                </a:gs>
                <a:gs pos="100000">
                  <a:schemeClr val="bg2">
                    <a:lumMod val="90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cxnSp>
      <p:sp>
        <p:nvSpPr>
          <p:cNvPr id="28" name="文本框 27"/>
          <p:cNvSpPr txBox="1"/>
          <p:nvPr/>
        </p:nvSpPr>
        <p:spPr>
          <a:xfrm>
            <a:off x="3269245" y="1662005"/>
            <a:ext cx="123308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 algn="ctr"/>
            <a:r>
              <a:rPr lang="en-US" altLang="zh-CN" sz="3600" b="1" dirty="0">
                <a:solidFill>
                  <a:srgbClr val="AC1631"/>
                </a:solidFill>
                <a:latin typeface="Arial" panose="020B0604020202020204" pitchFamily="34" charset="0"/>
                <a:ea typeface="思源黑体 CN Bold" panose="020B0800000000000000" pitchFamily="34" charset="-122"/>
                <a:cs typeface="+mn-ea"/>
                <a:sym typeface="Arial" panose="020B0604020202020204" pitchFamily="34" charset="0"/>
              </a:rPr>
              <a:t>01</a:t>
            </a:r>
          </a:p>
        </p:txBody>
      </p:sp>
      <p:cxnSp>
        <p:nvCxnSpPr>
          <p:cNvPr id="2" name="直接连接符 1"/>
          <p:cNvCxnSpPr/>
          <p:nvPr/>
        </p:nvCxnSpPr>
        <p:spPr>
          <a:xfrm>
            <a:off x="2922152" y="4927342"/>
            <a:ext cx="6491207" cy="0"/>
          </a:xfrm>
          <a:prstGeom prst="line">
            <a:avLst/>
          </a:prstGeom>
          <a:noFill/>
          <a:ln w="25400">
            <a:gradFill flip="none" rotWithShape="1">
              <a:gsLst>
                <a:gs pos="0">
                  <a:srgbClr val="C00000"/>
                </a:gs>
                <a:gs pos="100000">
                  <a:schemeClr val="bg2">
                    <a:lumMod val="90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cxnSp>
      <p:sp>
        <p:nvSpPr>
          <p:cNvPr id="4" name="文本框 3"/>
          <p:cNvSpPr txBox="1"/>
          <p:nvPr/>
        </p:nvSpPr>
        <p:spPr>
          <a:xfrm>
            <a:off x="4563378" y="1576338"/>
            <a:ext cx="4258401" cy="63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grpFill/>
              </a14:hiddenFill>
            </a:ext>
          </a:extLst>
        </p:spPr>
        <p:txBody>
          <a:bodyPr wrap="square" anchor="ctr">
            <a:spAutoFit/>
            <a:scene3d>
              <a:camera prst="orthographicFront"/>
              <a:lightRig rig="threePt" dir="t"/>
            </a:scene3d>
          </a:bodyPr>
          <a:lstStyle/>
          <a:p>
            <a:pPr algn="dist" fontAlgn="auto">
              <a:lnSpc>
                <a:spcPct val="150000"/>
              </a:lnSpc>
              <a:buNone/>
            </a:pPr>
            <a:r>
              <a:rPr lang="zh-CN" altLang="en-US" sz="2800" b="1" dirty="0">
                <a:solidFill>
                  <a:srgbClr val="AC1631"/>
                </a:solidFill>
                <a:effectLst>
                  <a:outerShdw blurRad="38100" dist="25400" dir="5400000" algn="ctr" rotWithShape="0">
                    <a:srgbClr val="6E747A">
                      <a:alpha val="43000"/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  <a:sym typeface="+mn-ea"/>
              </a:rPr>
              <a:t>人大复印报刊资料的历史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52617519-6834-E679-DC5A-2EE277DFB982}"/>
              </a:ext>
            </a:extLst>
          </p:cNvPr>
          <p:cNvSpPr txBox="1"/>
          <p:nvPr/>
        </p:nvSpPr>
        <p:spPr>
          <a:xfrm>
            <a:off x="3273597" y="2389173"/>
            <a:ext cx="123308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 algn="ctr"/>
            <a:r>
              <a:rPr lang="en-US" altLang="zh-CN" sz="3600" b="1" dirty="0">
                <a:solidFill>
                  <a:srgbClr val="AC1631"/>
                </a:solidFill>
                <a:latin typeface="Arial" panose="020B0604020202020204" pitchFamily="34" charset="0"/>
                <a:ea typeface="思源黑体 CN Bold" panose="020B0800000000000000" pitchFamily="34" charset="-122"/>
                <a:cs typeface="+mn-ea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AA811CBE-85A1-0EB5-68B6-7AC7BC3DC627}"/>
              </a:ext>
            </a:extLst>
          </p:cNvPr>
          <p:cNvSpPr txBox="1"/>
          <p:nvPr/>
        </p:nvSpPr>
        <p:spPr>
          <a:xfrm>
            <a:off x="4567730" y="2303506"/>
            <a:ext cx="4240990" cy="63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grpFill/>
              </a14:hiddenFill>
            </a:ext>
          </a:extLst>
        </p:spPr>
        <p:txBody>
          <a:bodyPr wrap="square" anchor="ctr">
            <a:spAutoFit/>
            <a:scene3d>
              <a:camera prst="orthographicFront"/>
              <a:lightRig rig="threePt" dir="t"/>
            </a:scene3d>
          </a:bodyPr>
          <a:lstStyle/>
          <a:p>
            <a:pPr algn="dist" fontAlgn="auto">
              <a:lnSpc>
                <a:spcPct val="150000"/>
              </a:lnSpc>
              <a:buNone/>
            </a:pPr>
            <a:r>
              <a:rPr lang="zh-CN" altLang="en-US" sz="2800" b="1" dirty="0">
                <a:solidFill>
                  <a:srgbClr val="AC1631"/>
                </a:solidFill>
                <a:effectLst>
                  <a:outerShdw blurRad="38100" dist="25400" dir="5400000" algn="ctr" rotWithShape="0">
                    <a:srgbClr val="6E747A">
                      <a:alpha val="43000"/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  <a:sym typeface="+mn-ea"/>
              </a:rPr>
              <a:t>人大复印数据库价值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F988B52D-6BF0-EA3C-F39C-84D31E6C3E4D}"/>
              </a:ext>
            </a:extLst>
          </p:cNvPr>
          <p:cNvSpPr txBox="1"/>
          <p:nvPr/>
        </p:nvSpPr>
        <p:spPr>
          <a:xfrm>
            <a:off x="3269240" y="3159882"/>
            <a:ext cx="123308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 algn="ctr"/>
            <a:r>
              <a:rPr lang="en-US" altLang="zh-CN" sz="3600" b="1" dirty="0">
                <a:solidFill>
                  <a:srgbClr val="AC1631"/>
                </a:solidFill>
                <a:latin typeface="Arial" panose="020B0604020202020204" pitchFamily="34" charset="0"/>
                <a:ea typeface="思源黑体 CN Bold" panose="020B0800000000000000" pitchFamily="34" charset="-122"/>
                <a:cs typeface="+mn-ea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41777253-D5E2-0FBF-1D4A-48BD8D25FED5}"/>
              </a:ext>
            </a:extLst>
          </p:cNvPr>
          <p:cNvSpPr txBox="1"/>
          <p:nvPr/>
        </p:nvSpPr>
        <p:spPr>
          <a:xfrm>
            <a:off x="4563373" y="3074215"/>
            <a:ext cx="4240990" cy="63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grpFill/>
              </a14:hiddenFill>
            </a:ext>
          </a:extLst>
        </p:spPr>
        <p:txBody>
          <a:bodyPr wrap="square" anchor="ctr">
            <a:spAutoFit/>
            <a:scene3d>
              <a:camera prst="orthographicFront"/>
              <a:lightRig rig="threePt" dir="t"/>
            </a:scene3d>
          </a:bodyPr>
          <a:lstStyle/>
          <a:p>
            <a:pPr algn="dist" fontAlgn="auto">
              <a:lnSpc>
                <a:spcPct val="150000"/>
              </a:lnSpc>
              <a:buNone/>
            </a:pPr>
            <a:r>
              <a:rPr lang="zh-CN" altLang="en-US" sz="2800" b="1" dirty="0">
                <a:solidFill>
                  <a:srgbClr val="AC1631"/>
                </a:solidFill>
                <a:effectLst>
                  <a:outerShdw blurRad="38100" dist="25400" dir="5400000" algn="ctr" rotWithShape="0">
                    <a:srgbClr val="6E747A">
                      <a:alpha val="43000"/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  <a:sym typeface="+mn-ea"/>
              </a:rPr>
              <a:t>人大复印数据库使用方法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41D822A7-C3AC-8D8A-39C3-58D6818BC630}"/>
              </a:ext>
            </a:extLst>
          </p:cNvPr>
          <p:cNvSpPr txBox="1"/>
          <p:nvPr/>
        </p:nvSpPr>
        <p:spPr>
          <a:xfrm>
            <a:off x="3282302" y="3878343"/>
            <a:ext cx="123308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 algn="ctr"/>
            <a:r>
              <a:rPr lang="en-US" altLang="zh-CN" sz="3600" b="1" dirty="0">
                <a:solidFill>
                  <a:srgbClr val="AC1631"/>
                </a:solidFill>
                <a:latin typeface="Arial" panose="020B0604020202020204" pitchFamily="34" charset="0"/>
                <a:ea typeface="思源黑体 CN Bold" panose="020B0800000000000000" pitchFamily="34" charset="-122"/>
                <a:cs typeface="+mn-ea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122513D9-D65D-BD6C-08DD-5DAEFF5313D4}"/>
              </a:ext>
            </a:extLst>
          </p:cNvPr>
          <p:cNvSpPr txBox="1"/>
          <p:nvPr/>
        </p:nvSpPr>
        <p:spPr>
          <a:xfrm>
            <a:off x="4559021" y="3792682"/>
            <a:ext cx="4258401" cy="63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grpFill/>
              </a14:hiddenFill>
            </a:ext>
          </a:extLst>
        </p:spPr>
        <p:txBody>
          <a:bodyPr wrap="square" anchor="ctr">
            <a:spAutoFit/>
            <a:scene3d>
              <a:camera prst="orthographicFront"/>
              <a:lightRig rig="threePt" dir="t"/>
            </a:scene3d>
          </a:bodyPr>
          <a:lstStyle/>
          <a:p>
            <a:pPr algn="dist" fontAlgn="auto">
              <a:lnSpc>
                <a:spcPct val="150000"/>
              </a:lnSpc>
              <a:buNone/>
            </a:pPr>
            <a:r>
              <a:rPr lang="zh-CN" altLang="en-US" sz="2800" b="1" dirty="0">
                <a:solidFill>
                  <a:srgbClr val="AC1631"/>
                </a:solidFill>
                <a:effectLst>
                  <a:outerShdw blurRad="38100" dist="25400" dir="5400000" algn="ctr" rotWithShape="0">
                    <a:srgbClr val="6E747A">
                      <a:alpha val="43000"/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  <a:sym typeface="+mn-ea"/>
              </a:rPr>
              <a:t>人大复印报刊资料选编</a:t>
            </a:r>
          </a:p>
        </p:txBody>
      </p:sp>
      <p:pic>
        <p:nvPicPr>
          <p:cNvPr id="9" name="Picture 5">
            <a:extLst>
              <a:ext uri="{FF2B5EF4-FFF2-40B4-BE49-F238E27FC236}">
                <a16:creationId xmlns:a16="http://schemas.microsoft.com/office/drawing/2014/main" xmlns="" id="{C4DFF967-A2F5-1475-9E82-566C0977F50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646473" y="176418"/>
            <a:ext cx="1017588" cy="885825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xmlns="" val="34880107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/>
    </mc:Choice>
    <mc:Fallback>
      <p:transition spd="med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 descr="图片2">
            <a:extLst>
              <a:ext uri="{FF2B5EF4-FFF2-40B4-BE49-F238E27FC236}">
                <a16:creationId xmlns:a16="http://schemas.microsoft.com/office/drawing/2014/main" xmlns="" id="{7524C1C8-286D-96DB-0A1F-8DAB814CF528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3000"/>
          </a:blip>
          <a:stretch>
            <a:fillRect/>
          </a:stretch>
        </p:blipFill>
        <p:spPr>
          <a:xfrm>
            <a:off x="0" y="1"/>
            <a:ext cx="12192000" cy="887914"/>
          </a:xfrm>
          <a:prstGeom prst="rect">
            <a:avLst/>
          </a:prstGeom>
        </p:spPr>
      </p:pic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xmlns="" id="{BD93DBDB-AD99-B64A-B8FE-28B49A28463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895747159"/>
              </p:ext>
            </p:extLst>
          </p:nvPr>
        </p:nvGraphicFramePr>
        <p:xfrm>
          <a:off x="1744139" y="1391940"/>
          <a:ext cx="8763203" cy="2016224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16842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81484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77992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74406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>
                          <a:latin typeface="微软雅黑" pitchFamily="34" charset="-122"/>
                          <a:ea typeface="微软雅黑" pitchFamily="34" charset="-122"/>
                        </a:rPr>
                        <a:t>指标三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>
                          <a:latin typeface="微软雅黑" pitchFamily="34" charset="-122"/>
                          <a:ea typeface="微软雅黑" pitchFamily="34" charset="-122"/>
                        </a:rPr>
                        <a:t>指标内涵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>
                          <a:latin typeface="微软雅黑" pitchFamily="34" charset="-122"/>
                          <a:ea typeface="微软雅黑" pitchFamily="34" charset="-122"/>
                        </a:rPr>
                        <a:t>评估内容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181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latin typeface="微软雅黑" pitchFamily="34" charset="-122"/>
                          <a:ea typeface="微软雅黑" pitchFamily="34" charset="-122"/>
                        </a:rPr>
                        <a:t>社会价值</a:t>
                      </a:r>
                      <a:endParaRPr lang="en-US" altLang="zh-CN" sz="16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600" dirty="0">
                          <a:latin typeface="微软雅黑" pitchFamily="34" charset="-122"/>
                          <a:ea typeface="微软雅黑" pitchFamily="34" charset="-122"/>
                        </a:rPr>
                        <a:t>衡量论文对社会发展进步可能产生的推动作用的大小</a:t>
                      </a:r>
                      <a:endParaRPr lang="en-US" altLang="zh-CN" sz="16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zh-CN" altLang="en-US" sz="1600" dirty="0">
                          <a:latin typeface="微软雅黑" pitchFamily="34" charset="-122"/>
                          <a:ea typeface="微软雅黑" pitchFamily="34" charset="-122"/>
                        </a:rPr>
                        <a:t>对解决经济、政治、社会建设中问题的推动作用</a:t>
                      </a:r>
                      <a:endParaRPr lang="en-US" altLang="zh-CN" sz="1600" dirty="0">
                        <a:latin typeface="微软雅黑" pitchFamily="34" charset="-122"/>
                        <a:ea typeface="微软雅黑" pitchFamily="34" charset="-122"/>
                      </a:endParaRP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zh-CN" altLang="en-US" sz="1600" dirty="0">
                          <a:latin typeface="微软雅黑" pitchFamily="34" charset="-122"/>
                          <a:ea typeface="微软雅黑" pitchFamily="34" charset="-122"/>
                        </a:rPr>
                        <a:t>对思想道德文化建设的促进作用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xmlns="" id="{FB88F47F-66C6-C545-B53A-AE8800C4C35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32512357"/>
              </p:ext>
            </p:extLst>
          </p:nvPr>
        </p:nvGraphicFramePr>
        <p:xfrm>
          <a:off x="1744136" y="3696196"/>
          <a:ext cx="8763205" cy="1790997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2638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33685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19080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9540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87631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微软雅黑" pitchFamily="34" charset="-122"/>
                          <a:ea typeface="微软雅黑" pitchFamily="34" charset="-122"/>
                        </a:rPr>
                        <a:t>A-21</a:t>
                      </a:r>
                      <a:r>
                        <a:rPr lang="zh-CN" altLang="en-US" sz="1400" dirty="0">
                          <a:latin typeface="微软雅黑" pitchFamily="34" charset="-122"/>
                          <a:ea typeface="微软雅黑" pitchFamily="34" charset="-122"/>
                        </a:rPr>
                        <a:t>分（极好）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微软雅黑" pitchFamily="34" charset="-122"/>
                          <a:ea typeface="微软雅黑" pitchFamily="34" charset="-122"/>
                        </a:rPr>
                        <a:t>B-16</a:t>
                      </a:r>
                      <a:r>
                        <a:rPr lang="zh-CN" altLang="en-US" sz="1400" dirty="0">
                          <a:latin typeface="微软雅黑" pitchFamily="34" charset="-122"/>
                          <a:ea typeface="微软雅黑" pitchFamily="34" charset="-122"/>
                        </a:rPr>
                        <a:t>分（较好）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微软雅黑" pitchFamily="34" charset="-122"/>
                          <a:ea typeface="微软雅黑" pitchFamily="34" charset="-122"/>
                        </a:rPr>
                        <a:t>C-11</a:t>
                      </a:r>
                      <a:r>
                        <a:rPr lang="zh-CN" altLang="en-US" sz="1400" dirty="0">
                          <a:latin typeface="微软雅黑" pitchFamily="34" charset="-122"/>
                          <a:ea typeface="微软雅黑" pitchFamily="34" charset="-122"/>
                        </a:rPr>
                        <a:t>分（一般）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微软雅黑" pitchFamily="34" charset="-122"/>
                          <a:ea typeface="微软雅黑" pitchFamily="34" charset="-122"/>
                        </a:rPr>
                        <a:t>D-6</a:t>
                      </a:r>
                      <a:r>
                        <a:rPr lang="zh-CN" altLang="en-US" sz="1400" dirty="0">
                          <a:latin typeface="微软雅黑" pitchFamily="34" charset="-122"/>
                          <a:ea typeface="微软雅黑" pitchFamily="34" charset="-122"/>
                        </a:rPr>
                        <a:t>分（较差）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微软雅黑" pitchFamily="34" charset="-122"/>
                          <a:ea typeface="微软雅黑" pitchFamily="34" charset="-122"/>
                        </a:rPr>
                        <a:t>E-1</a:t>
                      </a:r>
                      <a:r>
                        <a:rPr lang="zh-CN" altLang="en-US" sz="1400" dirty="0">
                          <a:latin typeface="微软雅黑" pitchFamily="34" charset="-122"/>
                          <a:ea typeface="微软雅黑" pitchFamily="34" charset="-122"/>
                        </a:rPr>
                        <a:t>分（极差）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214933">
                <a:tc>
                  <a:txBody>
                    <a:bodyPr/>
                    <a:lstStyle/>
                    <a:p>
                      <a:pPr algn="just"/>
                      <a:r>
                        <a:rPr lang="zh-CN" altLang="en-US" sz="1400" dirty="0">
                          <a:latin typeface="微软雅黑" pitchFamily="34" charset="-122"/>
                          <a:ea typeface="微软雅黑" pitchFamily="34" charset="-122"/>
                        </a:rPr>
                        <a:t>对社会基本问题提出了</a:t>
                      </a:r>
                      <a:r>
                        <a:rPr lang="zh-CN" altLang="en-US" sz="1400" b="1" dirty="0">
                          <a:latin typeface="微软雅黑" pitchFamily="34" charset="-122"/>
                          <a:ea typeface="微软雅黑" pitchFamily="34" charset="-122"/>
                        </a:rPr>
                        <a:t>切实可行</a:t>
                      </a:r>
                      <a:r>
                        <a:rPr lang="zh-CN" altLang="en-US" sz="1400" dirty="0">
                          <a:latin typeface="微软雅黑" pitchFamily="34" charset="-122"/>
                          <a:ea typeface="微软雅黑" pitchFamily="34" charset="-122"/>
                        </a:rPr>
                        <a:t>的解决思路；或对人类思想进步具有</a:t>
                      </a:r>
                      <a:r>
                        <a:rPr lang="zh-CN" altLang="en-US" sz="1400" b="1" dirty="0">
                          <a:latin typeface="微软雅黑" pitchFamily="34" charset="-122"/>
                          <a:ea typeface="微软雅黑" pitchFamily="34" charset="-122"/>
                        </a:rPr>
                        <a:t>较大</a:t>
                      </a:r>
                      <a:r>
                        <a:rPr lang="zh-CN" altLang="en-US" sz="1400" dirty="0">
                          <a:latin typeface="微软雅黑" pitchFamily="34" charset="-122"/>
                          <a:ea typeface="微软雅黑" pitchFamily="34" charset="-122"/>
                        </a:rPr>
                        <a:t>的推动作用。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>
                          <a:latin typeface="微软雅黑" pitchFamily="34" charset="-122"/>
                          <a:ea typeface="微软雅黑" pitchFamily="34" charset="-122"/>
                        </a:rPr>
                        <a:t>对社会基本问题提出了</a:t>
                      </a:r>
                      <a:r>
                        <a:rPr lang="zh-CN" altLang="en-US" sz="1400" b="1" dirty="0">
                          <a:latin typeface="微软雅黑" pitchFamily="34" charset="-122"/>
                          <a:ea typeface="微软雅黑" pitchFamily="34" charset="-122"/>
                        </a:rPr>
                        <a:t>较好</a:t>
                      </a:r>
                      <a:r>
                        <a:rPr lang="zh-CN" altLang="en-US" sz="1400" dirty="0">
                          <a:latin typeface="微软雅黑" pitchFamily="34" charset="-122"/>
                          <a:ea typeface="微软雅黑" pitchFamily="34" charset="-122"/>
                        </a:rPr>
                        <a:t>的解决思路；或对人类思想进步具有</a:t>
                      </a:r>
                      <a:r>
                        <a:rPr lang="zh-CN" altLang="en-US" sz="1400" b="1" dirty="0">
                          <a:latin typeface="微软雅黑" pitchFamily="34" charset="-122"/>
                          <a:ea typeface="微软雅黑" pitchFamily="34" charset="-122"/>
                        </a:rPr>
                        <a:t>一定</a:t>
                      </a:r>
                      <a:r>
                        <a:rPr lang="zh-CN" altLang="en-US" sz="1400" dirty="0">
                          <a:latin typeface="微软雅黑" pitchFamily="34" charset="-122"/>
                          <a:ea typeface="微软雅黑" pitchFamily="34" charset="-122"/>
                        </a:rPr>
                        <a:t>的推动作用。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>
                          <a:latin typeface="微软雅黑" pitchFamily="34" charset="-122"/>
                          <a:ea typeface="微软雅黑" pitchFamily="34" charset="-122"/>
                        </a:rPr>
                        <a:t>对促进社会基本问题的解决或对人类思想进步具有</a:t>
                      </a:r>
                      <a:r>
                        <a:rPr lang="zh-CN" altLang="en-US" sz="1400" b="1" dirty="0">
                          <a:latin typeface="微软雅黑" pitchFamily="34" charset="-122"/>
                          <a:ea typeface="微软雅黑" pitchFamily="34" charset="-122"/>
                        </a:rPr>
                        <a:t>启发或参考意义</a:t>
                      </a:r>
                      <a:r>
                        <a:rPr lang="zh-CN" altLang="en-US" sz="1400" dirty="0">
                          <a:latin typeface="微软雅黑" pitchFamily="34" charset="-122"/>
                          <a:ea typeface="微软雅黑" pitchFamily="34" charset="-122"/>
                        </a:rPr>
                        <a:t>作用。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altLang="en-US" sz="1400" dirty="0">
                          <a:latin typeface="微软雅黑" pitchFamily="34" charset="-122"/>
                          <a:ea typeface="微软雅黑" pitchFamily="34" charset="-122"/>
                        </a:rPr>
                        <a:t>基本无社</a:t>
                      </a:r>
                      <a:endParaRPr lang="en-US" altLang="zh-CN" sz="1400" dirty="0">
                        <a:latin typeface="微软雅黑" pitchFamily="34" charset="-122"/>
                        <a:ea typeface="微软雅黑" pitchFamily="34" charset="-122"/>
                      </a:endParaRPr>
                    </a:p>
                    <a:p>
                      <a:pPr algn="just"/>
                      <a:r>
                        <a:rPr lang="zh-CN" altLang="en-US" sz="1400" dirty="0">
                          <a:latin typeface="微软雅黑" pitchFamily="34" charset="-122"/>
                          <a:ea typeface="微软雅黑" pitchFamily="34" charset="-122"/>
                        </a:rPr>
                        <a:t>会价值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altLang="en-US" sz="1400" dirty="0">
                          <a:latin typeface="微软雅黑" pitchFamily="34" charset="-122"/>
                          <a:ea typeface="微软雅黑" pitchFamily="34" charset="-122"/>
                        </a:rPr>
                        <a:t>无社会</a:t>
                      </a:r>
                      <a:endParaRPr lang="en-US" altLang="zh-CN" sz="1400" dirty="0">
                        <a:latin typeface="微软雅黑" pitchFamily="34" charset="-122"/>
                        <a:ea typeface="微软雅黑" pitchFamily="34" charset="-122"/>
                      </a:endParaRPr>
                    </a:p>
                    <a:p>
                      <a:pPr algn="just"/>
                      <a:r>
                        <a:rPr lang="zh-CN" altLang="en-US" sz="1400" dirty="0">
                          <a:latin typeface="微软雅黑" pitchFamily="34" charset="-122"/>
                          <a:ea typeface="微软雅黑" pitchFamily="34" charset="-122"/>
                        </a:rPr>
                        <a:t>价值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pic>
        <p:nvPicPr>
          <p:cNvPr id="2" name="Picture 5">
            <a:extLst>
              <a:ext uri="{FF2B5EF4-FFF2-40B4-BE49-F238E27FC236}">
                <a16:creationId xmlns:a16="http://schemas.microsoft.com/office/drawing/2014/main" xmlns="" id="{E95D2AAA-14FD-7C5A-A4BB-1BCA6346ACA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030306" y="118464"/>
            <a:ext cx="810947" cy="70594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标题 8">
            <a:extLst>
              <a:ext uri="{FF2B5EF4-FFF2-40B4-BE49-F238E27FC236}">
                <a16:creationId xmlns:a16="http://schemas.microsoft.com/office/drawing/2014/main" xmlns="" id="{F3A331D1-EE50-C947-03D4-277D09D24813}"/>
              </a:ext>
            </a:extLst>
          </p:cNvPr>
          <p:cNvSpPr txBox="1">
            <a:spLocks/>
          </p:cNvSpPr>
          <p:nvPr/>
        </p:nvSpPr>
        <p:spPr>
          <a:xfrm>
            <a:off x="189350" y="26988"/>
            <a:ext cx="8249800" cy="819150"/>
          </a:xfrm>
          <a:prstGeom prst="rect">
            <a:avLst/>
          </a:prstGeom>
        </p:spPr>
        <p:txBody>
          <a:bodyPr anchor="ctr">
            <a:normAutofit/>
            <a:scene3d>
              <a:camera prst="orthographicFront"/>
              <a:lightRig rig="threePt" dir="t"/>
            </a:scene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1000"/>
              </a:spcBef>
            </a:pPr>
            <a:r>
              <a:rPr kumimoji="1" lang="zh-CN" altLang="en-US" sz="2800" b="1" dirty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人大转载的标准体系</a:t>
            </a:r>
            <a:endParaRPr lang="zh-CN" altLang="zh-CN" sz="2800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015005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/>
    </mc:Choice>
    <mc:Fallback>
      <p:transition spd="med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 descr="图片2">
            <a:extLst>
              <a:ext uri="{FF2B5EF4-FFF2-40B4-BE49-F238E27FC236}">
                <a16:creationId xmlns:a16="http://schemas.microsoft.com/office/drawing/2014/main" xmlns="" id="{7524C1C8-286D-96DB-0A1F-8DAB814CF528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3000"/>
          </a:blip>
          <a:stretch>
            <a:fillRect/>
          </a:stretch>
        </p:blipFill>
        <p:spPr>
          <a:xfrm>
            <a:off x="0" y="1"/>
            <a:ext cx="12192000" cy="887914"/>
          </a:xfrm>
          <a:prstGeom prst="rect">
            <a:avLst/>
          </a:prstGeom>
        </p:spPr>
      </p:pic>
      <p:pic>
        <p:nvPicPr>
          <p:cNvPr id="2" name="Picture 5">
            <a:extLst>
              <a:ext uri="{FF2B5EF4-FFF2-40B4-BE49-F238E27FC236}">
                <a16:creationId xmlns:a16="http://schemas.microsoft.com/office/drawing/2014/main" xmlns="" id="{E95D2AAA-14FD-7C5A-A4BB-1BCA6346ACA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030306" y="118464"/>
            <a:ext cx="810947" cy="70594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标题 8">
            <a:extLst>
              <a:ext uri="{FF2B5EF4-FFF2-40B4-BE49-F238E27FC236}">
                <a16:creationId xmlns:a16="http://schemas.microsoft.com/office/drawing/2014/main" xmlns="" id="{9B2EA1C2-F1C1-26E7-9495-5DB11D7EA4C2}"/>
              </a:ext>
            </a:extLst>
          </p:cNvPr>
          <p:cNvSpPr txBox="1">
            <a:spLocks/>
          </p:cNvSpPr>
          <p:nvPr/>
        </p:nvSpPr>
        <p:spPr>
          <a:xfrm>
            <a:off x="189350" y="26988"/>
            <a:ext cx="8249800" cy="819150"/>
          </a:xfrm>
          <a:prstGeom prst="rect">
            <a:avLst/>
          </a:prstGeom>
        </p:spPr>
        <p:txBody>
          <a:bodyPr anchor="ctr">
            <a:normAutofit/>
            <a:scene3d>
              <a:camera prst="orthographicFront"/>
              <a:lightRig rig="threePt" dir="t"/>
            </a:scene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1000"/>
              </a:spcBef>
            </a:pPr>
            <a:r>
              <a:rPr kumimoji="1" lang="zh-CN" altLang="en-US" sz="2800" b="1" dirty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学界评价</a:t>
            </a:r>
            <a:endParaRPr lang="zh-CN" altLang="zh-CN" sz="2800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133ABB17-9630-843A-B9F8-F851DBED06CC}"/>
              </a:ext>
            </a:extLst>
          </p:cNvPr>
          <p:cNvGrpSpPr/>
          <p:nvPr/>
        </p:nvGrpSpPr>
        <p:grpSpPr>
          <a:xfrm>
            <a:off x="303530" y="1336675"/>
            <a:ext cx="11517630" cy="5112385"/>
            <a:chOff x="478" y="2105"/>
            <a:chExt cx="18138" cy="8051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xmlns="" id="{7EFDEBBD-7C3D-C54C-333F-3FB32F9D836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608" y="2105"/>
              <a:ext cx="1871" cy="1871"/>
            </a:xfrm>
            <a:prstGeom prst="ellipse">
              <a:avLst/>
            </a:prstGeom>
            <a:ln>
              <a:solidFill>
                <a:srgbClr val="404655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8" name="TextBox 33">
              <a:extLst>
                <a:ext uri="{FF2B5EF4-FFF2-40B4-BE49-F238E27FC236}">
                  <a16:creationId xmlns:a16="http://schemas.microsoft.com/office/drawing/2014/main" xmlns="" id="{4898DBD3-4885-2181-71D6-1B9CFD801F7E}"/>
                </a:ext>
              </a:extLst>
            </p:cNvPr>
            <p:cNvSpPr txBox="1"/>
            <p:nvPr/>
          </p:nvSpPr>
          <p:spPr>
            <a:xfrm flipH="1">
              <a:off x="478" y="4219"/>
              <a:ext cx="4269" cy="1126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ctr" defTabSz="914400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kern="0" dirty="0">
                  <a:solidFill>
                    <a:srgbClr val="404655"/>
                  </a:solidFill>
                  <a:latin typeface="微软雅黑" panose="020B0503020204020204" charset="-122"/>
                  <a:ea typeface="微软雅黑" panose="020B0503020204020204" charset="-122"/>
                </a:rPr>
                <a:t>成中英</a:t>
              </a:r>
            </a:p>
            <a:p>
              <a:pPr algn="ctr" defTabSz="914400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300">
                  <a:solidFill>
                    <a:srgbClr val="404655"/>
                  </a:solidFill>
                  <a:latin typeface="微软雅黑" panose="020B0503020204020204" charset="-122"/>
                  <a:ea typeface="微软雅黑" panose="020B0503020204020204" charset="-122"/>
                  <a:cs typeface="宋体" panose="02010600030101010101" pitchFamily="2" charset="-122"/>
                  <a:sym typeface="+mn-ea"/>
                </a:rPr>
                <a:t>美国夏威夷大学 哲学系教授、哲学家</a:t>
              </a:r>
              <a:endParaRPr lang="zh-CN" altLang="en-US" sz="1300" b="1" kern="0" dirty="0">
                <a:solidFill>
                  <a:srgbClr val="404655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xmlns="" id="{F0292D9E-B57A-F782-C392-9505581B4E04}"/>
                </a:ext>
              </a:extLst>
            </p:cNvPr>
            <p:cNvSpPr txBox="1"/>
            <p:nvPr/>
          </p:nvSpPr>
          <p:spPr>
            <a:xfrm>
              <a:off x="819" y="5650"/>
              <a:ext cx="3587" cy="287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indent="0" fontAlgn="auto">
                <a:lnSpc>
                  <a:spcPct val="150000"/>
                </a:lnSpc>
              </a:pPr>
              <a:r>
                <a:rPr lang="en-US" altLang="zh-CN" sz="1500">
                  <a:solidFill>
                    <a:srgbClr val="404655"/>
                  </a:solidFill>
                  <a:latin typeface="微软雅黑" panose="020B0503020204020204" charset="-122"/>
                  <a:ea typeface="微软雅黑" panose="020B0503020204020204" charset="-122"/>
                  <a:cs typeface="宋体" panose="02010600030101010101" pitchFamily="2" charset="-122"/>
                  <a:sym typeface="+mn-ea"/>
                </a:rPr>
                <a:t>“</a:t>
              </a:r>
              <a:r>
                <a:rPr lang="zh-CN" altLang="en-US" sz="1500">
                  <a:solidFill>
                    <a:srgbClr val="404655"/>
                  </a:solidFill>
                  <a:latin typeface="微软雅黑" panose="020B0503020204020204" charset="-122"/>
                  <a:ea typeface="微软雅黑" panose="020B0503020204020204" charset="-122"/>
                  <a:cs typeface="宋体" panose="02010600030101010101" pitchFamily="2" charset="-122"/>
                  <a:sym typeface="+mn-ea"/>
                </a:rPr>
                <a:t>承继人大书报资料中心的学术积累传统，让沉淀下来的知识可以更灵活地得到运用，得到推广。</a:t>
              </a:r>
              <a:r>
                <a:rPr lang="en-US" altLang="zh-CN" sz="1500">
                  <a:solidFill>
                    <a:srgbClr val="404655"/>
                  </a:solidFill>
                  <a:latin typeface="微软雅黑" panose="020B0503020204020204" charset="-122"/>
                  <a:ea typeface="微软雅黑" panose="020B0503020204020204" charset="-122"/>
                  <a:cs typeface="宋体" panose="02010600030101010101" pitchFamily="2" charset="-122"/>
                  <a:sym typeface="+mn-ea"/>
                </a:rPr>
                <a:t>”</a:t>
              </a:r>
            </a:p>
          </p:txBody>
        </p:sp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xmlns="" id="{A3A8A7F0-B045-7F48-3668-F30E6EF84FDD}"/>
                </a:ext>
              </a:extLst>
            </p:cNvPr>
            <p:cNvPicPr/>
            <p:nvPr/>
          </p:nvPicPr>
          <p:blipFill>
            <a:blip r:embed="rId6" cstate="print"/>
            <a:srcRect l="-26" t="1364" r="613" b="25417"/>
            <a:stretch>
              <a:fillRect/>
            </a:stretch>
          </p:blipFill>
          <p:spPr>
            <a:xfrm>
              <a:off x="6301" y="2105"/>
              <a:ext cx="1871" cy="1871"/>
            </a:xfrm>
            <a:prstGeom prst="ellipse">
              <a:avLst/>
            </a:prstGeom>
            <a:ln>
              <a:solidFill>
                <a:srgbClr val="404655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1" name="TextBox 33">
              <a:extLst>
                <a:ext uri="{FF2B5EF4-FFF2-40B4-BE49-F238E27FC236}">
                  <a16:creationId xmlns:a16="http://schemas.microsoft.com/office/drawing/2014/main" xmlns="" id="{717BADB6-B3E0-B63F-2176-BF0A508CF461}"/>
                </a:ext>
              </a:extLst>
            </p:cNvPr>
            <p:cNvSpPr txBox="1"/>
            <p:nvPr/>
          </p:nvSpPr>
          <p:spPr>
            <a:xfrm flipH="1">
              <a:off x="5101" y="4219"/>
              <a:ext cx="4269" cy="1126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ctr" defTabSz="914400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kern="0" dirty="0">
                  <a:solidFill>
                    <a:srgbClr val="404655"/>
                  </a:solidFill>
                  <a:latin typeface="微软雅黑" panose="020B0503020204020204" charset="-122"/>
                  <a:ea typeface="微软雅黑" panose="020B0503020204020204" charset="-122"/>
                </a:rPr>
                <a:t>黄长著</a:t>
              </a:r>
            </a:p>
            <a:p>
              <a:pPr algn="ctr" defTabSz="914400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300">
                  <a:solidFill>
                    <a:srgbClr val="404655"/>
                  </a:solidFill>
                  <a:latin typeface="微软雅黑" panose="020B0503020204020204" charset="-122"/>
                  <a:ea typeface="微软雅黑" panose="020B0503020204020204" charset="-122"/>
                  <a:cs typeface="宋体" panose="02010600030101010101" pitchFamily="2" charset="-122"/>
                  <a:sym typeface="+mn-ea"/>
                </a:rPr>
                <a:t>中国社会科学院学部委员、研究员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91E6B38B-B9E3-9C58-4D99-02E27FBF1B11}"/>
                </a:ext>
              </a:extLst>
            </p:cNvPr>
            <p:cNvSpPr txBox="1"/>
            <p:nvPr/>
          </p:nvSpPr>
          <p:spPr>
            <a:xfrm>
              <a:off x="5272" y="5650"/>
              <a:ext cx="3928" cy="287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indent="0" fontAlgn="auto">
                <a:lnSpc>
                  <a:spcPct val="150000"/>
                </a:lnSpc>
              </a:pPr>
              <a:r>
                <a:rPr lang="en-US" altLang="zh-CN" sz="1500">
                  <a:solidFill>
                    <a:srgbClr val="404655"/>
                  </a:solidFill>
                  <a:latin typeface="微软雅黑" panose="020B0503020204020204" charset="-122"/>
                  <a:ea typeface="微软雅黑" panose="020B0503020204020204" charset="-122"/>
                  <a:cs typeface="宋体" panose="02010600030101010101" pitchFamily="2" charset="-122"/>
                  <a:sym typeface="+mn-ea"/>
                </a:rPr>
                <a:t>“</a:t>
              </a:r>
              <a:r>
                <a:rPr lang="zh-CN" altLang="en-US" sz="1500">
                  <a:solidFill>
                    <a:srgbClr val="404655"/>
                  </a:solidFill>
                  <a:latin typeface="微软雅黑" panose="020B0503020204020204" charset="-122"/>
                  <a:ea typeface="微软雅黑" panose="020B0503020204020204" charset="-122"/>
                  <a:cs typeface="宋体" panose="02010600030101010101" pitchFamily="2" charset="-122"/>
                  <a:sym typeface="+mn-ea"/>
                </a:rPr>
                <a:t>适应我们中国移动互联网的特点，对国家的学术发展很有帮助。尤其是对青年学者的学术传播和学术交流帮助很大。</a:t>
              </a:r>
              <a:r>
                <a:rPr lang="en-US" altLang="zh-CN" sz="1500">
                  <a:solidFill>
                    <a:srgbClr val="404655"/>
                  </a:solidFill>
                  <a:latin typeface="微软雅黑" panose="020B0503020204020204" charset="-122"/>
                  <a:ea typeface="微软雅黑" panose="020B0503020204020204" charset="-122"/>
                  <a:cs typeface="宋体" panose="02010600030101010101" pitchFamily="2" charset="-122"/>
                  <a:sym typeface="+mn-ea"/>
                </a:rPr>
                <a:t>”</a:t>
              </a:r>
            </a:p>
          </p:txBody>
        </p:sp>
        <p:sp>
          <p:nvSpPr>
            <p:cNvPr id="13" name="TextBox 33">
              <a:extLst>
                <a:ext uri="{FF2B5EF4-FFF2-40B4-BE49-F238E27FC236}">
                  <a16:creationId xmlns:a16="http://schemas.microsoft.com/office/drawing/2014/main" xmlns="" id="{E4473146-BDD8-44A9-9C96-309C34112DAE}"/>
                </a:ext>
              </a:extLst>
            </p:cNvPr>
            <p:cNvSpPr txBox="1"/>
            <p:nvPr/>
          </p:nvSpPr>
          <p:spPr>
            <a:xfrm flipH="1">
              <a:off x="9724" y="4219"/>
              <a:ext cx="4269" cy="1126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ctr" defTabSz="914400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kern="0" dirty="0">
                  <a:solidFill>
                    <a:srgbClr val="404655"/>
                  </a:solidFill>
                  <a:latin typeface="微软雅黑" panose="020B0503020204020204" charset="-122"/>
                  <a:ea typeface="微软雅黑" panose="020B0503020204020204" charset="-122"/>
                </a:rPr>
                <a:t>傅谨</a:t>
              </a:r>
            </a:p>
            <a:p>
              <a:pPr algn="ctr" defTabSz="914400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300">
                  <a:solidFill>
                    <a:srgbClr val="404655"/>
                  </a:solidFill>
                  <a:latin typeface="微软雅黑" panose="020B0503020204020204" charset="-122"/>
                  <a:ea typeface="微软雅黑" panose="020B0503020204020204" charset="-122"/>
                  <a:cs typeface="宋体" panose="02010600030101010101" pitchFamily="2" charset="-122"/>
                  <a:sym typeface="+mn-ea"/>
                </a:rPr>
                <a:t>中国文艺评论家协会副主席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C05D8C9F-1AB1-59A5-4067-DC5183DC7964}"/>
                </a:ext>
              </a:extLst>
            </p:cNvPr>
            <p:cNvSpPr txBox="1"/>
            <p:nvPr/>
          </p:nvSpPr>
          <p:spPr>
            <a:xfrm>
              <a:off x="9864" y="5650"/>
              <a:ext cx="4123" cy="450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indent="0" fontAlgn="auto">
                <a:lnSpc>
                  <a:spcPct val="150000"/>
                </a:lnSpc>
              </a:pPr>
              <a:r>
                <a:rPr lang="zh-CN" altLang="en-US" sz="1500" dirty="0">
                  <a:solidFill>
                    <a:srgbClr val="404655"/>
                  </a:solidFill>
                  <a:latin typeface="微软雅黑" panose="020B0503020204020204" charset="-122"/>
                  <a:ea typeface="微软雅黑" panose="020B0503020204020204" charset="-122"/>
                  <a:cs typeface="宋体" panose="02010600030101010101" pitchFamily="2" charset="-122"/>
                  <a:sym typeface="+mn-ea"/>
                </a:rPr>
                <a:t>我也一直是《复印报刊资料》的忠实读者，它成为我了解学科整体发展与同行最新成果的有效途径，包括我在撰写学科发展趋势与学科评估文章时，《复印报刊资料》也是最重要和有效的参考文献。</a:t>
              </a:r>
            </a:p>
          </p:txBody>
        </p:sp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xmlns="" id="{47205CBF-6B8F-8F41-112D-D4DBFB49533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/>
            <a:srcRect l="1545" t="8199" r="2772" b="18233"/>
            <a:stretch>
              <a:fillRect/>
            </a:stretch>
          </p:blipFill>
          <p:spPr>
            <a:xfrm>
              <a:off x="15547" y="2105"/>
              <a:ext cx="1871" cy="1871"/>
            </a:xfrm>
            <a:prstGeom prst="ellipse">
              <a:avLst/>
            </a:prstGeom>
            <a:ln>
              <a:solidFill>
                <a:srgbClr val="404655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6" name="TextBox 33">
              <a:extLst>
                <a:ext uri="{FF2B5EF4-FFF2-40B4-BE49-F238E27FC236}">
                  <a16:creationId xmlns:a16="http://schemas.microsoft.com/office/drawing/2014/main" xmlns="" id="{AC69FD2A-7FC1-C994-BB1B-D076A0D35E26}"/>
                </a:ext>
              </a:extLst>
            </p:cNvPr>
            <p:cNvSpPr txBox="1"/>
            <p:nvPr/>
          </p:nvSpPr>
          <p:spPr>
            <a:xfrm flipH="1">
              <a:off x="14347" y="4219"/>
              <a:ext cx="4269" cy="1126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ctr" defTabSz="914400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kern="0" dirty="0">
                  <a:solidFill>
                    <a:srgbClr val="404655"/>
                  </a:solidFill>
                  <a:latin typeface="微软雅黑" panose="020B0503020204020204" charset="-122"/>
                  <a:ea typeface="微软雅黑" panose="020B0503020204020204" charset="-122"/>
                </a:rPr>
                <a:t>杨嵘均</a:t>
              </a:r>
            </a:p>
            <a:p>
              <a:pPr algn="ctr" defTabSz="914400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300">
                  <a:solidFill>
                    <a:srgbClr val="404655"/>
                  </a:solidFill>
                  <a:latin typeface="微软雅黑" panose="020B0503020204020204" charset="-122"/>
                  <a:ea typeface="微软雅黑" panose="020B0503020204020204" charset="-122"/>
                  <a:cs typeface="宋体" panose="02010600030101010101" pitchFamily="2" charset="-122"/>
                  <a:sym typeface="+mn-ea"/>
                </a:rPr>
                <a:t>南京师范大学学报副主编、教授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308C7B1E-9C80-3219-74C5-B6936C41D870}"/>
                </a:ext>
              </a:extLst>
            </p:cNvPr>
            <p:cNvSpPr txBox="1"/>
            <p:nvPr/>
          </p:nvSpPr>
          <p:spPr>
            <a:xfrm>
              <a:off x="14421" y="5650"/>
              <a:ext cx="4123" cy="341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indent="0" fontAlgn="auto">
                <a:lnSpc>
                  <a:spcPct val="150000"/>
                </a:lnSpc>
              </a:pPr>
              <a:r>
                <a:rPr lang="en-US" altLang="zh-CN" sz="1500">
                  <a:solidFill>
                    <a:srgbClr val="404655"/>
                  </a:solidFill>
                  <a:latin typeface="微软雅黑" panose="020B0503020204020204" charset="-122"/>
                  <a:ea typeface="微软雅黑" panose="020B0503020204020204" charset="-122"/>
                  <a:cs typeface="宋体" panose="02010600030101010101" pitchFamily="2" charset="-122"/>
                  <a:sym typeface="+mn-ea"/>
                </a:rPr>
                <a:t>“</a:t>
              </a:r>
              <a:r>
                <a:rPr lang="zh-CN" altLang="en-US" sz="1500">
                  <a:solidFill>
                    <a:srgbClr val="404655"/>
                  </a:solidFill>
                  <a:latin typeface="微软雅黑" panose="020B0503020204020204" charset="-122"/>
                  <a:ea typeface="微软雅黑" panose="020B0503020204020204" charset="-122"/>
                  <a:cs typeface="宋体" panose="02010600030101010101" pitchFamily="2" charset="-122"/>
                  <a:sym typeface="+mn-ea"/>
                </a:rPr>
                <a:t>为学者提供信息、学术资料和学术服务，提供了很大的方便，也提供了便捷的网络查找工具，尤其对于人文社科领域的研究，有非常大的帮助！</a:t>
              </a:r>
              <a:r>
                <a:rPr lang="en-US" altLang="zh-CN" sz="1500">
                  <a:solidFill>
                    <a:srgbClr val="404655"/>
                  </a:solidFill>
                  <a:latin typeface="微软雅黑" panose="020B0503020204020204" charset="-122"/>
                  <a:ea typeface="微软雅黑" panose="020B0503020204020204" charset="-122"/>
                  <a:cs typeface="宋体" panose="02010600030101010101" pitchFamily="2" charset="-122"/>
                  <a:sym typeface="+mn-ea"/>
                </a:rPr>
                <a:t>”</a:t>
              </a:r>
            </a:p>
          </p:txBody>
        </p:sp>
      </p:grpSp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57A12B21-70E6-B296-0EAE-DF7873309B61}"/>
              </a:ext>
            </a:extLst>
          </p:cNvPr>
          <p:cNvPicPr>
            <a:picLocks noChangeAspect="1"/>
          </p:cNvPicPr>
          <p:nvPr/>
        </p:nvPicPr>
        <p:blipFill>
          <a:blip r:embed="rId8" cstate="print"/>
          <a:srcRect l="790" r="-790"/>
          <a:stretch>
            <a:fillRect/>
          </a:stretch>
        </p:blipFill>
        <p:spPr>
          <a:xfrm>
            <a:off x="6936740" y="1336675"/>
            <a:ext cx="1188000" cy="1188000"/>
          </a:xfrm>
          <a:prstGeom prst="ellipse">
            <a:avLst/>
          </a:prstGeom>
          <a:ln>
            <a:solidFill>
              <a:srgbClr val="404655"/>
            </a:solidFill>
          </a:ln>
        </p:spPr>
      </p:pic>
    </p:spTree>
    <p:extLst>
      <p:ext uri="{BB962C8B-B14F-4D97-AF65-F5344CB8AC3E}">
        <p14:creationId xmlns:p14="http://schemas.microsoft.com/office/powerpoint/2010/main" xmlns="" val="33912180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/>
    </mc:Choice>
    <mc:Fallback>
      <p:transition spd="med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106936" y="4412616"/>
            <a:ext cx="3705053" cy="2214746"/>
            <a:chOff x="7816096" y="4249913"/>
            <a:chExt cx="4375904" cy="2615756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/>
            <a:srcRect r="503" b="41783"/>
            <a:stretch>
              <a:fillRect/>
            </a:stretch>
          </p:blipFill>
          <p:spPr>
            <a:xfrm>
              <a:off x="9304674" y="4249913"/>
              <a:ext cx="2887326" cy="2615756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4"/>
            <a:srcRect b="42584"/>
            <a:stretch>
              <a:fillRect/>
            </a:stretch>
          </p:blipFill>
          <p:spPr>
            <a:xfrm>
              <a:off x="7816096" y="5035138"/>
              <a:ext cx="2718434" cy="1822862"/>
            </a:xfrm>
            <a:prstGeom prst="rect">
              <a:avLst/>
            </a:prstGeom>
          </p:spPr>
        </p:pic>
      </p:grpSp>
      <p:grpSp>
        <p:nvGrpSpPr>
          <p:cNvPr id="7" name="组合 6"/>
          <p:cNvGrpSpPr/>
          <p:nvPr/>
        </p:nvGrpSpPr>
        <p:grpSpPr>
          <a:xfrm rot="10800000">
            <a:off x="376050" y="276033"/>
            <a:ext cx="3192663" cy="1908458"/>
            <a:chOff x="7816096" y="4249913"/>
            <a:chExt cx="4375904" cy="2615756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3"/>
            <a:srcRect r="503" b="41783"/>
            <a:stretch>
              <a:fillRect/>
            </a:stretch>
          </p:blipFill>
          <p:spPr>
            <a:xfrm>
              <a:off x="9304674" y="4249913"/>
              <a:ext cx="2887326" cy="2615756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4"/>
            <a:srcRect b="42584"/>
            <a:stretch>
              <a:fillRect/>
            </a:stretch>
          </p:blipFill>
          <p:spPr>
            <a:xfrm>
              <a:off x="7816096" y="5035138"/>
              <a:ext cx="2718434" cy="1822862"/>
            </a:xfrm>
            <a:prstGeom prst="rect">
              <a:avLst/>
            </a:prstGeom>
          </p:spPr>
        </p:pic>
      </p:grpSp>
      <p:cxnSp>
        <p:nvCxnSpPr>
          <p:cNvPr id="10" name="直接连接符 9"/>
          <p:cNvCxnSpPr/>
          <p:nvPr/>
        </p:nvCxnSpPr>
        <p:spPr>
          <a:xfrm>
            <a:off x="2606281" y="3649012"/>
            <a:ext cx="682516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3824424" y="2635369"/>
            <a:ext cx="4387817" cy="1027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4800" b="1" kern="100" dirty="0">
                <a:solidFill>
                  <a:srgbClr val="C00000"/>
                </a:solidFill>
                <a:latin typeface="SimHei" panose="02010609060101010101" pitchFamily="49" charset="-122"/>
                <a:ea typeface="SimHei" panose="02010609060101010101" pitchFamily="49" charset="-122"/>
                <a:cs typeface="黑体" panose="02010609060101010101" charset="-122"/>
              </a:rPr>
              <a:t>谢 谢</a:t>
            </a:r>
            <a:endParaRPr lang="zh-CN" altLang="en-US" sz="4800" b="1" kern="100" dirty="0">
              <a:solidFill>
                <a:srgbClr val="C00000"/>
              </a:solidFill>
              <a:effectLst/>
              <a:latin typeface="SimHei" panose="02010609060101010101" pitchFamily="49" charset="-122"/>
              <a:ea typeface="SimHei" panose="02010609060101010101" pitchFamily="49" charset="-122"/>
              <a:cs typeface="黑体" panose="02010609060101010101" charset="-122"/>
            </a:endParaRPr>
          </a:p>
        </p:txBody>
      </p:sp>
      <p:pic>
        <p:nvPicPr>
          <p:cNvPr id="3" name="Picture 5">
            <a:extLst>
              <a:ext uri="{FF2B5EF4-FFF2-40B4-BE49-F238E27FC236}">
                <a16:creationId xmlns:a16="http://schemas.microsoft.com/office/drawing/2014/main" xmlns="" id="{01781D81-52CB-526F-3C57-FDC8AFB6BC6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646473" y="176418"/>
            <a:ext cx="1017588" cy="8858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/>
    </mc:Choice>
    <mc:Fallback>
      <p:transition spd="med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5" name="图片 254"/>
          <p:cNvPicPr>
            <a:picLocks noChangeAspect="1"/>
          </p:cNvPicPr>
          <p:nvPr/>
        </p:nvPicPr>
        <p:blipFill rotWithShape="1">
          <a:blip r:embed="rId2"/>
          <a:srcRect b="42584"/>
          <a:stretch>
            <a:fillRect/>
          </a:stretch>
        </p:blipFill>
        <p:spPr>
          <a:xfrm rot="10800000" flipH="1">
            <a:off x="81915" y="0"/>
            <a:ext cx="2572385" cy="1677670"/>
          </a:xfrm>
          <a:prstGeom prst="rect">
            <a:avLst/>
          </a:prstGeom>
        </p:spPr>
      </p:pic>
      <p:grpSp>
        <p:nvGrpSpPr>
          <p:cNvPr id="256" name="组合 255"/>
          <p:cNvGrpSpPr/>
          <p:nvPr/>
        </p:nvGrpSpPr>
        <p:grpSpPr>
          <a:xfrm>
            <a:off x="8808720" y="5456555"/>
            <a:ext cx="3383280" cy="1401445"/>
            <a:chOff x="7816096" y="4249913"/>
            <a:chExt cx="4375904" cy="2615756"/>
          </a:xfrm>
        </p:grpSpPr>
        <p:pic>
          <p:nvPicPr>
            <p:cNvPr id="257" name="图片 256"/>
            <p:cNvPicPr>
              <a:picLocks noChangeAspect="1"/>
            </p:cNvPicPr>
            <p:nvPr/>
          </p:nvPicPr>
          <p:blipFill rotWithShape="1">
            <a:blip r:embed="rId3"/>
            <a:srcRect r="503" b="41783"/>
            <a:stretch>
              <a:fillRect/>
            </a:stretch>
          </p:blipFill>
          <p:spPr>
            <a:xfrm>
              <a:off x="9304674" y="4249913"/>
              <a:ext cx="2887326" cy="2615756"/>
            </a:xfrm>
            <a:prstGeom prst="rect">
              <a:avLst/>
            </a:prstGeom>
          </p:spPr>
        </p:pic>
        <p:pic>
          <p:nvPicPr>
            <p:cNvPr id="258" name="图片 257"/>
            <p:cNvPicPr>
              <a:picLocks noChangeAspect="1"/>
            </p:cNvPicPr>
            <p:nvPr/>
          </p:nvPicPr>
          <p:blipFill rotWithShape="1">
            <a:blip r:embed="rId2"/>
            <a:srcRect b="42584"/>
            <a:stretch>
              <a:fillRect/>
            </a:stretch>
          </p:blipFill>
          <p:spPr>
            <a:xfrm>
              <a:off x="7816096" y="5035138"/>
              <a:ext cx="2718434" cy="1822862"/>
            </a:xfrm>
            <a:prstGeom prst="rect">
              <a:avLst/>
            </a:prstGeom>
          </p:spPr>
        </p:pic>
      </p:grpSp>
      <p:sp>
        <p:nvSpPr>
          <p:cNvPr id="266" name="矩形 265"/>
          <p:cNvSpPr/>
          <p:nvPr/>
        </p:nvSpPr>
        <p:spPr>
          <a:xfrm rot="5400000">
            <a:off x="-627730" y="3082085"/>
            <a:ext cx="2018371" cy="224472"/>
          </a:xfrm>
          <a:prstGeom prst="rect">
            <a:avLst/>
          </a:prstGeom>
          <a:solidFill>
            <a:srgbClr val="A7022B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400000000000000" pitchFamily="34" charset="-122"/>
            </a:endParaRPr>
          </a:p>
        </p:txBody>
      </p:sp>
      <p:sp>
        <p:nvSpPr>
          <p:cNvPr id="267" name="矩形 266"/>
          <p:cNvSpPr/>
          <p:nvPr/>
        </p:nvSpPr>
        <p:spPr>
          <a:xfrm rot="5400000">
            <a:off x="10802078" y="3082085"/>
            <a:ext cx="2018371" cy="224472"/>
          </a:xfrm>
          <a:prstGeom prst="rect">
            <a:avLst/>
          </a:prstGeom>
          <a:solidFill>
            <a:srgbClr val="A7022B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400000000000000" pitchFamily="34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2922152" y="2186871"/>
            <a:ext cx="6491207" cy="0"/>
          </a:xfrm>
          <a:prstGeom prst="line">
            <a:avLst/>
          </a:prstGeom>
          <a:noFill/>
          <a:ln w="25400">
            <a:gradFill flip="none" rotWithShape="1">
              <a:gsLst>
                <a:gs pos="0">
                  <a:srgbClr val="C00000"/>
                </a:gs>
                <a:gs pos="100000">
                  <a:schemeClr val="bg2">
                    <a:lumMod val="90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cxnSp>
      <p:sp>
        <p:nvSpPr>
          <p:cNvPr id="28" name="文本框 27"/>
          <p:cNvSpPr txBox="1"/>
          <p:nvPr/>
        </p:nvSpPr>
        <p:spPr>
          <a:xfrm>
            <a:off x="3007988" y="2402231"/>
            <a:ext cx="1795266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 algn="ctr"/>
            <a:r>
              <a:rPr lang="en-US" altLang="zh-CN" sz="9600" b="1" dirty="0">
                <a:solidFill>
                  <a:srgbClr val="AC1631"/>
                </a:solidFill>
                <a:latin typeface="Arial" panose="020B0604020202020204" pitchFamily="34" charset="0"/>
                <a:ea typeface="思源黑体 CN Bold" panose="020B0800000000000000" pitchFamily="34" charset="-122"/>
                <a:cs typeface="+mn-ea"/>
                <a:sym typeface="Arial" panose="020B0604020202020204" pitchFamily="34" charset="0"/>
              </a:rPr>
              <a:t>01</a:t>
            </a:r>
          </a:p>
        </p:txBody>
      </p:sp>
      <p:cxnSp>
        <p:nvCxnSpPr>
          <p:cNvPr id="2" name="直接连接符 1"/>
          <p:cNvCxnSpPr/>
          <p:nvPr/>
        </p:nvCxnSpPr>
        <p:spPr>
          <a:xfrm>
            <a:off x="2922152" y="4187121"/>
            <a:ext cx="6491207" cy="0"/>
          </a:xfrm>
          <a:prstGeom prst="line">
            <a:avLst/>
          </a:prstGeom>
          <a:noFill/>
          <a:ln w="25400">
            <a:gradFill flip="none" rotWithShape="1">
              <a:gsLst>
                <a:gs pos="0">
                  <a:srgbClr val="C00000"/>
                </a:gs>
                <a:gs pos="100000">
                  <a:schemeClr val="bg2">
                    <a:lumMod val="90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cxnSp>
      <p:sp>
        <p:nvSpPr>
          <p:cNvPr id="4" name="文本框 3"/>
          <p:cNvSpPr txBox="1"/>
          <p:nvPr/>
        </p:nvSpPr>
        <p:spPr>
          <a:xfrm>
            <a:off x="4641757" y="2769420"/>
            <a:ext cx="4676413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grpFill/>
              </a14:hiddenFill>
            </a:ext>
          </a:extLst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algn="dist">
              <a:lnSpc>
                <a:spcPct val="150000"/>
              </a:lnSpc>
            </a:pPr>
            <a:r>
              <a:rPr lang="zh-CN" altLang="en-US" sz="3200" b="1" dirty="0">
                <a:solidFill>
                  <a:srgbClr val="AC1631"/>
                </a:solidFill>
                <a:effectLst>
                  <a:outerShdw blurRad="38100" dist="25400" dir="5400000" algn="ctr" rotWithShape="0">
                    <a:srgbClr val="6E747A">
                      <a:alpha val="43000"/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  <a:sym typeface="+mn-ea"/>
              </a:rPr>
              <a:t>人大复印报刊资料的历史</a:t>
            </a:r>
          </a:p>
        </p:txBody>
      </p:sp>
      <p:pic>
        <p:nvPicPr>
          <p:cNvPr id="3" name="Picture 5">
            <a:extLst>
              <a:ext uri="{FF2B5EF4-FFF2-40B4-BE49-F238E27FC236}">
                <a16:creationId xmlns:a16="http://schemas.microsoft.com/office/drawing/2014/main" xmlns="" id="{624D4232-94E6-0E9B-CDE6-59578ABE46D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646473" y="176418"/>
            <a:ext cx="1017588" cy="8858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/>
    </mc:Choice>
    <mc:Fallback>
      <p:transition spd="med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图片 40" descr="图片2"/>
          <p:cNvPicPr>
            <a:picLocks noChangeAspect="1"/>
          </p:cNvPicPr>
          <p:nvPr/>
        </p:nvPicPr>
        <p:blipFill>
          <a:blip r:embed="rId2">
            <a:alphaModFix amt="73000"/>
          </a:blip>
          <a:stretch>
            <a:fillRect/>
          </a:stretch>
        </p:blipFill>
        <p:spPr>
          <a:xfrm>
            <a:off x="0" y="1"/>
            <a:ext cx="12192000" cy="88791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88315" y="118464"/>
            <a:ext cx="9874885" cy="63767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algn="l">
              <a:lnSpc>
                <a:spcPct val="150000"/>
              </a:lnSpc>
            </a:pPr>
            <a:r>
              <a:rPr kumimoji="1"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提要卡片和剪报资料</a:t>
            </a:r>
            <a:endParaRPr lang="zh-CN" altLang="en-US" sz="2800" b="1" dirty="0"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  <a:alpha val="43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黑体" panose="02010609060101010101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0"/>
            <a:ext cx="12192000" cy="6858635"/>
          </a:xfrm>
          <a:prstGeom prst="rect">
            <a:avLst/>
          </a:prstGeom>
          <a:noFill/>
          <a:ln w="28575">
            <a:solidFill>
              <a:schemeClr val="bg1">
                <a:lumMod val="85000"/>
              </a:schemeClr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Rectangle 3">
            <a:extLst>
              <a:ext uri="{FF2B5EF4-FFF2-40B4-BE49-F238E27FC236}">
                <a16:creationId xmlns:a16="http://schemas.microsoft.com/office/drawing/2014/main" xmlns="" id="{69CFF734-08BA-5D23-3EA6-C1E40CA07FB2}"/>
              </a:ext>
            </a:extLst>
          </p:cNvPr>
          <p:cNvSpPr txBox="1">
            <a:spLocks noChangeArrowheads="1"/>
          </p:cNvSpPr>
          <p:nvPr/>
        </p:nvSpPr>
        <p:spPr>
          <a:xfrm>
            <a:off x="471376" y="1213924"/>
            <a:ext cx="6500198" cy="2345531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40000"/>
              </a:lnSpc>
              <a:spcBef>
                <a:spcPct val="35000"/>
              </a:spcBef>
              <a:spcAft>
                <a:spcPct val="40000"/>
              </a:spcAft>
              <a:buFont typeface="Wingdings" panose="05000000000000000000" pitchFamily="2" charset="2"/>
              <a:buNone/>
              <a:defRPr/>
            </a:pP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“复印报刊资料”的缘起</a:t>
            </a:r>
            <a:endParaRPr lang="en-US" altLang="zh-CN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85725" indent="-85725">
              <a:lnSpc>
                <a:spcPct val="14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None/>
              <a:defRPr/>
            </a:pP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1958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年成立时的图书提要卡片和剪报资料的合订本</a:t>
            </a:r>
            <a:endParaRPr lang="en-US" altLang="zh-CN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85725" indent="-85725">
              <a:lnSpc>
                <a:spcPct val="14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None/>
              <a:defRPr/>
            </a:pP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1962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年开始按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个专题分类出版，标志着“复印报刊资料”向专题化、系列化发展</a:t>
            </a:r>
          </a:p>
        </p:txBody>
      </p:sp>
      <p:pic>
        <p:nvPicPr>
          <p:cNvPr id="9" name="Picture 4">
            <a:extLst>
              <a:ext uri="{FF2B5EF4-FFF2-40B4-BE49-F238E27FC236}">
                <a16:creationId xmlns:a16="http://schemas.microsoft.com/office/drawing/2014/main" xmlns="" id="{02DC9E5B-EB23-56C2-71D3-50947D0187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9011" y="3990327"/>
            <a:ext cx="4285693" cy="184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5">
            <a:extLst>
              <a:ext uri="{FF2B5EF4-FFF2-40B4-BE49-F238E27FC236}">
                <a16:creationId xmlns:a16="http://schemas.microsoft.com/office/drawing/2014/main" xmlns="" id="{89C6FAC2-1F45-9011-733A-8A97CA0F0A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29486" y="1128062"/>
            <a:ext cx="3904742" cy="2033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 Box 6">
            <a:extLst>
              <a:ext uri="{FF2B5EF4-FFF2-40B4-BE49-F238E27FC236}">
                <a16:creationId xmlns:a16="http://schemas.microsoft.com/office/drawing/2014/main" xmlns="" id="{BC7ED730-0077-28A8-389D-590361A059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0972" y="5947750"/>
            <a:ext cx="4666643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600" dirty="0">
                <a:latin typeface="仿宋_GB2312"/>
                <a:ea typeface="仿宋_GB2312"/>
                <a:cs typeface="仿宋_GB2312"/>
              </a:rPr>
              <a:t>中国人民大学附属剪报资料图书卡片社</a:t>
            </a:r>
          </a:p>
          <a:p>
            <a:pPr algn="ctr" eaLnBrk="1" hangingPunct="1"/>
            <a:r>
              <a:rPr lang="zh-CN" altLang="en-US" sz="1600" dirty="0">
                <a:latin typeface="仿宋_GB2312"/>
                <a:ea typeface="仿宋_GB2312"/>
                <a:cs typeface="仿宋_GB2312"/>
              </a:rPr>
              <a:t>编辑出版的</a:t>
            </a:r>
            <a:r>
              <a:rPr lang="zh-CN" altLang="en-US" sz="1600" dirty="0">
                <a:ea typeface="仿宋_GB2312"/>
                <a:cs typeface="仿宋_GB2312"/>
              </a:rPr>
              <a:t>“</a:t>
            </a:r>
            <a:r>
              <a:rPr lang="zh-CN" altLang="en-US" sz="1600" dirty="0">
                <a:latin typeface="仿宋_GB2312"/>
                <a:ea typeface="仿宋_GB2312"/>
                <a:cs typeface="仿宋_GB2312"/>
              </a:rPr>
              <a:t>复印报刊专题资料</a:t>
            </a:r>
            <a:r>
              <a:rPr lang="zh-CN" altLang="en-US" sz="1600" dirty="0">
                <a:ea typeface="仿宋_GB2312"/>
                <a:cs typeface="仿宋_GB2312"/>
              </a:rPr>
              <a:t>”</a:t>
            </a:r>
            <a:endParaRPr lang="zh-CN" altLang="en-US" sz="1600" dirty="0">
              <a:latin typeface="仿宋_GB2312"/>
              <a:ea typeface="仿宋_GB2312"/>
              <a:cs typeface="仿宋_GB2312"/>
            </a:endParaRPr>
          </a:p>
          <a:p>
            <a:pPr algn="ctr" eaLnBrk="1" hangingPunct="1"/>
            <a:endParaRPr lang="zh-CN" altLang="en-US" sz="1100" dirty="0">
              <a:ea typeface="仿宋_GB2312"/>
              <a:cs typeface="仿宋_GB2312"/>
            </a:endParaRPr>
          </a:p>
        </p:txBody>
      </p:sp>
      <p:pic>
        <p:nvPicPr>
          <p:cNvPr id="13" name="Picture 7">
            <a:extLst>
              <a:ext uri="{FF2B5EF4-FFF2-40B4-BE49-F238E27FC236}">
                <a16:creationId xmlns:a16="http://schemas.microsoft.com/office/drawing/2014/main" xmlns="" id="{481CAF11-B826-738A-D65F-FB46E4DDAE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39042" y="3928544"/>
            <a:ext cx="4571405" cy="192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 Box 8">
            <a:extLst>
              <a:ext uri="{FF2B5EF4-FFF2-40B4-BE49-F238E27FC236}">
                <a16:creationId xmlns:a16="http://schemas.microsoft.com/office/drawing/2014/main" xmlns="" id="{B5CA5CE3-4D1A-1D5F-2A30-0BD9D33B6B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48511" y="3257867"/>
            <a:ext cx="447616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600" dirty="0">
                <a:latin typeface="黑体" panose="02010609060101010101" pitchFamily="49" charset="-122"/>
                <a:ea typeface="黑体" panose="02010609060101010101" pitchFamily="49" charset="-122"/>
                <a:cs typeface="仿宋_GB2312"/>
              </a:rPr>
              <a:t>中国人民大学附属剪报资料图书卡片社</a:t>
            </a:r>
          </a:p>
          <a:p>
            <a:pPr algn="ctr" eaLnBrk="1" hangingPunct="1"/>
            <a:r>
              <a:rPr lang="zh-CN" altLang="en-US" sz="1600" dirty="0">
                <a:latin typeface="黑体" panose="02010609060101010101" pitchFamily="49" charset="-122"/>
                <a:ea typeface="黑体" panose="02010609060101010101" pitchFamily="49" charset="-122"/>
                <a:cs typeface="仿宋_GB2312"/>
              </a:rPr>
              <a:t>编辑出版的文摘提要卡片</a:t>
            </a:r>
          </a:p>
        </p:txBody>
      </p:sp>
      <p:sp>
        <p:nvSpPr>
          <p:cNvPr id="15" name="Text Box 9">
            <a:extLst>
              <a:ext uri="{FF2B5EF4-FFF2-40B4-BE49-F238E27FC236}">
                <a16:creationId xmlns:a16="http://schemas.microsoft.com/office/drawing/2014/main" xmlns="" id="{D68647AD-507D-C93F-6784-A1854BB1BE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32162" y="5947850"/>
            <a:ext cx="510909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600" dirty="0">
                <a:latin typeface="黑体" panose="02010609060101010101" pitchFamily="49" charset="-122"/>
                <a:ea typeface="黑体" panose="02010609060101010101" pitchFamily="49" charset="-122"/>
                <a:cs typeface="仿宋_GB2312"/>
              </a:rPr>
              <a:t>20</a:t>
            </a:r>
            <a:r>
              <a:rPr lang="zh-CN" altLang="en-US" sz="1600" dirty="0">
                <a:latin typeface="黑体" panose="02010609060101010101" pitchFamily="49" charset="-122"/>
                <a:ea typeface="黑体" panose="02010609060101010101" pitchFamily="49" charset="-122"/>
                <a:cs typeface="仿宋_GB2312"/>
              </a:rPr>
              <a:t>世纪</a:t>
            </a:r>
            <a:r>
              <a:rPr lang="en-US" altLang="zh-CN" sz="1600" dirty="0">
                <a:latin typeface="黑体" panose="02010609060101010101" pitchFamily="49" charset="-122"/>
                <a:ea typeface="黑体" panose="02010609060101010101" pitchFamily="49" charset="-122"/>
                <a:cs typeface="仿宋_GB2312"/>
              </a:rPr>
              <a:t>60</a:t>
            </a:r>
            <a:r>
              <a:rPr lang="zh-CN" altLang="en-US" sz="1600" dirty="0">
                <a:latin typeface="黑体" panose="02010609060101010101" pitchFamily="49" charset="-122"/>
                <a:ea typeface="黑体" panose="02010609060101010101" pitchFamily="49" charset="-122"/>
                <a:cs typeface="仿宋_GB2312"/>
              </a:rPr>
              <a:t>年代，中国人民大学附属剪报资料图书卡片社</a:t>
            </a:r>
          </a:p>
          <a:p>
            <a:pPr algn="ctr" eaLnBrk="1" hangingPunct="1"/>
            <a:r>
              <a:rPr lang="zh-CN" altLang="en-US" sz="1600" dirty="0">
                <a:latin typeface="黑体" panose="02010609060101010101" pitchFamily="49" charset="-122"/>
                <a:ea typeface="黑体" panose="02010609060101010101" pitchFamily="49" charset="-122"/>
                <a:cs typeface="仿宋_GB2312"/>
              </a:rPr>
              <a:t>编辑出版的“复印报刊专题资料”合订本</a:t>
            </a:r>
          </a:p>
        </p:txBody>
      </p:sp>
      <p:pic>
        <p:nvPicPr>
          <p:cNvPr id="2" name="Picture 5">
            <a:extLst>
              <a:ext uri="{FF2B5EF4-FFF2-40B4-BE49-F238E27FC236}">
                <a16:creationId xmlns:a16="http://schemas.microsoft.com/office/drawing/2014/main" xmlns="" id="{D2EEE96F-9ABC-BC47-2694-534CB1BFA95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030306" y="118464"/>
            <a:ext cx="810947" cy="705941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12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 descr="图片2">
            <a:extLst>
              <a:ext uri="{FF2B5EF4-FFF2-40B4-BE49-F238E27FC236}">
                <a16:creationId xmlns:a16="http://schemas.microsoft.com/office/drawing/2014/main" xmlns="" id="{7524C1C8-286D-96DB-0A1F-8DAB814CF528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3000"/>
          </a:blip>
          <a:stretch>
            <a:fillRect/>
          </a:stretch>
        </p:blipFill>
        <p:spPr>
          <a:xfrm>
            <a:off x="0" y="1"/>
            <a:ext cx="12192000" cy="887914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A04422E-1E37-4502-E782-5BCEF5CBF634}"/>
              </a:ext>
            </a:extLst>
          </p:cNvPr>
          <p:cNvSpPr txBox="1">
            <a:spLocks/>
          </p:cNvSpPr>
          <p:nvPr/>
        </p:nvSpPr>
        <p:spPr>
          <a:xfrm>
            <a:off x="189350" y="26988"/>
            <a:ext cx="7453959" cy="819150"/>
          </a:xfrm>
          <a:prstGeom prst="rect">
            <a:avLst/>
          </a:prstGeom>
        </p:spPr>
        <p:txBody>
          <a:bodyPr anchor="ctr">
            <a:normAutofit/>
            <a:scene3d>
              <a:camera prst="orthographicFront"/>
              <a:lightRig rig="threePt" dir="t"/>
            </a:scene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kumimoji="1" lang="zh-CN" altLang="en-US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“复印报刊资料”纸刊</a:t>
            </a:r>
          </a:p>
        </p:txBody>
      </p:sp>
      <p:pic>
        <p:nvPicPr>
          <p:cNvPr id="30" name="图片 29">
            <a:extLst>
              <a:ext uri="{FF2B5EF4-FFF2-40B4-BE49-F238E27FC236}">
                <a16:creationId xmlns:a16="http://schemas.microsoft.com/office/drawing/2014/main" xmlns="" id="{93E9B753-2778-80D3-8405-7D72E208CE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4985" y="1013535"/>
            <a:ext cx="11239054" cy="5669397"/>
          </a:xfrm>
          <a:prstGeom prst="rect">
            <a:avLst/>
          </a:prstGeom>
        </p:spPr>
      </p:pic>
      <p:pic>
        <p:nvPicPr>
          <p:cNvPr id="4" name="Picture 5">
            <a:extLst>
              <a:ext uri="{FF2B5EF4-FFF2-40B4-BE49-F238E27FC236}">
                <a16:creationId xmlns:a16="http://schemas.microsoft.com/office/drawing/2014/main" xmlns="" id="{815E9648-2BE8-32AE-F666-9D38F09C6C1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030306" y="118464"/>
            <a:ext cx="810947" cy="705941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/>
    </mc:Choice>
    <mc:Fallback>
      <p:transition spd="med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 descr="图片2">
            <a:extLst>
              <a:ext uri="{FF2B5EF4-FFF2-40B4-BE49-F238E27FC236}">
                <a16:creationId xmlns:a16="http://schemas.microsoft.com/office/drawing/2014/main" xmlns="" id="{7524C1C8-286D-96DB-0A1F-8DAB814CF528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3000"/>
          </a:blip>
          <a:stretch>
            <a:fillRect/>
          </a:stretch>
        </p:blipFill>
        <p:spPr>
          <a:xfrm>
            <a:off x="0" y="1"/>
            <a:ext cx="12192000" cy="887914"/>
          </a:xfrm>
          <a:prstGeom prst="rect">
            <a:avLst/>
          </a:prstGeom>
        </p:spPr>
      </p:pic>
      <p:sp>
        <p:nvSpPr>
          <p:cNvPr id="3" name="标题 1">
            <a:extLst>
              <a:ext uri="{FF2B5EF4-FFF2-40B4-BE49-F238E27FC236}">
                <a16:creationId xmlns:a16="http://schemas.microsoft.com/office/drawing/2014/main" xmlns="" id="{EAC563B0-D2FC-9FE7-93F3-863F8B03B6E4}"/>
              </a:ext>
            </a:extLst>
          </p:cNvPr>
          <p:cNvSpPr txBox="1">
            <a:spLocks/>
          </p:cNvSpPr>
          <p:nvPr/>
        </p:nvSpPr>
        <p:spPr>
          <a:xfrm>
            <a:off x="189350" y="26988"/>
            <a:ext cx="7453959" cy="819150"/>
          </a:xfrm>
          <a:prstGeom prst="rect">
            <a:avLst/>
          </a:prstGeom>
        </p:spPr>
        <p:txBody>
          <a:bodyPr anchor="ctr">
            <a:normAutofit/>
            <a:scene3d>
              <a:camera prst="orthographicFront"/>
              <a:lightRig rig="threePt" dir="t"/>
            </a:scene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kumimoji="1" lang="zh-CN" altLang="en-US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从 光盘 到 数据库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D2DA716A-2E92-3B3F-588B-9C575846A305}"/>
              </a:ext>
            </a:extLst>
          </p:cNvPr>
          <p:cNvSpPr txBox="1"/>
          <p:nvPr/>
        </p:nvSpPr>
        <p:spPr>
          <a:xfrm>
            <a:off x="269965" y="1157605"/>
            <a:ext cx="11695611" cy="2168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b="1" dirty="0">
                <a:solidFill>
                  <a:srgbClr val="19191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1994年</a:t>
            </a:r>
            <a:r>
              <a:rPr lang="zh-CN" dirty="0">
                <a:solidFill>
                  <a:srgbClr val="19191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书报资料中心</a:t>
            </a:r>
            <a:r>
              <a:rPr lang="zh-CN" b="1" dirty="0">
                <a:solidFill>
                  <a:srgbClr val="19191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电子光盘产品研发面世</a:t>
            </a:r>
            <a:r>
              <a:rPr lang="zh-CN" b="0" dirty="0">
                <a:solidFill>
                  <a:srgbClr val="19191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，1996年新闻出版署批准书报资料中心制作《复印报刊资料》、《报刊资料索引》光盘，之后电子产品迅速发展，涵盖了全部纸质产品内容。</a:t>
            </a:r>
          </a:p>
          <a:p>
            <a:pPr indent="0">
              <a:lnSpc>
                <a:spcPct val="150000"/>
              </a:lnSpc>
            </a:pPr>
            <a:endParaRPr lang="zh-CN" b="0" dirty="0">
              <a:solidFill>
                <a:srgbClr val="19191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lang="zh-CN" b="1" dirty="0">
                <a:solidFill>
                  <a:srgbClr val="19191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2006年</a:t>
            </a:r>
            <a:r>
              <a:rPr lang="zh-CN" b="0" dirty="0">
                <a:solidFill>
                  <a:srgbClr val="19191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，书报资料中心将长期积累的社科文献资料整合成为</a:t>
            </a:r>
            <a:r>
              <a:rPr lang="zh-CN" b="1" dirty="0">
                <a:solidFill>
                  <a:srgbClr val="19191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数据库</a:t>
            </a:r>
            <a:r>
              <a:rPr lang="zh-CN" b="0" dirty="0">
                <a:solidFill>
                  <a:srgbClr val="19191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，全面推进数据库产品建设，成为传统学术期刊出版行业中数字化起步最早的单位之一。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9" name="图片 9" descr="IMG_264">
            <a:extLst>
              <a:ext uri="{FF2B5EF4-FFF2-40B4-BE49-F238E27FC236}">
                <a16:creationId xmlns:a16="http://schemas.microsoft.com/office/drawing/2014/main" xmlns="" id="{158B7555-22FA-3A52-17A6-5ABF7A0697C9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65757" y="3531871"/>
            <a:ext cx="3898818" cy="280714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xmlns="" id="{F7BFA0ED-35A4-8ED0-99BA-43DC1D2887F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80543" y="3531871"/>
            <a:ext cx="7354254" cy="2776917"/>
          </a:xfrm>
          <a:prstGeom prst="rect">
            <a:avLst/>
          </a:prstGeom>
        </p:spPr>
      </p:pic>
      <p:pic>
        <p:nvPicPr>
          <p:cNvPr id="4" name="Picture 5">
            <a:extLst>
              <a:ext uri="{FF2B5EF4-FFF2-40B4-BE49-F238E27FC236}">
                <a16:creationId xmlns:a16="http://schemas.microsoft.com/office/drawing/2014/main" xmlns="" id="{501239EB-D001-A204-E3C0-65096B26088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030306" y="118464"/>
            <a:ext cx="810947" cy="705941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xmlns="" val="5723493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/>
    </mc:Choice>
    <mc:Fallback>
      <p:transition spd="med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 descr="图片2">
            <a:extLst>
              <a:ext uri="{FF2B5EF4-FFF2-40B4-BE49-F238E27FC236}">
                <a16:creationId xmlns:a16="http://schemas.microsoft.com/office/drawing/2014/main" xmlns="" id="{7524C1C8-286D-96DB-0A1F-8DAB814CF528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3000"/>
          </a:blip>
          <a:stretch>
            <a:fillRect/>
          </a:stretch>
        </p:blipFill>
        <p:spPr>
          <a:xfrm>
            <a:off x="0" y="1"/>
            <a:ext cx="12192000" cy="887914"/>
          </a:xfrm>
          <a:prstGeom prst="rect">
            <a:avLst/>
          </a:prstGeom>
        </p:spPr>
      </p:pic>
      <p:grpSp>
        <p:nvGrpSpPr>
          <p:cNvPr id="3" name="Group 25">
            <a:extLst>
              <a:ext uri="{FF2B5EF4-FFF2-40B4-BE49-F238E27FC236}">
                <a16:creationId xmlns:a16="http://schemas.microsoft.com/office/drawing/2014/main" xmlns="" id="{FC5EEC65-C6B9-7265-0AAC-DF8DF4B1EA6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493968" y="1621155"/>
            <a:ext cx="9345983" cy="4375150"/>
            <a:chOff x="4038" y="3867"/>
            <a:chExt cx="11757" cy="9632"/>
          </a:xfrm>
        </p:grpSpPr>
        <p:sp>
          <p:nvSpPr>
            <p:cNvPr id="4" name="AutoShape 26">
              <a:extLst>
                <a:ext uri="{FF2B5EF4-FFF2-40B4-BE49-F238E27FC236}">
                  <a16:creationId xmlns:a16="http://schemas.microsoft.com/office/drawing/2014/main" xmlns="" id="{234514BB-F40E-8E6F-3C1A-D50EEA138936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4038" y="3867"/>
              <a:ext cx="11757" cy="96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 algn="l" eaLnBrk="0" hangingPunct="0">
                <a:lnSpc>
                  <a:spcPct val="80000"/>
                </a:lnSpc>
                <a:spcBef>
                  <a:spcPct val="40000"/>
                </a:spcBef>
                <a:buClr>
                  <a:srgbClr val="336699"/>
                </a:buClr>
                <a:buFont typeface="Symbol" panose="05050102010706020507" pitchFamily="18" charset="2"/>
                <a:buChar char="-"/>
              </a:pPr>
              <a:endParaRPr lang="zh-CN" altLang="en-US" sz="20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" name="Rectangle 27">
              <a:extLst>
                <a:ext uri="{FF2B5EF4-FFF2-40B4-BE49-F238E27FC236}">
                  <a16:creationId xmlns:a16="http://schemas.microsoft.com/office/drawing/2014/main" xmlns="" id="{45A10723-FE6E-2155-6B10-CB0B228D15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62" y="4961"/>
              <a:ext cx="1146" cy="6854"/>
            </a:xfrm>
            <a:prstGeom prst="rect">
              <a:avLst/>
            </a:prstGeom>
            <a:solidFill>
              <a:srgbClr val="800000"/>
            </a:solidFill>
            <a:ln w="9525">
              <a:noFill/>
              <a:miter lim="800000"/>
            </a:ln>
            <a:effectLst>
              <a:prstShdw prst="shdw17" dist="17961" dir="2700000">
                <a:srgbClr val="655086"/>
              </a:prstShdw>
            </a:effectLst>
          </p:spPr>
          <p:txBody>
            <a:bodyPr lIns="324000" tIns="36000" rIns="56693" bIns="216000" anchor="ctr"/>
            <a:lstStyle/>
            <a:p>
              <a:pPr algn="l" eaLnBrk="0" hangingPunct="0">
                <a:lnSpc>
                  <a:spcPct val="80000"/>
                </a:lnSpc>
                <a:spcBef>
                  <a:spcPct val="40000"/>
                </a:spcBef>
                <a:buClr>
                  <a:srgbClr val="336699"/>
                </a:buClr>
                <a:buFont typeface="Symbol" panose="05050102010706020507" pitchFamily="18" charset="2"/>
                <a:buChar char="-"/>
              </a:pPr>
              <a:endParaRPr lang="en-US" altLang="zh-CN" sz="1500" b="1" dirty="0">
                <a:solidFill>
                  <a:srgbClr val="FFFFFF"/>
                </a:solidFill>
                <a:effectLst/>
                <a:latin typeface="宋体" panose="02010600030101010101" pitchFamily="2" charset="-122"/>
                <a:ea typeface="黑体" panose="02010609060101010101" charset="-122"/>
              </a:endParaRPr>
            </a:p>
            <a:p>
              <a:pPr algn="l" eaLnBrk="0" hangingPunct="0">
                <a:lnSpc>
                  <a:spcPct val="80000"/>
                </a:lnSpc>
                <a:spcBef>
                  <a:spcPts val="1200"/>
                </a:spcBef>
                <a:buClr>
                  <a:srgbClr val="336699"/>
                </a:buClr>
              </a:pPr>
              <a:r>
                <a:rPr lang="zh-CN" altLang="en-US" sz="2200" b="1" dirty="0">
                  <a:solidFill>
                    <a:srgbClr val="FFFFFF"/>
                  </a:solidFill>
                  <a:effectLst/>
                  <a:latin typeface="宋体" panose="02010600030101010101" pitchFamily="2" charset="-122"/>
                  <a:ea typeface="黑体" panose="02010609060101010101" charset="-122"/>
                </a:rPr>
                <a:t>中</a:t>
              </a:r>
            </a:p>
            <a:p>
              <a:pPr algn="l" eaLnBrk="0" hangingPunct="0">
                <a:lnSpc>
                  <a:spcPct val="80000"/>
                </a:lnSpc>
                <a:spcBef>
                  <a:spcPts val="1200"/>
                </a:spcBef>
                <a:buClr>
                  <a:srgbClr val="336699"/>
                </a:buClr>
              </a:pPr>
              <a:r>
                <a:rPr lang="zh-CN" altLang="en-US" sz="2200" b="1" dirty="0">
                  <a:solidFill>
                    <a:srgbClr val="FFFFFF"/>
                  </a:solidFill>
                  <a:effectLst/>
                  <a:latin typeface="宋体" panose="02010600030101010101" pitchFamily="2" charset="-122"/>
                  <a:ea typeface="黑体" panose="02010609060101010101" charset="-122"/>
                </a:rPr>
                <a:t>心</a:t>
              </a:r>
            </a:p>
            <a:p>
              <a:pPr algn="l" eaLnBrk="0" hangingPunct="0">
                <a:lnSpc>
                  <a:spcPct val="80000"/>
                </a:lnSpc>
                <a:spcBef>
                  <a:spcPts val="1200"/>
                </a:spcBef>
                <a:buClr>
                  <a:srgbClr val="336699"/>
                </a:buClr>
              </a:pPr>
              <a:r>
                <a:rPr lang="zh-CN" altLang="en-US" sz="2200" b="1" dirty="0">
                  <a:solidFill>
                    <a:srgbClr val="FFFFFF"/>
                  </a:solidFill>
                  <a:effectLst/>
                  <a:latin typeface="宋体" panose="02010600030101010101" pitchFamily="2" charset="-122"/>
                  <a:ea typeface="黑体" panose="02010609060101010101" charset="-122"/>
                </a:rPr>
                <a:t>期</a:t>
              </a:r>
            </a:p>
            <a:p>
              <a:pPr algn="l" eaLnBrk="0" hangingPunct="0">
                <a:lnSpc>
                  <a:spcPct val="80000"/>
                </a:lnSpc>
                <a:spcBef>
                  <a:spcPts val="1200"/>
                </a:spcBef>
                <a:buClr>
                  <a:srgbClr val="336699"/>
                </a:buClr>
              </a:pPr>
              <a:r>
                <a:rPr lang="zh-CN" altLang="en-US" sz="2200" b="1" dirty="0">
                  <a:solidFill>
                    <a:srgbClr val="FFFFFF"/>
                  </a:solidFill>
                  <a:effectLst/>
                  <a:latin typeface="宋体" panose="02010600030101010101" pitchFamily="2" charset="-122"/>
                  <a:ea typeface="黑体" panose="02010609060101010101" charset="-122"/>
                </a:rPr>
                <a:t>刊</a:t>
              </a:r>
            </a:p>
            <a:p>
              <a:pPr algn="l" eaLnBrk="0" hangingPunct="0">
                <a:lnSpc>
                  <a:spcPct val="80000"/>
                </a:lnSpc>
                <a:spcBef>
                  <a:spcPts val="1200"/>
                </a:spcBef>
                <a:buClr>
                  <a:srgbClr val="336699"/>
                </a:buClr>
              </a:pPr>
              <a:r>
                <a:rPr lang="zh-CN" altLang="en-US" sz="2200" b="1" dirty="0">
                  <a:solidFill>
                    <a:srgbClr val="FFFFFF"/>
                  </a:solidFill>
                  <a:effectLst/>
                  <a:latin typeface="宋体" panose="02010600030101010101" pitchFamily="2" charset="-122"/>
                  <a:ea typeface="黑体" panose="02010609060101010101" charset="-122"/>
                </a:rPr>
                <a:t>结</a:t>
              </a:r>
            </a:p>
            <a:p>
              <a:pPr algn="l" eaLnBrk="0" hangingPunct="0">
                <a:lnSpc>
                  <a:spcPct val="80000"/>
                </a:lnSpc>
                <a:spcBef>
                  <a:spcPts val="1200"/>
                </a:spcBef>
                <a:buClr>
                  <a:srgbClr val="336699"/>
                </a:buClr>
              </a:pPr>
              <a:r>
                <a:rPr lang="zh-CN" altLang="en-US" sz="2200" b="1" dirty="0">
                  <a:solidFill>
                    <a:srgbClr val="FFFFFF"/>
                  </a:solidFill>
                  <a:effectLst/>
                  <a:latin typeface="宋体" panose="02010600030101010101" pitchFamily="2" charset="-122"/>
                  <a:ea typeface="黑体" panose="02010609060101010101" charset="-122"/>
                </a:rPr>
                <a:t>构</a:t>
              </a:r>
            </a:p>
            <a:p>
              <a:pPr algn="l" eaLnBrk="0" hangingPunct="0">
                <a:lnSpc>
                  <a:spcPct val="80000"/>
                </a:lnSpc>
                <a:spcBef>
                  <a:spcPts val="1200"/>
                </a:spcBef>
                <a:buClr>
                  <a:srgbClr val="336699"/>
                </a:buClr>
              </a:pPr>
              <a:r>
                <a:rPr lang="zh-CN" altLang="en-US" sz="2200" b="1" dirty="0">
                  <a:solidFill>
                    <a:srgbClr val="FFFFFF"/>
                  </a:solidFill>
                  <a:effectLst/>
                  <a:latin typeface="宋体" panose="02010600030101010101" pitchFamily="2" charset="-122"/>
                  <a:ea typeface="黑体" panose="02010609060101010101" charset="-122"/>
                </a:rPr>
                <a:t>图</a:t>
              </a:r>
            </a:p>
          </p:txBody>
        </p:sp>
        <p:sp>
          <p:nvSpPr>
            <p:cNvPr id="7" name="Line 29">
              <a:extLst>
                <a:ext uri="{FF2B5EF4-FFF2-40B4-BE49-F238E27FC236}">
                  <a16:creationId xmlns:a16="http://schemas.microsoft.com/office/drawing/2014/main" xmlns="" id="{BE0B6D97-D952-6C1B-7C3B-C8A13EE9286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349" y="8463"/>
              <a:ext cx="1251" cy="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8" name="Line 30">
              <a:extLst>
                <a:ext uri="{FF2B5EF4-FFF2-40B4-BE49-F238E27FC236}">
                  <a16:creationId xmlns:a16="http://schemas.microsoft.com/office/drawing/2014/main" xmlns="" id="{49CDD63B-2A69-0552-208C-BC5A00962E8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611" y="5398"/>
              <a:ext cx="0" cy="591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1" name="Line 33">
              <a:extLst>
                <a:ext uri="{FF2B5EF4-FFF2-40B4-BE49-F238E27FC236}">
                  <a16:creationId xmlns:a16="http://schemas.microsoft.com/office/drawing/2014/main" xmlns="" id="{338D53ED-B8AE-C0B1-B2E9-34E69E80E4B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611" y="5392"/>
              <a:ext cx="945" cy="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2" name="Rectangle 34">
              <a:extLst>
                <a:ext uri="{FF2B5EF4-FFF2-40B4-BE49-F238E27FC236}">
                  <a16:creationId xmlns:a16="http://schemas.microsoft.com/office/drawing/2014/main" xmlns="" id="{09511328-8AA8-3A45-1E91-0BF4FD3548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20" y="6932"/>
              <a:ext cx="5548" cy="1094"/>
            </a:xfrm>
            <a:prstGeom prst="rect">
              <a:avLst/>
            </a:prstGeom>
            <a:solidFill>
              <a:srgbClr val="800000"/>
            </a:solidFill>
            <a:ln w="9525">
              <a:noFill/>
              <a:miter lim="800000"/>
            </a:ln>
            <a:effectLst>
              <a:outerShdw dist="35921" dir="2700000" algn="ctr" rotWithShape="0">
                <a:srgbClr val="000514"/>
              </a:outerShdw>
            </a:effectLst>
          </p:spPr>
          <p:txBody>
            <a:bodyPr lIns="56693" tIns="28346" rIns="56693" bIns="28346" anchor="ctr"/>
            <a:lstStyle/>
            <a:p>
              <a:pPr algn="just" eaLnBrk="0" hangingPunct="0">
                <a:lnSpc>
                  <a:spcPct val="80000"/>
                </a:lnSpc>
                <a:spcBef>
                  <a:spcPct val="40000"/>
                </a:spcBef>
                <a:buClr>
                  <a:srgbClr val="336699"/>
                </a:buClr>
                <a:defRPr/>
              </a:pPr>
              <a:r>
                <a:rPr lang="zh-CN" altLang="en-US" sz="1500" b="1" dirty="0">
                  <a:solidFill>
                    <a:srgbClr val="FFFFFF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“人文社科文摘”系列（专业人员提炼浓缩）</a:t>
              </a:r>
              <a:endParaRPr lang="en-US" altLang="zh-CN" sz="2000" b="1" dirty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3" name="Rectangle 35">
              <a:extLst>
                <a:ext uri="{FF2B5EF4-FFF2-40B4-BE49-F238E27FC236}">
                  <a16:creationId xmlns:a16="http://schemas.microsoft.com/office/drawing/2014/main" xmlns="" id="{50042283-14B2-6311-D100-93E40FF916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20" y="8683"/>
              <a:ext cx="5548" cy="1094"/>
            </a:xfrm>
            <a:prstGeom prst="rect">
              <a:avLst/>
            </a:prstGeom>
            <a:solidFill>
              <a:srgbClr val="800000"/>
            </a:solidFill>
            <a:ln w="9525">
              <a:noFill/>
              <a:miter lim="800000"/>
            </a:ln>
            <a:effectLst>
              <a:outerShdw dist="35921" dir="2700000" algn="ctr" rotWithShape="0">
                <a:srgbClr val="000514"/>
              </a:outerShdw>
            </a:effectLst>
          </p:spPr>
          <p:txBody>
            <a:bodyPr lIns="56693" tIns="28346" rIns="56693" bIns="28346" anchor="ctr"/>
            <a:lstStyle/>
            <a:p>
              <a:pPr algn="just" eaLnBrk="0" hangingPunct="0">
                <a:lnSpc>
                  <a:spcPct val="80000"/>
                </a:lnSpc>
                <a:spcBef>
                  <a:spcPct val="40000"/>
                </a:spcBef>
                <a:buClr>
                  <a:srgbClr val="336699"/>
                </a:buClr>
                <a:defRPr/>
              </a:pPr>
              <a:r>
                <a:rPr lang="zh-CN" altLang="en-US" sz="1500" b="1" dirty="0">
                  <a:solidFill>
                    <a:srgbClr val="FFFFFF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“报刊资料索引”系列（按年度编印）</a:t>
              </a:r>
              <a:endParaRPr lang="en-US" altLang="zh-CN" sz="2000" b="1" dirty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4" name="Rectangle 36">
              <a:extLst>
                <a:ext uri="{FF2B5EF4-FFF2-40B4-BE49-F238E27FC236}">
                  <a16:creationId xmlns:a16="http://schemas.microsoft.com/office/drawing/2014/main" xmlns="" id="{A5982756-98EB-31B1-8F43-00C5FB9C62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20" y="10654"/>
              <a:ext cx="5548" cy="1094"/>
            </a:xfrm>
            <a:prstGeom prst="rect">
              <a:avLst/>
            </a:prstGeom>
            <a:solidFill>
              <a:srgbClr val="800000"/>
            </a:solidFill>
            <a:ln w="9525">
              <a:noFill/>
              <a:miter lim="800000"/>
            </a:ln>
            <a:effectLst>
              <a:outerShdw dist="35921" dir="2700000" algn="ctr" rotWithShape="0">
                <a:srgbClr val="000514"/>
              </a:outerShdw>
            </a:effectLst>
          </p:spPr>
          <p:txBody>
            <a:bodyPr lIns="56693" tIns="28346" rIns="56693" bIns="28346" anchor="ctr"/>
            <a:lstStyle/>
            <a:p>
              <a:pPr algn="just" eaLnBrk="0" hangingPunct="0">
                <a:lnSpc>
                  <a:spcPct val="80000"/>
                </a:lnSpc>
                <a:spcBef>
                  <a:spcPct val="40000"/>
                </a:spcBef>
                <a:buClr>
                  <a:srgbClr val="336699"/>
                </a:buClr>
                <a:defRPr/>
              </a:pPr>
              <a:r>
                <a:rPr lang="zh-CN" altLang="en-US" sz="1500" b="1" dirty="0">
                  <a:solidFill>
                    <a:srgbClr val="FFFFFF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“原发期刊”系列（一次出版的期刊）</a:t>
              </a:r>
              <a:endParaRPr lang="en-US" altLang="zh-CN" sz="2000" b="1" dirty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5" name="Line 37">
              <a:extLst>
                <a:ext uri="{FF2B5EF4-FFF2-40B4-BE49-F238E27FC236}">
                  <a16:creationId xmlns:a16="http://schemas.microsoft.com/office/drawing/2014/main" xmlns="" id="{6D2B6B60-68CC-F8B7-52AE-C4444010556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611" y="9120"/>
              <a:ext cx="998" cy="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6" name="Line 38">
              <a:extLst>
                <a:ext uri="{FF2B5EF4-FFF2-40B4-BE49-F238E27FC236}">
                  <a16:creationId xmlns:a16="http://schemas.microsoft.com/office/drawing/2014/main" xmlns="" id="{2A17F81E-813C-2B4A-D6BC-B43B3CB1F0E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611" y="11311"/>
              <a:ext cx="94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7" name="Line 40">
              <a:extLst>
                <a:ext uri="{FF2B5EF4-FFF2-40B4-BE49-F238E27FC236}">
                  <a16:creationId xmlns:a16="http://schemas.microsoft.com/office/drawing/2014/main" xmlns="" id="{5358E74F-8351-65F9-3572-17840B48D89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611" y="7369"/>
              <a:ext cx="94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8" name="Rectangle 41">
              <a:extLst>
                <a:ext uri="{FF2B5EF4-FFF2-40B4-BE49-F238E27FC236}">
                  <a16:creationId xmlns:a16="http://schemas.microsoft.com/office/drawing/2014/main" xmlns="" id="{9C8903FC-73C0-3A12-275D-504094C7A6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20" y="4961"/>
              <a:ext cx="5548" cy="1094"/>
            </a:xfrm>
            <a:prstGeom prst="rect">
              <a:avLst/>
            </a:prstGeom>
            <a:solidFill>
              <a:srgbClr val="800000"/>
            </a:solidFill>
            <a:ln w="9525">
              <a:noFill/>
              <a:miter lim="800000"/>
            </a:ln>
            <a:effectLst>
              <a:outerShdw dist="35921" dir="2700000" algn="ctr" rotWithShape="0">
                <a:srgbClr val="000514"/>
              </a:outerShdw>
            </a:effectLst>
          </p:spPr>
          <p:txBody>
            <a:bodyPr lIns="56693" tIns="28346" rIns="56693" bIns="28346" anchor="ctr"/>
            <a:lstStyle/>
            <a:p>
              <a:pPr algn="just" eaLnBrk="0" hangingPunct="0">
                <a:lnSpc>
                  <a:spcPct val="80000"/>
                </a:lnSpc>
                <a:spcBef>
                  <a:spcPct val="40000"/>
                </a:spcBef>
                <a:buClr>
                  <a:srgbClr val="336699"/>
                </a:buClr>
                <a:defRPr/>
              </a:pPr>
              <a:r>
                <a:rPr lang="en-US" altLang="zh-CN" sz="1500" b="1" dirty="0">
                  <a:solidFill>
                    <a:srgbClr val="FFFFFF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“</a:t>
              </a:r>
              <a:r>
                <a:rPr lang="zh-CN" altLang="en-US" sz="1500" b="1" dirty="0">
                  <a:solidFill>
                    <a:srgbClr val="FFFFFF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复印报刊资料”系列（精选文献全文复印）</a:t>
              </a:r>
              <a:endParaRPr lang="en-US" altLang="zh-CN" sz="2000" b="1" dirty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9" name="标题 1">
            <a:extLst>
              <a:ext uri="{FF2B5EF4-FFF2-40B4-BE49-F238E27FC236}">
                <a16:creationId xmlns:a16="http://schemas.microsoft.com/office/drawing/2014/main" xmlns="" id="{069EACBA-5A5C-F81F-7379-F2FC037DF911}"/>
              </a:ext>
            </a:extLst>
          </p:cNvPr>
          <p:cNvSpPr txBox="1">
            <a:spLocks/>
          </p:cNvSpPr>
          <p:nvPr/>
        </p:nvSpPr>
        <p:spPr>
          <a:xfrm>
            <a:off x="78225" y="26988"/>
            <a:ext cx="7453959" cy="81915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kumimoji="1" lang="zh-CN" altLang="en-US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“复印报刊资料”四大系列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EE5B1893-F4F8-C16F-0F22-4675DE3BE9D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030306" y="118464"/>
            <a:ext cx="810947" cy="705941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xmlns="" val="19826438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/>
    </mc:Choice>
    <mc:Fallback>
      <p:transition spd="med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5" name="图片 254"/>
          <p:cNvPicPr>
            <a:picLocks noChangeAspect="1"/>
          </p:cNvPicPr>
          <p:nvPr/>
        </p:nvPicPr>
        <p:blipFill rotWithShape="1">
          <a:blip r:embed="rId2"/>
          <a:srcRect b="42584"/>
          <a:stretch>
            <a:fillRect/>
          </a:stretch>
        </p:blipFill>
        <p:spPr>
          <a:xfrm rot="10800000" flipH="1">
            <a:off x="81915" y="0"/>
            <a:ext cx="2572385" cy="1677670"/>
          </a:xfrm>
          <a:prstGeom prst="rect">
            <a:avLst/>
          </a:prstGeom>
        </p:spPr>
      </p:pic>
      <p:grpSp>
        <p:nvGrpSpPr>
          <p:cNvPr id="256" name="组合 255"/>
          <p:cNvGrpSpPr/>
          <p:nvPr/>
        </p:nvGrpSpPr>
        <p:grpSpPr>
          <a:xfrm>
            <a:off x="8808720" y="5456555"/>
            <a:ext cx="3383280" cy="1401445"/>
            <a:chOff x="7816096" y="4249913"/>
            <a:chExt cx="4375904" cy="2615756"/>
          </a:xfrm>
        </p:grpSpPr>
        <p:pic>
          <p:nvPicPr>
            <p:cNvPr id="257" name="图片 256"/>
            <p:cNvPicPr>
              <a:picLocks noChangeAspect="1"/>
            </p:cNvPicPr>
            <p:nvPr/>
          </p:nvPicPr>
          <p:blipFill rotWithShape="1">
            <a:blip r:embed="rId3"/>
            <a:srcRect r="503" b="41783"/>
            <a:stretch>
              <a:fillRect/>
            </a:stretch>
          </p:blipFill>
          <p:spPr>
            <a:xfrm>
              <a:off x="9304674" y="4249913"/>
              <a:ext cx="2887326" cy="2615756"/>
            </a:xfrm>
            <a:prstGeom prst="rect">
              <a:avLst/>
            </a:prstGeom>
          </p:spPr>
        </p:pic>
        <p:pic>
          <p:nvPicPr>
            <p:cNvPr id="258" name="图片 257"/>
            <p:cNvPicPr>
              <a:picLocks noChangeAspect="1"/>
            </p:cNvPicPr>
            <p:nvPr/>
          </p:nvPicPr>
          <p:blipFill rotWithShape="1">
            <a:blip r:embed="rId2"/>
            <a:srcRect b="42584"/>
            <a:stretch>
              <a:fillRect/>
            </a:stretch>
          </p:blipFill>
          <p:spPr>
            <a:xfrm>
              <a:off x="7816096" y="5035138"/>
              <a:ext cx="2718434" cy="1822862"/>
            </a:xfrm>
            <a:prstGeom prst="rect">
              <a:avLst/>
            </a:prstGeom>
          </p:spPr>
        </p:pic>
      </p:grpSp>
      <p:sp>
        <p:nvSpPr>
          <p:cNvPr id="266" name="矩形 265"/>
          <p:cNvSpPr/>
          <p:nvPr/>
        </p:nvSpPr>
        <p:spPr>
          <a:xfrm rot="5400000">
            <a:off x="-627730" y="3082085"/>
            <a:ext cx="2018371" cy="224472"/>
          </a:xfrm>
          <a:prstGeom prst="rect">
            <a:avLst/>
          </a:prstGeom>
          <a:solidFill>
            <a:srgbClr val="A7022B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400000000000000" pitchFamily="34" charset="-122"/>
            </a:endParaRPr>
          </a:p>
        </p:txBody>
      </p:sp>
      <p:sp>
        <p:nvSpPr>
          <p:cNvPr id="267" name="矩形 266"/>
          <p:cNvSpPr/>
          <p:nvPr/>
        </p:nvSpPr>
        <p:spPr>
          <a:xfrm rot="5400000">
            <a:off x="10802078" y="3082085"/>
            <a:ext cx="2018371" cy="224472"/>
          </a:xfrm>
          <a:prstGeom prst="rect">
            <a:avLst/>
          </a:prstGeom>
          <a:solidFill>
            <a:srgbClr val="A7022B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400000000000000" pitchFamily="34" charset="-122"/>
            </a:endParaRPr>
          </a:p>
        </p:txBody>
      </p:sp>
      <p:cxnSp>
        <p:nvCxnSpPr>
          <p:cNvPr id="12" name="直接连接符 11"/>
          <p:cNvCxnSpPr>
            <a:cxnSpLocks/>
          </p:cNvCxnSpPr>
          <p:nvPr/>
        </p:nvCxnSpPr>
        <p:spPr>
          <a:xfrm>
            <a:off x="2922152" y="2186871"/>
            <a:ext cx="6491207" cy="0"/>
          </a:xfrm>
          <a:prstGeom prst="line">
            <a:avLst/>
          </a:prstGeom>
          <a:noFill/>
          <a:ln w="25400">
            <a:gradFill flip="none" rotWithShape="1">
              <a:gsLst>
                <a:gs pos="0">
                  <a:srgbClr val="C00000"/>
                </a:gs>
                <a:gs pos="100000">
                  <a:schemeClr val="bg2">
                    <a:lumMod val="90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cxnSp>
      <p:sp>
        <p:nvSpPr>
          <p:cNvPr id="28" name="文本框 27"/>
          <p:cNvSpPr txBox="1"/>
          <p:nvPr/>
        </p:nvSpPr>
        <p:spPr>
          <a:xfrm>
            <a:off x="2375979" y="2402231"/>
            <a:ext cx="1795266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 algn="ctr"/>
            <a:r>
              <a:rPr lang="en-US" altLang="zh-CN" sz="9600" b="1" dirty="0">
                <a:solidFill>
                  <a:srgbClr val="AC1631"/>
                </a:solidFill>
                <a:latin typeface="Arial" panose="020B0604020202020204" pitchFamily="34" charset="0"/>
                <a:ea typeface="思源黑体 CN Bold" panose="020B0800000000000000" pitchFamily="34" charset="-122"/>
                <a:cs typeface="+mn-ea"/>
                <a:sym typeface="Arial" panose="020B0604020202020204" pitchFamily="34" charset="0"/>
              </a:rPr>
              <a:t>02</a:t>
            </a:r>
          </a:p>
        </p:txBody>
      </p:sp>
      <p:cxnSp>
        <p:nvCxnSpPr>
          <p:cNvPr id="2" name="直接连接符 1"/>
          <p:cNvCxnSpPr/>
          <p:nvPr/>
        </p:nvCxnSpPr>
        <p:spPr>
          <a:xfrm>
            <a:off x="2922152" y="4187121"/>
            <a:ext cx="6491207" cy="0"/>
          </a:xfrm>
          <a:prstGeom prst="line">
            <a:avLst/>
          </a:prstGeom>
          <a:noFill/>
          <a:ln w="25400">
            <a:gradFill flip="none" rotWithShape="1">
              <a:gsLst>
                <a:gs pos="0">
                  <a:srgbClr val="C00000"/>
                </a:gs>
                <a:gs pos="100000">
                  <a:schemeClr val="bg2">
                    <a:lumMod val="90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cxnSp>
      <p:sp>
        <p:nvSpPr>
          <p:cNvPr id="4" name="文本框 3"/>
          <p:cNvSpPr txBox="1"/>
          <p:nvPr/>
        </p:nvSpPr>
        <p:spPr>
          <a:xfrm>
            <a:off x="4098518" y="2749263"/>
            <a:ext cx="5314841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grpFill/>
              </a14:hiddenFill>
            </a:ext>
          </a:extLst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algn="dist">
              <a:lnSpc>
                <a:spcPct val="150000"/>
              </a:lnSpc>
            </a:pPr>
            <a:r>
              <a:rPr lang="zh-CN" altLang="en-US" sz="3200" b="1" dirty="0">
                <a:solidFill>
                  <a:srgbClr val="AC1631"/>
                </a:solidFill>
                <a:effectLst>
                  <a:outerShdw blurRad="38100" dist="25400" dir="5400000" algn="ctr" rotWithShape="0">
                    <a:srgbClr val="6E747A">
                      <a:alpha val="43000"/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  <a:sym typeface="+mn-ea"/>
              </a:rPr>
              <a:t>人大复印数据库价值</a:t>
            </a:r>
          </a:p>
        </p:txBody>
      </p:sp>
      <p:pic>
        <p:nvPicPr>
          <p:cNvPr id="3" name="Picture 5">
            <a:extLst>
              <a:ext uri="{FF2B5EF4-FFF2-40B4-BE49-F238E27FC236}">
                <a16:creationId xmlns:a16="http://schemas.microsoft.com/office/drawing/2014/main" xmlns="" id="{FF419449-B3E0-E214-E432-4511AFA0B9E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646473" y="176418"/>
            <a:ext cx="1017588" cy="885825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xmlns="" val="22124455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/>
    </mc:Choice>
    <mc:Fallback>
      <p:transition spd="med"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DI1NGQ4MDY4NjMxYWVlMzc3ODM2NDE0MmU1ODUxYzYifQ=="/>
  <p:tag name="KSO_WPP_MARK_KEY" val="e49c7e97-9495-4652-ad46-2b1e8b785c79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3161633"/>
  <p:tag name="MH_LIBRARY" val="CONTENTS"/>
  <p:tag name="MH_TYPE" val="ENTRY"/>
  <p:tag name="ID" val="547141"/>
  <p:tag name="MH_ORDER" val="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3161633"/>
  <p:tag name="MH_LIBRARY" val="CONTENTS"/>
  <p:tag name="MH_TYPE" val="ENTRY"/>
  <p:tag name="ID" val="547141"/>
  <p:tag name="MH_ORDER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3161633"/>
  <p:tag name="MH_LIBRARY" val="CONTENTS"/>
  <p:tag name="MH_TYPE" val="ENTRY"/>
  <p:tag name="ID" val="547141"/>
  <p:tag name="MH_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/>
            </a:gs>
            <a:gs pos="100000">
              <a:schemeClr val="phClr">
                <a:lumMod val="85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思源黑体 CN Normal"/>
        <a:ea typeface=""/>
        <a:cs typeface=""/>
        <a:font script="Jpan" typeface="游ゴシック"/>
        <a:font script="Hang" typeface="맑은 고딕"/>
        <a:font script="Hans" typeface="思源黑体 CN Normal"/>
        <a:font script="Hant" typeface="新細明體"/>
        <a:font script="Arab" typeface="思源黑体 CN Normal"/>
        <a:font script="Hebr" typeface="思源黑体 CN Norm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思源黑体 CN Norm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1965</TotalTime>
  <Words>1964</Words>
  <Application>Microsoft Office PowerPoint</Application>
  <PresentationFormat>自定义</PresentationFormat>
  <Paragraphs>347</Paragraphs>
  <Slides>32</Slides>
  <Notes>26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32</vt:i4>
      </vt:variant>
    </vt:vector>
  </HeadingPairs>
  <TitlesOfParts>
    <vt:vector size="34" baseType="lpstr">
      <vt:lpstr>Office 主题​​</vt:lpstr>
      <vt:lpstr>1_Office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ni zhang</dc:creator>
  <cp:lastModifiedBy>zhqjx</cp:lastModifiedBy>
  <cp:revision>494</cp:revision>
  <dcterms:created xsi:type="dcterms:W3CDTF">2023-02-12T12:23:00Z</dcterms:created>
  <dcterms:modified xsi:type="dcterms:W3CDTF">2024-11-18T01:42:04Z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723F9BEAE0EA43948600F168C98D51E7</vt:lpwstr>
  </property>
</Properties>
</file>