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3.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4.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5.xml" ContentType="application/vnd.openxmlformats-officedocument.presentationml.tags+xml"/>
  <Override PartName="/ppt/notesSlides/notesSlide14.xml" ContentType="application/vnd.openxmlformats-officedocument.presentationml.notesSlide+xml"/>
  <Override PartName="/ppt/tags/tag6.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7.xml" ContentType="application/vnd.openxmlformats-officedocument.presentationml.tags+xml"/>
  <Override PartName="/ppt/notesSlides/notesSlide17.xml" ContentType="application/vnd.openxmlformats-officedocument.presentationml.notesSlide+xml"/>
  <Override PartName="/ppt/tags/tag8.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9.xml" ContentType="application/vnd.openxmlformats-officedocument.presentationml.tags+xml"/>
  <Override PartName="/ppt/notesSlides/notesSlide20.xml" ContentType="application/vnd.openxmlformats-officedocument.presentationml.notesSlide+xml"/>
  <Override PartName="/ppt/tags/tag10.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11.xml" ContentType="application/vnd.openxmlformats-officedocument.presentationml.tags+xml"/>
  <Override PartName="/ppt/notesSlides/notesSlide26.xml" ContentType="application/vnd.openxmlformats-officedocument.presentationml.notesSlide+xml"/>
  <Override PartName="/ppt/tags/tag12.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13.xml" ContentType="application/vnd.openxmlformats-officedocument.presentationml.tags+xml"/>
  <Override PartName="/ppt/notesSlides/notesSlide30.xml" ContentType="application/vnd.openxmlformats-officedocument.presentationml.notesSlide+xml"/>
  <Override PartName="/ppt/tags/tag14.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15.xml" ContentType="application/vnd.openxmlformats-officedocument.presentationml.tags+xml"/>
  <Override PartName="/ppt/notesSlides/notesSlide35.xml" ContentType="application/vnd.openxmlformats-officedocument.presentationml.notesSlide+xml"/>
  <Override PartName="/ppt/tags/tag16.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17.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1"/>
  </p:notesMasterIdLst>
  <p:sldIdLst>
    <p:sldId id="259" r:id="rId2"/>
    <p:sldId id="272" r:id="rId3"/>
    <p:sldId id="330" r:id="rId4"/>
    <p:sldId id="335" r:id="rId5"/>
    <p:sldId id="295" r:id="rId6"/>
    <p:sldId id="333" r:id="rId7"/>
    <p:sldId id="311" r:id="rId8"/>
    <p:sldId id="310" r:id="rId9"/>
    <p:sldId id="336" r:id="rId10"/>
    <p:sldId id="301" r:id="rId11"/>
    <p:sldId id="277" r:id="rId12"/>
    <p:sldId id="302" r:id="rId13"/>
    <p:sldId id="317" r:id="rId14"/>
    <p:sldId id="303" r:id="rId15"/>
    <p:sldId id="318" r:id="rId16"/>
    <p:sldId id="304" r:id="rId17"/>
    <p:sldId id="319" r:id="rId18"/>
    <p:sldId id="320" r:id="rId19"/>
    <p:sldId id="278" r:id="rId20"/>
    <p:sldId id="305" r:id="rId21"/>
    <p:sldId id="321" r:id="rId22"/>
    <p:sldId id="322" r:id="rId23"/>
    <p:sldId id="337" r:id="rId24"/>
    <p:sldId id="280" r:id="rId25"/>
    <p:sldId id="307" r:id="rId26"/>
    <p:sldId id="323" r:id="rId27"/>
    <p:sldId id="334" r:id="rId28"/>
    <p:sldId id="338" r:id="rId29"/>
    <p:sldId id="281" r:id="rId30"/>
    <p:sldId id="312" r:id="rId31"/>
    <p:sldId id="325" r:id="rId32"/>
    <p:sldId id="339" r:id="rId33"/>
    <p:sldId id="282" r:id="rId34"/>
    <p:sldId id="314" r:id="rId35"/>
    <p:sldId id="315" r:id="rId36"/>
    <p:sldId id="326" r:id="rId37"/>
    <p:sldId id="283" r:id="rId38"/>
    <p:sldId id="316" r:id="rId39"/>
    <p:sldId id="332" r:id="rId4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90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ED7D31"/>
    <a:srgbClr val="AF49E7"/>
    <a:srgbClr val="FFD400"/>
    <a:srgbClr val="1A4E5A"/>
    <a:srgbClr val="0571C0"/>
    <a:srgbClr val="34829A"/>
    <a:srgbClr val="FFE800"/>
    <a:srgbClr val="7B817E"/>
    <a:srgbClr val="03AF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15" autoAdjust="0"/>
    <p:restoredTop sz="71620" autoAdjust="0"/>
  </p:normalViewPr>
  <p:slideViewPr>
    <p:cSldViewPr snapToGrid="0" showGuides="1">
      <p:cViewPr varScale="1">
        <p:scale>
          <a:sx n="53" d="100"/>
          <a:sy n="53" d="100"/>
        </p:scale>
        <p:origin x="1836" y="60"/>
      </p:cViewPr>
      <p:guideLst>
        <p:guide orient="horz" pos="2160"/>
        <p:guide pos="290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9AE2D8-CB9F-48AE-95D5-2C288C48262B}" type="datetimeFigureOut">
              <a:rPr lang="zh-CN" altLang="en-US" smtClean="0"/>
              <a:t>2021/4/16</a:t>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7D9A82-2FD9-4AEC-97EB-BDDDA4E944A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dirty="0"/>
              <a:t>大家好。今天，我们一起学习一下</a:t>
            </a:r>
            <a:r>
              <a:rPr lang="en-US" altLang="zh-CN" dirty="0" err="1"/>
              <a:t>NoteFirst</a:t>
            </a:r>
            <a:r>
              <a:rPr lang="zh-CN" altLang="en-US" dirty="0"/>
              <a:t>的使用技巧。</a:t>
            </a:r>
          </a:p>
        </p:txBody>
      </p:sp>
      <p:sp>
        <p:nvSpPr>
          <p:cNvPr id="4" name="灯片编号占位符 3"/>
          <p:cNvSpPr>
            <a:spLocks noGrp="1"/>
          </p:cNvSpPr>
          <p:nvPr>
            <p:ph type="sldNum" sz="quarter" idx="10"/>
          </p:nvPr>
        </p:nvSpPr>
        <p:spPr/>
        <p:txBody>
          <a:bodyPr/>
          <a:lstStyle/>
          <a:p>
            <a:fld id="{7E7D9A82-2FD9-4AEC-97EB-BDDDA4E944AD}"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这个是快捷工具栏</a:t>
            </a:r>
            <a:endParaRPr lang="en-US" altLang="zh-CN" dirty="0"/>
          </a:p>
          <a:p>
            <a:r>
              <a:rPr lang="zh-CN" altLang="en-US" dirty="0"/>
              <a:t>这个是虚拟文件夹</a:t>
            </a:r>
            <a:endParaRPr lang="en-US" altLang="zh-CN" dirty="0"/>
          </a:p>
          <a:p>
            <a:r>
              <a:rPr lang="zh-CN" altLang="en-US" dirty="0"/>
              <a:t>为了方便用户进行快速查找，我们提供了快捷分类</a:t>
            </a:r>
            <a:endParaRPr lang="en-US" altLang="zh-CN" dirty="0"/>
          </a:p>
          <a:p>
            <a:r>
              <a:rPr lang="zh-CN" altLang="en-US" dirty="0"/>
              <a:t>这个是软件的</a:t>
            </a:r>
            <a:r>
              <a:rPr lang="en-US" altLang="zh-CN" dirty="0"/>
              <a:t>4</a:t>
            </a:r>
            <a:r>
              <a:rPr lang="zh-CN" altLang="en-US" dirty="0"/>
              <a:t>大功能</a:t>
            </a:r>
            <a:endParaRPr lang="en-US" altLang="zh-CN" dirty="0"/>
          </a:p>
          <a:p>
            <a:r>
              <a:rPr lang="zh-CN" altLang="en-US" dirty="0"/>
              <a:t>这个是题录列表区，展示的是我们收集的文献数据，在这里，我们把文献叫做题录。</a:t>
            </a:r>
            <a:endParaRPr lang="en-US" altLang="zh-CN" dirty="0"/>
          </a:p>
          <a:p>
            <a:endParaRPr lang="en-US" altLang="zh-CN" dirty="0"/>
          </a:p>
          <a:p>
            <a:r>
              <a:rPr lang="zh-CN" altLang="en-US" dirty="0"/>
              <a:t>右侧可查看当前选中题录的详细信息、笔记等信息。</a:t>
            </a:r>
            <a:endParaRPr lang="en-US" altLang="zh-CN" dirty="0"/>
          </a:p>
          <a:p>
            <a:endParaRPr lang="en-US" altLang="zh-CN" dirty="0"/>
          </a:p>
          <a:p>
            <a:r>
              <a:rPr lang="zh-CN" altLang="en-US" dirty="0"/>
              <a:t>这个是参考文献预览区</a:t>
            </a:r>
          </a:p>
        </p:txBody>
      </p:sp>
      <p:sp>
        <p:nvSpPr>
          <p:cNvPr id="4" name="灯片编号占位符 3"/>
          <p:cNvSpPr>
            <a:spLocks noGrp="1"/>
          </p:cNvSpPr>
          <p:nvPr>
            <p:ph type="sldNum" sz="quarter" idx="10"/>
          </p:nvPr>
        </p:nvSpPr>
        <p:spPr/>
        <p:txBody>
          <a:bodyPr/>
          <a:lstStyle/>
          <a:p>
            <a:fld id="{7E7D9A82-2FD9-4AEC-97EB-BDDDA4E944AD}" type="slidenum">
              <a:rPr lang="zh-CN" altLang="en-US" smtClean="0"/>
              <a:t>10</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dirty="0"/>
              <a:t>我们进行文献管理时，首先要进行文献资料的获取。</a:t>
            </a:r>
            <a:endParaRPr lang="en-US" altLang="zh-CN" dirty="0"/>
          </a:p>
          <a:p>
            <a:r>
              <a:rPr lang="zh-CN" altLang="en-US" dirty="0"/>
              <a:t>我们提供的获取文献方式有：一键获取、导入文献、导入文件、手动添加</a:t>
            </a:r>
            <a:endParaRPr lang="en-US" altLang="zh-CN" dirty="0"/>
          </a:p>
          <a:p>
            <a:r>
              <a:rPr lang="zh-CN" altLang="en-US" dirty="0"/>
              <a:t>接下来我详细介绍一下每种方式的具体操作。</a:t>
            </a:r>
          </a:p>
        </p:txBody>
      </p:sp>
      <p:sp>
        <p:nvSpPr>
          <p:cNvPr id="4" name="灯片编号占位符 3"/>
          <p:cNvSpPr>
            <a:spLocks noGrp="1"/>
          </p:cNvSpPr>
          <p:nvPr>
            <p:ph type="sldNum" sz="quarter" idx="10"/>
          </p:nvPr>
        </p:nvSpPr>
        <p:spPr/>
        <p:txBody>
          <a:bodyPr/>
          <a:lstStyle/>
          <a:p>
            <a:fld id="{7E7D9A82-2FD9-4AEC-97EB-BDDDA4E944AD}" type="slidenum">
              <a:rPr lang="zh-CN" altLang="en-US" smtClean="0"/>
              <a:t>11</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文献一键获取</a:t>
            </a:r>
            <a:endParaRPr lang="en-US" altLang="zh-CN" dirty="0"/>
          </a:p>
          <a:p>
            <a:endParaRPr lang="en-US" altLang="zh-CN" dirty="0"/>
          </a:p>
          <a:p>
            <a:r>
              <a:rPr lang="zh-CN" altLang="en-US" dirty="0"/>
              <a:t>当</a:t>
            </a:r>
            <a:r>
              <a:rPr lang="en-US" altLang="zh-CN" dirty="0"/>
              <a:t>NoteFirst</a:t>
            </a:r>
            <a:r>
              <a:rPr lang="zh-CN" altLang="en-US" dirty="0"/>
              <a:t>安装完成后，会在</a:t>
            </a:r>
            <a:r>
              <a:rPr lang="en-US" altLang="zh-CN" dirty="0"/>
              <a:t>IE</a:t>
            </a:r>
            <a:r>
              <a:rPr lang="zh-CN" altLang="en-US" dirty="0"/>
              <a:t>浏览器或</a:t>
            </a:r>
            <a:r>
              <a:rPr lang="en-US" altLang="zh-CN" dirty="0"/>
              <a:t>IE</a:t>
            </a:r>
            <a:r>
              <a:rPr lang="zh-CN" altLang="en-US" dirty="0"/>
              <a:t>内核浏览器中形成</a:t>
            </a:r>
            <a:r>
              <a:rPr lang="en-US" altLang="zh-CN" dirty="0"/>
              <a:t>IE</a:t>
            </a:r>
            <a:r>
              <a:rPr lang="zh-CN" altLang="en-US" dirty="0"/>
              <a:t>插件，就是我们现在看到的这个截图，浏览器的右键菜单中会增加</a:t>
            </a:r>
            <a:r>
              <a:rPr lang="en-US" altLang="zh-CN" dirty="0"/>
              <a:t>NoteFirst</a:t>
            </a:r>
            <a:r>
              <a:rPr lang="zh-CN" altLang="en-US" dirty="0"/>
              <a:t>相关按钮。</a:t>
            </a:r>
            <a:endParaRPr lang="en-US" altLang="zh-CN" dirty="0"/>
          </a:p>
          <a:p>
            <a:endParaRPr lang="en-US" altLang="zh-CN" dirty="0"/>
          </a:p>
          <a:p>
            <a:r>
              <a:rPr lang="zh-CN" altLang="en-US" dirty="0"/>
              <a:t>在数据库网站中进行搜索，进入文献的详情页面，右键点击“</a:t>
            </a:r>
            <a:r>
              <a:rPr lang="en-US" altLang="zh-CN" dirty="0"/>
              <a:t>NoteFirst</a:t>
            </a:r>
            <a:r>
              <a:rPr lang="zh-CN" altLang="en-US" dirty="0"/>
              <a:t>保存题录”，软件会自动获取文献元数据进行填充，之后点击保存并关闭，即可。</a:t>
            </a:r>
            <a:endParaRPr lang="en-US" altLang="zh-CN" dirty="0"/>
          </a:p>
          <a:p>
            <a:endParaRPr lang="en-US" altLang="zh-CN" dirty="0"/>
          </a:p>
          <a:p>
            <a:endParaRPr lang="en-US" altLang="zh-CN" dirty="0"/>
          </a:p>
          <a:p>
            <a:r>
              <a:rPr lang="zh-CN" altLang="en-US" dirty="0"/>
              <a:t>接下来，我们将数据库网站数据与我们自动解析出的数据进行下比对。</a:t>
            </a:r>
            <a:endParaRPr lang="en-US" altLang="zh-CN" dirty="0"/>
          </a:p>
          <a:p>
            <a:endParaRPr lang="zh-CN" altLang="en-US" dirty="0"/>
          </a:p>
        </p:txBody>
      </p:sp>
      <p:sp>
        <p:nvSpPr>
          <p:cNvPr id="4" name="灯片编号占位符 3"/>
          <p:cNvSpPr>
            <a:spLocks noGrp="1"/>
          </p:cNvSpPr>
          <p:nvPr>
            <p:ph type="sldNum" sz="quarter" idx="10"/>
          </p:nvPr>
        </p:nvSpPr>
        <p:spPr/>
        <p:txBody>
          <a:bodyPr/>
          <a:lstStyle/>
          <a:p>
            <a:fld id="{7E7D9A82-2FD9-4AEC-97EB-BDDDA4E944AD}" type="slidenum">
              <a:rPr lang="zh-CN" altLang="en-US" smtClean="0"/>
              <a:t>12</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软件将文献的标题、作者、期刊名称、年、卷、期、页码等元数据一 一抽取成功，省去了复制粘贴的繁琐工作。</a:t>
            </a:r>
          </a:p>
        </p:txBody>
      </p:sp>
      <p:sp>
        <p:nvSpPr>
          <p:cNvPr id="4" name="灯片编号占位符 3"/>
          <p:cNvSpPr>
            <a:spLocks noGrp="1"/>
          </p:cNvSpPr>
          <p:nvPr>
            <p:ph type="sldNum" sz="quarter" idx="10"/>
          </p:nvPr>
        </p:nvSpPr>
        <p:spPr/>
        <p:txBody>
          <a:bodyPr/>
          <a:lstStyle/>
          <a:p>
            <a:fld id="{7E7D9A82-2FD9-4AEC-97EB-BDDDA4E944AD}" type="slidenum">
              <a:rPr lang="zh-CN" altLang="en-US" smtClean="0"/>
              <a:t>13</a:t>
            </a:fld>
            <a:endParaRPr lang="zh-CN" altLang="en-US"/>
          </a:p>
        </p:txBody>
      </p:sp>
    </p:spTree>
    <p:extLst>
      <p:ext uri="{BB962C8B-B14F-4D97-AF65-F5344CB8AC3E}">
        <p14:creationId xmlns:p14="http://schemas.microsoft.com/office/powerpoint/2010/main" val="15358499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导入文献，我们以知网数据库为例进行展示</a:t>
            </a:r>
            <a:endParaRPr lang="en-US" altLang="zh-CN" dirty="0"/>
          </a:p>
          <a:p>
            <a:r>
              <a:rPr lang="zh-CN" altLang="en-US" dirty="0"/>
              <a:t>输入关键词进行检索</a:t>
            </a:r>
            <a:endParaRPr lang="en-US" altLang="zh-CN" dirty="0"/>
          </a:p>
          <a:p>
            <a:endParaRPr lang="en-US" altLang="zh-CN" dirty="0"/>
          </a:p>
          <a:p>
            <a:r>
              <a:rPr lang="zh-CN" altLang="en-US" dirty="0"/>
              <a:t>选中需要导出的文献</a:t>
            </a:r>
            <a:endParaRPr lang="en-US" altLang="zh-CN" dirty="0"/>
          </a:p>
          <a:p>
            <a:endParaRPr lang="en-US" altLang="zh-CN" dirty="0"/>
          </a:p>
          <a:p>
            <a:r>
              <a:rPr lang="zh-CN" altLang="en-US" dirty="0"/>
              <a:t>点击“导出参考文献”</a:t>
            </a:r>
            <a:endParaRPr lang="en-US" altLang="zh-CN" dirty="0"/>
          </a:p>
          <a:p>
            <a:endParaRPr lang="en-US" altLang="zh-CN" dirty="0"/>
          </a:p>
          <a:p>
            <a:endParaRPr lang="en-US" altLang="zh-CN" dirty="0"/>
          </a:p>
          <a:p>
            <a:r>
              <a:rPr lang="zh-CN" altLang="en-US" dirty="0"/>
              <a:t>进入导出数据页面，在这个页面上提供了多种导出格式</a:t>
            </a:r>
            <a:endParaRPr lang="en-US" altLang="zh-CN" dirty="0"/>
          </a:p>
          <a:p>
            <a:r>
              <a:rPr lang="zh-CN" altLang="en-US" dirty="0"/>
              <a:t>我选择了</a:t>
            </a:r>
            <a:r>
              <a:rPr lang="en-US" altLang="zh-CN" dirty="0" err="1"/>
              <a:t>notefirst</a:t>
            </a:r>
            <a:r>
              <a:rPr lang="zh-CN" altLang="en-US" dirty="0"/>
              <a:t>的格式，您可以选择主流的其他格式，比如</a:t>
            </a:r>
            <a:r>
              <a:rPr lang="en-US" altLang="zh-CN" dirty="0"/>
              <a:t>Endnote</a:t>
            </a:r>
            <a:r>
              <a:rPr lang="zh-CN" altLang="en-US" dirty="0"/>
              <a:t>，</a:t>
            </a:r>
            <a:r>
              <a:rPr lang="en-US" altLang="zh-CN" dirty="0" err="1"/>
              <a:t>NoteExpress</a:t>
            </a:r>
            <a:r>
              <a:rPr lang="zh-CN" altLang="en-US" dirty="0"/>
              <a:t>等等。</a:t>
            </a:r>
            <a:endParaRPr lang="en-US" altLang="zh-CN" dirty="0"/>
          </a:p>
          <a:p>
            <a:r>
              <a:rPr lang="zh-CN" altLang="en-US" dirty="0"/>
              <a:t>之后点击导出按钮，将文件保存在本地</a:t>
            </a:r>
            <a:endParaRPr lang="en-US" altLang="zh-CN" dirty="0"/>
          </a:p>
          <a:p>
            <a:endParaRPr lang="en-US" altLang="zh-CN" dirty="0"/>
          </a:p>
          <a:p>
            <a:endParaRPr lang="zh-CN" altLang="en-US" dirty="0"/>
          </a:p>
        </p:txBody>
      </p:sp>
      <p:sp>
        <p:nvSpPr>
          <p:cNvPr id="4" name="灯片编号占位符 3"/>
          <p:cNvSpPr>
            <a:spLocks noGrp="1"/>
          </p:cNvSpPr>
          <p:nvPr>
            <p:ph type="sldNum" sz="quarter" idx="10"/>
          </p:nvPr>
        </p:nvSpPr>
        <p:spPr/>
        <p:txBody>
          <a:bodyPr/>
          <a:lstStyle/>
          <a:p>
            <a:fld id="{7E7D9A82-2FD9-4AEC-97EB-BDDDA4E944AD}" type="slidenum">
              <a:rPr lang="zh-CN" altLang="en-US" smtClean="0"/>
              <a:t>14</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在文献管理模块中，选中目标文件夹，鼠标右键选择“导入题录”或者选择快捷工具栏上的“导入题录”</a:t>
            </a:r>
            <a:endParaRPr lang="en-US" altLang="zh-CN" dirty="0"/>
          </a:p>
          <a:p>
            <a:endParaRPr lang="en-US" altLang="zh-CN" dirty="0"/>
          </a:p>
          <a:p>
            <a:r>
              <a:rPr lang="zh-CN" altLang="en-US" dirty="0"/>
              <a:t>在“导入题录”窗体中选择“来自文件”，并选中保存的文件；</a:t>
            </a:r>
            <a:endParaRPr lang="en-US" altLang="zh-CN" dirty="0"/>
          </a:p>
          <a:p>
            <a:endParaRPr lang="en-US" altLang="zh-CN" dirty="0"/>
          </a:p>
          <a:p>
            <a:r>
              <a:rPr lang="zh-CN" altLang="en-US" dirty="0"/>
              <a:t>选择“样式过滤器”，软件会自动进行匹配，如果匹配不正确时，支持手动修改。</a:t>
            </a:r>
            <a:endParaRPr lang="en-US" altLang="zh-CN" dirty="0"/>
          </a:p>
          <a:p>
            <a:endParaRPr lang="en-US" altLang="zh-CN" dirty="0"/>
          </a:p>
          <a:p>
            <a:r>
              <a:rPr lang="zh-CN" altLang="en-US" dirty="0"/>
              <a:t>点击“开始导入”，查看解析出文献是否正确</a:t>
            </a:r>
            <a:endParaRPr lang="en-US" altLang="zh-CN" dirty="0"/>
          </a:p>
          <a:p>
            <a:endParaRPr lang="en-US" altLang="zh-CN" dirty="0"/>
          </a:p>
          <a:p>
            <a:r>
              <a:rPr lang="zh-CN" altLang="en-US" dirty="0"/>
              <a:t>点击“接受的选定题录”</a:t>
            </a:r>
            <a:endParaRPr lang="en-US" altLang="zh-CN" dirty="0"/>
          </a:p>
          <a:p>
            <a:endParaRPr lang="en-US" altLang="zh-CN" dirty="0"/>
          </a:p>
          <a:p>
            <a:endParaRPr lang="en-US" altLang="zh-CN" dirty="0"/>
          </a:p>
          <a:p>
            <a:endParaRPr lang="en-US" altLang="zh-CN" dirty="0"/>
          </a:p>
          <a:p>
            <a:endParaRPr lang="en-US" altLang="zh-CN" dirty="0"/>
          </a:p>
          <a:p>
            <a:endParaRPr lang="zh-CN" altLang="en-US" dirty="0"/>
          </a:p>
        </p:txBody>
      </p:sp>
      <p:sp>
        <p:nvSpPr>
          <p:cNvPr id="4" name="灯片编号占位符 3"/>
          <p:cNvSpPr>
            <a:spLocks noGrp="1"/>
          </p:cNvSpPr>
          <p:nvPr>
            <p:ph type="sldNum" sz="quarter" idx="10"/>
          </p:nvPr>
        </p:nvSpPr>
        <p:spPr/>
        <p:txBody>
          <a:bodyPr/>
          <a:lstStyle/>
          <a:p>
            <a:fld id="{7E7D9A82-2FD9-4AEC-97EB-BDDDA4E944AD}" type="slidenum">
              <a:rPr lang="zh-CN" altLang="en-US" smtClean="0"/>
              <a:t>15</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这是刚才通过导入文献，保存到软件中的文献信息。</a:t>
            </a:r>
          </a:p>
        </p:txBody>
      </p:sp>
      <p:sp>
        <p:nvSpPr>
          <p:cNvPr id="4" name="灯片编号占位符 3"/>
          <p:cNvSpPr>
            <a:spLocks noGrp="1"/>
          </p:cNvSpPr>
          <p:nvPr>
            <p:ph type="sldNum" sz="quarter" idx="10"/>
          </p:nvPr>
        </p:nvSpPr>
        <p:spPr/>
        <p:txBody>
          <a:bodyPr/>
          <a:lstStyle/>
          <a:p>
            <a:fld id="{7E7D9A82-2FD9-4AEC-97EB-BDDDA4E944AD}" type="slidenum">
              <a:rPr lang="zh-CN" altLang="en-US" smtClean="0"/>
              <a:t>16</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选中目标文件夹，鼠标右键点击“导入文件” 或者在快捷工具栏点击“导入文件”</a:t>
            </a:r>
            <a:endParaRPr lang="en-US" altLang="zh-CN" dirty="0"/>
          </a:p>
          <a:p>
            <a:endParaRPr lang="en-US" altLang="zh-CN" dirty="0"/>
          </a:p>
          <a:p>
            <a:r>
              <a:rPr lang="zh-CN" altLang="en-US" dirty="0"/>
              <a:t>点击添加文件，支持批量选择文件。</a:t>
            </a:r>
            <a:endParaRPr lang="en-US" altLang="zh-CN" dirty="0"/>
          </a:p>
          <a:p>
            <a:endParaRPr lang="en-US" altLang="zh-CN" dirty="0"/>
          </a:p>
          <a:p>
            <a:r>
              <a:rPr lang="zh-CN" altLang="en-US" dirty="0"/>
              <a:t>如果您当前导入的文件中</a:t>
            </a:r>
            <a:r>
              <a:rPr lang="en-US" altLang="zh-CN" dirty="0"/>
              <a:t>pdf</a:t>
            </a:r>
            <a:r>
              <a:rPr lang="zh-CN" altLang="en-US" dirty="0"/>
              <a:t>格式的文件，选中的话会自动获取文件中的标题等元数据信息。如果是其他格式的文件，在导入时会将文件名称作为题录标题进行保存，这样的话，大家可能会担心题录的元数据不全怎么办？ 别担心，后面我会给大家提供</a:t>
            </a:r>
            <a:r>
              <a:rPr lang="en-US" altLang="zh-CN" dirty="0"/>
              <a:t>2</a:t>
            </a:r>
            <a:r>
              <a:rPr lang="zh-CN" altLang="en-US" dirty="0"/>
              <a:t>种补充的方式。</a:t>
            </a:r>
            <a:endParaRPr lang="en-US" altLang="zh-CN" dirty="0"/>
          </a:p>
          <a:p>
            <a:endParaRPr lang="en-US" altLang="zh-CN" dirty="0"/>
          </a:p>
          <a:p>
            <a:r>
              <a:rPr lang="zh-CN" altLang="en-US" dirty="0"/>
              <a:t>根据您要导入的文件正确的选择题录类型。</a:t>
            </a:r>
            <a:endParaRPr lang="en-US" altLang="zh-CN" dirty="0"/>
          </a:p>
          <a:p>
            <a:endParaRPr lang="en-US" altLang="zh-CN" dirty="0"/>
          </a:p>
          <a:p>
            <a:r>
              <a:rPr lang="zh-CN" altLang="en-US" dirty="0"/>
              <a:t>点击导入，将添加的文件以题录的形式添加保存到软件中。</a:t>
            </a:r>
            <a:endParaRPr lang="en-US" altLang="zh-CN" dirty="0"/>
          </a:p>
          <a:p>
            <a:endParaRPr lang="zh-CN" altLang="en-US" dirty="0"/>
          </a:p>
        </p:txBody>
      </p:sp>
      <p:sp>
        <p:nvSpPr>
          <p:cNvPr id="4" name="灯片编号占位符 3"/>
          <p:cNvSpPr>
            <a:spLocks noGrp="1"/>
          </p:cNvSpPr>
          <p:nvPr>
            <p:ph type="sldNum" sz="quarter" idx="10"/>
          </p:nvPr>
        </p:nvSpPr>
        <p:spPr/>
        <p:txBody>
          <a:bodyPr/>
          <a:lstStyle/>
          <a:p>
            <a:fld id="{7E7D9A82-2FD9-4AEC-97EB-BDDDA4E944AD}" type="slidenum">
              <a:rPr lang="zh-CN" altLang="en-US" smtClean="0"/>
              <a:t>17</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这个方式就解决了如果导入文件后元数据不全时，我们可以自己手动的通过编辑方式逐项进行补充。这个方式虽然很灵活，由自己来控制了，但是又有个弊端，工作量增加了，别担心，接下我会</a:t>
            </a:r>
            <a:r>
              <a:rPr lang="zh-CN" altLang="zh-CN" sz="1200" kern="1200" dirty="0">
                <a:solidFill>
                  <a:schemeClr val="tx1"/>
                </a:solidFill>
                <a:effectLst/>
                <a:latin typeface="+mn-lt"/>
                <a:ea typeface="+mn-ea"/>
                <a:cs typeface="+mn-cs"/>
              </a:rPr>
              <a:t>讲</a:t>
            </a:r>
            <a:r>
              <a:rPr lang="zh-CN" altLang="en-US" sz="1200" kern="1200" dirty="0">
                <a:solidFill>
                  <a:schemeClr val="tx1"/>
                </a:solidFill>
                <a:effectLst/>
                <a:latin typeface="+mn-lt"/>
                <a:ea typeface="+mn-ea"/>
                <a:cs typeface="+mn-cs"/>
              </a:rPr>
              <a:t>到一个两全的方法。</a:t>
            </a:r>
            <a:endParaRPr lang="zh-CN" altLang="en-US" dirty="0"/>
          </a:p>
        </p:txBody>
      </p:sp>
      <p:sp>
        <p:nvSpPr>
          <p:cNvPr id="4" name="灯片编号占位符 3"/>
          <p:cNvSpPr>
            <a:spLocks noGrp="1"/>
          </p:cNvSpPr>
          <p:nvPr>
            <p:ph type="sldNum" sz="quarter" idx="10"/>
          </p:nvPr>
        </p:nvSpPr>
        <p:spPr/>
        <p:txBody>
          <a:bodyPr/>
          <a:lstStyle/>
          <a:p>
            <a:fld id="{7E7D9A82-2FD9-4AEC-97EB-BDDDA4E944AD}" type="slidenum">
              <a:rPr lang="zh-CN" altLang="en-US" smtClean="0"/>
              <a:t>18</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zh-CN" altLang="en-US" dirty="0"/>
              <a:t>此外，文献管理还提供题录自动更新、全文自动下载，内置</a:t>
            </a:r>
            <a:r>
              <a:rPr lang="en-US" altLang="zh-CN" dirty="0"/>
              <a:t>PDF</a:t>
            </a:r>
            <a:r>
              <a:rPr lang="zh-CN" altLang="en-US" dirty="0"/>
              <a:t>阅读器。</a:t>
            </a:r>
          </a:p>
        </p:txBody>
      </p:sp>
      <p:sp>
        <p:nvSpPr>
          <p:cNvPr id="4" name="灯片编号占位符 3"/>
          <p:cNvSpPr>
            <a:spLocks noGrp="1"/>
          </p:cNvSpPr>
          <p:nvPr>
            <p:ph type="sldNum" sz="quarter" idx="10"/>
          </p:nvPr>
        </p:nvSpPr>
        <p:spPr/>
        <p:txBody>
          <a:bodyPr/>
          <a:lstStyle/>
          <a:p>
            <a:fld id="{7E7D9A82-2FD9-4AEC-97EB-BDDDA4E944AD}" type="slidenum">
              <a:rPr lang="zh-CN" altLang="en-US" smtClean="0"/>
              <a:t>19</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dirty="0"/>
              <a:t>首先，了解下</a:t>
            </a:r>
            <a:r>
              <a:rPr lang="en-US" altLang="zh-CN" dirty="0" err="1"/>
              <a:t>NoteFirst</a:t>
            </a:r>
            <a:r>
              <a:rPr lang="zh-CN" altLang="en-US" dirty="0"/>
              <a:t>。</a:t>
            </a:r>
            <a:endParaRPr lang="en-US" altLang="zh-CN" dirty="0"/>
          </a:p>
          <a:p>
            <a:r>
              <a:rPr lang="en-US" altLang="zh-CN" dirty="0" err="1"/>
              <a:t>NoteFirst</a:t>
            </a:r>
            <a:r>
              <a:rPr lang="zh-CN" altLang="en-US" dirty="0"/>
              <a:t>是在分析了国内外相关软件的基础上诞生的，我们的目标就是专注于做更好的文献管理软件，为大家提供更好的服务。</a:t>
            </a:r>
          </a:p>
        </p:txBody>
      </p:sp>
      <p:sp>
        <p:nvSpPr>
          <p:cNvPr id="4" name="灯片编号占位符 3"/>
          <p:cNvSpPr>
            <a:spLocks noGrp="1"/>
          </p:cNvSpPr>
          <p:nvPr>
            <p:ph type="sldNum" sz="quarter" idx="10"/>
          </p:nvPr>
        </p:nvSpPr>
        <p:spPr/>
        <p:txBody>
          <a:bodyPr/>
          <a:lstStyle/>
          <a:p>
            <a:fld id="{7E7D9A82-2FD9-4AEC-97EB-BDDDA4E944AD}" type="slidenum">
              <a:rPr lang="zh-CN" altLang="en-US" smtClean="0"/>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选择需要更新的文件夹，鼠标右键选中“题录自动更新”，会将这个文件夹中保存的题录批量提交进行自动更新。</a:t>
            </a:r>
            <a:endParaRPr lang="en-US" altLang="zh-CN" dirty="0"/>
          </a:p>
          <a:p>
            <a:r>
              <a:rPr lang="zh-CN" altLang="en-US" dirty="0"/>
              <a:t>题录列表区右键菜单中的“题录自动更新”，只将当前选中的题录提交进行自动更新。我们今天讲一下单条提交自动更新。</a:t>
            </a:r>
            <a:endParaRPr lang="en-US" altLang="zh-CN" dirty="0"/>
          </a:p>
          <a:p>
            <a:endParaRPr lang="en-US" altLang="zh-CN" dirty="0"/>
          </a:p>
          <a:p>
            <a:r>
              <a:rPr lang="zh-CN" altLang="en-US" dirty="0"/>
              <a:t>右键选择“题录自动更新”，这个时候会弹出一个对话框</a:t>
            </a:r>
            <a:endParaRPr lang="en-US" altLang="zh-CN" dirty="0"/>
          </a:p>
          <a:p>
            <a:r>
              <a:rPr lang="zh-CN" altLang="en-US" dirty="0"/>
              <a:t>在这个对话框中提供了三种更新规则及全文下载方式，选择好规则后</a:t>
            </a:r>
            <a:endParaRPr lang="en-US" altLang="zh-CN" dirty="0"/>
          </a:p>
          <a:p>
            <a:r>
              <a:rPr lang="zh-CN" altLang="en-US" dirty="0"/>
              <a:t>点击下一步</a:t>
            </a:r>
            <a:endParaRPr lang="en-US" altLang="zh-CN" dirty="0"/>
          </a:p>
          <a:p>
            <a:endParaRPr lang="en-US" altLang="zh-CN" dirty="0"/>
          </a:p>
          <a:p>
            <a:endParaRPr lang="en-US" altLang="zh-CN" dirty="0"/>
          </a:p>
          <a:p>
            <a:r>
              <a:rPr lang="en-US" altLang="zh-CN" dirty="0"/>
              <a:t>      </a:t>
            </a:r>
            <a:endParaRPr lang="zh-CN" altLang="en-US" dirty="0"/>
          </a:p>
        </p:txBody>
      </p:sp>
      <p:sp>
        <p:nvSpPr>
          <p:cNvPr id="4" name="灯片编号占位符 3"/>
          <p:cNvSpPr>
            <a:spLocks noGrp="1"/>
          </p:cNvSpPr>
          <p:nvPr>
            <p:ph type="sldNum" sz="quarter" idx="10"/>
          </p:nvPr>
        </p:nvSpPr>
        <p:spPr/>
        <p:txBody>
          <a:bodyPr/>
          <a:lstStyle/>
          <a:p>
            <a:fld id="{7E7D9A82-2FD9-4AEC-97EB-BDDDA4E944AD}" type="slidenum">
              <a:rPr lang="zh-CN" altLang="en-US" smtClean="0"/>
              <a:t>20</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接下来我们一起看看更新效果。</a:t>
            </a:r>
            <a:endParaRPr lang="en-US" altLang="zh-CN" dirty="0"/>
          </a:p>
          <a:p>
            <a:endParaRPr lang="en-US" altLang="zh-CN" dirty="0"/>
          </a:p>
          <a:p>
            <a:r>
              <a:rPr lang="zh-CN" altLang="en-US" dirty="0"/>
              <a:t>在更新前期刊名称、年、期等元数据缺失。</a:t>
            </a:r>
            <a:endParaRPr lang="en-US" altLang="zh-CN" dirty="0"/>
          </a:p>
          <a:p>
            <a:endParaRPr lang="en-US" altLang="zh-CN" dirty="0"/>
          </a:p>
          <a:p>
            <a:r>
              <a:rPr lang="zh-CN" altLang="en-US" dirty="0"/>
              <a:t>更新后缺失的元数据已补充上。</a:t>
            </a:r>
            <a:endParaRPr lang="en-US" altLang="zh-CN" dirty="0"/>
          </a:p>
          <a:p>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全文自动下载的提交流程与题录自动更新类似，这里我就不多讲解了。</a:t>
            </a:r>
            <a:endParaRPr lang="en-US" altLang="zh-CN" dirty="0"/>
          </a:p>
          <a:p>
            <a:endParaRPr lang="zh-CN" altLang="en-US" dirty="0"/>
          </a:p>
        </p:txBody>
      </p:sp>
      <p:sp>
        <p:nvSpPr>
          <p:cNvPr id="4" name="灯片编号占位符 3"/>
          <p:cNvSpPr>
            <a:spLocks noGrp="1"/>
          </p:cNvSpPr>
          <p:nvPr>
            <p:ph type="sldNum" sz="quarter" idx="10"/>
          </p:nvPr>
        </p:nvSpPr>
        <p:spPr/>
        <p:txBody>
          <a:bodyPr/>
          <a:lstStyle/>
          <a:p>
            <a:fld id="{7E7D9A82-2FD9-4AEC-97EB-BDDDA4E944AD}" type="slidenum">
              <a:rPr lang="zh-CN" altLang="en-US" smtClean="0"/>
              <a:t>21</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如果是</a:t>
            </a:r>
            <a:r>
              <a:rPr lang="en-US" altLang="zh-CN" dirty="0"/>
              <a:t>PDF</a:t>
            </a:r>
            <a:r>
              <a:rPr lang="zh-CN" altLang="en-US" dirty="0"/>
              <a:t>格式的全文文件，还可以通过双击题录来打开题录的全文进行阅读</a:t>
            </a:r>
            <a:endParaRPr lang="en-US" altLang="zh-CN" dirty="0"/>
          </a:p>
          <a:p>
            <a:r>
              <a:rPr lang="en-US" altLang="zh-CN" dirty="0" err="1"/>
              <a:t>Notefirst</a:t>
            </a:r>
            <a:r>
              <a:rPr lang="zh-CN" altLang="en-US" dirty="0"/>
              <a:t>内置的</a:t>
            </a:r>
            <a:r>
              <a:rPr lang="en-US" altLang="zh-CN" dirty="0"/>
              <a:t>PDF</a:t>
            </a:r>
            <a:r>
              <a:rPr lang="zh-CN" altLang="en-US" dirty="0"/>
              <a:t>阅读器具备了：批注、提醒、高亮等标注功能</a:t>
            </a:r>
            <a:endParaRPr lang="en-US" altLang="zh-CN" dirty="0"/>
          </a:p>
          <a:p>
            <a:endParaRPr lang="en-US" altLang="zh-CN" dirty="0"/>
          </a:p>
          <a:p>
            <a:endParaRPr lang="en-US" altLang="zh-CN" dirty="0"/>
          </a:p>
          <a:p>
            <a:endParaRPr lang="zh-CN" altLang="en-US" dirty="0"/>
          </a:p>
        </p:txBody>
      </p:sp>
      <p:sp>
        <p:nvSpPr>
          <p:cNvPr id="4" name="灯片编号占位符 3"/>
          <p:cNvSpPr>
            <a:spLocks noGrp="1"/>
          </p:cNvSpPr>
          <p:nvPr>
            <p:ph type="sldNum" sz="quarter" idx="10"/>
          </p:nvPr>
        </p:nvSpPr>
        <p:spPr/>
        <p:txBody>
          <a:bodyPr/>
          <a:lstStyle/>
          <a:p>
            <a:fld id="{7E7D9A82-2FD9-4AEC-97EB-BDDDA4E944AD}" type="slidenum">
              <a:rPr lang="zh-CN" altLang="en-US" smtClean="0"/>
              <a:t>22</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dirty="0"/>
              <a:t>接下来我们一起看下，如何将软件中保存的文献数据，应用到我们的论文写作中。</a:t>
            </a:r>
          </a:p>
        </p:txBody>
      </p:sp>
      <p:sp>
        <p:nvSpPr>
          <p:cNvPr id="4" name="灯片编号占位符 3"/>
          <p:cNvSpPr>
            <a:spLocks noGrp="1"/>
          </p:cNvSpPr>
          <p:nvPr>
            <p:ph type="sldNum" sz="quarter" idx="10"/>
          </p:nvPr>
        </p:nvSpPr>
        <p:spPr/>
        <p:txBody>
          <a:bodyPr/>
          <a:lstStyle/>
          <a:p>
            <a:fld id="{7E7D9A82-2FD9-4AEC-97EB-BDDDA4E944AD}" type="slidenum">
              <a:rPr lang="zh-CN" altLang="en-US" smtClean="0"/>
              <a:t>23</a:t>
            </a:fld>
            <a:endParaRPr lang="zh-CN" altLang="en-US"/>
          </a:p>
        </p:txBody>
      </p:sp>
    </p:spTree>
    <p:extLst>
      <p:ext uri="{BB962C8B-B14F-4D97-AF65-F5344CB8AC3E}">
        <p14:creationId xmlns:p14="http://schemas.microsoft.com/office/powerpoint/2010/main" val="13916473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论文写作功能主要有</a:t>
            </a:r>
            <a:r>
              <a:rPr lang="en-US" altLang="zh-CN" dirty="0"/>
              <a:t>2</a:t>
            </a:r>
            <a:r>
              <a:rPr lang="zh-CN" altLang="en-US" dirty="0"/>
              <a:t>点：</a:t>
            </a:r>
            <a:endParaRPr lang="en-US" altLang="zh-CN" dirty="0"/>
          </a:p>
          <a:p>
            <a:r>
              <a:rPr lang="zh-CN" altLang="en-US" dirty="0"/>
              <a:t>参考文献样式和插入引文</a:t>
            </a:r>
          </a:p>
        </p:txBody>
      </p:sp>
      <p:sp>
        <p:nvSpPr>
          <p:cNvPr id="4" name="灯片编号占位符 3"/>
          <p:cNvSpPr>
            <a:spLocks noGrp="1"/>
          </p:cNvSpPr>
          <p:nvPr>
            <p:ph type="sldNum" sz="quarter" idx="10"/>
          </p:nvPr>
        </p:nvSpPr>
        <p:spPr/>
        <p:txBody>
          <a:bodyPr/>
          <a:lstStyle/>
          <a:p>
            <a:fld id="{7E7D9A82-2FD9-4AEC-97EB-BDDDA4E944AD}" type="slidenum">
              <a:rPr lang="zh-CN" altLang="en-US" smtClean="0"/>
              <a:t>24</a:t>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Notefirst</a:t>
            </a:r>
            <a:r>
              <a:rPr lang="zh-CN" altLang="en-US" dirty="0"/>
              <a:t>提供了</a:t>
            </a:r>
            <a:r>
              <a:rPr lang="en-US" altLang="zh-CN" dirty="0"/>
              <a:t>5000</a:t>
            </a:r>
            <a:r>
              <a:rPr lang="zh-CN" altLang="en-US" dirty="0"/>
              <a:t>多种期刊的参考文献样式</a:t>
            </a:r>
            <a:endParaRPr lang="en-US" altLang="zh-CN" dirty="0"/>
          </a:p>
          <a:p>
            <a:endParaRPr lang="en-US" altLang="zh-CN" dirty="0"/>
          </a:p>
          <a:p>
            <a:r>
              <a:rPr lang="zh-CN" altLang="en-US" dirty="0"/>
              <a:t>可以直接在菜单栏“工具”下方的“参考文献样式管理器”中对参考文献样式进行下载、设置或编辑</a:t>
            </a:r>
            <a:endParaRPr lang="en-US" altLang="zh-CN" dirty="0"/>
          </a:p>
          <a:p>
            <a:r>
              <a:rPr lang="zh-CN" altLang="en-US" dirty="0"/>
              <a:t>如果在已有的文献样式中找不到你所需要的，还可以进行样式新建</a:t>
            </a:r>
            <a:endParaRPr lang="en-US" altLang="zh-CN" dirty="0"/>
          </a:p>
          <a:p>
            <a:r>
              <a:rPr lang="zh-CN" altLang="en-US" dirty="0"/>
              <a:t>选定将要使用的文献样式后点击“设为默认样式”</a:t>
            </a:r>
          </a:p>
          <a:p>
            <a:endParaRPr lang="zh-CN" altLang="en-US" dirty="0"/>
          </a:p>
        </p:txBody>
      </p:sp>
      <p:sp>
        <p:nvSpPr>
          <p:cNvPr id="4" name="灯片编号占位符 3"/>
          <p:cNvSpPr>
            <a:spLocks noGrp="1"/>
          </p:cNvSpPr>
          <p:nvPr>
            <p:ph type="sldNum" sz="quarter" idx="10"/>
          </p:nvPr>
        </p:nvSpPr>
        <p:spPr/>
        <p:txBody>
          <a:bodyPr/>
          <a:lstStyle/>
          <a:p>
            <a:fld id="{7E7D9A82-2FD9-4AEC-97EB-BDDDA4E944AD}" type="slidenum">
              <a:rPr lang="zh-CN" altLang="en-US" smtClean="0"/>
              <a:t>25</a:t>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在</a:t>
            </a:r>
            <a:r>
              <a:rPr lang="en-US" altLang="zh-CN" dirty="0"/>
              <a:t>NoteFirst</a:t>
            </a:r>
            <a:r>
              <a:rPr lang="zh-CN" altLang="en-US" dirty="0"/>
              <a:t>安装完成后，会在</a:t>
            </a:r>
            <a:r>
              <a:rPr lang="en-US" altLang="zh-CN" dirty="0"/>
              <a:t>word</a:t>
            </a:r>
            <a:r>
              <a:rPr lang="zh-CN" altLang="en-US" dirty="0"/>
              <a:t>中形成</a:t>
            </a:r>
            <a:r>
              <a:rPr lang="en-US" altLang="zh-CN" dirty="0" err="1"/>
              <a:t>notefirst</a:t>
            </a:r>
            <a:r>
              <a:rPr lang="zh-CN" altLang="en-US" dirty="0"/>
              <a:t>插件。这里是</a:t>
            </a:r>
            <a:r>
              <a:rPr lang="en-US" altLang="zh-CN" dirty="0"/>
              <a:t>word 2007</a:t>
            </a:r>
            <a:r>
              <a:rPr lang="zh-CN" altLang="en-US" dirty="0"/>
              <a:t>的界面</a:t>
            </a:r>
            <a:endParaRPr lang="en-US" altLang="zh-CN" dirty="0"/>
          </a:p>
          <a:p>
            <a:endParaRPr lang="en-US" altLang="zh-CN" dirty="0"/>
          </a:p>
          <a:p>
            <a:r>
              <a:rPr lang="zh-CN" altLang="en-US" dirty="0"/>
              <a:t>我们在写作论文时如果需要插入参考文献，点击“转到</a:t>
            </a:r>
            <a:r>
              <a:rPr lang="en-US" altLang="zh-CN" dirty="0" err="1"/>
              <a:t>notefirst</a:t>
            </a:r>
            <a:r>
              <a:rPr lang="zh-CN" altLang="en-US" dirty="0"/>
              <a:t>”，会自动跳转到软件界面</a:t>
            </a:r>
            <a:endParaRPr lang="en-US" altLang="zh-CN" dirty="0"/>
          </a:p>
          <a:p>
            <a:r>
              <a:rPr lang="zh-CN" altLang="en-US" dirty="0"/>
              <a:t>在软件界面，选中要引用的</a:t>
            </a:r>
            <a:r>
              <a:rPr lang="en-US" altLang="zh-CN" dirty="0"/>
              <a:t>1</a:t>
            </a:r>
            <a:r>
              <a:rPr lang="zh-CN" altLang="en-US" dirty="0"/>
              <a:t>条或多条文献，然后点击“插入到</a:t>
            </a:r>
            <a:r>
              <a:rPr lang="en-US" altLang="zh-CN" dirty="0"/>
              <a:t>word</a:t>
            </a:r>
            <a:r>
              <a:rPr lang="zh-CN" altLang="en-US" dirty="0"/>
              <a:t>”，界面会自动切换到</a:t>
            </a:r>
            <a:r>
              <a:rPr lang="en-US" altLang="zh-CN" dirty="0"/>
              <a:t>word</a:t>
            </a:r>
            <a:r>
              <a:rPr lang="zh-CN" altLang="en-US" dirty="0"/>
              <a:t>文档页面。</a:t>
            </a:r>
            <a:endParaRPr lang="en-US" altLang="zh-CN" dirty="0"/>
          </a:p>
        </p:txBody>
      </p:sp>
      <p:sp>
        <p:nvSpPr>
          <p:cNvPr id="4" name="灯片编号占位符 3"/>
          <p:cNvSpPr>
            <a:spLocks noGrp="1"/>
          </p:cNvSpPr>
          <p:nvPr>
            <p:ph type="sldNum" sz="quarter" idx="10"/>
          </p:nvPr>
        </p:nvSpPr>
        <p:spPr/>
        <p:txBody>
          <a:bodyPr/>
          <a:lstStyle/>
          <a:p>
            <a:fld id="{7E7D9A82-2FD9-4AEC-97EB-BDDDA4E944AD}" type="slidenum">
              <a:rPr lang="zh-CN" altLang="en-US" smtClean="0"/>
              <a:t>26</a:t>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幻灯片图像占位符 1">
            <a:extLst>
              <a:ext uri="{FF2B5EF4-FFF2-40B4-BE49-F238E27FC236}">
                <a16:creationId xmlns:a16="http://schemas.microsoft.com/office/drawing/2014/main" id="{2FEFEDFB-E5A6-4024-A57D-FD082A65E8F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备注占位符 2">
            <a:extLst>
              <a:ext uri="{FF2B5EF4-FFF2-40B4-BE49-F238E27FC236}">
                <a16:creationId xmlns:a16="http://schemas.microsoft.com/office/drawing/2014/main" id="{73CBC01C-CCA4-4562-8695-5E1746C0F52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CN" altLang="en-US" dirty="0"/>
              <a:t>这是形成好的文中引文，文后参考文献列表</a:t>
            </a:r>
            <a:endParaRPr lang="en-US" altLang="zh-CN" dirty="0"/>
          </a:p>
          <a:p>
            <a:pPr eaLnBrk="1" hangingPunct="1">
              <a:spcBef>
                <a:spcPct val="0"/>
              </a:spcBef>
            </a:pPr>
            <a:r>
              <a:rPr lang="zh-CN" altLang="en-US" dirty="0"/>
              <a:t>有元数据缺失，软件进行提醒。</a:t>
            </a:r>
            <a:endParaRPr lang="en-US" altLang="zh-CN" dirty="0"/>
          </a:p>
          <a:p>
            <a:pPr eaLnBrk="1" hangingPunct="1">
              <a:spcBef>
                <a:spcPct val="0"/>
              </a:spcBef>
            </a:pPr>
            <a:r>
              <a:rPr lang="zh-CN" altLang="en-US" dirty="0"/>
              <a:t>我当前使用的是双语参考文献样式。</a:t>
            </a:r>
          </a:p>
        </p:txBody>
      </p:sp>
      <p:sp>
        <p:nvSpPr>
          <p:cNvPr id="53252" name="灯片编号占位符 3">
            <a:extLst>
              <a:ext uri="{FF2B5EF4-FFF2-40B4-BE49-F238E27FC236}">
                <a16:creationId xmlns:a16="http://schemas.microsoft.com/office/drawing/2014/main" id="{E9DE22CD-E28C-42DF-8A23-20EE921EC84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8775433-748C-46AF-8BA4-1903F14A8E05}" type="slidenum">
              <a:rPr lang="zh-CN" altLang="en-US" smtClean="0">
                <a:latin typeface="等线" panose="02010600030101010101" pitchFamily="2" charset="-122"/>
              </a:rPr>
              <a:pPr fontAlgn="base">
                <a:spcBef>
                  <a:spcPct val="0"/>
                </a:spcBef>
                <a:spcAft>
                  <a:spcPct val="0"/>
                </a:spcAft>
              </a:pPr>
              <a:t>27</a:t>
            </a:fld>
            <a:endParaRPr lang="zh-CN" altLang="en-US">
              <a:latin typeface="等线" panose="02010600030101010101" pitchFamily="2" charset="-122"/>
            </a:endParaRPr>
          </a:p>
        </p:txBody>
      </p:sp>
    </p:spTree>
    <p:extLst>
      <p:ext uri="{BB962C8B-B14F-4D97-AF65-F5344CB8AC3E}">
        <p14:creationId xmlns:p14="http://schemas.microsoft.com/office/powerpoint/2010/main" val="6238445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dirty="0"/>
              <a:t>接着，我们了解下知识卡片。</a:t>
            </a:r>
          </a:p>
        </p:txBody>
      </p:sp>
      <p:sp>
        <p:nvSpPr>
          <p:cNvPr id="4" name="灯片编号占位符 3"/>
          <p:cNvSpPr>
            <a:spLocks noGrp="1"/>
          </p:cNvSpPr>
          <p:nvPr>
            <p:ph type="sldNum" sz="quarter" idx="10"/>
          </p:nvPr>
        </p:nvSpPr>
        <p:spPr/>
        <p:txBody>
          <a:bodyPr/>
          <a:lstStyle/>
          <a:p>
            <a:fld id="{7E7D9A82-2FD9-4AEC-97EB-BDDDA4E944AD}" type="slidenum">
              <a:rPr lang="zh-CN" altLang="en-US" smtClean="0"/>
              <a:t>28</a:t>
            </a:fld>
            <a:endParaRPr lang="zh-CN" altLang="en-US"/>
          </a:p>
        </p:txBody>
      </p:sp>
    </p:spTree>
    <p:extLst>
      <p:ext uri="{BB962C8B-B14F-4D97-AF65-F5344CB8AC3E}">
        <p14:creationId xmlns:p14="http://schemas.microsoft.com/office/powerpoint/2010/main" val="36479398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知识卡片主要是通过对网页进行保存，同时将保存的网页打包，形成电子书。</a:t>
            </a:r>
          </a:p>
        </p:txBody>
      </p:sp>
      <p:sp>
        <p:nvSpPr>
          <p:cNvPr id="4" name="灯片编号占位符 3"/>
          <p:cNvSpPr>
            <a:spLocks noGrp="1"/>
          </p:cNvSpPr>
          <p:nvPr>
            <p:ph type="sldNum" sz="quarter" idx="5"/>
          </p:nvPr>
        </p:nvSpPr>
        <p:spPr/>
        <p:txBody>
          <a:bodyPr/>
          <a:lstStyle/>
          <a:p>
            <a:fld id="{7E7D9A82-2FD9-4AEC-97EB-BDDDA4E944AD}" type="slidenum">
              <a:rPr lang="zh-CN" altLang="en-US" smtClean="0"/>
              <a:t>29</a:t>
            </a:fld>
            <a:endParaRPr lang="zh-CN" altLang="en-US"/>
          </a:p>
        </p:txBody>
      </p:sp>
    </p:spTree>
    <p:extLst>
      <p:ext uri="{BB962C8B-B14F-4D97-AF65-F5344CB8AC3E}">
        <p14:creationId xmlns:p14="http://schemas.microsoft.com/office/powerpoint/2010/main" val="38863728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这个是安装软件，对电脑的要求。</a:t>
            </a:r>
            <a:endParaRPr lang="en-US" altLang="zh-CN" dirty="0"/>
          </a:p>
          <a:p>
            <a:r>
              <a:rPr lang="zh-CN" altLang="en-US" dirty="0"/>
              <a:t>目前系统支持</a:t>
            </a:r>
            <a:r>
              <a:rPr lang="en-US" altLang="zh-CN" dirty="0"/>
              <a:t>Windows</a:t>
            </a:r>
            <a:r>
              <a:rPr lang="zh-CN" altLang="en-US" dirty="0"/>
              <a:t>，写作插件支持</a:t>
            </a:r>
            <a:r>
              <a:rPr lang="en-US" altLang="zh-CN" dirty="0"/>
              <a:t>Word</a:t>
            </a:r>
            <a:r>
              <a:rPr lang="zh-CN" altLang="en-US" dirty="0"/>
              <a:t>和</a:t>
            </a:r>
            <a:r>
              <a:rPr lang="en-US" altLang="zh-CN" dirty="0"/>
              <a:t>WPS</a:t>
            </a:r>
            <a:r>
              <a:rPr lang="zh-CN" altLang="en-US" dirty="0"/>
              <a:t>，浏览器插件（</a:t>
            </a:r>
            <a:r>
              <a:rPr lang="en-US" altLang="zh-CN" dirty="0"/>
              <a:t>IE</a:t>
            </a:r>
            <a:r>
              <a:rPr lang="zh-CN" altLang="en-US" dirty="0"/>
              <a:t>插件）目前支持</a:t>
            </a:r>
            <a:r>
              <a:rPr lang="en-US" altLang="zh-CN" dirty="0"/>
              <a:t>IE</a:t>
            </a:r>
            <a:r>
              <a:rPr lang="zh-CN" altLang="en-US" dirty="0"/>
              <a:t>内核的浏览器。</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dirty="0"/>
              <a:t>在需要保存的网页上点击鼠标右键，选择“</a:t>
            </a:r>
            <a:r>
              <a:rPr lang="en-US" altLang="zh-CN" sz="1200" dirty="0"/>
              <a:t>NoteFirst</a:t>
            </a:r>
            <a:r>
              <a:rPr lang="zh-CN" altLang="en-US" sz="1200" dirty="0"/>
              <a:t>保存网页”</a:t>
            </a:r>
            <a:endParaRPr lang="en-US" altLang="zh-CN" sz="1200" dirty="0"/>
          </a:p>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dirty="0"/>
              <a:t>软件会自动解析获取网页信息，选择保存位置，进行保存。</a:t>
            </a:r>
            <a:endParaRPr lang="en-US" altLang="zh-CN" sz="1200"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dirty="0"/>
              <a:t> </a:t>
            </a:r>
          </a:p>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dirty="0"/>
              <a:t>保存的这个网页在不联网的情况下也可以正常访问。</a:t>
            </a:r>
            <a:endParaRPr lang="zh-CN" altLang="en-US" dirty="0"/>
          </a:p>
        </p:txBody>
      </p:sp>
      <p:sp>
        <p:nvSpPr>
          <p:cNvPr id="4" name="灯片编号占位符 3"/>
          <p:cNvSpPr>
            <a:spLocks noGrp="1"/>
          </p:cNvSpPr>
          <p:nvPr>
            <p:ph type="sldNum" sz="quarter" idx="10"/>
          </p:nvPr>
        </p:nvSpPr>
        <p:spPr/>
        <p:txBody>
          <a:bodyPr/>
          <a:lstStyle/>
          <a:p>
            <a:fld id="{7E7D9A82-2FD9-4AEC-97EB-BDDDA4E944AD}" type="slidenum">
              <a:rPr lang="zh-CN" altLang="en-US" smtClean="0"/>
              <a:t>30</a:t>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幻灯片图像占位符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3011"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r>
              <a:rPr lang="zh-CN" altLang="en-US" dirty="0"/>
              <a:t>如何形成电子书呢？</a:t>
            </a:r>
            <a:endParaRPr lang="en-US" altLang="zh-CN" dirty="0"/>
          </a:p>
          <a:p>
            <a:endParaRPr lang="en-US" altLang="zh-CN" dirty="0"/>
          </a:p>
          <a:p>
            <a:r>
              <a:rPr lang="zh-CN" altLang="en-US" dirty="0"/>
              <a:t>选择知识卡片的某个文件夹，右键选择“形成电子书”</a:t>
            </a:r>
            <a:endParaRPr lang="en-US" altLang="zh-CN" dirty="0"/>
          </a:p>
          <a:p>
            <a:r>
              <a:rPr lang="zh-CN" altLang="en-US" dirty="0"/>
              <a:t>这个是电子书的相关属性，支持编辑。</a:t>
            </a:r>
            <a:endParaRPr lang="en-US" altLang="zh-CN" dirty="0"/>
          </a:p>
          <a:p>
            <a:endParaRPr lang="en-US" altLang="zh-CN" dirty="0"/>
          </a:p>
          <a:p>
            <a:r>
              <a:rPr lang="zh-CN" altLang="en-US" dirty="0"/>
              <a:t>这个是形成的</a:t>
            </a:r>
            <a:r>
              <a:rPr lang="en-US" altLang="zh-CN" dirty="0"/>
              <a:t>chm</a:t>
            </a:r>
            <a:r>
              <a:rPr lang="zh-CN" altLang="en-US" dirty="0"/>
              <a:t>格式的电子书样例。</a:t>
            </a:r>
          </a:p>
        </p:txBody>
      </p:sp>
      <p:sp>
        <p:nvSpPr>
          <p:cNvPr id="4301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C92DBE10-B083-4060-9881-26847BED169C}" type="slidenum">
              <a:rPr lang="zh-CN" altLang="en-US" smtClean="0">
                <a:latin typeface="Calibri" panose="020F0502020204030204" charset="0"/>
              </a:rPr>
              <a:t>31</a:t>
            </a:fld>
            <a:endParaRPr lang="zh-CN" altLang="en-US">
              <a:latin typeface="Calibri" panose="020F050202020403020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dirty="0"/>
              <a:t>最后，我们一起了解下团队协作功能。</a:t>
            </a:r>
          </a:p>
        </p:txBody>
      </p:sp>
      <p:sp>
        <p:nvSpPr>
          <p:cNvPr id="4" name="灯片编号占位符 3"/>
          <p:cNvSpPr>
            <a:spLocks noGrp="1"/>
          </p:cNvSpPr>
          <p:nvPr>
            <p:ph type="sldNum" sz="quarter" idx="10"/>
          </p:nvPr>
        </p:nvSpPr>
        <p:spPr/>
        <p:txBody>
          <a:bodyPr/>
          <a:lstStyle/>
          <a:p>
            <a:fld id="{7E7D9A82-2FD9-4AEC-97EB-BDDDA4E944AD}" type="slidenum">
              <a:rPr lang="zh-CN" altLang="en-US" smtClean="0"/>
              <a:t>32</a:t>
            </a:fld>
            <a:endParaRPr lang="zh-CN" altLang="en-US"/>
          </a:p>
        </p:txBody>
      </p:sp>
    </p:spTree>
    <p:extLst>
      <p:ext uri="{BB962C8B-B14F-4D97-AF65-F5344CB8AC3E}">
        <p14:creationId xmlns:p14="http://schemas.microsoft.com/office/powerpoint/2010/main" val="1772316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团队协作中的团队知识库主要包括：资源分享、团队文献、团队文档、团队规范。</a:t>
            </a:r>
            <a:endParaRPr lang="en-US" altLang="zh-CN" dirty="0"/>
          </a:p>
          <a:p>
            <a:r>
              <a:rPr lang="zh-CN" altLang="en-US" dirty="0"/>
              <a:t>团队管理，是针对团队管理员的功能。</a:t>
            </a:r>
          </a:p>
        </p:txBody>
      </p:sp>
      <p:sp>
        <p:nvSpPr>
          <p:cNvPr id="4" name="灯片编号占位符 3"/>
          <p:cNvSpPr>
            <a:spLocks noGrp="1"/>
          </p:cNvSpPr>
          <p:nvPr>
            <p:ph type="sldNum" sz="quarter" idx="10"/>
          </p:nvPr>
        </p:nvSpPr>
        <p:spPr/>
        <p:txBody>
          <a:bodyPr/>
          <a:lstStyle/>
          <a:p>
            <a:fld id="{7E7D9A82-2FD9-4AEC-97EB-BDDDA4E944AD}" type="slidenum">
              <a:rPr lang="zh-CN" altLang="en-US" smtClean="0"/>
              <a:t>33</a:t>
            </a:fld>
            <a:endParaRPr lang="zh-CN" altLang="en-US"/>
          </a:p>
        </p:txBody>
      </p:sp>
    </p:spTree>
    <p:extLst>
      <p:ext uri="{BB962C8B-B14F-4D97-AF65-F5344CB8AC3E}">
        <p14:creationId xmlns:p14="http://schemas.microsoft.com/office/powerpoint/2010/main" val="12069087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资源分享的入口</a:t>
            </a:r>
            <a:endParaRPr lang="en-US" altLang="zh-CN" dirty="0"/>
          </a:p>
          <a:p>
            <a:r>
              <a:rPr lang="zh-CN" altLang="en-US" dirty="0"/>
              <a:t>在软件中，选中某条或多条文献右键“分享到”，也可以在快捷工具栏区一个”分享到“，可以将当前选中的题录分享到所参与的团队中。</a:t>
            </a:r>
            <a:endParaRPr lang="en-US" altLang="zh-CN" dirty="0"/>
          </a:p>
        </p:txBody>
      </p:sp>
      <p:sp>
        <p:nvSpPr>
          <p:cNvPr id="4" name="灯片编号占位符 3"/>
          <p:cNvSpPr>
            <a:spLocks noGrp="1"/>
          </p:cNvSpPr>
          <p:nvPr>
            <p:ph type="sldNum" sz="quarter" idx="10"/>
          </p:nvPr>
        </p:nvSpPr>
        <p:spPr/>
        <p:txBody>
          <a:bodyPr/>
          <a:lstStyle/>
          <a:p>
            <a:fld id="{7E7D9A82-2FD9-4AEC-97EB-BDDDA4E944AD}" type="slidenum">
              <a:rPr lang="zh-CN" altLang="en-US" smtClean="0"/>
              <a:t>34</a:t>
            </a:fld>
            <a:endParaRPr lang="zh-CN" altLang="en-US"/>
          </a:p>
        </p:txBody>
      </p:sp>
    </p:spTree>
    <p:extLst>
      <p:ext uri="{BB962C8B-B14F-4D97-AF65-F5344CB8AC3E}">
        <p14:creationId xmlns:p14="http://schemas.microsoft.com/office/powerpoint/2010/main" val="40484299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这是我们团队协作系统的首页</a:t>
            </a:r>
            <a:endParaRPr lang="en-US" altLang="zh-CN" dirty="0"/>
          </a:p>
          <a:p>
            <a:endParaRPr lang="en-US" altLang="zh-CN" dirty="0"/>
          </a:p>
          <a:p>
            <a:r>
              <a:rPr lang="zh-CN" altLang="en-US" dirty="0"/>
              <a:t>这块也有个分享入口</a:t>
            </a:r>
            <a:endParaRPr lang="en-US" altLang="zh-CN" dirty="0"/>
          </a:p>
          <a:p>
            <a:endParaRPr lang="en-US" altLang="zh-CN" dirty="0"/>
          </a:p>
          <a:p>
            <a:r>
              <a:rPr lang="zh-CN" altLang="en-US" dirty="0"/>
              <a:t>这是所参与的团队列表</a:t>
            </a:r>
            <a:endParaRPr lang="en-US" altLang="zh-CN" dirty="0"/>
          </a:p>
          <a:p>
            <a:endParaRPr lang="en-US" altLang="zh-CN" dirty="0"/>
          </a:p>
          <a:p>
            <a:r>
              <a:rPr lang="zh-CN" altLang="en-US" dirty="0"/>
              <a:t>这个是</a:t>
            </a:r>
            <a:r>
              <a:rPr lang="en-US" altLang="zh-CN" dirty="0"/>
              <a:t>NoteFirst  Web</a:t>
            </a:r>
            <a:r>
              <a:rPr lang="zh-CN" altLang="en-US" dirty="0"/>
              <a:t>版入口，这里叫个人知识库。</a:t>
            </a:r>
            <a:endParaRPr lang="en-US" altLang="zh-CN" dirty="0"/>
          </a:p>
          <a:p>
            <a:endParaRPr lang="en-US" altLang="zh-CN" dirty="0"/>
          </a:p>
          <a:p>
            <a:r>
              <a:rPr lang="zh-CN" altLang="en-US" dirty="0"/>
              <a:t>这个检索入口，可检索已加入团队的所有资源。</a:t>
            </a:r>
          </a:p>
        </p:txBody>
      </p:sp>
      <p:sp>
        <p:nvSpPr>
          <p:cNvPr id="4" name="灯片编号占位符 3"/>
          <p:cNvSpPr>
            <a:spLocks noGrp="1"/>
          </p:cNvSpPr>
          <p:nvPr>
            <p:ph type="sldNum" sz="quarter" idx="10"/>
          </p:nvPr>
        </p:nvSpPr>
        <p:spPr/>
        <p:txBody>
          <a:bodyPr/>
          <a:lstStyle/>
          <a:p>
            <a:fld id="{7E7D9A82-2FD9-4AEC-97EB-BDDDA4E944AD}" type="slidenum">
              <a:rPr lang="zh-CN" altLang="en-US" smtClean="0"/>
              <a:t>35</a:t>
            </a:fld>
            <a:endParaRPr lang="zh-CN" altLang="en-US"/>
          </a:p>
        </p:txBody>
      </p:sp>
    </p:spTree>
    <p:extLst>
      <p:ext uri="{BB962C8B-B14F-4D97-AF65-F5344CB8AC3E}">
        <p14:creationId xmlns:p14="http://schemas.microsoft.com/office/powerpoint/2010/main" val="24918442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进入某个团队的首页</a:t>
            </a:r>
            <a:endParaRPr lang="en-US" altLang="zh-CN" dirty="0"/>
          </a:p>
          <a:p>
            <a:endParaRPr lang="en-US" altLang="zh-CN" dirty="0"/>
          </a:p>
          <a:p>
            <a:r>
              <a:rPr lang="zh-CN" altLang="en-US" dirty="0"/>
              <a:t>团队成员可以访问：团队规范、团队文献、团队文档。</a:t>
            </a:r>
            <a:endParaRPr lang="en-US" altLang="zh-CN" dirty="0"/>
          </a:p>
          <a:p>
            <a:r>
              <a:rPr lang="zh-CN" altLang="en-US" dirty="0"/>
              <a:t>基于团队成员的基础上，团队管理员还可以访问 团队日常管理</a:t>
            </a:r>
            <a:endParaRPr lang="en-US" altLang="zh-CN" dirty="0"/>
          </a:p>
          <a:p>
            <a:endParaRPr lang="en-US" altLang="zh-CN" dirty="0"/>
          </a:p>
          <a:p>
            <a:r>
              <a:rPr lang="zh-CN" altLang="en-US" dirty="0"/>
              <a:t>作为团队负责人还可以使用分享统计功能。</a:t>
            </a:r>
            <a:endParaRPr lang="en-US" altLang="zh-CN" dirty="0"/>
          </a:p>
          <a:p>
            <a:r>
              <a:rPr lang="zh-CN" altLang="en-US" dirty="0"/>
              <a:t>通过分享的次数可以做排序，点击分享数字也可以查看具体的分享内容，适合日常工作繁忙的管理员使用</a:t>
            </a:r>
            <a:endParaRPr lang="en-US" altLang="zh-CN" dirty="0"/>
          </a:p>
          <a:p>
            <a:r>
              <a:rPr lang="zh-CN" altLang="en-US" dirty="0"/>
              <a:t>有部分老师也会使用这个功能作为作业统计</a:t>
            </a:r>
            <a:endParaRPr lang="en-US" altLang="zh-CN" dirty="0"/>
          </a:p>
          <a:p>
            <a:endParaRPr lang="zh-CN" altLang="en-US" dirty="0"/>
          </a:p>
        </p:txBody>
      </p:sp>
      <p:sp>
        <p:nvSpPr>
          <p:cNvPr id="4" name="灯片编号占位符 3"/>
          <p:cNvSpPr>
            <a:spLocks noGrp="1"/>
          </p:cNvSpPr>
          <p:nvPr>
            <p:ph type="sldNum" sz="quarter" idx="10"/>
          </p:nvPr>
        </p:nvSpPr>
        <p:spPr/>
        <p:txBody>
          <a:bodyPr/>
          <a:lstStyle/>
          <a:p>
            <a:fld id="{7E7D9A82-2FD9-4AEC-97EB-BDDDA4E944AD}" type="slidenum">
              <a:rPr lang="zh-CN" altLang="en-US" smtClean="0"/>
              <a:t>36</a:t>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个人知识库主要提供个人文献及文档的查看和编辑功能。</a:t>
            </a:r>
          </a:p>
        </p:txBody>
      </p:sp>
      <p:sp>
        <p:nvSpPr>
          <p:cNvPr id="4" name="灯片编号占位符 3"/>
          <p:cNvSpPr>
            <a:spLocks noGrp="1"/>
          </p:cNvSpPr>
          <p:nvPr>
            <p:ph type="sldNum" sz="quarter" idx="5"/>
          </p:nvPr>
        </p:nvSpPr>
        <p:spPr/>
        <p:txBody>
          <a:bodyPr/>
          <a:lstStyle/>
          <a:p>
            <a:fld id="{7E7D9A82-2FD9-4AEC-97EB-BDDDA4E944AD}" type="slidenum">
              <a:rPr lang="zh-CN" altLang="en-US" smtClean="0"/>
              <a:t>37</a:t>
            </a:fld>
            <a:endParaRPr lang="zh-CN" altLang="en-US"/>
          </a:p>
        </p:txBody>
      </p:sp>
    </p:spTree>
    <p:extLst>
      <p:ext uri="{BB962C8B-B14F-4D97-AF65-F5344CB8AC3E}">
        <p14:creationId xmlns:p14="http://schemas.microsoft.com/office/powerpoint/2010/main" val="42451262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个人知识库页面</a:t>
            </a:r>
            <a:endParaRPr lang="en-US" altLang="zh-CN" dirty="0"/>
          </a:p>
          <a:p>
            <a:r>
              <a:rPr lang="zh-CN" altLang="en-US" dirty="0"/>
              <a:t>左侧显示的是文献的虚拟文件夹结构</a:t>
            </a:r>
            <a:endParaRPr lang="en-US" altLang="zh-CN" dirty="0"/>
          </a:p>
          <a:p>
            <a:r>
              <a:rPr lang="zh-CN" altLang="en-US" dirty="0"/>
              <a:t>支持对文件夹的基本操作</a:t>
            </a:r>
            <a:endParaRPr lang="en-US" altLang="zh-CN" dirty="0"/>
          </a:p>
          <a:p>
            <a:r>
              <a:rPr lang="zh-CN" altLang="en-US" dirty="0"/>
              <a:t>这块的全部个人文档虚拟文件夹结构对应的软件中的知识卡片文件夹结构。</a:t>
            </a:r>
            <a:endParaRPr lang="en-US" altLang="zh-CN" dirty="0"/>
          </a:p>
          <a:p>
            <a:endParaRPr lang="en-US" altLang="zh-CN" dirty="0"/>
          </a:p>
          <a:p>
            <a:r>
              <a:rPr lang="zh-CN" altLang="en-US" dirty="0"/>
              <a:t>支持对数据的基本操作</a:t>
            </a:r>
            <a:endParaRPr lang="en-US" altLang="zh-CN" dirty="0"/>
          </a:p>
          <a:p>
            <a:endParaRPr lang="en-US" altLang="zh-CN" dirty="0"/>
          </a:p>
          <a:p>
            <a:r>
              <a:rPr lang="zh-CN" altLang="en-US" dirty="0"/>
              <a:t>也支持新建文献、导入文献功能。</a:t>
            </a:r>
            <a:endParaRPr lang="en-US" altLang="zh-CN" dirty="0"/>
          </a:p>
          <a:p>
            <a:endParaRPr lang="zh-CN" altLang="en-US" dirty="0"/>
          </a:p>
        </p:txBody>
      </p:sp>
      <p:sp>
        <p:nvSpPr>
          <p:cNvPr id="4" name="灯片编号占位符 3"/>
          <p:cNvSpPr>
            <a:spLocks noGrp="1"/>
          </p:cNvSpPr>
          <p:nvPr>
            <p:ph type="sldNum" sz="quarter" idx="10"/>
          </p:nvPr>
        </p:nvSpPr>
        <p:spPr/>
        <p:txBody>
          <a:bodyPr/>
          <a:lstStyle/>
          <a:p>
            <a:fld id="{7E7D9A82-2FD9-4AEC-97EB-BDDDA4E944AD}" type="slidenum">
              <a:rPr lang="zh-CN" altLang="en-US" smtClean="0"/>
              <a:t>38</a:t>
            </a:fld>
            <a:endParaRPr lang="zh-CN" altLang="en-US"/>
          </a:p>
        </p:txBody>
      </p:sp>
    </p:spTree>
    <p:extLst>
      <p:ext uri="{BB962C8B-B14F-4D97-AF65-F5344CB8AC3E}">
        <p14:creationId xmlns:p14="http://schemas.microsoft.com/office/powerpoint/2010/main" val="35941383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dirty="0" err="1"/>
              <a:t>NoteFirst</a:t>
            </a:r>
            <a:r>
              <a:rPr lang="zh-CN" altLang="en-US" dirty="0"/>
              <a:t>文献管理软件的功能讲解到这里就结束了。</a:t>
            </a:r>
            <a:endParaRPr lang="en-US" altLang="zh-CN" dirty="0"/>
          </a:p>
          <a:p>
            <a:r>
              <a:rPr lang="zh-CN" altLang="en-US" dirty="0"/>
              <a:t>大家在后续使用过程中，遇到问题可及时联系我们。</a:t>
            </a:r>
            <a:endParaRPr lang="en-US" altLang="zh-CN" dirty="0"/>
          </a:p>
          <a:p>
            <a:r>
              <a:rPr lang="zh-CN" altLang="en-US" dirty="0"/>
              <a:t>感谢大家对</a:t>
            </a:r>
            <a:r>
              <a:rPr lang="en-US" altLang="zh-CN" dirty="0" err="1"/>
              <a:t>NoteFirst</a:t>
            </a:r>
            <a:r>
              <a:rPr lang="zh-CN" altLang="en-US" dirty="0"/>
              <a:t>的支持！</a:t>
            </a:r>
          </a:p>
        </p:txBody>
      </p:sp>
      <p:sp>
        <p:nvSpPr>
          <p:cNvPr id="4" name="灯片编号占位符 3"/>
          <p:cNvSpPr>
            <a:spLocks noGrp="1"/>
          </p:cNvSpPr>
          <p:nvPr>
            <p:ph type="sldNum" sz="quarter" idx="10"/>
          </p:nvPr>
        </p:nvSpPr>
        <p:spPr/>
        <p:txBody>
          <a:bodyPr/>
          <a:lstStyle/>
          <a:p>
            <a:fld id="{7E7D9A82-2FD9-4AEC-97EB-BDDDA4E944AD}" type="slidenum">
              <a:rPr lang="zh-CN" altLang="en-US" smtClean="0"/>
              <a:t>39</a:t>
            </a:fld>
            <a:endParaRPr lang="zh-CN" altLang="en-US"/>
          </a:p>
        </p:txBody>
      </p:sp>
    </p:spTree>
    <p:extLst>
      <p:ext uri="{BB962C8B-B14F-4D97-AF65-F5344CB8AC3E}">
        <p14:creationId xmlns:p14="http://schemas.microsoft.com/office/powerpoint/2010/main" val="25525785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dirty="0"/>
              <a:t>今天我主要通过文献订阅，文献管理，论文写作，知识卡片，团队协作</a:t>
            </a:r>
            <a:r>
              <a:rPr lang="en-US" altLang="zh-CN" dirty="0"/>
              <a:t>5</a:t>
            </a:r>
            <a:r>
              <a:rPr lang="zh-CN" altLang="en-US" dirty="0"/>
              <a:t>个模块进行具体讲解。</a:t>
            </a:r>
          </a:p>
        </p:txBody>
      </p:sp>
      <p:sp>
        <p:nvSpPr>
          <p:cNvPr id="4" name="灯片编号占位符 3"/>
          <p:cNvSpPr>
            <a:spLocks noGrp="1"/>
          </p:cNvSpPr>
          <p:nvPr>
            <p:ph type="sldNum" sz="quarter" idx="10"/>
          </p:nvPr>
        </p:nvSpPr>
        <p:spPr/>
        <p:txBody>
          <a:bodyPr/>
          <a:lstStyle/>
          <a:p>
            <a:fld id="{7E7D9A82-2FD9-4AEC-97EB-BDDDA4E944AD}" type="slidenum">
              <a:rPr lang="zh-CN" altLang="en-US" smtClean="0"/>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首先，我们来了解下文献订阅。</a:t>
            </a:r>
            <a:endParaRPr lang="en-US" altLang="zh-CN" dirty="0"/>
          </a:p>
          <a:p>
            <a:r>
              <a:rPr lang="zh-CN" altLang="en-US" dirty="0"/>
              <a:t>文献订阅提供了</a:t>
            </a:r>
            <a:r>
              <a:rPr lang="en-US" altLang="zh-CN" dirty="0"/>
              <a:t>RSS</a:t>
            </a:r>
            <a:r>
              <a:rPr lang="zh-CN" altLang="en-US" dirty="0"/>
              <a:t>订阅和主题订阅</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接下来，我们学习下如何进行</a:t>
            </a:r>
            <a:r>
              <a:rPr lang="en-US" altLang="zh-CN" dirty="0"/>
              <a:t>RSS</a:t>
            </a:r>
            <a:r>
              <a:rPr lang="zh-CN" altLang="en-US" dirty="0"/>
              <a:t>订阅。</a:t>
            </a:r>
            <a:endParaRPr lang="en-US" altLang="zh-CN" dirty="0"/>
          </a:p>
          <a:p>
            <a:endParaRPr lang="zh-CN" altLang="en-US" dirty="0"/>
          </a:p>
        </p:txBody>
      </p:sp>
      <p:sp>
        <p:nvSpPr>
          <p:cNvPr id="4" name="灯片编号占位符 3"/>
          <p:cNvSpPr>
            <a:spLocks noGrp="1"/>
          </p:cNvSpPr>
          <p:nvPr>
            <p:ph type="sldNum" sz="quarter" idx="5"/>
          </p:nvPr>
        </p:nvSpPr>
        <p:spPr/>
        <p:txBody>
          <a:bodyPr/>
          <a:lstStyle/>
          <a:p>
            <a:fld id="{7E7D9A82-2FD9-4AEC-97EB-BDDDA4E944AD}" type="slidenum">
              <a:rPr lang="zh-CN" altLang="en-US" smtClean="0"/>
              <a:t>5</a:t>
            </a:fld>
            <a:endParaRPr lang="zh-CN" altLang="en-US"/>
          </a:p>
        </p:txBody>
      </p:sp>
    </p:spTree>
    <p:extLst>
      <p:ext uri="{BB962C8B-B14F-4D97-AF65-F5344CB8AC3E}">
        <p14:creationId xmlns:p14="http://schemas.microsoft.com/office/powerpoint/2010/main" val="14752568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NoteFirst</a:t>
            </a:r>
            <a:r>
              <a:rPr lang="zh-CN" altLang="en-US" dirty="0"/>
              <a:t>官网提供了</a:t>
            </a:r>
            <a:r>
              <a:rPr lang="en-US" altLang="zh-CN" dirty="0"/>
              <a:t>1</a:t>
            </a:r>
            <a:r>
              <a:rPr lang="zh-CN" altLang="en-US" dirty="0"/>
              <a:t>万多个</a:t>
            </a:r>
            <a:r>
              <a:rPr lang="en-US" altLang="zh-CN" dirty="0"/>
              <a:t>RSS</a:t>
            </a:r>
            <a:r>
              <a:rPr lang="zh-CN" altLang="en-US" dirty="0"/>
              <a:t>源。可将感兴趣的学术期刊，博客，产品通报，新闻等进行订阅。</a:t>
            </a:r>
            <a:endParaRPr lang="en-US" altLang="zh-CN" dirty="0"/>
          </a:p>
          <a:p>
            <a:r>
              <a:rPr lang="zh-CN" altLang="en-US" dirty="0"/>
              <a:t>接下来，我们看下如何添加</a:t>
            </a:r>
            <a:r>
              <a:rPr lang="en-US" altLang="zh-CN" dirty="0"/>
              <a:t>RSS</a:t>
            </a:r>
            <a:r>
              <a:rPr lang="zh-CN" altLang="en-US" dirty="0"/>
              <a:t>源，</a:t>
            </a:r>
            <a:endParaRPr lang="en-US" altLang="zh-CN" dirty="0"/>
          </a:p>
          <a:p>
            <a:r>
              <a:rPr lang="zh-CN" altLang="en-US" dirty="0"/>
              <a:t>选中左侧的</a:t>
            </a:r>
            <a:r>
              <a:rPr lang="en-US" altLang="zh-CN" dirty="0"/>
              <a:t>RSS</a:t>
            </a:r>
            <a:r>
              <a:rPr lang="zh-CN" altLang="en-US" dirty="0"/>
              <a:t>订阅，鼠标右键操作，点击添加</a:t>
            </a:r>
            <a:r>
              <a:rPr lang="en-US" altLang="zh-CN" dirty="0"/>
              <a:t>RSS</a:t>
            </a:r>
            <a:r>
              <a:rPr lang="zh-CN" altLang="en-US" dirty="0"/>
              <a:t>源，在弹出的窗体中，输入名称或者直接输入地址进行订阅。</a:t>
            </a:r>
            <a:endParaRPr lang="en-US" altLang="zh-CN" dirty="0"/>
          </a:p>
          <a:p>
            <a:endParaRPr lang="en-US" altLang="zh-CN" dirty="0"/>
          </a:p>
          <a:p>
            <a:r>
              <a:rPr lang="zh-CN" altLang="en-US" dirty="0"/>
              <a:t>那么，如何进行主题词订阅呢？</a:t>
            </a:r>
            <a:endParaRPr lang="en-US" altLang="zh-CN" dirty="0"/>
          </a:p>
        </p:txBody>
      </p:sp>
      <p:sp>
        <p:nvSpPr>
          <p:cNvPr id="4" name="灯片编号占位符 3"/>
          <p:cNvSpPr>
            <a:spLocks noGrp="1"/>
          </p:cNvSpPr>
          <p:nvPr>
            <p:ph type="sldNum" sz="quarter" idx="10"/>
          </p:nvPr>
        </p:nvSpPr>
        <p:spPr/>
        <p:txBody>
          <a:bodyPr/>
          <a:lstStyle/>
          <a:p>
            <a:fld id="{7E7D9A82-2FD9-4AEC-97EB-BDDDA4E944AD}" type="slidenum">
              <a:rPr lang="zh-CN" altLang="en-US" smtClean="0"/>
              <a:t>6</a:t>
            </a:fld>
            <a:endParaRPr lang="zh-CN" altLang="en-US"/>
          </a:p>
        </p:txBody>
      </p:sp>
    </p:spTree>
    <p:extLst>
      <p:ext uri="{BB962C8B-B14F-4D97-AF65-F5344CB8AC3E}">
        <p14:creationId xmlns:p14="http://schemas.microsoft.com/office/powerpoint/2010/main" val="28485716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在主题词订阅时，选择要订阅的数据库，然后输入关键词进行检索，同时支持将检索条件保存为订阅。</a:t>
            </a:r>
            <a:endParaRPr lang="en-US" altLang="zh-CN" dirty="0"/>
          </a:p>
          <a:p>
            <a:r>
              <a:rPr lang="zh-CN" altLang="en-US" dirty="0"/>
              <a:t>订阅成功后，下次阅读只需点击该源就可以直接进行检索，避免了再次输入的繁琐。</a:t>
            </a:r>
            <a:endParaRPr lang="en-US" altLang="zh-CN" dirty="0"/>
          </a:p>
          <a:p>
            <a:r>
              <a:rPr lang="zh-CN" altLang="en-US" dirty="0"/>
              <a:t>此外，根据不同数据库，软件支持便捷和高级搜索功能。</a:t>
            </a:r>
            <a:endParaRPr lang="en-US" altLang="zh-CN" dirty="0"/>
          </a:p>
          <a:p>
            <a:endParaRPr lang="zh-CN" altLang="en-US" dirty="0"/>
          </a:p>
        </p:txBody>
      </p:sp>
      <p:sp>
        <p:nvSpPr>
          <p:cNvPr id="4" name="灯片编号占位符 3"/>
          <p:cNvSpPr>
            <a:spLocks noGrp="1"/>
          </p:cNvSpPr>
          <p:nvPr>
            <p:ph type="sldNum" sz="quarter" idx="10"/>
          </p:nvPr>
        </p:nvSpPr>
        <p:spPr/>
        <p:txBody>
          <a:bodyPr/>
          <a:lstStyle/>
          <a:p>
            <a:fld id="{7E7D9A82-2FD9-4AEC-97EB-BDDDA4E944AD}" type="slidenum">
              <a:rPr lang="zh-CN" altLang="en-US" smtClean="0"/>
              <a:t>7</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通过订阅</a:t>
            </a:r>
            <a:r>
              <a:rPr lang="en-US" altLang="zh-CN" dirty="0"/>
              <a:t>RSS</a:t>
            </a:r>
            <a:r>
              <a:rPr lang="zh-CN" altLang="en-US" dirty="0"/>
              <a:t>源或主题词获取到很多不同的信息，我们怎样才能将有价值的的信息管理到我们的文献管理中呢？</a:t>
            </a:r>
            <a:endParaRPr lang="en-US" altLang="zh-CN" dirty="0"/>
          </a:p>
          <a:p>
            <a:endParaRPr lang="en-US" altLang="zh-CN" dirty="0"/>
          </a:p>
          <a:p>
            <a:r>
              <a:rPr lang="zh-CN" altLang="en-US" dirty="0"/>
              <a:t>我们提供了“导入题录”功能。</a:t>
            </a:r>
            <a:endParaRPr lang="en-US" altLang="zh-CN" dirty="0"/>
          </a:p>
          <a:p>
            <a:endParaRPr lang="en-US" altLang="zh-CN" dirty="0"/>
          </a:p>
          <a:p>
            <a:r>
              <a:rPr lang="zh-CN" altLang="en-US" dirty="0"/>
              <a:t>这里我以订阅的</a:t>
            </a:r>
            <a:r>
              <a:rPr lang="en-US" altLang="zh-CN" dirty="0"/>
              <a:t>RSS</a:t>
            </a:r>
            <a:r>
              <a:rPr lang="zh-CN" altLang="en-US" dirty="0"/>
              <a:t>源为例讲解一下。</a:t>
            </a:r>
            <a:endParaRPr lang="en-US" altLang="zh-CN" dirty="0"/>
          </a:p>
          <a:p>
            <a:endParaRPr lang="en-US" altLang="zh-CN" dirty="0"/>
          </a:p>
          <a:p>
            <a:r>
              <a:rPr lang="zh-CN" altLang="en-US" dirty="0"/>
              <a:t>在</a:t>
            </a:r>
            <a:r>
              <a:rPr lang="en-US" altLang="zh-CN" dirty="0"/>
              <a:t>RSS</a:t>
            </a:r>
            <a:r>
              <a:rPr lang="zh-CN" altLang="en-US" dirty="0"/>
              <a:t>信息列表区，选中需要导入的信息，右键“导入选中题录”，选择需要保存的文件夹，同时可以进行“题录自动更新”和“全文自动下载”。</a:t>
            </a:r>
          </a:p>
        </p:txBody>
      </p:sp>
      <p:sp>
        <p:nvSpPr>
          <p:cNvPr id="4" name="灯片编号占位符 3"/>
          <p:cNvSpPr>
            <a:spLocks noGrp="1"/>
          </p:cNvSpPr>
          <p:nvPr>
            <p:ph type="sldNum" sz="quarter" idx="10"/>
          </p:nvPr>
        </p:nvSpPr>
        <p:spPr/>
        <p:txBody>
          <a:bodyPr/>
          <a:lstStyle/>
          <a:p>
            <a:fld id="{7E7D9A82-2FD9-4AEC-97EB-BDDDA4E944AD}" type="slidenum">
              <a:rPr lang="zh-CN" altLang="en-US" smtClean="0"/>
              <a:t>8</a:t>
            </a:fld>
            <a:endParaRPr lang="zh-CN" altLang="en-US"/>
          </a:p>
        </p:txBody>
      </p:sp>
    </p:spTree>
    <p:extLst>
      <p:ext uri="{BB962C8B-B14F-4D97-AF65-F5344CB8AC3E}">
        <p14:creationId xmlns:p14="http://schemas.microsoft.com/office/powerpoint/2010/main" val="14479590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dirty="0"/>
              <a:t>接下来，我们了解下文献管理的相关功能。</a:t>
            </a:r>
          </a:p>
        </p:txBody>
      </p:sp>
      <p:sp>
        <p:nvSpPr>
          <p:cNvPr id="4" name="灯片编号占位符 3"/>
          <p:cNvSpPr>
            <a:spLocks noGrp="1"/>
          </p:cNvSpPr>
          <p:nvPr>
            <p:ph type="sldNum" sz="quarter" idx="10"/>
          </p:nvPr>
        </p:nvSpPr>
        <p:spPr/>
        <p:txBody>
          <a:bodyPr/>
          <a:lstStyle/>
          <a:p>
            <a:fld id="{7E7D9A82-2FD9-4AEC-97EB-BDDDA4E944AD}" type="slidenum">
              <a:rPr lang="zh-CN" altLang="en-US" smtClean="0"/>
              <a:t>9</a:t>
            </a:fld>
            <a:endParaRPr lang="zh-CN" altLang="en-US"/>
          </a:p>
        </p:txBody>
      </p:sp>
    </p:spTree>
    <p:extLst>
      <p:ext uri="{BB962C8B-B14F-4D97-AF65-F5344CB8AC3E}">
        <p14:creationId xmlns:p14="http://schemas.microsoft.com/office/powerpoint/2010/main" val="9161215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hasCustomPrompt="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D0BEFFAC-75B5-461B-9E1E-CFA48B518691}" type="datetimeFigureOut">
              <a:rPr lang="zh-CN" altLang="en-US" smtClean="0"/>
              <a:t>2021/4/16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B64D654-6999-4592-A8DE-FE2F3642145C}"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b="5730"/>
          <a:stretch>
            <a:fillRect/>
          </a:stretch>
        </p:blipFill>
        <p:spPr>
          <a:xfrm>
            <a:off x="0" y="1039996"/>
            <a:ext cx="9144000" cy="5022483"/>
          </a:xfrm>
          <a:prstGeom prst="rect">
            <a:avLst/>
          </a:prstGeom>
        </p:spPr>
      </p:pic>
      <p:sp>
        <p:nvSpPr>
          <p:cNvPr id="6" name="矩形 5"/>
          <p:cNvSpPr/>
          <p:nvPr userDrawn="1"/>
        </p:nvSpPr>
        <p:spPr>
          <a:xfrm>
            <a:off x="0" y="1039996"/>
            <a:ext cx="9144000" cy="5022483"/>
          </a:xfrm>
          <a:prstGeom prst="rect">
            <a:avLst/>
          </a:prstGeom>
          <a:gradFill>
            <a:gsLst>
              <a:gs pos="0">
                <a:srgbClr val="0E2B5E"/>
              </a:gs>
              <a:gs pos="100000">
                <a:srgbClr val="0E2B5E">
                  <a:alpha val="2100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glow rad="139700">
                  <a:schemeClr val="accent1">
                    <a:satMod val="175000"/>
                    <a:alpha val="40000"/>
                  </a:schemeClr>
                </a:glow>
              </a:effectLst>
            </a:endParaRPr>
          </a:p>
        </p:txBody>
      </p:sp>
      <p:sp>
        <p:nvSpPr>
          <p:cNvPr id="9" name="文本框 8"/>
          <p:cNvSpPr txBox="1"/>
          <p:nvPr userDrawn="1"/>
        </p:nvSpPr>
        <p:spPr>
          <a:xfrm>
            <a:off x="1355463" y="3166516"/>
            <a:ext cx="6433073" cy="769441"/>
          </a:xfrm>
          <a:prstGeom prst="rect">
            <a:avLst/>
          </a:prstGeom>
          <a:noFill/>
          <a:effectLst>
            <a:outerShdw blurRad="50800" dist="50800" dir="5400000" algn="ctr" rotWithShape="0">
              <a:srgbClr val="000000">
                <a:alpha val="0"/>
              </a:srgbClr>
            </a:outerShdw>
          </a:effectLst>
        </p:spPr>
        <p:txBody>
          <a:bodyPr wrap="square" rtlCol="0">
            <a:spAutoFit/>
          </a:bodyPr>
          <a:lstStyle/>
          <a:p>
            <a:pPr algn="ctr"/>
            <a:r>
              <a:rPr lang="zh-CN" altLang="en-US" sz="4400" dirty="0">
                <a:solidFill>
                  <a:schemeClr val="bg1"/>
                </a:solidFill>
                <a:latin typeface="微软雅黑" panose="020B0503020204020204" pitchFamily="34" charset="-122"/>
                <a:ea typeface="微软雅黑" panose="020B0503020204020204" pitchFamily="34" charset="-122"/>
              </a:rPr>
              <a:t>感 谢 您 的 关 注</a:t>
            </a:r>
          </a:p>
        </p:txBody>
      </p:sp>
      <p:pic>
        <p:nvPicPr>
          <p:cNvPr id="10" name="图片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3372" y="1357653"/>
            <a:ext cx="1783801" cy="513452"/>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l="-117" t="20063" r="117" b="28826"/>
          <a:stretch>
            <a:fillRect/>
          </a:stretch>
        </p:blipFill>
        <p:spPr>
          <a:xfrm>
            <a:off x="0" y="787400"/>
            <a:ext cx="9144000" cy="2655047"/>
          </a:xfrm>
          <a:prstGeom prst="rect">
            <a:avLst/>
          </a:prstGeom>
        </p:spPr>
      </p:pic>
      <p:sp>
        <p:nvSpPr>
          <p:cNvPr id="7" name="矩形 6"/>
          <p:cNvSpPr/>
          <p:nvPr userDrawn="1"/>
        </p:nvSpPr>
        <p:spPr>
          <a:xfrm>
            <a:off x="-2" y="776707"/>
            <a:ext cx="9144000" cy="2655047"/>
          </a:xfrm>
          <a:prstGeom prst="rect">
            <a:avLst/>
          </a:prstGeom>
          <a:gradFill>
            <a:gsLst>
              <a:gs pos="0">
                <a:srgbClr val="0E2B5E"/>
              </a:gs>
              <a:gs pos="100000">
                <a:srgbClr val="0E2B5E">
                  <a:alpha val="2100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itle 1"/>
          <p:cNvSpPr>
            <a:spLocks noGrp="1"/>
          </p:cNvSpPr>
          <p:nvPr>
            <p:ph type="title"/>
          </p:nvPr>
        </p:nvSpPr>
        <p:spPr>
          <a:xfrm>
            <a:off x="0" y="1709829"/>
            <a:ext cx="6037118" cy="810188"/>
          </a:xfrm>
          <a:solidFill>
            <a:schemeClr val="tx1">
              <a:lumMod val="50000"/>
              <a:lumOff val="50000"/>
              <a:alpha val="73000"/>
            </a:schemeClr>
          </a:solidFill>
        </p:spPr>
        <p:txBody>
          <a:bodyPr wrap="square" lIns="288000">
            <a:noAutofit/>
          </a:bodyPr>
          <a:lstStyle>
            <a:lvl1pPr>
              <a:defRPr sz="3600" b="0">
                <a:solidFill>
                  <a:schemeClr val="bg1"/>
                </a:solidFill>
                <a:latin typeface="微软雅黑" panose="020B0503020204020204" pitchFamily="34" charset="-122"/>
                <a:ea typeface="微软雅黑" panose="020B0503020204020204" pitchFamily="34" charset="-122"/>
              </a:defRPr>
            </a:lvl1pPr>
          </a:lstStyle>
          <a:p>
            <a:r>
              <a:rPr lang="zh-CN" altLang="en-US" dirty="0"/>
              <a:t>单击此处编辑母版标题样式</a:t>
            </a:r>
            <a:endParaRPr lang="en-US" dirty="0"/>
          </a:p>
        </p:txBody>
      </p:sp>
      <p:pic>
        <p:nvPicPr>
          <p:cNvPr id="8" name="图片 8" descr="知先LGOG.gif"/>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46063" y="208441"/>
            <a:ext cx="12954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文本占位符 24"/>
          <p:cNvSpPr>
            <a:spLocks noGrp="1"/>
          </p:cNvSpPr>
          <p:nvPr>
            <p:ph type="body" sz="quarter" idx="11" hasCustomPrompt="1"/>
          </p:nvPr>
        </p:nvSpPr>
        <p:spPr>
          <a:xfrm>
            <a:off x="1880682" y="3917832"/>
            <a:ext cx="5382635" cy="654050"/>
          </a:xfrm>
        </p:spPr>
        <p:txBody>
          <a:bodyPr>
            <a:noAutofit/>
          </a:bodyPr>
          <a:lstStyle>
            <a:lvl1pPr marL="0" indent="0" algn="ctr">
              <a:buNone/>
              <a:defRPr sz="4400" b="1">
                <a:solidFill>
                  <a:srgbClr val="0E2C5F"/>
                </a:solidFill>
              </a:defRPr>
            </a:lvl1pPr>
          </a:lstStyle>
          <a:p>
            <a:pPr lvl="0"/>
            <a:r>
              <a:rPr lang="zh-CN" altLang="en-US" dirty="0"/>
              <a:t>编辑母版文本样式</a:t>
            </a:r>
          </a:p>
        </p:txBody>
      </p:sp>
      <p:sp>
        <p:nvSpPr>
          <p:cNvPr id="26" name="文本占位符 24"/>
          <p:cNvSpPr>
            <a:spLocks noGrp="1"/>
          </p:cNvSpPr>
          <p:nvPr>
            <p:ph type="body" sz="quarter" idx="12" hasCustomPrompt="1"/>
          </p:nvPr>
        </p:nvSpPr>
        <p:spPr>
          <a:xfrm>
            <a:off x="1880680" y="5456175"/>
            <a:ext cx="5382635" cy="369332"/>
          </a:xfrm>
        </p:spPr>
        <p:txBody>
          <a:bodyPr>
            <a:spAutoFit/>
          </a:bodyPr>
          <a:lstStyle>
            <a:lvl1pPr marL="0" indent="0" algn="ctr">
              <a:buNone/>
              <a:defRPr sz="2000" b="1">
                <a:solidFill>
                  <a:srgbClr val="0E2C5F"/>
                </a:solidFill>
              </a:defRPr>
            </a:lvl1pPr>
          </a:lstStyle>
          <a:p>
            <a:pPr lvl="0"/>
            <a:r>
              <a:rPr lang="zh-CN" altLang="en-US" dirty="0"/>
              <a:t>编辑母版文本样式</a:t>
            </a:r>
          </a:p>
        </p:txBody>
      </p:sp>
    </p:spTree>
  </p:cSld>
  <p:clrMapOvr>
    <a:masterClrMapping/>
  </p:clrMapOvr>
  <p:hf hdr="0"/>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hasCustomPrompt="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hasCustomPrompt="1"/>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D0BEFFAC-75B5-461B-9E1E-CFA48B518691}" type="datetimeFigureOut">
              <a:rPr lang="zh-CN" altLang="en-US" smtClean="0"/>
              <a:t>2021/4/16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B64D654-6999-4592-A8DE-FE2F3642145C}" type="slidenum">
              <a:rPr lang="zh-CN" altLang="en-US" smtClean="0"/>
              <a:t>‹#›</a:t>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hasCustomPrompt="1"/>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Date Placeholder 4"/>
          <p:cNvSpPr>
            <a:spLocks noGrp="1"/>
          </p:cNvSpPr>
          <p:nvPr>
            <p:ph type="dt" sz="half" idx="10"/>
          </p:nvPr>
        </p:nvSpPr>
        <p:spPr>
          <a:xfrm>
            <a:off x="628649" y="6356351"/>
            <a:ext cx="2620159" cy="365125"/>
          </a:xfrm>
          <a:prstGeom prst="rect">
            <a:avLst/>
          </a:prstGeom>
        </p:spPr>
        <p:txBody>
          <a:bodyPr/>
          <a:lstStyle/>
          <a:p>
            <a:r>
              <a:rPr lang="en-US" altLang="zh-CN" dirty="0"/>
              <a:t>2018</a:t>
            </a:r>
            <a:r>
              <a:rPr lang="zh-CN" altLang="en-US" dirty="0"/>
              <a:t>年</a:t>
            </a:r>
            <a:r>
              <a:rPr lang="en-US" altLang="zh-CN" dirty="0"/>
              <a:t>3</a:t>
            </a:r>
            <a:r>
              <a:rPr lang="zh-CN" altLang="en-US" dirty="0"/>
              <a:t>月</a:t>
            </a:r>
            <a:r>
              <a:rPr lang="en-US" altLang="zh-CN" dirty="0"/>
              <a:t>6</a:t>
            </a:r>
            <a:r>
              <a:rPr lang="zh-CN" altLang="en-US" dirty="0"/>
              <a:t>日星期二</a:t>
            </a:r>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B64D654-6999-4592-A8DE-FE2F3642145C}" type="slidenum">
              <a:rPr lang="zh-CN" altLang="en-US" smtClean="0"/>
              <a:t>‹#›</a:t>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a:t>单击此处编辑母版标题样式</a:t>
            </a:r>
            <a:endParaRPr lang="en-US" dirty="0"/>
          </a:p>
        </p:txBody>
      </p:sp>
      <p:sp>
        <p:nvSpPr>
          <p:cNvPr id="3" name="Vertical Text Placeholder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D0BEFFAC-75B5-461B-9E1E-CFA48B518691}" type="datetimeFigureOut">
              <a:rPr lang="zh-CN" altLang="en-US" smtClean="0"/>
              <a:t>2021/4/16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B64D654-6999-4592-A8DE-FE2F3642145C}" type="slidenum">
              <a:rPr lang="zh-CN" altLang="en-US" smtClean="0"/>
              <a:t>‹#›</a:t>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628650" y="365125"/>
            <a:ext cx="5800725"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D0BEFFAC-75B5-461B-9E1E-CFA48B518691}" type="datetimeFigureOut">
              <a:rPr lang="zh-CN" altLang="en-US" smtClean="0"/>
              <a:t>2021/4/16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B64D654-6999-4592-A8DE-FE2F3642145C}" type="slidenum">
              <a:rPr lang="zh-CN" altLang="en-US" smtClean="0"/>
              <a:t>‹#›</a:t>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页脚占位符 1"/>
          <p:cNvSpPr>
            <a:spLocks noGrp="1"/>
          </p:cNvSpPr>
          <p:nvPr>
            <p:ph type="ftr" sz="quarter" idx="10"/>
          </p:nvPr>
        </p:nvSpPr>
        <p:spPr/>
        <p:txBody>
          <a:bodyPr/>
          <a:lstStyle/>
          <a:p>
            <a:endParaRPr lang="zh-CN" altLang="en-US" dirty="0"/>
          </a:p>
        </p:txBody>
      </p:sp>
      <p:sp>
        <p:nvSpPr>
          <p:cNvPr id="3" name="灯片编号占位符 2"/>
          <p:cNvSpPr>
            <a:spLocks noGrp="1"/>
          </p:cNvSpPr>
          <p:nvPr>
            <p:ph type="sldNum" sz="quarter" idx="11"/>
          </p:nvPr>
        </p:nvSpPr>
        <p:spPr/>
        <p:txBody>
          <a:bodyPr/>
          <a:lstStyle/>
          <a:p>
            <a:fld id="{2B64D654-6999-4592-A8DE-FE2F3642145C}" type="slidenum">
              <a:rPr lang="zh-CN" altLang="en-US" smtClean="0"/>
              <a:t>‹#›</a:t>
            </a:fld>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D0BEFFAC-75B5-461B-9E1E-CFA48B518691}" type="datetimeFigureOut">
              <a:rPr lang="zh-CN" altLang="en-US" smtClean="0"/>
              <a:t>2021/4/16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B64D654-6999-4592-A8DE-FE2F3642145C}"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dirty="0"/>
              <a:t>单击此处编辑母版标题样式</a:t>
            </a:r>
            <a:endParaRPr lang="en-US" dirty="0"/>
          </a:p>
        </p:txBody>
      </p:sp>
      <p:sp>
        <p:nvSpPr>
          <p:cNvPr id="3" name="Text Placeholder 2"/>
          <p:cNvSpPr>
            <a:spLocks noGrp="1"/>
          </p:cNvSpPr>
          <p:nvPr>
            <p:ph type="body" idx="1" hasCustomPrompt="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D0BEFFAC-75B5-461B-9E1E-CFA48B518691}" type="datetimeFigureOut">
              <a:rPr lang="zh-CN" altLang="en-US" smtClean="0"/>
              <a:t>2021/4/16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B64D654-6999-4592-A8DE-FE2F3642145C}"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页脚占位符 2"/>
          <p:cNvSpPr>
            <a:spLocks noGrp="1"/>
          </p:cNvSpPr>
          <p:nvPr>
            <p:ph type="ftr" sz="quarter" idx="10"/>
          </p:nvPr>
        </p:nvSpPr>
        <p:spPr/>
        <p:txBody>
          <a:bodyPr/>
          <a:lstStyle/>
          <a:p>
            <a:endParaRPr lang="zh-CN" altLang="en-US" dirty="0"/>
          </a:p>
        </p:txBody>
      </p:sp>
      <p:sp>
        <p:nvSpPr>
          <p:cNvPr id="4" name="灯片编号占位符 3"/>
          <p:cNvSpPr>
            <a:spLocks noGrp="1"/>
          </p:cNvSpPr>
          <p:nvPr>
            <p:ph type="sldNum" sz="quarter" idx="11"/>
          </p:nvPr>
        </p:nvSpPr>
        <p:spPr/>
        <p:txBody>
          <a:bodyPr/>
          <a:lstStyle/>
          <a:p>
            <a:fld id="{2B64D654-6999-4592-A8DE-FE2F3642145C}" type="slidenum">
              <a:rPr lang="zh-CN" altLang="en-US" smtClean="0"/>
              <a:t>‹#›</a:t>
            </a:fld>
            <a:endParaRPr lang="zh-CN" alt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hasCustomPrompt="1"/>
          </p:nvPr>
        </p:nvSpPr>
        <p:spPr>
          <a:xfrm>
            <a:off x="628650" y="1825625"/>
            <a:ext cx="38862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hasCustomPrompt="1"/>
          </p:nvPr>
        </p:nvSpPr>
        <p:spPr>
          <a:xfrm>
            <a:off x="4629150" y="1825625"/>
            <a:ext cx="38862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D0BEFFAC-75B5-461B-9E1E-CFA48B518691}" type="datetimeFigureOut">
              <a:rPr lang="zh-CN" altLang="en-US" smtClean="0"/>
              <a:t>2021/4/16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B64D654-6999-4592-A8DE-FE2F3642145C}"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Content Placeholder 3"/>
          <p:cNvSpPr>
            <a:spLocks noGrp="1"/>
          </p:cNvSpPr>
          <p:nvPr>
            <p:ph sz="half" idx="2" hasCustomPrompt="1"/>
          </p:nvPr>
        </p:nvSpPr>
        <p:spPr>
          <a:xfrm>
            <a:off x="629842" y="2505075"/>
            <a:ext cx="3868340"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hasCustomPrompt="1"/>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Content Placeholder 5"/>
          <p:cNvSpPr>
            <a:spLocks noGrp="1"/>
          </p:cNvSpPr>
          <p:nvPr>
            <p:ph sz="quarter" idx="4" hasCustomPrompt="1"/>
          </p:nvPr>
        </p:nvSpPr>
        <p:spPr>
          <a:xfrm>
            <a:off x="4629150" y="2505075"/>
            <a:ext cx="3887391"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fld id="{D0BEFFAC-75B5-461B-9E1E-CFA48B518691}" type="datetimeFigureOut">
              <a:rPr lang="zh-CN" altLang="en-US" smtClean="0"/>
              <a:t>2021/4/16</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2B64D654-6999-4592-A8DE-FE2F3642145C}"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945693" y="111947"/>
            <a:ext cx="5073506" cy="538883"/>
          </a:xfrm>
        </p:spPr>
        <p:txBody>
          <a:bodyPr>
            <a:normAutofit/>
          </a:bodyPr>
          <a:lstStyle>
            <a:lvl1pPr>
              <a:defRPr sz="2800" b="0">
                <a:solidFill>
                  <a:srgbClr val="1A4E5A"/>
                </a:solidFill>
                <a:latin typeface="微软雅黑" panose="020B0503020204020204" pitchFamily="34" charset="-122"/>
                <a:ea typeface="微软雅黑" panose="020B0503020204020204" pitchFamily="34" charset="-122"/>
              </a:defRPr>
            </a:lvl1pPr>
          </a:lstStyle>
          <a:p>
            <a:r>
              <a:rPr lang="zh-CN" altLang="en-US" dirty="0"/>
              <a:t>单击此处编辑母版标题样式</a:t>
            </a:r>
            <a:endParaRPr lang="en-US" dirty="0"/>
          </a:p>
        </p:txBody>
      </p:sp>
      <p:grpSp>
        <p:nvGrpSpPr>
          <p:cNvPr id="6" name="组合 5"/>
          <p:cNvGrpSpPr/>
          <p:nvPr userDrawn="1"/>
        </p:nvGrpSpPr>
        <p:grpSpPr>
          <a:xfrm>
            <a:off x="-677552" y="3068422"/>
            <a:ext cx="9124588" cy="4586884"/>
            <a:chOff x="-610259" y="3176784"/>
            <a:chExt cx="9124588" cy="4586884"/>
          </a:xfrm>
        </p:grpSpPr>
        <p:grpSp>
          <p:nvGrpSpPr>
            <p:cNvPr id="7" name="组合 6"/>
            <p:cNvGrpSpPr/>
            <p:nvPr/>
          </p:nvGrpSpPr>
          <p:grpSpPr>
            <a:xfrm>
              <a:off x="6236855" y="3176784"/>
              <a:ext cx="2277474" cy="2462016"/>
              <a:chOff x="2339768" y="1500384"/>
              <a:chExt cx="4035559" cy="4362558"/>
            </a:xfrm>
            <a:solidFill>
              <a:schemeClr val="accent1">
                <a:alpha val="15000"/>
              </a:schemeClr>
            </a:solidFill>
          </p:grpSpPr>
          <p:sp>
            <p:nvSpPr>
              <p:cNvPr id="18" name="六边形 17"/>
              <p:cNvSpPr/>
              <p:nvPr/>
            </p:nvSpPr>
            <p:spPr>
              <a:xfrm rot="5400000">
                <a:off x="2257367" y="2638699"/>
                <a:ext cx="1194816" cy="1030014"/>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六边形 18"/>
              <p:cNvSpPr/>
              <p:nvPr/>
            </p:nvSpPr>
            <p:spPr>
              <a:xfrm rot="5400000">
                <a:off x="3459585" y="2638699"/>
                <a:ext cx="1194816" cy="1030014"/>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六边形 19"/>
              <p:cNvSpPr/>
              <p:nvPr/>
            </p:nvSpPr>
            <p:spPr>
              <a:xfrm rot="5400000">
                <a:off x="4661803" y="2638699"/>
                <a:ext cx="1194816" cy="1030014"/>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六边形 20"/>
              <p:cNvSpPr/>
              <p:nvPr/>
            </p:nvSpPr>
            <p:spPr>
              <a:xfrm rot="5400000">
                <a:off x="4060694" y="1582785"/>
                <a:ext cx="1194816" cy="1030014"/>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六边形 21"/>
              <p:cNvSpPr/>
              <p:nvPr/>
            </p:nvSpPr>
            <p:spPr>
              <a:xfrm rot="5400000">
                <a:off x="5262912" y="1582785"/>
                <a:ext cx="1194816" cy="1030014"/>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六边形 22"/>
              <p:cNvSpPr/>
              <p:nvPr/>
            </p:nvSpPr>
            <p:spPr>
              <a:xfrm rot="5400000">
                <a:off x="2858476" y="3694613"/>
                <a:ext cx="1194816" cy="1030014"/>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六边形 23"/>
              <p:cNvSpPr/>
              <p:nvPr/>
            </p:nvSpPr>
            <p:spPr>
              <a:xfrm rot="5400000">
                <a:off x="4060694" y="3694613"/>
                <a:ext cx="1194816" cy="1030014"/>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六边形 24"/>
              <p:cNvSpPr/>
              <p:nvPr/>
            </p:nvSpPr>
            <p:spPr>
              <a:xfrm rot="5400000">
                <a:off x="5262912" y="3694613"/>
                <a:ext cx="1194816" cy="1030014"/>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六边形 25"/>
              <p:cNvSpPr/>
              <p:nvPr/>
            </p:nvSpPr>
            <p:spPr>
              <a:xfrm rot="5400000">
                <a:off x="4661803" y="4750527"/>
                <a:ext cx="1194816" cy="1030014"/>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a:off x="-610259" y="5301652"/>
              <a:ext cx="2277474" cy="2462016"/>
              <a:chOff x="2339768" y="1500384"/>
              <a:chExt cx="4035559" cy="4362558"/>
            </a:xfrm>
            <a:solidFill>
              <a:schemeClr val="accent1">
                <a:alpha val="15000"/>
              </a:schemeClr>
            </a:solidFill>
          </p:grpSpPr>
          <p:sp>
            <p:nvSpPr>
              <p:cNvPr id="9" name="六边形 8"/>
              <p:cNvSpPr/>
              <p:nvPr/>
            </p:nvSpPr>
            <p:spPr>
              <a:xfrm rot="5400000">
                <a:off x="2257367" y="2638699"/>
                <a:ext cx="1194816" cy="1030014"/>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六边形 9"/>
              <p:cNvSpPr/>
              <p:nvPr/>
            </p:nvSpPr>
            <p:spPr>
              <a:xfrm rot="5400000">
                <a:off x="3459585" y="2638699"/>
                <a:ext cx="1194816" cy="1030014"/>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六边形 10"/>
              <p:cNvSpPr/>
              <p:nvPr/>
            </p:nvSpPr>
            <p:spPr>
              <a:xfrm rot="5400000">
                <a:off x="4661803" y="2638699"/>
                <a:ext cx="1194816" cy="1030014"/>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六边形 11"/>
              <p:cNvSpPr/>
              <p:nvPr/>
            </p:nvSpPr>
            <p:spPr>
              <a:xfrm rot="5400000">
                <a:off x="4060694" y="1582785"/>
                <a:ext cx="1194816" cy="1030014"/>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六边形 12"/>
              <p:cNvSpPr/>
              <p:nvPr/>
            </p:nvSpPr>
            <p:spPr>
              <a:xfrm rot="5400000">
                <a:off x="5262912" y="1582785"/>
                <a:ext cx="1194816" cy="1030014"/>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六边形 13"/>
              <p:cNvSpPr/>
              <p:nvPr/>
            </p:nvSpPr>
            <p:spPr>
              <a:xfrm rot="5400000">
                <a:off x="2858476" y="3694613"/>
                <a:ext cx="1194816" cy="1030014"/>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六边形 14"/>
              <p:cNvSpPr/>
              <p:nvPr/>
            </p:nvSpPr>
            <p:spPr>
              <a:xfrm rot="5400000">
                <a:off x="4060694" y="3694613"/>
                <a:ext cx="1194816" cy="1030014"/>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六边形 15"/>
              <p:cNvSpPr/>
              <p:nvPr/>
            </p:nvSpPr>
            <p:spPr>
              <a:xfrm rot="5400000">
                <a:off x="5262912" y="3694613"/>
                <a:ext cx="1194816" cy="1030014"/>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六边形 16"/>
              <p:cNvSpPr/>
              <p:nvPr/>
            </p:nvSpPr>
            <p:spPr>
              <a:xfrm rot="5400000">
                <a:off x="4661803" y="4750527"/>
                <a:ext cx="1194816" cy="1030014"/>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36" name="图片 8" descr="知先LGOG.gif"/>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473031" y="6408737"/>
            <a:ext cx="12954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0" name="组合 39"/>
          <p:cNvGrpSpPr/>
          <p:nvPr userDrawn="1"/>
        </p:nvGrpSpPr>
        <p:grpSpPr>
          <a:xfrm>
            <a:off x="363170" y="116737"/>
            <a:ext cx="481452" cy="534093"/>
            <a:chOff x="4511098" y="737258"/>
            <a:chExt cx="565924" cy="627799"/>
          </a:xfrm>
          <a:effectLst>
            <a:outerShdw blurRad="50800" dist="38100" dir="2700000" algn="tl" rotWithShape="0">
              <a:prstClr val="black">
                <a:alpha val="40000"/>
              </a:prstClr>
            </a:outerShdw>
          </a:effectLst>
        </p:grpSpPr>
        <p:sp>
          <p:nvSpPr>
            <p:cNvPr id="41" name="六边形 40"/>
            <p:cNvSpPr/>
            <p:nvPr/>
          </p:nvSpPr>
          <p:spPr>
            <a:xfrm rot="5400000">
              <a:off x="4644543" y="932579"/>
              <a:ext cx="464513" cy="400444"/>
            </a:xfrm>
            <a:prstGeom prst="hexagon">
              <a:avLst/>
            </a:prstGeom>
            <a:noFill/>
            <a:ln w="63500">
              <a:solidFill>
                <a:srgbClr val="7B81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六边形 41"/>
            <p:cNvSpPr/>
            <p:nvPr/>
          </p:nvSpPr>
          <p:spPr>
            <a:xfrm rot="5400000">
              <a:off x="4479063" y="769293"/>
              <a:ext cx="464513" cy="400443"/>
            </a:xfrm>
            <a:prstGeom prst="hexagon">
              <a:avLst/>
            </a:prstGeom>
            <a:noFill/>
            <a:ln w="63500">
              <a:solidFill>
                <a:srgbClr val="0571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grpSp>
        <p:nvGrpSpPr>
          <p:cNvPr id="6" name="组合 5"/>
          <p:cNvGrpSpPr/>
          <p:nvPr userDrawn="1"/>
        </p:nvGrpSpPr>
        <p:grpSpPr>
          <a:xfrm>
            <a:off x="-677552" y="3068422"/>
            <a:ext cx="9124588" cy="4586884"/>
            <a:chOff x="-610259" y="3176784"/>
            <a:chExt cx="9124588" cy="4586884"/>
          </a:xfrm>
        </p:grpSpPr>
        <p:grpSp>
          <p:nvGrpSpPr>
            <p:cNvPr id="7" name="组合 6"/>
            <p:cNvGrpSpPr/>
            <p:nvPr/>
          </p:nvGrpSpPr>
          <p:grpSpPr>
            <a:xfrm>
              <a:off x="6236855" y="3176784"/>
              <a:ext cx="2277474" cy="2462016"/>
              <a:chOff x="2339768" y="1500384"/>
              <a:chExt cx="4035559" cy="4362558"/>
            </a:xfrm>
            <a:solidFill>
              <a:schemeClr val="accent1">
                <a:alpha val="15000"/>
              </a:schemeClr>
            </a:solidFill>
          </p:grpSpPr>
          <p:sp>
            <p:nvSpPr>
              <p:cNvPr id="18" name="六边形 17"/>
              <p:cNvSpPr/>
              <p:nvPr/>
            </p:nvSpPr>
            <p:spPr>
              <a:xfrm rot="5400000">
                <a:off x="2257367" y="2638699"/>
                <a:ext cx="1194816" cy="1030014"/>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六边形 18"/>
              <p:cNvSpPr/>
              <p:nvPr/>
            </p:nvSpPr>
            <p:spPr>
              <a:xfrm rot="5400000">
                <a:off x="3459585" y="2638699"/>
                <a:ext cx="1194816" cy="1030014"/>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六边形 19"/>
              <p:cNvSpPr/>
              <p:nvPr/>
            </p:nvSpPr>
            <p:spPr>
              <a:xfrm rot="5400000">
                <a:off x="4661803" y="2638699"/>
                <a:ext cx="1194816" cy="1030014"/>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六边形 20"/>
              <p:cNvSpPr/>
              <p:nvPr/>
            </p:nvSpPr>
            <p:spPr>
              <a:xfrm rot="5400000">
                <a:off x="4060694" y="1582785"/>
                <a:ext cx="1194816" cy="1030014"/>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六边形 21"/>
              <p:cNvSpPr/>
              <p:nvPr/>
            </p:nvSpPr>
            <p:spPr>
              <a:xfrm rot="5400000">
                <a:off x="5262912" y="1582785"/>
                <a:ext cx="1194816" cy="1030014"/>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六边形 22"/>
              <p:cNvSpPr/>
              <p:nvPr/>
            </p:nvSpPr>
            <p:spPr>
              <a:xfrm rot="5400000">
                <a:off x="2858476" y="3694613"/>
                <a:ext cx="1194816" cy="1030014"/>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六边形 23"/>
              <p:cNvSpPr/>
              <p:nvPr/>
            </p:nvSpPr>
            <p:spPr>
              <a:xfrm rot="5400000">
                <a:off x="4060694" y="3694613"/>
                <a:ext cx="1194816" cy="1030014"/>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六边形 24"/>
              <p:cNvSpPr/>
              <p:nvPr/>
            </p:nvSpPr>
            <p:spPr>
              <a:xfrm rot="5400000">
                <a:off x="5262912" y="3694613"/>
                <a:ext cx="1194816" cy="1030014"/>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六边形 25"/>
              <p:cNvSpPr/>
              <p:nvPr/>
            </p:nvSpPr>
            <p:spPr>
              <a:xfrm rot="5400000">
                <a:off x="4661803" y="4750527"/>
                <a:ext cx="1194816" cy="1030014"/>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a:off x="-610259" y="5301652"/>
              <a:ext cx="2277474" cy="2462016"/>
              <a:chOff x="2339768" y="1500384"/>
              <a:chExt cx="4035559" cy="4362558"/>
            </a:xfrm>
            <a:solidFill>
              <a:schemeClr val="accent1">
                <a:alpha val="15000"/>
              </a:schemeClr>
            </a:solidFill>
          </p:grpSpPr>
          <p:sp>
            <p:nvSpPr>
              <p:cNvPr id="9" name="六边形 8"/>
              <p:cNvSpPr/>
              <p:nvPr/>
            </p:nvSpPr>
            <p:spPr>
              <a:xfrm rot="5400000">
                <a:off x="2257367" y="2638699"/>
                <a:ext cx="1194816" cy="1030014"/>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六边形 9"/>
              <p:cNvSpPr/>
              <p:nvPr/>
            </p:nvSpPr>
            <p:spPr>
              <a:xfrm rot="5400000">
                <a:off x="3459585" y="2638699"/>
                <a:ext cx="1194816" cy="1030014"/>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六边形 10"/>
              <p:cNvSpPr/>
              <p:nvPr/>
            </p:nvSpPr>
            <p:spPr>
              <a:xfrm rot="5400000">
                <a:off x="4661803" y="2638699"/>
                <a:ext cx="1194816" cy="1030014"/>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六边形 11"/>
              <p:cNvSpPr/>
              <p:nvPr/>
            </p:nvSpPr>
            <p:spPr>
              <a:xfrm rot="5400000">
                <a:off x="4060694" y="1582785"/>
                <a:ext cx="1194816" cy="1030014"/>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六边形 12"/>
              <p:cNvSpPr/>
              <p:nvPr/>
            </p:nvSpPr>
            <p:spPr>
              <a:xfrm rot="5400000">
                <a:off x="5262912" y="1582785"/>
                <a:ext cx="1194816" cy="1030014"/>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六边形 13"/>
              <p:cNvSpPr/>
              <p:nvPr/>
            </p:nvSpPr>
            <p:spPr>
              <a:xfrm rot="5400000">
                <a:off x="2858476" y="3694613"/>
                <a:ext cx="1194816" cy="1030014"/>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六边形 14"/>
              <p:cNvSpPr/>
              <p:nvPr/>
            </p:nvSpPr>
            <p:spPr>
              <a:xfrm rot="5400000">
                <a:off x="4060694" y="3694613"/>
                <a:ext cx="1194816" cy="1030014"/>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六边形 15"/>
              <p:cNvSpPr/>
              <p:nvPr/>
            </p:nvSpPr>
            <p:spPr>
              <a:xfrm rot="5400000">
                <a:off x="5262912" y="3694613"/>
                <a:ext cx="1194816" cy="1030014"/>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六边形 16"/>
              <p:cNvSpPr/>
              <p:nvPr/>
            </p:nvSpPr>
            <p:spPr>
              <a:xfrm rot="5400000">
                <a:off x="4661803" y="4750527"/>
                <a:ext cx="1194816" cy="1030014"/>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36" name="图片 8" descr="知先LGOG.gif"/>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42975" y="241438"/>
            <a:ext cx="12954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p:cNvPicPr>
            <a:picLocks noChangeAspect="1"/>
          </p:cNvPicPr>
          <p:nvPr userDrawn="1"/>
        </p:nvPicPr>
        <p:blipFill rotWithShape="1">
          <a:blip r:embed="rId3" cstate="print">
            <a:extLst>
              <a:ext uri="{28A0092B-C50C-407E-A947-70E740481C1C}">
                <a14:useLocalDpi xmlns:a14="http://schemas.microsoft.com/office/drawing/2010/main" val="0"/>
              </a:ext>
            </a:extLst>
          </a:blip>
          <a:srcRect r="73647" b="5399"/>
          <a:stretch>
            <a:fillRect/>
          </a:stretch>
        </p:blipFill>
        <p:spPr>
          <a:xfrm>
            <a:off x="0" y="1031190"/>
            <a:ext cx="2409713" cy="5040095"/>
          </a:xfrm>
          <a:prstGeom prst="rect">
            <a:avLst/>
          </a:prstGeom>
        </p:spPr>
      </p:pic>
      <p:sp>
        <p:nvSpPr>
          <p:cNvPr id="43" name="矩形 42"/>
          <p:cNvSpPr/>
          <p:nvPr userDrawn="1"/>
        </p:nvSpPr>
        <p:spPr>
          <a:xfrm>
            <a:off x="1" y="1029433"/>
            <a:ext cx="2409712" cy="5041852"/>
          </a:xfrm>
          <a:prstGeom prst="rect">
            <a:avLst/>
          </a:prstGeom>
          <a:gradFill>
            <a:gsLst>
              <a:gs pos="0">
                <a:srgbClr val="0E2B5E"/>
              </a:gs>
              <a:gs pos="100000">
                <a:srgbClr val="0E2B5E">
                  <a:alpha val="2100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Title 1"/>
          <p:cNvSpPr>
            <a:spLocks noGrp="1"/>
          </p:cNvSpPr>
          <p:nvPr>
            <p:ph type="title" hasCustomPrompt="1"/>
          </p:nvPr>
        </p:nvSpPr>
        <p:spPr>
          <a:xfrm>
            <a:off x="1" y="3145265"/>
            <a:ext cx="1688950" cy="810188"/>
          </a:xfrm>
          <a:solidFill>
            <a:schemeClr val="tx1">
              <a:lumMod val="50000"/>
              <a:lumOff val="50000"/>
              <a:alpha val="73000"/>
            </a:schemeClr>
          </a:solidFill>
        </p:spPr>
        <p:txBody>
          <a:bodyPr wrap="square" lIns="90000">
            <a:noAutofit/>
          </a:bodyPr>
          <a:lstStyle>
            <a:lvl1pPr algn="ctr">
              <a:defRPr sz="4800" b="0">
                <a:solidFill>
                  <a:schemeClr val="bg1"/>
                </a:solidFill>
                <a:latin typeface="微软雅黑" panose="020B0503020204020204" pitchFamily="34" charset="-122"/>
                <a:ea typeface="微软雅黑" panose="020B0503020204020204" pitchFamily="34" charset="-122"/>
              </a:defRPr>
            </a:lvl1pPr>
          </a:lstStyle>
          <a:p>
            <a:r>
              <a:rPr lang="zh-CN" altLang="en-US" dirty="0"/>
              <a:t>目录</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grpSp>
        <p:nvGrpSpPr>
          <p:cNvPr id="6" name="组合 5"/>
          <p:cNvGrpSpPr/>
          <p:nvPr userDrawn="1"/>
        </p:nvGrpSpPr>
        <p:grpSpPr>
          <a:xfrm>
            <a:off x="-677552" y="3068422"/>
            <a:ext cx="9124588" cy="4586884"/>
            <a:chOff x="-610259" y="3176784"/>
            <a:chExt cx="9124588" cy="4586884"/>
          </a:xfrm>
        </p:grpSpPr>
        <p:grpSp>
          <p:nvGrpSpPr>
            <p:cNvPr id="7" name="组合 6"/>
            <p:cNvGrpSpPr/>
            <p:nvPr/>
          </p:nvGrpSpPr>
          <p:grpSpPr>
            <a:xfrm>
              <a:off x="6236855" y="3176784"/>
              <a:ext cx="2277474" cy="2462016"/>
              <a:chOff x="2339768" y="1500384"/>
              <a:chExt cx="4035559" cy="4362558"/>
            </a:xfrm>
            <a:solidFill>
              <a:schemeClr val="accent1">
                <a:alpha val="15000"/>
              </a:schemeClr>
            </a:solidFill>
          </p:grpSpPr>
          <p:sp>
            <p:nvSpPr>
              <p:cNvPr id="18" name="六边形 17"/>
              <p:cNvSpPr/>
              <p:nvPr/>
            </p:nvSpPr>
            <p:spPr>
              <a:xfrm rot="5400000">
                <a:off x="2257367" y="2638699"/>
                <a:ext cx="1194816" cy="1030014"/>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六边形 18"/>
              <p:cNvSpPr/>
              <p:nvPr/>
            </p:nvSpPr>
            <p:spPr>
              <a:xfrm rot="5400000">
                <a:off x="3459585" y="2638699"/>
                <a:ext cx="1194816" cy="1030014"/>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六边形 19"/>
              <p:cNvSpPr/>
              <p:nvPr/>
            </p:nvSpPr>
            <p:spPr>
              <a:xfrm rot="5400000">
                <a:off x="4661803" y="2638699"/>
                <a:ext cx="1194816" cy="1030014"/>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六边形 20"/>
              <p:cNvSpPr/>
              <p:nvPr/>
            </p:nvSpPr>
            <p:spPr>
              <a:xfrm rot="5400000">
                <a:off x="4060694" y="1582785"/>
                <a:ext cx="1194816" cy="1030014"/>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六边形 21"/>
              <p:cNvSpPr/>
              <p:nvPr/>
            </p:nvSpPr>
            <p:spPr>
              <a:xfrm rot="5400000">
                <a:off x="5262912" y="1582785"/>
                <a:ext cx="1194816" cy="1030014"/>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六边形 22"/>
              <p:cNvSpPr/>
              <p:nvPr/>
            </p:nvSpPr>
            <p:spPr>
              <a:xfrm rot="5400000">
                <a:off x="2858476" y="3694613"/>
                <a:ext cx="1194816" cy="1030014"/>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六边形 23"/>
              <p:cNvSpPr/>
              <p:nvPr/>
            </p:nvSpPr>
            <p:spPr>
              <a:xfrm rot="5400000">
                <a:off x="4060694" y="3694613"/>
                <a:ext cx="1194816" cy="1030014"/>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六边形 24"/>
              <p:cNvSpPr/>
              <p:nvPr/>
            </p:nvSpPr>
            <p:spPr>
              <a:xfrm rot="5400000">
                <a:off x="5262912" y="3694613"/>
                <a:ext cx="1194816" cy="1030014"/>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六边形 25"/>
              <p:cNvSpPr/>
              <p:nvPr/>
            </p:nvSpPr>
            <p:spPr>
              <a:xfrm rot="5400000">
                <a:off x="4661803" y="4750527"/>
                <a:ext cx="1194816" cy="1030014"/>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a:off x="-610259" y="5301652"/>
              <a:ext cx="2277474" cy="2462016"/>
              <a:chOff x="2339768" y="1500384"/>
              <a:chExt cx="4035559" cy="4362558"/>
            </a:xfrm>
            <a:solidFill>
              <a:schemeClr val="accent1">
                <a:alpha val="15000"/>
              </a:schemeClr>
            </a:solidFill>
          </p:grpSpPr>
          <p:sp>
            <p:nvSpPr>
              <p:cNvPr id="9" name="六边形 8"/>
              <p:cNvSpPr/>
              <p:nvPr/>
            </p:nvSpPr>
            <p:spPr>
              <a:xfrm rot="5400000">
                <a:off x="2257367" y="2638699"/>
                <a:ext cx="1194816" cy="1030014"/>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六边形 9"/>
              <p:cNvSpPr/>
              <p:nvPr/>
            </p:nvSpPr>
            <p:spPr>
              <a:xfrm rot="5400000">
                <a:off x="3459585" y="2638699"/>
                <a:ext cx="1194816" cy="1030014"/>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六边形 10"/>
              <p:cNvSpPr/>
              <p:nvPr/>
            </p:nvSpPr>
            <p:spPr>
              <a:xfrm rot="5400000">
                <a:off x="4661803" y="2638699"/>
                <a:ext cx="1194816" cy="1030014"/>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六边形 11"/>
              <p:cNvSpPr/>
              <p:nvPr/>
            </p:nvSpPr>
            <p:spPr>
              <a:xfrm rot="5400000">
                <a:off x="4060694" y="1582785"/>
                <a:ext cx="1194816" cy="1030014"/>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六边形 12"/>
              <p:cNvSpPr/>
              <p:nvPr/>
            </p:nvSpPr>
            <p:spPr>
              <a:xfrm rot="5400000">
                <a:off x="5262912" y="1582785"/>
                <a:ext cx="1194816" cy="1030014"/>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六边形 13"/>
              <p:cNvSpPr/>
              <p:nvPr/>
            </p:nvSpPr>
            <p:spPr>
              <a:xfrm rot="5400000">
                <a:off x="2858476" y="3694613"/>
                <a:ext cx="1194816" cy="1030014"/>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六边形 14"/>
              <p:cNvSpPr/>
              <p:nvPr/>
            </p:nvSpPr>
            <p:spPr>
              <a:xfrm rot="5400000">
                <a:off x="4060694" y="3694613"/>
                <a:ext cx="1194816" cy="1030014"/>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六边形 15"/>
              <p:cNvSpPr/>
              <p:nvPr/>
            </p:nvSpPr>
            <p:spPr>
              <a:xfrm rot="5400000">
                <a:off x="5262912" y="3694613"/>
                <a:ext cx="1194816" cy="1030014"/>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六边形 16"/>
              <p:cNvSpPr/>
              <p:nvPr/>
            </p:nvSpPr>
            <p:spPr>
              <a:xfrm rot="5400000">
                <a:off x="4661803" y="4750527"/>
                <a:ext cx="1194816" cy="1030014"/>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36" name="图片 8" descr="知先LGOG.gif"/>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42975" y="241438"/>
            <a:ext cx="12954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p:cNvPicPr>
            <a:picLocks noChangeAspect="1"/>
          </p:cNvPicPr>
          <p:nvPr userDrawn="1"/>
        </p:nvPicPr>
        <p:blipFill rotWithShape="1">
          <a:blip r:embed="rId3" cstate="print">
            <a:extLst>
              <a:ext uri="{28A0092B-C50C-407E-A947-70E740481C1C}">
                <a14:useLocalDpi xmlns:a14="http://schemas.microsoft.com/office/drawing/2010/main" val="0"/>
              </a:ext>
            </a:extLst>
          </a:blip>
          <a:srcRect l="-1" t="47479" r="117" b="28291"/>
          <a:stretch>
            <a:fillRect/>
          </a:stretch>
        </p:blipFill>
        <p:spPr>
          <a:xfrm>
            <a:off x="0" y="1843714"/>
            <a:ext cx="9133242" cy="1290918"/>
          </a:xfrm>
          <a:prstGeom prst="rect">
            <a:avLst/>
          </a:prstGeom>
        </p:spPr>
      </p:pic>
      <p:sp>
        <p:nvSpPr>
          <p:cNvPr id="43" name="矩形 42"/>
          <p:cNvSpPr/>
          <p:nvPr userDrawn="1"/>
        </p:nvSpPr>
        <p:spPr>
          <a:xfrm>
            <a:off x="0" y="1843714"/>
            <a:ext cx="9133242" cy="1301551"/>
          </a:xfrm>
          <a:prstGeom prst="rect">
            <a:avLst/>
          </a:prstGeom>
          <a:gradFill>
            <a:gsLst>
              <a:gs pos="0">
                <a:srgbClr val="0E2B5E"/>
              </a:gs>
              <a:gs pos="100000">
                <a:srgbClr val="0E2B5E">
                  <a:alpha val="2100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dirty="0"/>
          </a:p>
        </p:txBody>
      </p:sp>
      <p:sp>
        <p:nvSpPr>
          <p:cNvPr id="44" name="Title 1"/>
          <p:cNvSpPr>
            <a:spLocks noGrp="1"/>
          </p:cNvSpPr>
          <p:nvPr>
            <p:ph type="title" hasCustomPrompt="1"/>
          </p:nvPr>
        </p:nvSpPr>
        <p:spPr>
          <a:xfrm>
            <a:off x="970040" y="1843714"/>
            <a:ext cx="1430768" cy="1290919"/>
          </a:xfrm>
          <a:solidFill>
            <a:schemeClr val="tx1">
              <a:lumMod val="50000"/>
              <a:lumOff val="50000"/>
              <a:alpha val="73000"/>
            </a:schemeClr>
          </a:solidFill>
        </p:spPr>
        <p:txBody>
          <a:bodyPr wrap="square" lIns="90000">
            <a:noAutofit/>
          </a:bodyPr>
          <a:lstStyle>
            <a:lvl1pPr algn="ctr">
              <a:defRPr sz="4800" b="0">
                <a:solidFill>
                  <a:schemeClr val="bg1"/>
                </a:solidFill>
                <a:latin typeface="微软雅黑" panose="020B0503020204020204" pitchFamily="34" charset="-122"/>
                <a:ea typeface="微软雅黑" panose="020B0503020204020204" pitchFamily="34" charset="-122"/>
              </a:defRPr>
            </a:lvl1pPr>
          </a:lstStyle>
          <a:p>
            <a:r>
              <a:rPr lang="en-US" altLang="zh-CN" dirty="0"/>
              <a:t>01</a:t>
            </a:r>
            <a:endParaRPr lang="en-US" dirty="0"/>
          </a:p>
        </p:txBody>
      </p:sp>
      <p:sp>
        <p:nvSpPr>
          <p:cNvPr id="5" name="文本占位符 4"/>
          <p:cNvSpPr>
            <a:spLocks noGrp="1"/>
          </p:cNvSpPr>
          <p:nvPr>
            <p:ph type="body" sz="quarter" idx="10" hasCustomPrompt="1"/>
          </p:nvPr>
        </p:nvSpPr>
        <p:spPr>
          <a:xfrm>
            <a:off x="3592850" y="3557175"/>
            <a:ext cx="5303500" cy="1090129"/>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sz="20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zh-CN" altLang="en-US" dirty="0"/>
              <a:t>在此输入你需要填写的文字，可以换行在此输入你需要填写的文字，可以换行在此输入你需要填写的文字，可以换行</a:t>
            </a:r>
          </a:p>
          <a:p>
            <a:pPr lvl="0"/>
            <a:endParaRPr lang="zh-CN" altLang="en-US" dirty="0"/>
          </a:p>
        </p:txBody>
      </p:sp>
      <p:sp>
        <p:nvSpPr>
          <p:cNvPr id="29" name="文本占位符 28"/>
          <p:cNvSpPr>
            <a:spLocks noGrp="1"/>
          </p:cNvSpPr>
          <p:nvPr>
            <p:ph type="body" sz="quarter" idx="11" hasCustomPrompt="1"/>
          </p:nvPr>
        </p:nvSpPr>
        <p:spPr>
          <a:xfrm>
            <a:off x="3073466" y="2236415"/>
            <a:ext cx="4792280" cy="505516"/>
          </a:xfrm>
          <a:noFill/>
        </p:spPr>
        <p:txBody>
          <a:bodyPr vert="horz" wrap="square" lIns="90000" tIns="45720" rIns="91440" bIns="45720" rtlCol="0" anchor="ctr">
            <a:noAutofit/>
          </a:bodyPr>
          <a:lstStyle>
            <a:lvl1pPr algn="l">
              <a:defRPr lang="zh-CN" altLang="en-US" sz="4000" b="0" dirty="0">
                <a:solidFill>
                  <a:srgbClr val="FFE800"/>
                </a:solidFill>
                <a:latin typeface="微软雅黑" panose="020B0503020204020204" pitchFamily="34" charset="-122"/>
                <a:ea typeface="微软雅黑" panose="020B0503020204020204" pitchFamily="34" charset="-122"/>
                <a:cs typeface="+mj-cs"/>
              </a:defRPr>
            </a:lvl1pPr>
          </a:lstStyle>
          <a:p>
            <a:pPr lvl="0" algn="ctr">
              <a:spcBef>
                <a:spcPct val="0"/>
              </a:spcBef>
              <a:buNone/>
            </a:pPr>
            <a:r>
              <a:rPr lang="zh-CN" altLang="en-US" dirty="0"/>
              <a:t>编辑母版</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601229"/>
          </a:xfrm>
          <a:prstGeom prst="rect">
            <a:avLst/>
          </a:prstGeom>
        </p:spPr>
        <p:txBody>
          <a:bodyPr vert="horz" lIns="91440" tIns="45720" rIns="91440" bIns="45720" rtlCol="0" anchor="ctr">
            <a:normAutofit/>
          </a:bodyPr>
          <a:lstStyle/>
          <a:p>
            <a:r>
              <a:rPr lang="zh-CN" altLang="en-US" dirty="0"/>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64D654-6999-4592-A8DE-FE2F3642145C}" type="slidenum">
              <a:rPr lang="zh-CN" altLang="en-US" smtClean="0"/>
              <a:t>‹#›</a:t>
            </a:fld>
            <a:endParaRPr lang="zh-CN"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7" Type="http://schemas.openxmlformats.org/officeDocument/2006/relationships/image" Target="../media/image4.png"/><Relationship Id="rId2" Type="http://schemas.microsoft.com/office/2007/relationships/media" Target="../media/media10.m4a"/><Relationship Id="rId1" Type="http://schemas.openxmlformats.org/officeDocument/2006/relationships/tags" Target="../tags/tag3.xml"/><Relationship Id="rId6" Type="http://schemas.openxmlformats.org/officeDocument/2006/relationships/image" Target="../media/image13.png"/><Relationship Id="rId5" Type="http://schemas.openxmlformats.org/officeDocument/2006/relationships/notesSlide" Target="../notesSlides/notesSlide10.xml"/><Relationship Id="rId4"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png"/><Relationship Id="rId5" Type="http://schemas.openxmlformats.org/officeDocument/2006/relationships/image" Target="../media/image14.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12.m4a"/><Relationship Id="rId7" Type="http://schemas.openxmlformats.org/officeDocument/2006/relationships/image" Target="../media/image16.png"/><Relationship Id="rId2" Type="http://schemas.microsoft.com/office/2007/relationships/media" Target="../media/media12.m4a"/><Relationship Id="rId1" Type="http://schemas.openxmlformats.org/officeDocument/2006/relationships/tags" Target="../tags/tag4.xml"/><Relationship Id="rId6" Type="http://schemas.openxmlformats.org/officeDocument/2006/relationships/image" Target="../media/image15.png"/><Relationship Id="rId5" Type="http://schemas.openxmlformats.org/officeDocument/2006/relationships/notesSlide" Target="../notesSlides/notesSlide12.xml"/><Relationship Id="rId4"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png"/><Relationship Id="rId5" Type="http://schemas.openxmlformats.org/officeDocument/2006/relationships/image" Target="../media/image17.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media14.m4a"/><Relationship Id="rId7" Type="http://schemas.openxmlformats.org/officeDocument/2006/relationships/image" Target="../media/image19.png"/><Relationship Id="rId2" Type="http://schemas.microsoft.com/office/2007/relationships/media" Target="../media/media14.m4a"/><Relationship Id="rId1" Type="http://schemas.openxmlformats.org/officeDocument/2006/relationships/tags" Target="../tags/tag5.xml"/><Relationship Id="rId6" Type="http://schemas.openxmlformats.org/officeDocument/2006/relationships/image" Target="../media/image18.png"/><Relationship Id="rId5" Type="http://schemas.openxmlformats.org/officeDocument/2006/relationships/notesSlide" Target="../notesSlides/notesSlide14.xml"/><Relationship Id="rId4" Type="http://schemas.openxmlformats.org/officeDocument/2006/relationships/slideLayout" Target="../slideLayouts/slideLayout7.xml"/><Relationship Id="rId9" Type="http://schemas.openxmlformats.org/officeDocument/2006/relationships/image" Target="../media/image4.png"/></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15.m4a"/><Relationship Id="rId7" Type="http://schemas.openxmlformats.org/officeDocument/2006/relationships/image" Target="../media/image22.png"/><Relationship Id="rId2" Type="http://schemas.microsoft.com/office/2007/relationships/media" Target="../media/media15.m4a"/><Relationship Id="rId1" Type="http://schemas.openxmlformats.org/officeDocument/2006/relationships/tags" Target="../tags/tag6.xml"/><Relationship Id="rId6" Type="http://schemas.openxmlformats.org/officeDocument/2006/relationships/image" Target="../media/image21.png"/><Relationship Id="rId5" Type="http://schemas.openxmlformats.org/officeDocument/2006/relationships/notesSlide" Target="../notesSlides/notesSlide15.xml"/><Relationship Id="rId4"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4.png"/><Relationship Id="rId5" Type="http://schemas.openxmlformats.org/officeDocument/2006/relationships/image" Target="../media/image2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17.m4a"/><Relationship Id="rId7" Type="http://schemas.openxmlformats.org/officeDocument/2006/relationships/image" Target="../media/image25.png"/><Relationship Id="rId2" Type="http://schemas.microsoft.com/office/2007/relationships/media" Target="../media/media17.m4a"/><Relationship Id="rId1" Type="http://schemas.openxmlformats.org/officeDocument/2006/relationships/tags" Target="../tags/tag7.xml"/><Relationship Id="rId6" Type="http://schemas.openxmlformats.org/officeDocument/2006/relationships/image" Target="../media/image24.png"/><Relationship Id="rId5" Type="http://schemas.openxmlformats.org/officeDocument/2006/relationships/notesSlide" Target="../notesSlides/notesSlide17.xml"/><Relationship Id="rId4"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18.m4a"/><Relationship Id="rId7" Type="http://schemas.openxmlformats.org/officeDocument/2006/relationships/image" Target="../media/image27.png"/><Relationship Id="rId2" Type="http://schemas.microsoft.com/office/2007/relationships/media" Target="../media/media18.m4a"/><Relationship Id="rId1" Type="http://schemas.openxmlformats.org/officeDocument/2006/relationships/tags" Target="../tags/tag8.xml"/><Relationship Id="rId6" Type="http://schemas.openxmlformats.org/officeDocument/2006/relationships/image" Target="../media/image26.png"/><Relationship Id="rId5" Type="http://schemas.openxmlformats.org/officeDocument/2006/relationships/notesSlide" Target="../notesSlides/notesSlide18.xml"/><Relationship Id="rId4"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8.GIF"/><Relationship Id="rId5" Type="http://schemas.openxmlformats.org/officeDocument/2006/relationships/image" Target="../media/image14.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audio" Target="../media/media20.m4a"/><Relationship Id="rId7" Type="http://schemas.openxmlformats.org/officeDocument/2006/relationships/image" Target="../media/image30.png"/><Relationship Id="rId2" Type="http://schemas.microsoft.com/office/2007/relationships/media" Target="../media/media20.m4a"/><Relationship Id="rId1" Type="http://schemas.openxmlformats.org/officeDocument/2006/relationships/tags" Target="../tags/tag9.xml"/><Relationship Id="rId6" Type="http://schemas.openxmlformats.org/officeDocument/2006/relationships/image" Target="../media/image29.png"/><Relationship Id="rId5" Type="http://schemas.openxmlformats.org/officeDocument/2006/relationships/notesSlide" Target="../notesSlides/notesSlide20.xml"/><Relationship Id="rId4" Type="http://schemas.openxmlformats.org/officeDocument/2006/relationships/slideLayout" Target="../slideLayouts/slideLayout7.xml"/><Relationship Id="rId9" Type="http://schemas.openxmlformats.org/officeDocument/2006/relationships/image" Target="../media/image4.png"/></Relationships>
</file>

<file path=ppt/slides/_rels/slide2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21.m4a"/><Relationship Id="rId7" Type="http://schemas.openxmlformats.org/officeDocument/2006/relationships/image" Target="../media/image33.png"/><Relationship Id="rId2" Type="http://schemas.microsoft.com/office/2007/relationships/media" Target="../media/media21.m4a"/><Relationship Id="rId1" Type="http://schemas.openxmlformats.org/officeDocument/2006/relationships/tags" Target="../tags/tag10.xml"/><Relationship Id="rId6" Type="http://schemas.openxmlformats.org/officeDocument/2006/relationships/image" Target="../media/image32.png"/><Relationship Id="rId5" Type="http://schemas.openxmlformats.org/officeDocument/2006/relationships/notesSlide" Target="../notesSlides/notesSlide21.xml"/><Relationship Id="rId4"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4.png"/><Relationship Id="rId5" Type="http://schemas.openxmlformats.org/officeDocument/2006/relationships/image" Target="../media/image34.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4.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4.png"/><Relationship Id="rId5" Type="http://schemas.openxmlformats.org/officeDocument/2006/relationships/image" Target="../media/image35.jpe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26.m4a"/><Relationship Id="rId7" Type="http://schemas.openxmlformats.org/officeDocument/2006/relationships/image" Target="../media/image39.png"/><Relationship Id="rId2" Type="http://schemas.microsoft.com/office/2007/relationships/media" Target="../media/media26.m4a"/><Relationship Id="rId1" Type="http://schemas.openxmlformats.org/officeDocument/2006/relationships/tags" Target="../tags/tag11.xml"/><Relationship Id="rId6" Type="http://schemas.openxmlformats.org/officeDocument/2006/relationships/image" Target="../media/image38.png"/><Relationship Id="rId5" Type="http://schemas.openxmlformats.org/officeDocument/2006/relationships/notesSlide" Target="../notesSlides/notesSlide26.xml"/><Relationship Id="rId4"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audio" Target="../media/media27.m4a"/><Relationship Id="rId7" Type="http://schemas.openxmlformats.org/officeDocument/2006/relationships/image" Target="../media/image4.png"/><Relationship Id="rId2" Type="http://schemas.microsoft.com/office/2007/relationships/media" Target="../media/media27.m4a"/><Relationship Id="rId1" Type="http://schemas.openxmlformats.org/officeDocument/2006/relationships/tags" Target="../tags/tag12.xml"/><Relationship Id="rId6" Type="http://schemas.openxmlformats.org/officeDocument/2006/relationships/image" Target="../media/image40.png"/><Relationship Id="rId5" Type="http://schemas.openxmlformats.org/officeDocument/2006/relationships/notesSlide" Target="../notesSlides/notesSlide27.xml"/><Relationship Id="rId4"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4.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4.png"/><Relationship Id="rId5" Type="http://schemas.openxmlformats.org/officeDocument/2006/relationships/image" Target="../media/image41.jpe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audio" Target="../media/media30.m4a"/><Relationship Id="rId7" Type="http://schemas.openxmlformats.org/officeDocument/2006/relationships/image" Target="../media/image43.png"/><Relationship Id="rId2" Type="http://schemas.microsoft.com/office/2007/relationships/media" Target="../media/media30.m4a"/><Relationship Id="rId1" Type="http://schemas.openxmlformats.org/officeDocument/2006/relationships/tags" Target="../tags/tag13.xml"/><Relationship Id="rId6" Type="http://schemas.openxmlformats.org/officeDocument/2006/relationships/image" Target="../media/image42.png"/><Relationship Id="rId5" Type="http://schemas.openxmlformats.org/officeDocument/2006/relationships/notesSlide" Target="../notesSlides/notesSlide30.xml"/><Relationship Id="rId10" Type="http://schemas.openxmlformats.org/officeDocument/2006/relationships/image" Target="../media/image4.png"/><Relationship Id="rId4" Type="http://schemas.openxmlformats.org/officeDocument/2006/relationships/slideLayout" Target="../slideLayouts/slideLayout7.xml"/><Relationship Id="rId9" Type="http://schemas.openxmlformats.org/officeDocument/2006/relationships/image" Target="../media/image45.png"/></Relationships>
</file>

<file path=ppt/slides/_rels/slide3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audio" Target="../media/media31.m4a"/><Relationship Id="rId7" Type="http://schemas.openxmlformats.org/officeDocument/2006/relationships/image" Target="../media/image47.png"/><Relationship Id="rId2" Type="http://schemas.microsoft.com/office/2007/relationships/media" Target="../media/media31.m4a"/><Relationship Id="rId1" Type="http://schemas.openxmlformats.org/officeDocument/2006/relationships/tags" Target="../tags/tag14.xml"/><Relationship Id="rId6" Type="http://schemas.openxmlformats.org/officeDocument/2006/relationships/image" Target="../media/image46.png"/><Relationship Id="rId5" Type="http://schemas.openxmlformats.org/officeDocument/2006/relationships/notesSlide" Target="../notesSlides/notesSlide31.xml"/><Relationship Id="rId4" Type="http://schemas.openxmlformats.org/officeDocument/2006/relationships/slideLayout" Target="../slideLayouts/slideLayout7.xml"/><Relationship Id="rId9"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4.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4.png"/><Relationship Id="rId5" Type="http://schemas.openxmlformats.org/officeDocument/2006/relationships/image" Target="../media/image49.jpe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4.png"/><Relationship Id="rId5" Type="http://schemas.openxmlformats.org/officeDocument/2006/relationships/image" Target="../media/image50.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audio" Target="../media/media35.m4a"/><Relationship Id="rId7" Type="http://schemas.openxmlformats.org/officeDocument/2006/relationships/image" Target="../media/image4.png"/><Relationship Id="rId2" Type="http://schemas.microsoft.com/office/2007/relationships/media" Target="../media/media35.m4a"/><Relationship Id="rId1" Type="http://schemas.openxmlformats.org/officeDocument/2006/relationships/tags" Target="../tags/tag15.xml"/><Relationship Id="rId6" Type="http://schemas.openxmlformats.org/officeDocument/2006/relationships/image" Target="../media/image51.png"/><Relationship Id="rId5" Type="http://schemas.openxmlformats.org/officeDocument/2006/relationships/notesSlide" Target="../notesSlides/notesSlide35.xml"/><Relationship Id="rId4"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audio" Target="../media/media36.m4a"/><Relationship Id="rId7" Type="http://schemas.openxmlformats.org/officeDocument/2006/relationships/image" Target="../media/image53.png"/><Relationship Id="rId2" Type="http://schemas.microsoft.com/office/2007/relationships/media" Target="../media/media36.m4a"/><Relationship Id="rId1" Type="http://schemas.openxmlformats.org/officeDocument/2006/relationships/tags" Target="../tags/tag16.xml"/><Relationship Id="rId6" Type="http://schemas.openxmlformats.org/officeDocument/2006/relationships/image" Target="../media/image52.png"/><Relationship Id="rId5" Type="http://schemas.openxmlformats.org/officeDocument/2006/relationships/notesSlide" Target="../notesSlides/notesSlide36.xml"/><Relationship Id="rId4" Type="http://schemas.openxmlformats.org/officeDocument/2006/relationships/slideLayout" Target="../slideLayouts/slideLayout7.xml"/><Relationship Id="rId9"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4.png"/><Relationship Id="rId5" Type="http://schemas.openxmlformats.org/officeDocument/2006/relationships/image" Target="../media/image49.jpe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audio" Target="../media/media38.m4a"/><Relationship Id="rId7" Type="http://schemas.openxmlformats.org/officeDocument/2006/relationships/image" Target="../media/image4.png"/><Relationship Id="rId2" Type="http://schemas.microsoft.com/office/2007/relationships/media" Target="../media/media38.m4a"/><Relationship Id="rId1" Type="http://schemas.openxmlformats.org/officeDocument/2006/relationships/tags" Target="../tags/tag17.xml"/><Relationship Id="rId6" Type="http://schemas.openxmlformats.org/officeDocument/2006/relationships/image" Target="../media/image55.png"/><Relationship Id="rId5" Type="http://schemas.openxmlformats.org/officeDocument/2006/relationships/notesSlide" Target="../notesSlides/notesSlide38.xml"/><Relationship Id="rId4"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hyperlink" Target="mailto:marketing@notefirst.com" TargetMode="External"/><Relationship Id="rId3" Type="http://schemas.openxmlformats.org/officeDocument/2006/relationships/slideLayout" Target="../slideLayouts/slideLayout7.xml"/><Relationship Id="rId7" Type="http://schemas.openxmlformats.org/officeDocument/2006/relationships/hyperlink" Target="mailto:marketing@notefirst.comsupport" TargetMode="External"/><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hyperlink" Target="http://www.notefirst.com/" TargetMode="External"/><Relationship Id="rId5" Type="http://schemas.openxmlformats.org/officeDocument/2006/relationships/image" Target="../media/image56.jpg"/><Relationship Id="rId4" Type="http://schemas.openxmlformats.org/officeDocument/2006/relationships/notesSlide" Target="../notesSlides/notesSlide39.xml"/><Relationship Id="rId9"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media6.m4a"/><Relationship Id="rId7" Type="http://schemas.openxmlformats.org/officeDocument/2006/relationships/image" Target="../media/image8.png"/><Relationship Id="rId2" Type="http://schemas.microsoft.com/office/2007/relationships/media" Target="../media/media6.m4a"/><Relationship Id="rId1" Type="http://schemas.openxmlformats.org/officeDocument/2006/relationships/tags" Target="../tags/tag1.xml"/><Relationship Id="rId6" Type="http://schemas.openxmlformats.org/officeDocument/2006/relationships/image" Target="../media/image7.png"/><Relationship Id="rId5" Type="http://schemas.openxmlformats.org/officeDocument/2006/relationships/notesSlide" Target="../notesSlides/notesSlide6.xml"/><Relationship Id="rId4" Type="http://schemas.openxmlformats.org/officeDocument/2006/relationships/slideLayout" Target="../slideLayouts/slideLayout7.xml"/><Relationship Id="rId9"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8.m4a"/><Relationship Id="rId7" Type="http://schemas.openxmlformats.org/officeDocument/2006/relationships/image" Target="../media/image12.png"/><Relationship Id="rId2" Type="http://schemas.microsoft.com/office/2007/relationships/media" Target="../media/media8.m4a"/><Relationship Id="rId1" Type="http://schemas.openxmlformats.org/officeDocument/2006/relationships/tags" Target="../tags/tag2.xml"/><Relationship Id="rId6" Type="http://schemas.openxmlformats.org/officeDocument/2006/relationships/image" Target="../media/image11.png"/><Relationship Id="rId5" Type="http://schemas.openxmlformats.org/officeDocument/2006/relationships/notesSlide" Target="../notesSlides/notesSlide8.xml"/><Relationship Id="rId4"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1709829"/>
            <a:ext cx="8743950" cy="810188"/>
          </a:xfrm>
        </p:spPr>
        <p:txBody>
          <a:bodyPr/>
          <a:lstStyle/>
          <a:p>
            <a:r>
              <a:rPr lang="en-US" altLang="zh-CN" dirty="0">
                <a:solidFill>
                  <a:srgbClr val="FFE800"/>
                </a:solidFill>
              </a:rPr>
              <a:t>NoteFirst</a:t>
            </a:r>
            <a:r>
              <a:rPr lang="en-US" altLang="zh-CN" dirty="0">
                <a:solidFill>
                  <a:srgbClr val="EE7700"/>
                </a:solidFill>
              </a:rPr>
              <a:t> </a:t>
            </a:r>
            <a:r>
              <a:rPr lang="zh-CN" altLang="en-US" dirty="0"/>
              <a:t>文献管理软件</a:t>
            </a:r>
          </a:p>
        </p:txBody>
      </p:sp>
      <p:sp>
        <p:nvSpPr>
          <p:cNvPr id="3" name="文本占位符 2"/>
          <p:cNvSpPr>
            <a:spLocks noGrp="1"/>
          </p:cNvSpPr>
          <p:nvPr>
            <p:ph type="body" sz="quarter" idx="11"/>
          </p:nvPr>
        </p:nvSpPr>
        <p:spPr/>
        <p:txBody>
          <a:bodyPr/>
          <a:lstStyle/>
          <a:p>
            <a:r>
              <a:rPr lang="zh-CN" altLang="en-US" dirty="0">
                <a:latin typeface="微软雅黑" panose="020B0503020204020204" pitchFamily="34" charset="-122"/>
                <a:ea typeface="微软雅黑" panose="020B0503020204020204" pitchFamily="34" charset="-122"/>
              </a:rPr>
              <a:t>使  用  培  训</a:t>
            </a:r>
          </a:p>
        </p:txBody>
      </p:sp>
      <p:sp>
        <p:nvSpPr>
          <p:cNvPr id="4" name="文本占位符 3"/>
          <p:cNvSpPr>
            <a:spLocks noGrp="1"/>
          </p:cNvSpPr>
          <p:nvPr>
            <p:ph type="body" sz="quarter" idx="12"/>
          </p:nvPr>
        </p:nvSpPr>
        <p:spPr>
          <a:xfrm>
            <a:off x="1880680" y="5456175"/>
            <a:ext cx="5382635" cy="719171"/>
          </a:xfrm>
        </p:spPr>
        <p:txBody>
          <a:bodyPr/>
          <a:lstStyle/>
          <a:p>
            <a:r>
              <a:rPr lang="zh-CN" altLang="en-US" sz="1800" b="0" dirty="0"/>
              <a:t>西安知先信息技术有限公司</a:t>
            </a:r>
            <a:endParaRPr lang="en-US" altLang="zh-CN" sz="1800" b="0" dirty="0"/>
          </a:p>
          <a:p>
            <a:endParaRPr lang="zh-CN" altLang="en-US" sz="1800" b="0" dirty="0"/>
          </a:p>
        </p:txBody>
      </p:sp>
      <p:pic>
        <p:nvPicPr>
          <p:cNvPr id="9" name="音频 8">
            <a:hlinkClick r:id="" action="ppaction://media"/>
            <a:extLst>
              <a:ext uri="{FF2B5EF4-FFF2-40B4-BE49-F238E27FC236}">
                <a16:creationId xmlns:a16="http://schemas.microsoft.com/office/drawing/2014/main" id="{FE3EC477-D0AB-4F8C-A6B8-9EFE05278D2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481"/>
    </mc:Choice>
    <mc:Fallback>
      <p:transition spd="slow" advTm="74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p:cNvPicPr>
            <a:picLocks noChangeAspect="1"/>
          </p:cNvPicPr>
          <p:nvPr/>
        </p:nvPicPr>
        <p:blipFill>
          <a:blip r:embed="rId6"/>
          <a:stretch>
            <a:fillRect/>
          </a:stretch>
        </p:blipFill>
        <p:spPr>
          <a:xfrm>
            <a:off x="0" y="746125"/>
            <a:ext cx="9144000" cy="5365750"/>
          </a:xfrm>
          <a:prstGeom prst="rect">
            <a:avLst/>
          </a:prstGeom>
        </p:spPr>
      </p:pic>
      <p:sp>
        <p:nvSpPr>
          <p:cNvPr id="2" name="标题 1"/>
          <p:cNvSpPr>
            <a:spLocks noGrp="1"/>
          </p:cNvSpPr>
          <p:nvPr>
            <p:ph type="title"/>
          </p:nvPr>
        </p:nvSpPr>
        <p:spPr/>
        <p:txBody>
          <a:bodyPr>
            <a:normAutofit fontScale="90000"/>
          </a:bodyPr>
          <a:lstStyle/>
          <a:p>
            <a:r>
              <a:rPr lang="en-US" altLang="zh-CN" dirty="0"/>
              <a:t>NoteFirst</a:t>
            </a:r>
            <a:r>
              <a:rPr lang="zh-CN" altLang="en-US" dirty="0"/>
              <a:t>文献管理软件操作界面</a:t>
            </a:r>
          </a:p>
        </p:txBody>
      </p:sp>
      <p:sp>
        <p:nvSpPr>
          <p:cNvPr id="6" name="矩形 5"/>
          <p:cNvSpPr/>
          <p:nvPr/>
        </p:nvSpPr>
        <p:spPr>
          <a:xfrm>
            <a:off x="34119" y="1403055"/>
            <a:ext cx="884278" cy="80924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828272" y="1486786"/>
            <a:ext cx="248488" cy="707886"/>
          </a:xfrm>
          <a:prstGeom prst="rect">
            <a:avLst/>
          </a:prstGeom>
          <a:solidFill>
            <a:schemeClr val="accent2">
              <a:lumMod val="75000"/>
            </a:schemeClr>
          </a:solidFill>
        </p:spPr>
        <p:txBody>
          <a:bodyPr vert="horz" wrap="square" rtlCol="0">
            <a:spAutoFit/>
          </a:bodyPr>
          <a:lstStyle/>
          <a:p>
            <a:pPr algn="ctr"/>
            <a:r>
              <a:rPr lang="zh-CN" altLang="en-US" sz="800" b="1" dirty="0">
                <a:solidFill>
                  <a:schemeClr val="bg1"/>
                </a:solidFill>
              </a:rPr>
              <a:t>虚拟文件夹</a:t>
            </a:r>
          </a:p>
        </p:txBody>
      </p:sp>
      <p:sp>
        <p:nvSpPr>
          <p:cNvPr id="8" name="矩形 7"/>
          <p:cNvSpPr/>
          <p:nvPr/>
        </p:nvSpPr>
        <p:spPr>
          <a:xfrm>
            <a:off x="34119" y="2251881"/>
            <a:ext cx="884278" cy="119076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794153" y="2554876"/>
            <a:ext cx="248488" cy="584775"/>
          </a:xfrm>
          <a:prstGeom prst="rect">
            <a:avLst/>
          </a:prstGeom>
          <a:solidFill>
            <a:schemeClr val="accent2">
              <a:lumMod val="75000"/>
            </a:schemeClr>
          </a:solidFill>
        </p:spPr>
        <p:txBody>
          <a:bodyPr vert="horz" wrap="square" rtlCol="0">
            <a:spAutoFit/>
          </a:bodyPr>
          <a:lstStyle/>
          <a:p>
            <a:pPr algn="ctr"/>
            <a:r>
              <a:rPr lang="zh-CN" altLang="en-US" sz="800" b="1" dirty="0">
                <a:solidFill>
                  <a:schemeClr val="bg1"/>
                </a:solidFill>
              </a:rPr>
              <a:t>快捷分类</a:t>
            </a:r>
          </a:p>
        </p:txBody>
      </p:sp>
      <p:sp>
        <p:nvSpPr>
          <p:cNvPr id="10" name="矩形 9"/>
          <p:cNvSpPr/>
          <p:nvPr/>
        </p:nvSpPr>
        <p:spPr>
          <a:xfrm>
            <a:off x="0" y="5015552"/>
            <a:ext cx="1282890" cy="9212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352014" y="4830549"/>
            <a:ext cx="593680" cy="215444"/>
          </a:xfrm>
          <a:prstGeom prst="rect">
            <a:avLst/>
          </a:prstGeom>
          <a:solidFill>
            <a:schemeClr val="accent2">
              <a:lumMod val="75000"/>
            </a:schemeClr>
          </a:solidFill>
        </p:spPr>
        <p:txBody>
          <a:bodyPr vert="horz" wrap="square" rtlCol="0">
            <a:spAutoFit/>
          </a:bodyPr>
          <a:lstStyle/>
          <a:p>
            <a:pPr algn="ctr"/>
            <a:r>
              <a:rPr lang="zh-CN" altLang="en-US" sz="800" b="1" dirty="0">
                <a:solidFill>
                  <a:schemeClr val="bg1"/>
                </a:solidFill>
              </a:rPr>
              <a:t>功能模块</a:t>
            </a:r>
          </a:p>
        </p:txBody>
      </p:sp>
      <p:sp>
        <p:nvSpPr>
          <p:cNvPr id="12" name="矩形 11"/>
          <p:cNvSpPr/>
          <p:nvPr/>
        </p:nvSpPr>
        <p:spPr>
          <a:xfrm>
            <a:off x="20470" y="907576"/>
            <a:ext cx="3985147" cy="38896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p:nvSpPr>
        <p:spPr>
          <a:xfrm>
            <a:off x="3957847" y="960370"/>
            <a:ext cx="545913" cy="215444"/>
          </a:xfrm>
          <a:prstGeom prst="rect">
            <a:avLst/>
          </a:prstGeom>
          <a:solidFill>
            <a:schemeClr val="accent2">
              <a:lumMod val="75000"/>
            </a:schemeClr>
          </a:solidFill>
        </p:spPr>
        <p:txBody>
          <a:bodyPr vert="horz" wrap="square" rtlCol="0">
            <a:spAutoFit/>
          </a:bodyPr>
          <a:lstStyle/>
          <a:p>
            <a:pPr algn="ctr"/>
            <a:r>
              <a:rPr lang="zh-CN" altLang="en-US" sz="800" b="1" dirty="0">
                <a:solidFill>
                  <a:schemeClr val="bg1"/>
                </a:solidFill>
              </a:rPr>
              <a:t>快捷键</a:t>
            </a:r>
          </a:p>
        </p:txBody>
      </p:sp>
      <p:sp>
        <p:nvSpPr>
          <p:cNvPr id="14" name="矩形 13"/>
          <p:cNvSpPr/>
          <p:nvPr/>
        </p:nvSpPr>
        <p:spPr>
          <a:xfrm>
            <a:off x="1282890" y="1486786"/>
            <a:ext cx="4736309" cy="444999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3026752" y="3213555"/>
            <a:ext cx="1057567" cy="307777"/>
          </a:xfrm>
          <a:prstGeom prst="rect">
            <a:avLst/>
          </a:prstGeom>
          <a:solidFill>
            <a:schemeClr val="accent2">
              <a:lumMod val="75000"/>
            </a:schemeClr>
          </a:solidFill>
        </p:spPr>
        <p:txBody>
          <a:bodyPr vert="horz" wrap="square" rtlCol="0">
            <a:spAutoFit/>
          </a:bodyPr>
          <a:lstStyle/>
          <a:p>
            <a:pPr algn="ctr"/>
            <a:r>
              <a:rPr lang="zh-CN" altLang="en-US" sz="1400" b="1" dirty="0">
                <a:solidFill>
                  <a:schemeClr val="bg1"/>
                </a:solidFill>
              </a:rPr>
              <a:t>题录列表</a:t>
            </a:r>
          </a:p>
        </p:txBody>
      </p:sp>
      <p:sp>
        <p:nvSpPr>
          <p:cNvPr id="16" name="矩形 15"/>
          <p:cNvSpPr/>
          <p:nvPr/>
        </p:nvSpPr>
        <p:spPr>
          <a:xfrm>
            <a:off x="6191794" y="1296537"/>
            <a:ext cx="2952206" cy="386764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p:cNvSpPr txBox="1"/>
          <p:nvPr/>
        </p:nvSpPr>
        <p:spPr>
          <a:xfrm>
            <a:off x="6914606" y="1080937"/>
            <a:ext cx="1619794" cy="215444"/>
          </a:xfrm>
          <a:prstGeom prst="rect">
            <a:avLst/>
          </a:prstGeom>
          <a:solidFill>
            <a:schemeClr val="accent2">
              <a:lumMod val="75000"/>
            </a:schemeClr>
          </a:solidFill>
        </p:spPr>
        <p:txBody>
          <a:bodyPr vert="horz" wrap="square" rtlCol="0">
            <a:spAutoFit/>
          </a:bodyPr>
          <a:lstStyle/>
          <a:p>
            <a:pPr algn="ctr"/>
            <a:r>
              <a:rPr lang="zh-CN" altLang="en-US" sz="800" b="1" dirty="0">
                <a:solidFill>
                  <a:schemeClr val="bg1"/>
                </a:solidFill>
              </a:rPr>
              <a:t>查看题录元数据、笔记与附件</a:t>
            </a:r>
          </a:p>
        </p:txBody>
      </p:sp>
      <p:sp>
        <p:nvSpPr>
          <p:cNvPr id="18" name="矩形 17"/>
          <p:cNvSpPr/>
          <p:nvPr/>
        </p:nvSpPr>
        <p:spPr>
          <a:xfrm>
            <a:off x="6193580" y="5323005"/>
            <a:ext cx="2894762" cy="56574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p:cNvSpPr txBox="1"/>
          <p:nvPr/>
        </p:nvSpPr>
        <p:spPr>
          <a:xfrm>
            <a:off x="7337175" y="5657399"/>
            <a:ext cx="774655" cy="215444"/>
          </a:xfrm>
          <a:prstGeom prst="rect">
            <a:avLst/>
          </a:prstGeom>
          <a:solidFill>
            <a:schemeClr val="accent2">
              <a:lumMod val="75000"/>
            </a:schemeClr>
          </a:solidFill>
        </p:spPr>
        <p:txBody>
          <a:bodyPr vert="horz" wrap="square" rtlCol="0">
            <a:spAutoFit/>
          </a:bodyPr>
          <a:lstStyle/>
          <a:p>
            <a:pPr algn="ctr"/>
            <a:r>
              <a:rPr lang="zh-CN" altLang="en-US" sz="800" b="1" dirty="0">
                <a:solidFill>
                  <a:schemeClr val="bg1"/>
                </a:solidFill>
              </a:rPr>
              <a:t>格式预览</a:t>
            </a:r>
          </a:p>
        </p:txBody>
      </p:sp>
      <p:pic>
        <p:nvPicPr>
          <p:cNvPr id="4" name="音频 3">
            <a:hlinkClick r:id="" action="ppaction://media"/>
            <a:extLst>
              <a:ext uri="{FF2B5EF4-FFF2-40B4-BE49-F238E27FC236}">
                <a16:creationId xmlns:a16="http://schemas.microsoft.com/office/drawing/2014/main" id="{A069AB2E-35E2-4C63-AC95-BD1662B9219D}"/>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49437"/>
    </mc:Choice>
    <mc:Fallback>
      <p:transition spd="slow" advTm="494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ppt_x"/>
                                          </p:val>
                                        </p:tav>
                                        <p:tav tm="100000">
                                          <p:val>
                                            <p:strVal val="#ppt_x"/>
                                          </p:val>
                                        </p:tav>
                                      </p:tavLst>
                                    </p:anim>
                                    <p:anim calcmode="lin" valueType="num">
                                      <p:cBhvr additive="base">
                                        <p:cTn id="42" dur="500" fill="hold"/>
                                        <p:tgtEl>
                                          <p:spTgt spid="10"/>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additive="base">
                                        <p:cTn id="45" dur="500" fill="hold"/>
                                        <p:tgtEl>
                                          <p:spTgt spid="11"/>
                                        </p:tgtEl>
                                        <p:attrNameLst>
                                          <p:attrName>ppt_x</p:attrName>
                                        </p:attrNameLst>
                                      </p:cBhvr>
                                      <p:tavLst>
                                        <p:tav tm="0">
                                          <p:val>
                                            <p:strVal val="#ppt_x"/>
                                          </p:val>
                                        </p:tav>
                                        <p:tav tm="100000">
                                          <p:val>
                                            <p:strVal val="#ppt_x"/>
                                          </p:val>
                                        </p:tav>
                                      </p:tavLst>
                                    </p:anim>
                                    <p:anim calcmode="lin" valueType="num">
                                      <p:cBhvr additive="base">
                                        <p:cTn id="4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additive="base">
                                        <p:cTn id="51" dur="500" fill="hold"/>
                                        <p:tgtEl>
                                          <p:spTgt spid="14"/>
                                        </p:tgtEl>
                                        <p:attrNameLst>
                                          <p:attrName>ppt_x</p:attrName>
                                        </p:attrNameLst>
                                      </p:cBhvr>
                                      <p:tavLst>
                                        <p:tav tm="0">
                                          <p:val>
                                            <p:strVal val="#ppt_x"/>
                                          </p:val>
                                        </p:tav>
                                        <p:tav tm="100000">
                                          <p:val>
                                            <p:strVal val="#ppt_x"/>
                                          </p:val>
                                        </p:tav>
                                      </p:tavLst>
                                    </p:anim>
                                    <p:anim calcmode="lin" valueType="num">
                                      <p:cBhvr additive="base">
                                        <p:cTn id="52" dur="500" fill="hold"/>
                                        <p:tgtEl>
                                          <p:spTgt spid="14"/>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ppt_x"/>
                                          </p:val>
                                        </p:tav>
                                        <p:tav tm="100000">
                                          <p:val>
                                            <p:strVal val="#ppt_x"/>
                                          </p:val>
                                        </p:tav>
                                      </p:tavLst>
                                    </p:anim>
                                    <p:anim calcmode="lin" valueType="num">
                                      <p:cBhvr additive="base">
                                        <p:cTn id="5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additive="base">
                                        <p:cTn id="61" dur="500" fill="hold"/>
                                        <p:tgtEl>
                                          <p:spTgt spid="17"/>
                                        </p:tgtEl>
                                        <p:attrNameLst>
                                          <p:attrName>ppt_x</p:attrName>
                                        </p:attrNameLst>
                                      </p:cBhvr>
                                      <p:tavLst>
                                        <p:tav tm="0">
                                          <p:val>
                                            <p:strVal val="#ppt_x"/>
                                          </p:val>
                                        </p:tav>
                                        <p:tav tm="100000">
                                          <p:val>
                                            <p:strVal val="#ppt_x"/>
                                          </p:val>
                                        </p:tav>
                                      </p:tavLst>
                                    </p:anim>
                                    <p:anim calcmode="lin" valueType="num">
                                      <p:cBhvr additive="base">
                                        <p:cTn id="62" dur="500" fill="hold"/>
                                        <p:tgtEl>
                                          <p:spTgt spid="17"/>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16"/>
                                        </p:tgtEl>
                                        <p:attrNameLst>
                                          <p:attrName>style.visibility</p:attrName>
                                        </p:attrNameLst>
                                      </p:cBhvr>
                                      <p:to>
                                        <p:strVal val="visible"/>
                                      </p:to>
                                    </p:set>
                                    <p:anim calcmode="lin" valueType="num">
                                      <p:cBhvr additive="base">
                                        <p:cTn id="65" dur="500" fill="hold"/>
                                        <p:tgtEl>
                                          <p:spTgt spid="16"/>
                                        </p:tgtEl>
                                        <p:attrNameLst>
                                          <p:attrName>ppt_x</p:attrName>
                                        </p:attrNameLst>
                                      </p:cBhvr>
                                      <p:tavLst>
                                        <p:tav tm="0">
                                          <p:val>
                                            <p:strVal val="#ppt_x"/>
                                          </p:val>
                                        </p:tav>
                                        <p:tav tm="100000">
                                          <p:val>
                                            <p:strVal val="#ppt_x"/>
                                          </p:val>
                                        </p:tav>
                                      </p:tavLst>
                                    </p:anim>
                                    <p:anim calcmode="lin" valueType="num">
                                      <p:cBhvr additive="base">
                                        <p:cTn id="6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19"/>
                                        </p:tgtEl>
                                        <p:attrNameLst>
                                          <p:attrName>style.visibility</p:attrName>
                                        </p:attrNameLst>
                                      </p:cBhvr>
                                      <p:to>
                                        <p:strVal val="visible"/>
                                      </p:to>
                                    </p:set>
                                    <p:anim calcmode="lin" valueType="num">
                                      <p:cBhvr additive="base">
                                        <p:cTn id="71" dur="500" fill="hold"/>
                                        <p:tgtEl>
                                          <p:spTgt spid="19"/>
                                        </p:tgtEl>
                                        <p:attrNameLst>
                                          <p:attrName>ppt_x</p:attrName>
                                        </p:attrNameLst>
                                      </p:cBhvr>
                                      <p:tavLst>
                                        <p:tav tm="0">
                                          <p:val>
                                            <p:strVal val="#ppt_x"/>
                                          </p:val>
                                        </p:tav>
                                        <p:tav tm="100000">
                                          <p:val>
                                            <p:strVal val="#ppt_x"/>
                                          </p:val>
                                        </p:tav>
                                      </p:tavLst>
                                    </p:anim>
                                    <p:anim calcmode="lin" valueType="num">
                                      <p:cBhvr additive="base">
                                        <p:cTn id="72" dur="500" fill="hold"/>
                                        <p:tgtEl>
                                          <p:spTgt spid="19"/>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18"/>
                                        </p:tgtEl>
                                        <p:attrNameLst>
                                          <p:attrName>style.visibility</p:attrName>
                                        </p:attrNameLst>
                                      </p:cBhvr>
                                      <p:to>
                                        <p:strVal val="visible"/>
                                      </p:to>
                                    </p:set>
                                    <p:anim calcmode="lin" valueType="num">
                                      <p:cBhvr additive="base">
                                        <p:cTn id="75" dur="500" fill="hold"/>
                                        <p:tgtEl>
                                          <p:spTgt spid="18"/>
                                        </p:tgtEl>
                                        <p:attrNameLst>
                                          <p:attrName>ppt_x</p:attrName>
                                        </p:attrNameLst>
                                      </p:cBhvr>
                                      <p:tavLst>
                                        <p:tav tm="0">
                                          <p:val>
                                            <p:strVal val="#ppt_x"/>
                                          </p:val>
                                        </p:tav>
                                        <p:tav tm="100000">
                                          <p:val>
                                            <p:strVal val="#ppt_x"/>
                                          </p:val>
                                        </p:tav>
                                      </p:tavLst>
                                    </p:anim>
                                    <p:anim calcmode="lin" valueType="num">
                                      <p:cBhvr additive="base">
                                        <p:cTn id="7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7" fill="hold" display="0">
                  <p:stCondLst>
                    <p:cond delay="indefinite"/>
                  </p:stCondLst>
                  <p:endCondLst>
                    <p:cond evt="onStopAudio" delay="0">
                      <p:tgtEl>
                        <p:sldTgt/>
                      </p:tgtEl>
                    </p:cond>
                  </p:endCondLst>
                </p:cTn>
                <p:tgtEl>
                  <p:spTgt spid="4"/>
                </p:tgtEl>
              </p:cMediaNode>
            </p:audio>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功能模块介绍</a:t>
            </a:r>
          </a:p>
        </p:txBody>
      </p:sp>
      <p:sp>
        <p:nvSpPr>
          <p:cNvPr id="4" name="ïṥ1iḍè"/>
          <p:cNvSpPr txBox="1"/>
          <p:nvPr/>
        </p:nvSpPr>
        <p:spPr bwMode="auto">
          <a:xfrm>
            <a:off x="3429929" y="1262348"/>
            <a:ext cx="2284142" cy="28305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000" rIns="90000" anchor="ctr" anchorCtr="0">
            <a:no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spcBef>
                <a:spcPct val="0"/>
              </a:spcBef>
            </a:pPr>
            <a:r>
              <a:rPr lang="zh-CN" altLang="en-US" sz="2400" dirty="0">
                <a:solidFill>
                  <a:srgbClr val="1A4E5A"/>
                </a:solidFill>
                <a:latin typeface="微软雅黑" panose="020B0503020204020204" pitchFamily="34" charset="-122"/>
                <a:ea typeface="微软雅黑" panose="020B0503020204020204" pitchFamily="34" charset="-122"/>
              </a:rPr>
              <a:t>获取文献</a:t>
            </a:r>
            <a:endParaRPr lang="en-US" altLang="zh-CN" sz="2400" dirty="0">
              <a:solidFill>
                <a:srgbClr val="1A4E5A"/>
              </a:solidFill>
              <a:latin typeface="微软雅黑" panose="020B0503020204020204" pitchFamily="34" charset="-122"/>
              <a:ea typeface="微软雅黑" panose="020B0503020204020204" pitchFamily="34" charset="-122"/>
            </a:endParaRPr>
          </a:p>
        </p:txBody>
      </p:sp>
      <p:sp>
        <p:nvSpPr>
          <p:cNvPr id="5" name="ís1iḍé"/>
          <p:cNvSpPr/>
          <p:nvPr/>
        </p:nvSpPr>
        <p:spPr bwMode="auto">
          <a:xfrm>
            <a:off x="3429929" y="1590581"/>
            <a:ext cx="5466421" cy="183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rIns="90000" anchor="t" anchorCtr="0">
            <a:no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r>
              <a:rPr lang="zh-CN" altLang="en-US" dirty="0">
                <a:solidFill>
                  <a:srgbClr val="ED7D31"/>
                </a:solidFill>
              </a:rPr>
              <a:t>一键获取</a:t>
            </a:r>
          </a:p>
          <a:p>
            <a:r>
              <a:rPr lang="zh-CN" altLang="en-US" dirty="0">
                <a:solidFill>
                  <a:schemeClr val="tx1">
                    <a:lumMod val="85000"/>
                    <a:lumOff val="15000"/>
                  </a:schemeClr>
                </a:solidFill>
              </a:rPr>
              <a:t>可把</a:t>
            </a:r>
            <a:r>
              <a:rPr lang="en-US" altLang="zh-CN" dirty="0">
                <a:solidFill>
                  <a:schemeClr val="tx1">
                    <a:lumMod val="85000"/>
                    <a:lumOff val="15000"/>
                  </a:schemeClr>
                </a:solidFill>
              </a:rPr>
              <a:t>SCI</a:t>
            </a:r>
            <a:r>
              <a:rPr lang="zh-CN" altLang="en-US" dirty="0">
                <a:solidFill>
                  <a:schemeClr val="tx1">
                    <a:lumMod val="85000"/>
                    <a:lumOff val="15000"/>
                  </a:schemeClr>
                </a:solidFill>
              </a:rPr>
              <a:t>、</a:t>
            </a:r>
            <a:r>
              <a:rPr lang="en-US" altLang="zh-CN" dirty="0">
                <a:solidFill>
                  <a:schemeClr val="tx1">
                    <a:lumMod val="85000"/>
                    <a:lumOff val="15000"/>
                  </a:schemeClr>
                </a:solidFill>
              </a:rPr>
              <a:t>EI</a:t>
            </a:r>
            <a:r>
              <a:rPr lang="zh-CN" altLang="en-US" dirty="0">
                <a:solidFill>
                  <a:schemeClr val="tx1">
                    <a:lumMod val="85000"/>
                    <a:lumOff val="15000"/>
                  </a:schemeClr>
                </a:solidFill>
              </a:rPr>
              <a:t>、</a:t>
            </a:r>
            <a:r>
              <a:rPr lang="en-US" altLang="zh-CN" dirty="0" err="1">
                <a:solidFill>
                  <a:schemeClr val="tx1">
                    <a:lumMod val="85000"/>
                    <a:lumOff val="15000"/>
                  </a:schemeClr>
                </a:solidFill>
              </a:rPr>
              <a:t>ScienceDirect</a:t>
            </a:r>
            <a:r>
              <a:rPr lang="zh-CN" altLang="en-US" dirty="0">
                <a:solidFill>
                  <a:schemeClr val="tx1">
                    <a:lumMod val="85000"/>
                    <a:lumOff val="15000"/>
                  </a:schemeClr>
                </a:solidFill>
              </a:rPr>
              <a:t>、</a:t>
            </a:r>
            <a:r>
              <a:rPr lang="en-US" altLang="zh-CN" dirty="0">
                <a:solidFill>
                  <a:schemeClr val="tx1">
                    <a:lumMod val="85000"/>
                    <a:lumOff val="15000"/>
                  </a:schemeClr>
                </a:solidFill>
              </a:rPr>
              <a:t>IEEE</a:t>
            </a:r>
            <a:r>
              <a:rPr lang="zh-CN" altLang="en-US" dirty="0">
                <a:solidFill>
                  <a:schemeClr val="tx1">
                    <a:lumMod val="85000"/>
                    <a:lumOff val="15000"/>
                  </a:schemeClr>
                </a:solidFill>
              </a:rPr>
              <a:t>、</a:t>
            </a:r>
            <a:r>
              <a:rPr lang="en-US" altLang="zh-CN" dirty="0">
                <a:solidFill>
                  <a:schemeClr val="tx1">
                    <a:lumMod val="85000"/>
                    <a:lumOff val="15000"/>
                  </a:schemeClr>
                </a:solidFill>
              </a:rPr>
              <a:t>PubMed</a:t>
            </a:r>
            <a:r>
              <a:rPr lang="zh-CN" altLang="en-US" dirty="0">
                <a:solidFill>
                  <a:schemeClr val="tx1">
                    <a:lumMod val="85000"/>
                    <a:lumOff val="15000"/>
                  </a:schemeClr>
                </a:solidFill>
              </a:rPr>
              <a:t>、知网、万方等数据库的文献一键收藏，自动抽取作者、标题、期刊、年卷期等元数据信息，并支持下载全文</a:t>
            </a:r>
            <a:r>
              <a:rPr lang="zh-CN" altLang="en-US" dirty="0">
                <a:solidFill>
                  <a:srgbClr val="1A4E5A"/>
                </a:solidFill>
              </a:rPr>
              <a:t>。</a:t>
            </a:r>
            <a:endParaRPr lang="en-US" altLang="zh-CN" dirty="0">
              <a:solidFill>
                <a:srgbClr val="1A4E5A"/>
              </a:solidFill>
            </a:endParaRPr>
          </a:p>
          <a:p>
            <a:endParaRPr lang="zh-CN" altLang="en-US" dirty="0">
              <a:solidFill>
                <a:srgbClr val="1A4E5A"/>
              </a:solidFill>
            </a:endParaRPr>
          </a:p>
          <a:p>
            <a:r>
              <a:rPr lang="zh-CN" altLang="en-US" dirty="0">
                <a:solidFill>
                  <a:srgbClr val="ED7D31"/>
                </a:solidFill>
              </a:rPr>
              <a:t>导入文献</a:t>
            </a:r>
          </a:p>
          <a:p>
            <a:r>
              <a:rPr lang="zh-CN" altLang="en-US" dirty="0">
                <a:solidFill>
                  <a:schemeClr val="tx1">
                    <a:lumMod val="85000"/>
                    <a:lumOff val="15000"/>
                  </a:schemeClr>
                </a:solidFill>
              </a:rPr>
              <a:t>可批量导入从</a:t>
            </a:r>
            <a:r>
              <a:rPr lang="en-US" altLang="zh-CN" dirty="0">
                <a:solidFill>
                  <a:schemeClr val="tx1">
                    <a:lumMod val="85000"/>
                    <a:lumOff val="15000"/>
                  </a:schemeClr>
                </a:solidFill>
              </a:rPr>
              <a:t>SCI</a:t>
            </a:r>
            <a:r>
              <a:rPr lang="zh-CN" altLang="en-US" dirty="0">
                <a:solidFill>
                  <a:schemeClr val="tx1">
                    <a:lumMod val="85000"/>
                    <a:lumOff val="15000"/>
                  </a:schemeClr>
                </a:solidFill>
              </a:rPr>
              <a:t>、</a:t>
            </a:r>
            <a:r>
              <a:rPr lang="en-US" altLang="zh-CN" dirty="0">
                <a:solidFill>
                  <a:schemeClr val="tx1">
                    <a:lumMod val="85000"/>
                    <a:lumOff val="15000"/>
                  </a:schemeClr>
                </a:solidFill>
              </a:rPr>
              <a:t>EI</a:t>
            </a:r>
            <a:r>
              <a:rPr lang="zh-CN" altLang="en-US" dirty="0">
                <a:solidFill>
                  <a:schemeClr val="tx1">
                    <a:lumMod val="85000"/>
                    <a:lumOff val="15000"/>
                  </a:schemeClr>
                </a:solidFill>
              </a:rPr>
              <a:t>、知网、万方等数据库网站导出的指定格式文件的文献。</a:t>
            </a:r>
            <a:endParaRPr lang="en-US" altLang="zh-CN" dirty="0">
              <a:solidFill>
                <a:schemeClr val="tx1">
                  <a:lumMod val="85000"/>
                  <a:lumOff val="15000"/>
                </a:schemeClr>
              </a:solidFill>
            </a:endParaRPr>
          </a:p>
          <a:p>
            <a:endParaRPr lang="zh-CN" altLang="en-US" dirty="0">
              <a:solidFill>
                <a:schemeClr val="tx1">
                  <a:lumMod val="85000"/>
                  <a:lumOff val="15000"/>
                </a:schemeClr>
              </a:solidFill>
            </a:endParaRPr>
          </a:p>
          <a:p>
            <a:r>
              <a:rPr lang="zh-CN" altLang="en-US" dirty="0">
                <a:solidFill>
                  <a:srgbClr val="ED7D31"/>
                </a:solidFill>
              </a:rPr>
              <a:t>导入文件</a:t>
            </a:r>
          </a:p>
          <a:p>
            <a:r>
              <a:rPr lang="zh-CN" altLang="en-US" dirty="0">
                <a:solidFill>
                  <a:schemeClr val="tx1">
                    <a:lumMod val="85000"/>
                    <a:lumOff val="15000"/>
                  </a:schemeClr>
                </a:solidFill>
              </a:rPr>
              <a:t>支持导入</a:t>
            </a:r>
            <a:r>
              <a:rPr lang="en-US" altLang="zh-CN" dirty="0">
                <a:solidFill>
                  <a:schemeClr val="tx1">
                    <a:lumMod val="85000"/>
                    <a:lumOff val="15000"/>
                  </a:schemeClr>
                </a:solidFill>
              </a:rPr>
              <a:t>PDF</a:t>
            </a:r>
            <a:r>
              <a:rPr lang="zh-CN" altLang="en-US" dirty="0">
                <a:solidFill>
                  <a:schemeClr val="tx1">
                    <a:lumMod val="85000"/>
                    <a:lumOff val="15000"/>
                  </a:schemeClr>
                </a:solidFill>
              </a:rPr>
              <a:t>、</a:t>
            </a:r>
            <a:r>
              <a:rPr lang="en-US" altLang="zh-CN" dirty="0">
                <a:solidFill>
                  <a:schemeClr val="tx1">
                    <a:lumMod val="85000"/>
                    <a:lumOff val="15000"/>
                  </a:schemeClr>
                </a:solidFill>
              </a:rPr>
              <a:t>word</a:t>
            </a:r>
            <a:r>
              <a:rPr lang="zh-CN" altLang="en-US" dirty="0">
                <a:solidFill>
                  <a:schemeClr val="tx1">
                    <a:lumMod val="85000"/>
                    <a:lumOff val="15000"/>
                  </a:schemeClr>
                </a:solidFill>
              </a:rPr>
              <a:t>、</a:t>
            </a:r>
            <a:r>
              <a:rPr lang="en-US" altLang="zh-CN" dirty="0">
                <a:solidFill>
                  <a:schemeClr val="tx1">
                    <a:lumMod val="85000"/>
                    <a:lumOff val="15000"/>
                  </a:schemeClr>
                </a:solidFill>
              </a:rPr>
              <a:t>Excel</a:t>
            </a:r>
            <a:r>
              <a:rPr lang="zh-CN" altLang="en-US" dirty="0">
                <a:solidFill>
                  <a:schemeClr val="tx1">
                    <a:lumMod val="85000"/>
                    <a:lumOff val="15000"/>
                  </a:schemeClr>
                </a:solidFill>
              </a:rPr>
              <a:t>、</a:t>
            </a:r>
            <a:r>
              <a:rPr lang="en-US" altLang="zh-CN" dirty="0" err="1">
                <a:solidFill>
                  <a:schemeClr val="tx1">
                    <a:lumMod val="85000"/>
                    <a:lumOff val="15000"/>
                  </a:schemeClr>
                </a:solidFill>
              </a:rPr>
              <a:t>rar</a:t>
            </a:r>
            <a:r>
              <a:rPr lang="zh-CN" altLang="en-US" dirty="0">
                <a:solidFill>
                  <a:schemeClr val="tx1">
                    <a:lumMod val="85000"/>
                    <a:lumOff val="15000"/>
                  </a:schemeClr>
                </a:solidFill>
              </a:rPr>
              <a:t>等格式文件作为文献，其中</a:t>
            </a:r>
            <a:r>
              <a:rPr lang="en-US" altLang="zh-CN" dirty="0">
                <a:solidFill>
                  <a:schemeClr val="tx1">
                    <a:lumMod val="85000"/>
                    <a:lumOff val="15000"/>
                  </a:schemeClr>
                </a:solidFill>
              </a:rPr>
              <a:t>PDF</a:t>
            </a:r>
            <a:r>
              <a:rPr lang="zh-CN" altLang="en-US" dirty="0">
                <a:solidFill>
                  <a:schemeClr val="tx1">
                    <a:lumMod val="85000"/>
                    <a:lumOff val="15000"/>
                  </a:schemeClr>
                </a:solidFill>
              </a:rPr>
              <a:t>格式的文件支持抽取全文标题，并自动进行元数据补充。</a:t>
            </a:r>
            <a:endParaRPr lang="en-US" altLang="zh-CN" dirty="0">
              <a:solidFill>
                <a:schemeClr val="tx1">
                  <a:lumMod val="85000"/>
                  <a:lumOff val="15000"/>
                </a:schemeClr>
              </a:solidFill>
            </a:endParaRPr>
          </a:p>
          <a:p>
            <a:endParaRPr lang="en-US" altLang="zh-CN" dirty="0">
              <a:solidFill>
                <a:schemeClr val="tx1">
                  <a:lumMod val="85000"/>
                  <a:lumOff val="15000"/>
                </a:schemeClr>
              </a:solidFill>
            </a:endParaRPr>
          </a:p>
          <a:p>
            <a:r>
              <a:rPr lang="zh-CN" altLang="en-US" dirty="0">
                <a:solidFill>
                  <a:srgbClr val="ED7D31"/>
                </a:solidFill>
              </a:rPr>
              <a:t>手动添加</a:t>
            </a:r>
            <a:endParaRPr lang="en-US" altLang="zh-CN" dirty="0">
              <a:solidFill>
                <a:srgbClr val="ED7D31"/>
              </a:solidFill>
            </a:endParaRPr>
          </a:p>
          <a:p>
            <a:r>
              <a:rPr lang="zh-CN" altLang="en-US" dirty="0">
                <a:solidFill>
                  <a:schemeClr val="tx1">
                    <a:lumMod val="85000"/>
                    <a:lumOff val="15000"/>
                  </a:schemeClr>
                </a:solidFill>
              </a:rPr>
              <a:t>支持用户手动逐项录入文献元数据添加文献。</a:t>
            </a:r>
          </a:p>
        </p:txBody>
      </p:sp>
      <p:pic>
        <p:nvPicPr>
          <p:cNvPr id="7" name="图片 6"/>
          <p:cNvPicPr>
            <a:picLocks noChangeAspect="1"/>
          </p:cNvPicPr>
          <p:nvPr/>
        </p:nvPicPr>
        <p:blipFill rotWithShape="1">
          <a:blip r:embed="rId5" cstate="print">
            <a:extLst>
              <a:ext uri="{28A0092B-C50C-407E-A947-70E740481C1C}">
                <a14:useLocalDpi xmlns:a14="http://schemas.microsoft.com/office/drawing/2010/main" val="0"/>
              </a:ext>
            </a:extLst>
          </a:blip>
          <a:srcRect l="30179" t="-178" r="29820" b="178"/>
          <a:stretch>
            <a:fillRect/>
          </a:stretch>
        </p:blipFill>
        <p:spPr>
          <a:xfrm>
            <a:off x="246063" y="1218909"/>
            <a:ext cx="2786743" cy="4644571"/>
          </a:xfrm>
          <a:prstGeom prst="rect">
            <a:avLst/>
          </a:prstGeom>
        </p:spPr>
      </p:pic>
      <p:sp>
        <p:nvSpPr>
          <p:cNvPr id="9" name="矩形 8"/>
          <p:cNvSpPr/>
          <p:nvPr/>
        </p:nvSpPr>
        <p:spPr>
          <a:xfrm>
            <a:off x="246059" y="1228952"/>
            <a:ext cx="2786743" cy="4644571"/>
          </a:xfrm>
          <a:prstGeom prst="rect">
            <a:avLst/>
          </a:prstGeom>
          <a:gradFill>
            <a:gsLst>
              <a:gs pos="0">
                <a:srgbClr val="0E2B5E"/>
              </a:gs>
              <a:gs pos="39000">
                <a:srgbClr val="0E2B5E">
                  <a:alpha val="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246063" y="4583145"/>
            <a:ext cx="2786743" cy="805543"/>
          </a:xfrm>
          <a:prstGeom prst="rect">
            <a:avLst/>
          </a:prstGeom>
          <a:solidFill>
            <a:schemeClr val="tx1">
              <a:lumMod val="50000"/>
              <a:lumOff val="50000"/>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dirty="0">
                <a:latin typeface="微软雅黑" panose="020B0503020204020204" pitchFamily="34" charset="-122"/>
                <a:ea typeface="微软雅黑" panose="020B0503020204020204" pitchFamily="34" charset="-122"/>
              </a:rPr>
              <a:t>文献管理</a:t>
            </a:r>
          </a:p>
        </p:txBody>
      </p:sp>
      <p:pic>
        <p:nvPicPr>
          <p:cNvPr id="3" name="音频 2">
            <a:hlinkClick r:id="" action="ppaction://media"/>
            <a:extLst>
              <a:ext uri="{FF2B5EF4-FFF2-40B4-BE49-F238E27FC236}">
                <a16:creationId xmlns:a16="http://schemas.microsoft.com/office/drawing/2014/main" id="{95859958-E353-4BCF-9D61-E56829E6599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8015"/>
    </mc:Choice>
    <mc:Fallback>
      <p:transition spd="slow" advTm="180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获取文献 </a:t>
            </a:r>
            <a:r>
              <a:rPr lang="en-US" altLang="zh-CN" dirty="0"/>
              <a:t>- </a:t>
            </a:r>
            <a:r>
              <a:rPr lang="zh-CN" altLang="en-US" dirty="0"/>
              <a:t>一键获取</a:t>
            </a:r>
          </a:p>
        </p:txBody>
      </p:sp>
      <p:pic>
        <p:nvPicPr>
          <p:cNvPr id="3" name="图片 2"/>
          <p:cNvPicPr>
            <a:picLocks noChangeAspect="1"/>
          </p:cNvPicPr>
          <p:nvPr/>
        </p:nvPicPr>
        <p:blipFill>
          <a:blip r:embed="rId6"/>
          <a:stretch>
            <a:fillRect/>
          </a:stretch>
        </p:blipFill>
        <p:spPr>
          <a:xfrm>
            <a:off x="0" y="688975"/>
            <a:ext cx="9144000" cy="5480050"/>
          </a:xfrm>
          <a:prstGeom prst="rect">
            <a:avLst/>
          </a:prstGeom>
        </p:spPr>
      </p:pic>
      <p:sp>
        <p:nvSpPr>
          <p:cNvPr id="4" name="矩形 3"/>
          <p:cNvSpPr/>
          <p:nvPr/>
        </p:nvSpPr>
        <p:spPr>
          <a:xfrm>
            <a:off x="4452938" y="5767388"/>
            <a:ext cx="838200" cy="15716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2924176" y="5092986"/>
            <a:ext cx="871538" cy="584775"/>
          </a:xfrm>
          <a:prstGeom prst="rect">
            <a:avLst/>
          </a:prstGeom>
          <a:solidFill>
            <a:schemeClr val="accent2">
              <a:lumMod val="75000"/>
            </a:schemeClr>
          </a:solidFill>
        </p:spPr>
        <p:txBody>
          <a:bodyPr vert="horz" wrap="square" rtlCol="0">
            <a:spAutoFit/>
          </a:bodyPr>
          <a:lstStyle/>
          <a:p>
            <a:pPr algn="ctr"/>
            <a:r>
              <a:rPr lang="zh-CN" altLang="en-US" sz="800" b="1" dirty="0">
                <a:solidFill>
                  <a:schemeClr val="bg1"/>
                </a:solidFill>
              </a:rPr>
              <a:t>在浏览器上点击鼠标右键，选择“</a:t>
            </a:r>
            <a:r>
              <a:rPr lang="en-US" altLang="zh-CN" sz="800" b="1" dirty="0">
                <a:solidFill>
                  <a:schemeClr val="bg1"/>
                </a:solidFill>
              </a:rPr>
              <a:t>NoteFirst</a:t>
            </a:r>
            <a:r>
              <a:rPr lang="zh-CN" altLang="en-US" sz="800" b="1" dirty="0">
                <a:solidFill>
                  <a:schemeClr val="bg1"/>
                </a:solidFill>
              </a:rPr>
              <a:t>保存题录”</a:t>
            </a:r>
          </a:p>
        </p:txBody>
      </p:sp>
      <p:cxnSp>
        <p:nvCxnSpPr>
          <p:cNvPr id="7" name="直接箭头连接符 6"/>
          <p:cNvCxnSpPr>
            <a:endCxn id="4" idx="1"/>
          </p:cNvCxnSpPr>
          <p:nvPr/>
        </p:nvCxnSpPr>
        <p:spPr>
          <a:xfrm>
            <a:off x="3795714" y="5389123"/>
            <a:ext cx="657224" cy="456846"/>
          </a:xfrm>
          <a:prstGeom prst="straightConnector1">
            <a:avLst/>
          </a:prstGeom>
          <a:ln w="12700">
            <a:solidFill>
              <a:srgbClr val="ED7D31"/>
            </a:solidFill>
            <a:tailEnd type="triangle"/>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a:blip r:embed="rId7"/>
          <a:stretch>
            <a:fillRect/>
          </a:stretch>
        </p:blipFill>
        <p:spPr>
          <a:xfrm>
            <a:off x="0" y="688975"/>
            <a:ext cx="9144000" cy="5480050"/>
          </a:xfrm>
          <a:prstGeom prst="rect">
            <a:avLst/>
          </a:prstGeom>
        </p:spPr>
      </p:pic>
      <p:sp>
        <p:nvSpPr>
          <p:cNvPr id="14" name="矩形 13"/>
          <p:cNvSpPr/>
          <p:nvPr/>
        </p:nvSpPr>
        <p:spPr>
          <a:xfrm>
            <a:off x="1819275" y="1914525"/>
            <a:ext cx="1976439" cy="1333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音频 5">
            <a:hlinkClick r:id="" action="ppaction://media"/>
            <a:extLst>
              <a:ext uri="{FF2B5EF4-FFF2-40B4-BE49-F238E27FC236}">
                <a16:creationId xmlns:a16="http://schemas.microsoft.com/office/drawing/2014/main" id="{54689007-C795-4EBB-BE07-C083A847D0F7}"/>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6032500"/>
            <a:ext cx="609600" cy="6096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39070"/>
    </mc:Choice>
    <mc:Fallback>
      <p:transition spd="slow" advTm="390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6"/>
                </p:tgtEl>
              </p:cMediaNode>
            </p:audio>
          </p:childTnLst>
        </p:cTn>
      </p:par>
    </p:tnLst>
    <p:bldLst>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一键获取 </a:t>
            </a:r>
            <a:r>
              <a:rPr lang="en-US" altLang="zh-CN" dirty="0"/>
              <a:t>- </a:t>
            </a:r>
            <a:r>
              <a:rPr lang="zh-CN" altLang="en-US" dirty="0"/>
              <a:t>数据比对</a:t>
            </a:r>
          </a:p>
        </p:txBody>
      </p:sp>
      <p:pic>
        <p:nvPicPr>
          <p:cNvPr id="3" name="图片 2"/>
          <p:cNvPicPr>
            <a:picLocks noChangeAspect="1"/>
          </p:cNvPicPr>
          <p:nvPr/>
        </p:nvPicPr>
        <p:blipFill>
          <a:blip r:embed="rId5"/>
          <a:stretch>
            <a:fillRect/>
          </a:stretch>
        </p:blipFill>
        <p:spPr>
          <a:xfrm>
            <a:off x="0" y="1061633"/>
            <a:ext cx="9144000" cy="4734733"/>
          </a:xfrm>
          <a:prstGeom prst="rect">
            <a:avLst/>
          </a:prstGeom>
        </p:spPr>
      </p:pic>
      <p:pic>
        <p:nvPicPr>
          <p:cNvPr id="4" name="音频 3">
            <a:hlinkClick r:id="" action="ppaction://media"/>
            <a:extLst>
              <a:ext uri="{FF2B5EF4-FFF2-40B4-BE49-F238E27FC236}">
                <a16:creationId xmlns:a16="http://schemas.microsoft.com/office/drawing/2014/main" id="{966EA34D-ACBF-4222-B816-937BE12442D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8657"/>
    </mc:Choice>
    <mc:Fallback>
      <p:transition spd="slow" advTm="186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6"/>
          <a:stretch>
            <a:fillRect/>
          </a:stretch>
        </p:blipFill>
        <p:spPr>
          <a:xfrm>
            <a:off x="0" y="720725"/>
            <a:ext cx="9144000" cy="5416550"/>
          </a:xfrm>
          <a:prstGeom prst="rect">
            <a:avLst/>
          </a:prstGeom>
        </p:spPr>
      </p:pic>
      <p:sp>
        <p:nvSpPr>
          <p:cNvPr id="2" name="标题 1"/>
          <p:cNvSpPr>
            <a:spLocks noGrp="1"/>
          </p:cNvSpPr>
          <p:nvPr>
            <p:ph type="title"/>
          </p:nvPr>
        </p:nvSpPr>
        <p:spPr/>
        <p:txBody>
          <a:bodyPr/>
          <a:lstStyle/>
          <a:p>
            <a:r>
              <a:rPr lang="zh-CN" altLang="en-US" dirty="0"/>
              <a:t>获取文献 </a:t>
            </a:r>
            <a:r>
              <a:rPr lang="en-US" altLang="zh-CN" dirty="0"/>
              <a:t>- </a:t>
            </a:r>
            <a:r>
              <a:rPr lang="zh-CN" altLang="en-US" dirty="0"/>
              <a:t>导入文献</a:t>
            </a:r>
            <a:r>
              <a:rPr lang="en-US" altLang="zh-CN" dirty="0"/>
              <a:t>&lt;</a:t>
            </a:r>
            <a:r>
              <a:rPr lang="zh-CN" altLang="en-US" dirty="0"/>
              <a:t>一</a:t>
            </a:r>
            <a:r>
              <a:rPr lang="en-US" altLang="zh-CN" dirty="0"/>
              <a:t>&gt;</a:t>
            </a:r>
            <a:endParaRPr lang="zh-CN" altLang="en-US" dirty="0"/>
          </a:p>
        </p:txBody>
      </p:sp>
      <p:sp>
        <p:nvSpPr>
          <p:cNvPr id="4" name="矩形 3"/>
          <p:cNvSpPr/>
          <p:nvPr/>
        </p:nvSpPr>
        <p:spPr>
          <a:xfrm>
            <a:off x="1914525" y="1781175"/>
            <a:ext cx="1285875" cy="2952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657225" y="3714750"/>
            <a:ext cx="361950" cy="17907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2200275" y="3352800"/>
            <a:ext cx="685800" cy="19843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nvPicPr>
        <p:blipFill>
          <a:blip r:embed="rId7"/>
          <a:stretch>
            <a:fillRect/>
          </a:stretch>
        </p:blipFill>
        <p:spPr>
          <a:xfrm>
            <a:off x="152400" y="877735"/>
            <a:ext cx="9144000" cy="5407330"/>
          </a:xfrm>
          <a:prstGeom prst="rect">
            <a:avLst/>
          </a:prstGeom>
        </p:spPr>
      </p:pic>
      <p:sp>
        <p:nvSpPr>
          <p:cNvPr id="9" name="矩形 8"/>
          <p:cNvSpPr/>
          <p:nvPr/>
        </p:nvSpPr>
        <p:spPr>
          <a:xfrm>
            <a:off x="903180" y="4672977"/>
            <a:ext cx="1222940" cy="21878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2642223" y="2608565"/>
            <a:ext cx="558177" cy="24122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00275" y="2146345"/>
            <a:ext cx="4010585" cy="2667372"/>
          </a:xfrm>
          <a:prstGeom prst="rect">
            <a:avLst/>
          </a:prstGeom>
        </p:spPr>
      </p:pic>
      <p:sp>
        <p:nvSpPr>
          <p:cNvPr id="13" name="矩形 12"/>
          <p:cNvSpPr/>
          <p:nvPr/>
        </p:nvSpPr>
        <p:spPr>
          <a:xfrm>
            <a:off x="4325167" y="3680040"/>
            <a:ext cx="774155" cy="24122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音频 2">
            <a:hlinkClick r:id="" action="ppaction://media"/>
            <a:extLst>
              <a:ext uri="{FF2B5EF4-FFF2-40B4-BE49-F238E27FC236}">
                <a16:creationId xmlns:a16="http://schemas.microsoft.com/office/drawing/2014/main" id="{98DB255D-B10D-4339-9D51-B49E8FA3EFF9}"/>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18500" y="6032500"/>
            <a:ext cx="609600" cy="6096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35717"/>
    </mc:Choice>
    <mc:Fallback>
      <p:transition spd="slow" advTm="357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ppt_x"/>
                                          </p:val>
                                        </p:tav>
                                        <p:tav tm="100000">
                                          <p:val>
                                            <p:strVal val="#ppt_x"/>
                                          </p:val>
                                        </p:tav>
                                      </p:tavLst>
                                    </p:anim>
                                    <p:anim calcmode="lin" valueType="num">
                                      <p:cBhvr additive="base">
                                        <p:cTn id="4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additive="base">
                                        <p:cTn id="47" dur="500" fill="hold"/>
                                        <p:tgtEl>
                                          <p:spTgt spid="12"/>
                                        </p:tgtEl>
                                        <p:attrNameLst>
                                          <p:attrName>ppt_x</p:attrName>
                                        </p:attrNameLst>
                                      </p:cBhvr>
                                      <p:tavLst>
                                        <p:tav tm="0">
                                          <p:val>
                                            <p:strVal val="#ppt_x"/>
                                          </p:val>
                                        </p:tav>
                                        <p:tav tm="100000">
                                          <p:val>
                                            <p:strVal val="#ppt_x"/>
                                          </p:val>
                                        </p:tav>
                                      </p:tavLst>
                                    </p:anim>
                                    <p:anim calcmode="lin" valueType="num">
                                      <p:cBhvr additive="base">
                                        <p:cTn id="4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additive="base">
                                        <p:cTn id="53" dur="500" fill="hold"/>
                                        <p:tgtEl>
                                          <p:spTgt spid="13"/>
                                        </p:tgtEl>
                                        <p:attrNameLst>
                                          <p:attrName>ppt_x</p:attrName>
                                        </p:attrNameLst>
                                      </p:cBhvr>
                                      <p:tavLst>
                                        <p:tav tm="0">
                                          <p:val>
                                            <p:strVal val="#ppt_x"/>
                                          </p:val>
                                        </p:tav>
                                        <p:tav tm="100000">
                                          <p:val>
                                            <p:strVal val="#ppt_x"/>
                                          </p:val>
                                        </p:tav>
                                      </p:tavLst>
                                    </p:anim>
                                    <p:anim calcmode="lin" valueType="num">
                                      <p:cBhvr additive="base">
                                        <p:cTn id="5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5" fill="hold" display="0">
                  <p:stCondLst>
                    <p:cond delay="indefinite"/>
                  </p:stCondLst>
                  <p:endCondLst>
                    <p:cond evt="onStopAudio" delay="0">
                      <p:tgtEl>
                        <p:sldTgt/>
                      </p:tgtEl>
                    </p:cond>
                  </p:endCondLst>
                </p:cTn>
                <p:tgtEl>
                  <p:spTgt spid="3"/>
                </p:tgtEl>
              </p:cMediaNode>
            </p:audio>
          </p:childTnLst>
        </p:cTn>
      </p:par>
    </p:tnLst>
    <p:bldLst>
      <p:bldP spid="4" grpId="0" animBg="1"/>
      <p:bldP spid="6" grpId="0" animBg="1"/>
      <p:bldP spid="7" grpId="0" animBg="1"/>
      <p:bldP spid="9" grpId="0" animBg="1"/>
      <p:bldP spid="10"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获取文献</a:t>
            </a:r>
            <a:r>
              <a:rPr lang="en-US" altLang="zh-CN" dirty="0"/>
              <a:t>-</a:t>
            </a:r>
            <a:r>
              <a:rPr lang="zh-CN" altLang="en-US" dirty="0"/>
              <a:t>导入文献</a:t>
            </a:r>
            <a:r>
              <a:rPr lang="en-US" altLang="zh-CN" dirty="0"/>
              <a:t>&lt;</a:t>
            </a:r>
            <a:r>
              <a:rPr lang="zh-CN" altLang="en-US" dirty="0"/>
              <a:t>二</a:t>
            </a:r>
            <a:r>
              <a:rPr lang="en-US" altLang="zh-CN" dirty="0"/>
              <a:t>&gt;</a:t>
            </a:r>
            <a:endParaRPr lang="zh-CN" altLang="en-US" dirty="0"/>
          </a:p>
        </p:txBody>
      </p:sp>
      <p:pic>
        <p:nvPicPr>
          <p:cNvPr id="4" name="图片 3"/>
          <p:cNvPicPr>
            <a:picLocks noChangeAspect="1"/>
          </p:cNvPicPr>
          <p:nvPr/>
        </p:nvPicPr>
        <p:blipFill>
          <a:blip r:embed="rId6"/>
          <a:stretch>
            <a:fillRect/>
          </a:stretch>
        </p:blipFill>
        <p:spPr>
          <a:xfrm>
            <a:off x="0" y="771268"/>
            <a:ext cx="9144000" cy="5334000"/>
          </a:xfrm>
          <a:prstGeom prst="rect">
            <a:avLst/>
          </a:prstGeom>
        </p:spPr>
      </p:pic>
      <p:sp>
        <p:nvSpPr>
          <p:cNvPr id="5" name="矩形 4"/>
          <p:cNvSpPr/>
          <p:nvPr/>
        </p:nvSpPr>
        <p:spPr>
          <a:xfrm>
            <a:off x="945693" y="2020047"/>
            <a:ext cx="464754" cy="11355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1613648" y="914401"/>
            <a:ext cx="400423" cy="38249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p:nvPicPr>
        <p:blipFill>
          <a:blip r:embed="rId7"/>
          <a:stretch>
            <a:fillRect/>
          </a:stretch>
        </p:blipFill>
        <p:spPr>
          <a:xfrm>
            <a:off x="2647741" y="2295607"/>
            <a:ext cx="2499012" cy="2998815"/>
          </a:xfrm>
          <a:prstGeom prst="rect">
            <a:avLst/>
          </a:prstGeom>
        </p:spPr>
      </p:pic>
      <p:sp>
        <p:nvSpPr>
          <p:cNvPr id="8" name="矩形 7"/>
          <p:cNvSpPr/>
          <p:nvPr/>
        </p:nvSpPr>
        <p:spPr>
          <a:xfrm>
            <a:off x="2823587" y="2607229"/>
            <a:ext cx="2170444" cy="3064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823587" y="3122526"/>
            <a:ext cx="2170444" cy="23362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3356149" y="5034224"/>
            <a:ext cx="522516" cy="18087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3908808" y="5034223"/>
            <a:ext cx="663191" cy="18087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2843684" y="3883689"/>
            <a:ext cx="1749757" cy="73522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音频 2">
            <a:hlinkClick r:id="" action="ppaction://media"/>
            <a:extLst>
              <a:ext uri="{FF2B5EF4-FFF2-40B4-BE49-F238E27FC236}">
                <a16:creationId xmlns:a16="http://schemas.microsoft.com/office/drawing/2014/main" id="{CA18153C-FAE1-4153-8849-963DD4591F5E}"/>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6032500"/>
            <a:ext cx="609600" cy="6096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43596"/>
    </mc:Choice>
    <mc:Fallback>
      <p:transition spd="slow" advTm="435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fill="hold"/>
                                        <p:tgtEl>
                                          <p:spTgt spid="11"/>
                                        </p:tgtEl>
                                        <p:attrNameLst>
                                          <p:attrName>ppt_x</p:attrName>
                                        </p:attrNameLst>
                                      </p:cBhvr>
                                      <p:tavLst>
                                        <p:tav tm="0">
                                          <p:val>
                                            <p:strVal val="#ppt_x"/>
                                          </p:val>
                                        </p:tav>
                                        <p:tav tm="100000">
                                          <p:val>
                                            <p:strVal val="#ppt_x"/>
                                          </p:val>
                                        </p:tav>
                                      </p:tavLst>
                                    </p:anim>
                                    <p:anim calcmode="lin" valueType="num">
                                      <p:cBhvr additive="base">
                                        <p:cTn id="4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additive="base">
                                        <p:cTn id="47" dur="500" fill="hold"/>
                                        <p:tgtEl>
                                          <p:spTgt spid="23"/>
                                        </p:tgtEl>
                                        <p:attrNameLst>
                                          <p:attrName>ppt_x</p:attrName>
                                        </p:attrNameLst>
                                      </p:cBhvr>
                                      <p:tavLst>
                                        <p:tav tm="0">
                                          <p:val>
                                            <p:strVal val="#ppt_x"/>
                                          </p:val>
                                        </p:tav>
                                        <p:tav tm="100000">
                                          <p:val>
                                            <p:strVal val="#ppt_x"/>
                                          </p:val>
                                        </p:tav>
                                      </p:tavLst>
                                    </p:anim>
                                    <p:anim calcmode="lin" valueType="num">
                                      <p:cBhvr additive="base">
                                        <p:cTn id="4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anim calcmode="lin" valueType="num">
                                      <p:cBhvr additive="base">
                                        <p:cTn id="53" dur="500" fill="hold"/>
                                        <p:tgtEl>
                                          <p:spTgt spid="14"/>
                                        </p:tgtEl>
                                        <p:attrNameLst>
                                          <p:attrName>ppt_x</p:attrName>
                                        </p:attrNameLst>
                                      </p:cBhvr>
                                      <p:tavLst>
                                        <p:tav tm="0">
                                          <p:val>
                                            <p:strVal val="#ppt_x"/>
                                          </p:val>
                                        </p:tav>
                                        <p:tav tm="100000">
                                          <p:val>
                                            <p:strVal val="#ppt_x"/>
                                          </p:val>
                                        </p:tav>
                                      </p:tavLst>
                                    </p:anim>
                                    <p:anim calcmode="lin" valueType="num">
                                      <p:cBhvr additive="base">
                                        <p:cTn id="5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5" fill="hold" display="0">
                  <p:stCondLst>
                    <p:cond delay="indefinite"/>
                  </p:stCondLst>
                  <p:endCondLst>
                    <p:cond evt="onStopAudio" delay="0">
                      <p:tgtEl>
                        <p:sldTgt/>
                      </p:tgtEl>
                    </p:cond>
                  </p:endCondLst>
                </p:cTn>
                <p:tgtEl>
                  <p:spTgt spid="3"/>
                </p:tgtEl>
              </p:cMediaNode>
            </p:audio>
          </p:childTnLst>
        </p:cTn>
      </p:par>
    </p:tnLst>
    <p:bldLst>
      <p:bldP spid="5" grpId="0" animBg="1"/>
      <p:bldP spid="6" grpId="0" animBg="1"/>
      <p:bldP spid="8" grpId="0" animBg="1"/>
      <p:bldP spid="9" grpId="0" animBg="1"/>
      <p:bldP spid="11" grpId="0" animBg="1"/>
      <p:bldP spid="14" grpId="0" animBg="1"/>
      <p:bldP spid="2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获取文献</a:t>
            </a:r>
            <a:r>
              <a:rPr lang="en-US" altLang="zh-CN" dirty="0"/>
              <a:t>-</a:t>
            </a:r>
            <a:r>
              <a:rPr lang="zh-CN" altLang="en-US" dirty="0"/>
              <a:t>导入文献</a:t>
            </a:r>
            <a:r>
              <a:rPr lang="en-US" altLang="zh-CN" dirty="0"/>
              <a:t>&lt;</a:t>
            </a:r>
            <a:r>
              <a:rPr lang="zh-CN" altLang="en-US" dirty="0"/>
              <a:t>三</a:t>
            </a:r>
            <a:r>
              <a:rPr lang="en-US" altLang="zh-CN" dirty="0"/>
              <a:t>&gt;</a:t>
            </a:r>
            <a:endParaRPr lang="zh-CN" altLang="en-US" dirty="0"/>
          </a:p>
        </p:txBody>
      </p:sp>
      <p:pic>
        <p:nvPicPr>
          <p:cNvPr id="4" name="图片 3"/>
          <p:cNvPicPr>
            <a:picLocks noChangeAspect="1"/>
          </p:cNvPicPr>
          <p:nvPr/>
        </p:nvPicPr>
        <p:blipFill>
          <a:blip r:embed="rId5"/>
          <a:stretch>
            <a:fillRect/>
          </a:stretch>
        </p:blipFill>
        <p:spPr>
          <a:xfrm>
            <a:off x="0" y="771525"/>
            <a:ext cx="9144000" cy="5314950"/>
          </a:xfrm>
          <a:prstGeom prst="rect">
            <a:avLst/>
          </a:prstGeom>
        </p:spPr>
      </p:pic>
      <p:sp>
        <p:nvSpPr>
          <p:cNvPr id="5" name="矩形 4"/>
          <p:cNvSpPr/>
          <p:nvPr/>
        </p:nvSpPr>
        <p:spPr>
          <a:xfrm>
            <a:off x="1295400" y="1647825"/>
            <a:ext cx="4933950" cy="8001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音频 2">
            <a:hlinkClick r:id="" action="ppaction://media"/>
            <a:extLst>
              <a:ext uri="{FF2B5EF4-FFF2-40B4-BE49-F238E27FC236}">
                <a16:creationId xmlns:a16="http://schemas.microsoft.com/office/drawing/2014/main" id="{8528A6AE-5AAA-4EF4-8DCC-B2392343954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550"/>
    </mc:Choice>
    <mc:Fallback>
      <p:transition spd="slow" advTm="75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获取文献</a:t>
            </a:r>
            <a:r>
              <a:rPr lang="en-US" altLang="zh-CN" dirty="0"/>
              <a:t>-</a:t>
            </a:r>
            <a:r>
              <a:rPr lang="zh-CN" altLang="en-US" dirty="0"/>
              <a:t>导入文件</a:t>
            </a:r>
          </a:p>
        </p:txBody>
      </p:sp>
      <p:pic>
        <p:nvPicPr>
          <p:cNvPr id="3" name="图片 2"/>
          <p:cNvPicPr>
            <a:picLocks noChangeAspect="1"/>
          </p:cNvPicPr>
          <p:nvPr/>
        </p:nvPicPr>
        <p:blipFill>
          <a:blip r:embed="rId6"/>
          <a:stretch>
            <a:fillRect/>
          </a:stretch>
        </p:blipFill>
        <p:spPr>
          <a:xfrm>
            <a:off x="0" y="758825"/>
            <a:ext cx="9144000" cy="5340350"/>
          </a:xfrm>
          <a:prstGeom prst="rect">
            <a:avLst/>
          </a:prstGeom>
        </p:spPr>
      </p:pic>
      <p:sp>
        <p:nvSpPr>
          <p:cNvPr id="4" name="矩形 3"/>
          <p:cNvSpPr/>
          <p:nvPr/>
        </p:nvSpPr>
        <p:spPr>
          <a:xfrm>
            <a:off x="729129" y="1661458"/>
            <a:ext cx="561789" cy="13148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243106" y="950259"/>
            <a:ext cx="370541" cy="34663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7"/>
          <a:stretch>
            <a:fillRect/>
          </a:stretch>
        </p:blipFill>
        <p:spPr>
          <a:xfrm>
            <a:off x="2061210" y="1968883"/>
            <a:ext cx="2755751" cy="3164709"/>
          </a:xfrm>
          <a:prstGeom prst="rect">
            <a:avLst/>
          </a:prstGeom>
        </p:spPr>
      </p:pic>
      <p:sp>
        <p:nvSpPr>
          <p:cNvPr id="7" name="矩形 6"/>
          <p:cNvSpPr/>
          <p:nvPr/>
        </p:nvSpPr>
        <p:spPr>
          <a:xfrm>
            <a:off x="4201456" y="2456329"/>
            <a:ext cx="543858" cy="15538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2151530" y="2157506"/>
            <a:ext cx="2008094" cy="10638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2109694" y="4482353"/>
            <a:ext cx="2115671"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4285127" y="4607859"/>
            <a:ext cx="353266" cy="1553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2109694" y="4326962"/>
            <a:ext cx="890494" cy="12981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音频 7">
            <a:hlinkClick r:id="" action="ppaction://media"/>
            <a:extLst>
              <a:ext uri="{FF2B5EF4-FFF2-40B4-BE49-F238E27FC236}">
                <a16:creationId xmlns:a16="http://schemas.microsoft.com/office/drawing/2014/main" id="{21473973-85C1-4218-B7D7-7B3AFB2C30AF}"/>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6032500"/>
            <a:ext cx="609600" cy="6096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74311"/>
    </mc:Choice>
    <mc:Fallback>
      <p:transition spd="slow" advTm="743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ppt_x"/>
                                          </p:val>
                                        </p:tav>
                                        <p:tav tm="100000">
                                          <p:val>
                                            <p:strVal val="#ppt_x"/>
                                          </p:val>
                                        </p:tav>
                                      </p:tavLst>
                                    </p:anim>
                                    <p:anim calcmode="lin" valueType="num">
                                      <p:cBhvr additive="base">
                                        <p:cTn id="4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additive="base">
                                        <p:cTn id="47" dur="500" fill="hold"/>
                                        <p:tgtEl>
                                          <p:spTgt spid="11"/>
                                        </p:tgtEl>
                                        <p:attrNameLst>
                                          <p:attrName>ppt_x</p:attrName>
                                        </p:attrNameLst>
                                      </p:cBhvr>
                                      <p:tavLst>
                                        <p:tav tm="0">
                                          <p:val>
                                            <p:strVal val="#ppt_x"/>
                                          </p:val>
                                        </p:tav>
                                        <p:tav tm="100000">
                                          <p:val>
                                            <p:strVal val="#ppt_x"/>
                                          </p:val>
                                        </p:tav>
                                      </p:tavLst>
                                    </p:anim>
                                    <p:anim calcmode="lin" valueType="num">
                                      <p:cBhvr additive="base">
                                        <p:cTn id="4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additive="base">
                                        <p:cTn id="53" dur="500" fill="hold"/>
                                        <p:tgtEl>
                                          <p:spTgt spid="12"/>
                                        </p:tgtEl>
                                        <p:attrNameLst>
                                          <p:attrName>ppt_x</p:attrName>
                                        </p:attrNameLst>
                                      </p:cBhvr>
                                      <p:tavLst>
                                        <p:tav tm="0">
                                          <p:val>
                                            <p:strVal val="#ppt_x"/>
                                          </p:val>
                                        </p:tav>
                                        <p:tav tm="100000">
                                          <p:val>
                                            <p:strVal val="#ppt_x"/>
                                          </p:val>
                                        </p:tav>
                                      </p:tavLst>
                                    </p:anim>
                                    <p:anim calcmode="lin" valueType="num">
                                      <p:cBhvr additive="base">
                                        <p:cTn id="5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5" fill="hold" display="0">
                  <p:stCondLst>
                    <p:cond delay="indefinite"/>
                  </p:stCondLst>
                  <p:endCondLst>
                    <p:cond evt="onStopAudio" delay="0">
                      <p:tgtEl>
                        <p:sldTgt/>
                      </p:tgtEl>
                    </p:cond>
                  </p:endCondLst>
                </p:cTn>
                <p:tgtEl>
                  <p:spTgt spid="8"/>
                </p:tgtEl>
              </p:cMediaNode>
            </p:audio>
          </p:childTnLst>
        </p:cTn>
      </p:par>
    </p:tnLst>
    <p:bldLst>
      <p:bldP spid="4" grpId="0" animBg="1"/>
      <p:bldP spid="5" grpId="0" animBg="1"/>
      <p:bldP spid="7" grpId="0" animBg="1"/>
      <p:bldP spid="10" grpId="0" animBg="1"/>
      <p:bldP spid="11" grpId="0" animBg="1"/>
      <p:bldP spid="12"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获取文献</a:t>
            </a:r>
            <a:r>
              <a:rPr lang="en-US" altLang="zh-CN" dirty="0"/>
              <a:t>-</a:t>
            </a:r>
            <a:r>
              <a:rPr lang="zh-CN" altLang="en-US" dirty="0"/>
              <a:t>手动添加</a:t>
            </a:r>
          </a:p>
        </p:txBody>
      </p:sp>
      <p:pic>
        <p:nvPicPr>
          <p:cNvPr id="3" name="图片 2"/>
          <p:cNvPicPr>
            <a:picLocks noChangeAspect="1"/>
          </p:cNvPicPr>
          <p:nvPr/>
        </p:nvPicPr>
        <p:blipFill>
          <a:blip r:embed="rId6"/>
          <a:stretch>
            <a:fillRect/>
          </a:stretch>
        </p:blipFill>
        <p:spPr>
          <a:xfrm>
            <a:off x="0" y="758290"/>
            <a:ext cx="9144000" cy="5341419"/>
          </a:xfrm>
          <a:prstGeom prst="rect">
            <a:avLst/>
          </a:prstGeom>
        </p:spPr>
      </p:pic>
      <p:sp>
        <p:nvSpPr>
          <p:cNvPr id="4" name="矩形 3"/>
          <p:cNvSpPr/>
          <p:nvPr/>
        </p:nvSpPr>
        <p:spPr>
          <a:xfrm>
            <a:off x="680484" y="1509823"/>
            <a:ext cx="733646" cy="12759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425302" y="925033"/>
            <a:ext cx="404038" cy="39340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7"/>
          <a:stretch>
            <a:fillRect/>
          </a:stretch>
        </p:blipFill>
        <p:spPr>
          <a:xfrm>
            <a:off x="1828347" y="1880390"/>
            <a:ext cx="4001242" cy="3341696"/>
          </a:xfrm>
          <a:prstGeom prst="rect">
            <a:avLst/>
          </a:prstGeom>
        </p:spPr>
      </p:pic>
      <p:sp>
        <p:nvSpPr>
          <p:cNvPr id="7" name="矩形 6"/>
          <p:cNvSpPr/>
          <p:nvPr/>
        </p:nvSpPr>
        <p:spPr>
          <a:xfrm>
            <a:off x="2232837" y="2413591"/>
            <a:ext cx="616689" cy="273256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3026752" y="3213554"/>
            <a:ext cx="1066783" cy="523220"/>
          </a:xfrm>
          <a:prstGeom prst="rect">
            <a:avLst/>
          </a:prstGeom>
          <a:solidFill>
            <a:schemeClr val="accent2">
              <a:lumMod val="75000"/>
            </a:schemeClr>
          </a:solidFill>
        </p:spPr>
        <p:txBody>
          <a:bodyPr vert="horz" wrap="square" rtlCol="0">
            <a:spAutoFit/>
          </a:bodyPr>
          <a:lstStyle/>
          <a:p>
            <a:pPr algn="ctr"/>
            <a:r>
              <a:rPr lang="zh-CN" altLang="en-US" sz="1400" b="1" dirty="0">
                <a:solidFill>
                  <a:schemeClr val="bg1"/>
                </a:solidFill>
              </a:rPr>
              <a:t>逐项录入信息</a:t>
            </a:r>
          </a:p>
        </p:txBody>
      </p:sp>
      <p:sp>
        <p:nvSpPr>
          <p:cNvPr id="10" name="矩形 9"/>
          <p:cNvSpPr/>
          <p:nvPr/>
        </p:nvSpPr>
        <p:spPr>
          <a:xfrm>
            <a:off x="1860698" y="2052084"/>
            <a:ext cx="1871330" cy="1488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音频 7">
            <a:hlinkClick r:id="" action="ppaction://media"/>
            <a:extLst>
              <a:ext uri="{FF2B5EF4-FFF2-40B4-BE49-F238E27FC236}">
                <a16:creationId xmlns:a16="http://schemas.microsoft.com/office/drawing/2014/main" id="{A9A1BAAB-1F2F-4C3C-890B-2D48AAE46BC0}"/>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6032500"/>
            <a:ext cx="609600" cy="6096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31086"/>
    </mc:Choice>
    <mc:Fallback>
      <p:transition spd="slow" advTm="310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8"/>
                </p:tgtEl>
              </p:cMediaNode>
            </p:audio>
          </p:childTnLst>
        </p:cTn>
      </p:par>
    </p:tnLst>
    <p:bldLst>
      <p:bldP spid="4" grpId="0" animBg="1"/>
      <p:bldP spid="5" grpId="0" animBg="1"/>
      <p:bldP spid="7" grpId="0" animBg="1"/>
      <p:bldP spid="9"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功能模块介绍</a:t>
            </a:r>
          </a:p>
        </p:txBody>
      </p:sp>
      <p:sp>
        <p:nvSpPr>
          <p:cNvPr id="4" name="ïṥ1iḍè"/>
          <p:cNvSpPr txBox="1"/>
          <p:nvPr/>
        </p:nvSpPr>
        <p:spPr bwMode="auto">
          <a:xfrm>
            <a:off x="3513216" y="2613784"/>
            <a:ext cx="2284142" cy="48173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000" rIns="90000" anchor="ctr" anchorCtr="0">
            <a:no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spcBef>
                <a:spcPct val="0"/>
              </a:spcBef>
            </a:pPr>
            <a:r>
              <a:rPr lang="zh-CN" altLang="en-US" sz="2400" dirty="0">
                <a:solidFill>
                  <a:schemeClr val="accent2">
                    <a:lumMod val="75000"/>
                  </a:schemeClr>
                </a:solidFill>
                <a:latin typeface="微软雅黑" panose="020B0503020204020204" pitchFamily="34" charset="-122"/>
                <a:ea typeface="微软雅黑" panose="020B0503020204020204" pitchFamily="34" charset="-122"/>
              </a:rPr>
              <a:t>全文自动下载</a:t>
            </a:r>
            <a:endParaRPr lang="en-US" altLang="zh-CN" sz="2400" dirty="0">
              <a:solidFill>
                <a:schemeClr val="accent2">
                  <a:lumMod val="75000"/>
                </a:schemeClr>
              </a:solidFill>
              <a:latin typeface="微软雅黑" panose="020B0503020204020204" pitchFamily="34" charset="-122"/>
              <a:ea typeface="微软雅黑" panose="020B0503020204020204" pitchFamily="34" charset="-122"/>
            </a:endParaRPr>
          </a:p>
        </p:txBody>
      </p:sp>
      <p:sp>
        <p:nvSpPr>
          <p:cNvPr id="5" name="ís1iḍé"/>
          <p:cNvSpPr/>
          <p:nvPr/>
        </p:nvSpPr>
        <p:spPr bwMode="auto">
          <a:xfrm>
            <a:off x="3502587" y="3039255"/>
            <a:ext cx="5466421" cy="745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rIns="90000" anchor="t" anchorCtr="0">
            <a:no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r>
              <a:rPr lang="zh-CN" altLang="en-US" dirty="0"/>
              <a:t>可自动下载文献对应的全文（需要全文的访问权限），支持</a:t>
            </a:r>
            <a:r>
              <a:rPr lang="en-US" altLang="zh-CN" dirty="0"/>
              <a:t>OA</a:t>
            </a:r>
            <a:r>
              <a:rPr lang="zh-CN" altLang="en-US" dirty="0"/>
              <a:t>全文的自动下载（不需要权限）。</a:t>
            </a:r>
            <a:endParaRPr lang="zh-CN" altLang="en-US" dirty="0">
              <a:solidFill>
                <a:srgbClr val="1A4E5A"/>
              </a:solidFill>
            </a:endParaRPr>
          </a:p>
        </p:txBody>
      </p:sp>
      <p:pic>
        <p:nvPicPr>
          <p:cNvPr id="7" name="图片 6"/>
          <p:cNvPicPr>
            <a:picLocks noChangeAspect="1"/>
          </p:cNvPicPr>
          <p:nvPr/>
        </p:nvPicPr>
        <p:blipFill rotWithShape="1">
          <a:blip r:embed="rId5" cstate="print">
            <a:extLst>
              <a:ext uri="{28A0092B-C50C-407E-A947-70E740481C1C}">
                <a14:useLocalDpi xmlns:a14="http://schemas.microsoft.com/office/drawing/2010/main" val="0"/>
              </a:ext>
            </a:extLst>
          </a:blip>
          <a:srcRect l="30179" t="-178" r="29820" b="178"/>
          <a:stretch>
            <a:fillRect/>
          </a:stretch>
        </p:blipFill>
        <p:spPr>
          <a:xfrm>
            <a:off x="246063" y="1218909"/>
            <a:ext cx="2786743" cy="4644571"/>
          </a:xfrm>
          <a:prstGeom prst="rect">
            <a:avLst/>
          </a:prstGeom>
        </p:spPr>
      </p:pic>
      <p:sp>
        <p:nvSpPr>
          <p:cNvPr id="9" name="矩形 8"/>
          <p:cNvSpPr/>
          <p:nvPr/>
        </p:nvSpPr>
        <p:spPr>
          <a:xfrm>
            <a:off x="246059" y="1228952"/>
            <a:ext cx="2786743" cy="4644571"/>
          </a:xfrm>
          <a:prstGeom prst="rect">
            <a:avLst/>
          </a:prstGeom>
          <a:gradFill>
            <a:gsLst>
              <a:gs pos="0">
                <a:srgbClr val="0E2B5E"/>
              </a:gs>
              <a:gs pos="39000">
                <a:srgbClr val="0E2B5E">
                  <a:alpha val="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246063" y="4583145"/>
            <a:ext cx="2786743" cy="805543"/>
          </a:xfrm>
          <a:prstGeom prst="rect">
            <a:avLst/>
          </a:prstGeom>
          <a:solidFill>
            <a:schemeClr val="tx1">
              <a:lumMod val="50000"/>
              <a:lumOff val="50000"/>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dirty="0">
                <a:latin typeface="微软雅黑" panose="020B0503020204020204" pitchFamily="34" charset="-122"/>
                <a:ea typeface="微软雅黑" panose="020B0503020204020204" pitchFamily="34" charset="-122"/>
              </a:rPr>
              <a:t>文献管理</a:t>
            </a:r>
          </a:p>
        </p:txBody>
      </p:sp>
      <p:pic>
        <p:nvPicPr>
          <p:cNvPr id="1025" name="Picture 1" descr="http://www.notefirst.com/Styles/Default/dot1.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8194" y="2759394"/>
            <a:ext cx="45719" cy="45719"/>
          </a:xfrm>
          <a:prstGeom prst="rect">
            <a:avLst/>
          </a:prstGeom>
          <a:noFill/>
          <a:extLst>
            <a:ext uri="{909E8E84-426E-40DD-AFC4-6F175D3DCCD1}">
              <a14:hiddenFill xmlns:a14="http://schemas.microsoft.com/office/drawing/2010/main">
                <a:solidFill>
                  <a:srgbClr val="FFFFFF"/>
                </a:solidFill>
              </a14:hiddenFill>
            </a:ext>
          </a:extLst>
        </p:spPr>
      </p:pic>
      <p:sp>
        <p:nvSpPr>
          <p:cNvPr id="10" name="ïṥ1iḍè"/>
          <p:cNvSpPr txBox="1"/>
          <p:nvPr/>
        </p:nvSpPr>
        <p:spPr bwMode="auto">
          <a:xfrm>
            <a:off x="3466442" y="1114032"/>
            <a:ext cx="2284142" cy="479464"/>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000" rIns="90000" anchor="ctr" anchorCtr="0">
            <a:no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spcBef>
                <a:spcPct val="0"/>
              </a:spcBef>
            </a:pPr>
            <a:r>
              <a:rPr lang="zh-CN" altLang="en-US" sz="2400" dirty="0">
                <a:solidFill>
                  <a:schemeClr val="accent2">
                    <a:lumMod val="75000"/>
                  </a:schemeClr>
                </a:solidFill>
                <a:latin typeface="微软雅黑" panose="020B0503020204020204" pitchFamily="34" charset="-122"/>
                <a:ea typeface="微软雅黑" panose="020B0503020204020204" pitchFamily="34" charset="-122"/>
              </a:rPr>
              <a:t>题录自动更新</a:t>
            </a:r>
          </a:p>
        </p:txBody>
      </p:sp>
      <p:sp>
        <p:nvSpPr>
          <p:cNvPr id="11" name="ís1iḍé"/>
          <p:cNvSpPr/>
          <p:nvPr/>
        </p:nvSpPr>
        <p:spPr bwMode="auto">
          <a:xfrm>
            <a:off x="3469401" y="1593496"/>
            <a:ext cx="5426949" cy="77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rIns="90000" anchor="t" anchorCtr="0">
            <a:no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r>
              <a:rPr lang="zh-CN" altLang="en-US" dirty="0">
                <a:solidFill>
                  <a:schemeClr val="tx1">
                    <a:lumMod val="85000"/>
                    <a:lumOff val="15000"/>
                  </a:schemeClr>
                </a:solidFill>
              </a:rPr>
              <a:t>当题录的元数据不完整时，可在指定的数据库网站自动进行元数据补充。</a:t>
            </a:r>
          </a:p>
        </p:txBody>
      </p:sp>
      <p:sp>
        <p:nvSpPr>
          <p:cNvPr id="12" name="ïṥ1iḍè"/>
          <p:cNvSpPr txBox="1"/>
          <p:nvPr/>
        </p:nvSpPr>
        <p:spPr bwMode="auto">
          <a:xfrm>
            <a:off x="3537504" y="4210157"/>
            <a:ext cx="2284142" cy="48173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000" rIns="90000" anchor="ctr" anchorCtr="0">
            <a:no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spcBef>
                <a:spcPct val="0"/>
              </a:spcBef>
            </a:pPr>
            <a:r>
              <a:rPr lang="zh-CN" altLang="en-US" sz="2400" dirty="0">
                <a:solidFill>
                  <a:schemeClr val="accent2">
                    <a:lumMod val="75000"/>
                  </a:schemeClr>
                </a:solidFill>
                <a:latin typeface="微软雅黑" panose="020B0503020204020204" pitchFamily="34" charset="-122"/>
                <a:ea typeface="微软雅黑" panose="020B0503020204020204" pitchFamily="34" charset="-122"/>
              </a:rPr>
              <a:t>内置</a:t>
            </a:r>
            <a:r>
              <a:rPr lang="en-US" altLang="zh-CN" sz="2400" dirty="0">
                <a:solidFill>
                  <a:schemeClr val="accent2">
                    <a:lumMod val="75000"/>
                  </a:schemeClr>
                </a:solidFill>
                <a:latin typeface="微软雅黑" panose="020B0503020204020204" pitchFamily="34" charset="-122"/>
                <a:ea typeface="微软雅黑" panose="020B0503020204020204" pitchFamily="34" charset="-122"/>
              </a:rPr>
              <a:t>PDF</a:t>
            </a:r>
            <a:r>
              <a:rPr lang="zh-CN" altLang="en-US" sz="2400" dirty="0">
                <a:solidFill>
                  <a:schemeClr val="accent2">
                    <a:lumMod val="75000"/>
                  </a:schemeClr>
                </a:solidFill>
                <a:latin typeface="微软雅黑" panose="020B0503020204020204" pitchFamily="34" charset="-122"/>
                <a:ea typeface="微软雅黑" panose="020B0503020204020204" pitchFamily="34" charset="-122"/>
              </a:rPr>
              <a:t>阅读器</a:t>
            </a:r>
            <a:endParaRPr lang="en-US" altLang="zh-CN" sz="2400" dirty="0">
              <a:solidFill>
                <a:schemeClr val="accent2">
                  <a:lumMod val="75000"/>
                </a:schemeClr>
              </a:solidFill>
              <a:latin typeface="微软雅黑" panose="020B0503020204020204" pitchFamily="34" charset="-122"/>
              <a:ea typeface="微软雅黑" panose="020B0503020204020204" pitchFamily="34" charset="-122"/>
            </a:endParaRPr>
          </a:p>
        </p:txBody>
      </p:sp>
      <p:sp>
        <p:nvSpPr>
          <p:cNvPr id="13" name="ís1iḍé"/>
          <p:cNvSpPr/>
          <p:nvPr/>
        </p:nvSpPr>
        <p:spPr bwMode="auto">
          <a:xfrm>
            <a:off x="3526875" y="4635628"/>
            <a:ext cx="5466421" cy="745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rIns="90000" anchor="t" anchorCtr="0">
            <a:no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r>
              <a:rPr lang="en-US" altLang="zh-CN" dirty="0"/>
              <a:t>NoteFirst</a:t>
            </a:r>
            <a:r>
              <a:rPr lang="zh-CN" altLang="en-US" dirty="0"/>
              <a:t>提供</a:t>
            </a:r>
            <a:r>
              <a:rPr lang="en-US" altLang="zh-CN" dirty="0"/>
              <a:t>PDF</a:t>
            </a:r>
            <a:r>
              <a:rPr lang="zh-CN" altLang="en-US" dirty="0"/>
              <a:t>阅读器功能，并支持批注、高亮等标注功能。</a:t>
            </a:r>
            <a:endParaRPr lang="zh-CN" altLang="en-US" dirty="0">
              <a:solidFill>
                <a:srgbClr val="1A4E5A"/>
              </a:solidFill>
            </a:endParaRPr>
          </a:p>
        </p:txBody>
      </p:sp>
      <p:pic>
        <p:nvPicPr>
          <p:cNvPr id="3" name="音频 2">
            <a:hlinkClick r:id="" action="ppaction://media"/>
            <a:extLst>
              <a:ext uri="{FF2B5EF4-FFF2-40B4-BE49-F238E27FC236}">
                <a16:creationId xmlns:a16="http://schemas.microsoft.com/office/drawing/2014/main" id="{2CB98A1A-4EC9-4781-830A-D2065DC9679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4993"/>
    </mc:Choice>
    <mc:Fallback>
      <p:transition spd="slow" advTm="349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文献管理软件产品定位</a:t>
            </a:r>
          </a:p>
        </p:txBody>
      </p:sp>
      <p:pic>
        <p:nvPicPr>
          <p:cNvPr id="4" name="图片 3"/>
          <p:cNvPicPr>
            <a:picLocks noChangeAspect="1"/>
          </p:cNvPicPr>
          <p:nvPr/>
        </p:nvPicPr>
        <p:blipFill rotWithShape="1">
          <a:blip r:embed="rId5" cstate="print">
            <a:extLst>
              <a:ext uri="{28A0092B-C50C-407E-A947-70E740481C1C}">
                <a14:useLocalDpi xmlns:a14="http://schemas.microsoft.com/office/drawing/2010/main" val="0"/>
              </a:ext>
            </a:extLst>
          </a:blip>
          <a:srcRect l="55462"/>
          <a:stretch>
            <a:fillRect/>
          </a:stretch>
        </p:blipFill>
        <p:spPr>
          <a:xfrm>
            <a:off x="622708" y="1064993"/>
            <a:ext cx="2644329" cy="4283386"/>
          </a:xfrm>
          <a:prstGeom prst="rect">
            <a:avLst/>
          </a:prstGeom>
          <a:ln w="38100">
            <a:solidFill>
              <a:srgbClr val="7B817E"/>
            </a:solidFill>
          </a:ln>
          <a:effectLst>
            <a:outerShdw blurRad="50800" dist="38100" dir="2700000" algn="tl" rotWithShape="0">
              <a:prstClr val="black">
                <a:alpha val="40000"/>
              </a:prstClr>
            </a:outerShdw>
          </a:effectLst>
        </p:spPr>
      </p:pic>
      <p:grpSp>
        <p:nvGrpSpPr>
          <p:cNvPr id="5" name="组合 4"/>
          <p:cNvGrpSpPr/>
          <p:nvPr/>
        </p:nvGrpSpPr>
        <p:grpSpPr>
          <a:xfrm>
            <a:off x="2890391" y="2657761"/>
            <a:ext cx="753291" cy="753297"/>
            <a:chOff x="4098476" y="1263124"/>
            <a:chExt cx="653336" cy="653341"/>
          </a:xfrm>
          <a:effectLst>
            <a:outerShdw blurRad="50800" dist="38100" dir="2700000" algn="tl" rotWithShape="0">
              <a:prstClr val="black">
                <a:alpha val="40000"/>
              </a:prstClr>
            </a:outerShdw>
          </a:effectLst>
        </p:grpSpPr>
        <p:sp>
          <p:nvSpPr>
            <p:cNvPr id="6" name="ïšḻíḍe"/>
            <p:cNvSpPr/>
            <p:nvPr/>
          </p:nvSpPr>
          <p:spPr>
            <a:xfrm>
              <a:off x="4098476" y="1263124"/>
              <a:ext cx="653336" cy="653341"/>
            </a:xfrm>
            <a:prstGeom prst="ellipse">
              <a:avLst/>
            </a:prstGeom>
            <a:solidFill>
              <a:srgbClr val="34829A"/>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90000" tIns="46800" rIns="90000" bIns="46800" rtlCol="0" anchor="ctr">
              <a:noAutofit/>
            </a:bodyPr>
            <a:lstStyle>
              <a:defPPr>
                <a:defRPr lang="zh-CN"/>
              </a:defPPr>
              <a:lvl1pPr marL="0" algn="l" defTabSz="913765" rtl="0" eaLnBrk="1" latinLnBrk="0" hangingPunct="1">
                <a:defRPr sz="1800" kern="1200">
                  <a:solidFill>
                    <a:schemeClr val="lt1"/>
                  </a:solidFill>
                </a:defRPr>
              </a:lvl1pPr>
              <a:lvl2pPr marL="457200" algn="l" defTabSz="913765" rtl="0" eaLnBrk="1" latinLnBrk="0" hangingPunct="1">
                <a:defRPr sz="1800" kern="1200">
                  <a:solidFill>
                    <a:schemeClr val="lt1"/>
                  </a:solidFill>
                </a:defRPr>
              </a:lvl2pPr>
              <a:lvl3pPr marL="914400" algn="l" defTabSz="913765" rtl="0" eaLnBrk="1" latinLnBrk="0" hangingPunct="1">
                <a:defRPr sz="1800" kern="1200">
                  <a:solidFill>
                    <a:schemeClr val="lt1"/>
                  </a:solidFill>
                </a:defRPr>
              </a:lvl3pPr>
              <a:lvl4pPr marL="1371600" algn="l" defTabSz="913765" rtl="0" eaLnBrk="1" latinLnBrk="0" hangingPunct="1">
                <a:defRPr sz="1800" kern="1200">
                  <a:solidFill>
                    <a:schemeClr val="lt1"/>
                  </a:solidFill>
                </a:defRPr>
              </a:lvl4pPr>
              <a:lvl5pPr marL="1828800" algn="l" defTabSz="913765" rtl="0" eaLnBrk="1" latinLnBrk="0" hangingPunct="1">
                <a:defRPr sz="1800" kern="1200">
                  <a:solidFill>
                    <a:schemeClr val="lt1"/>
                  </a:solidFill>
                </a:defRPr>
              </a:lvl5pPr>
              <a:lvl6pPr marL="2286000" algn="l" defTabSz="913765" rtl="0" eaLnBrk="1" latinLnBrk="0" hangingPunct="1">
                <a:defRPr sz="1800" kern="1200">
                  <a:solidFill>
                    <a:schemeClr val="lt1"/>
                  </a:solidFill>
                </a:defRPr>
              </a:lvl6pPr>
              <a:lvl7pPr marL="2743200" algn="l" defTabSz="913765" rtl="0" eaLnBrk="1" latinLnBrk="0" hangingPunct="1">
                <a:defRPr sz="1800" kern="1200">
                  <a:solidFill>
                    <a:schemeClr val="lt1"/>
                  </a:solidFill>
                </a:defRPr>
              </a:lvl7pPr>
              <a:lvl8pPr marL="3200400" algn="l" defTabSz="913765" rtl="0" eaLnBrk="1" latinLnBrk="0" hangingPunct="1">
                <a:defRPr sz="1800" kern="1200">
                  <a:solidFill>
                    <a:schemeClr val="lt1"/>
                  </a:solidFill>
                </a:defRPr>
              </a:lvl8pPr>
              <a:lvl9pPr marL="3657600" algn="l" defTabSz="913765" rtl="0" eaLnBrk="1" latinLnBrk="0" hangingPunct="1">
                <a:defRPr sz="1800" kern="1200">
                  <a:solidFill>
                    <a:schemeClr val="lt1"/>
                  </a:solidFill>
                </a:defRPr>
              </a:lvl9pPr>
            </a:lstStyle>
            <a:p>
              <a:pPr algn="ctr"/>
              <a:endParaRPr lang="zh-CN" altLang="en-US" dirty="0">
                <a:latin typeface="Impact" panose="020B0806030902050204" pitchFamily="34" charset="0"/>
              </a:endParaRPr>
            </a:p>
          </p:txBody>
        </p:sp>
        <p:sp>
          <p:nvSpPr>
            <p:cNvPr id="7" name="literature_221957"/>
            <p:cNvSpPr>
              <a:spLocks noChangeAspect="1"/>
            </p:cNvSpPr>
            <p:nvPr/>
          </p:nvSpPr>
          <p:spPr bwMode="auto">
            <a:xfrm>
              <a:off x="4259594" y="1437126"/>
              <a:ext cx="333715" cy="305336"/>
            </a:xfrm>
            <a:custGeom>
              <a:avLst/>
              <a:gdLst>
                <a:gd name="T0" fmla="*/ 6414 w 6964"/>
                <a:gd name="T1" fmla="*/ 2741 h 6382"/>
                <a:gd name="T2" fmla="*/ 6414 w 6964"/>
                <a:gd name="T3" fmla="*/ 747 h 6382"/>
                <a:gd name="T4" fmla="*/ 5555 w 6964"/>
                <a:gd name="T5" fmla="*/ 341 h 6382"/>
                <a:gd name="T6" fmla="*/ 4972 w 6964"/>
                <a:gd name="T7" fmla="*/ 0 h 6382"/>
                <a:gd name="T8" fmla="*/ 668 w 6964"/>
                <a:gd name="T9" fmla="*/ 0 h 6382"/>
                <a:gd name="T10" fmla="*/ 0 w 6964"/>
                <a:gd name="T11" fmla="*/ 668 h 6382"/>
                <a:gd name="T12" fmla="*/ 668 w 6964"/>
                <a:gd name="T13" fmla="*/ 1336 h 6382"/>
                <a:gd name="T14" fmla="*/ 891 w 6964"/>
                <a:gd name="T15" fmla="*/ 1336 h 6382"/>
                <a:gd name="T16" fmla="*/ 891 w 6964"/>
                <a:gd name="T17" fmla="*/ 5714 h 6382"/>
                <a:gd name="T18" fmla="*/ 1558 w 6964"/>
                <a:gd name="T19" fmla="*/ 6382 h 6382"/>
                <a:gd name="T20" fmla="*/ 5863 w 6964"/>
                <a:gd name="T21" fmla="*/ 6382 h 6382"/>
                <a:gd name="T22" fmla="*/ 5863 w 6964"/>
                <a:gd name="T23" fmla="*/ 5937 h 6382"/>
                <a:gd name="T24" fmla="*/ 5640 w 6964"/>
                <a:gd name="T25" fmla="*/ 5714 h 6382"/>
                <a:gd name="T26" fmla="*/ 5640 w 6964"/>
                <a:gd name="T27" fmla="*/ 3516 h 6382"/>
                <a:gd name="T28" fmla="*/ 6414 w 6964"/>
                <a:gd name="T29" fmla="*/ 2741 h 6382"/>
                <a:gd name="T30" fmla="*/ 891 w 6964"/>
                <a:gd name="T31" fmla="*/ 891 h 6382"/>
                <a:gd name="T32" fmla="*/ 668 w 6964"/>
                <a:gd name="T33" fmla="*/ 891 h 6382"/>
                <a:gd name="T34" fmla="*/ 445 w 6964"/>
                <a:gd name="T35" fmla="*/ 668 h 6382"/>
                <a:gd name="T36" fmla="*/ 668 w 6964"/>
                <a:gd name="T37" fmla="*/ 446 h 6382"/>
                <a:gd name="T38" fmla="*/ 891 w 6964"/>
                <a:gd name="T39" fmla="*/ 668 h 6382"/>
                <a:gd name="T40" fmla="*/ 891 w 6964"/>
                <a:gd name="T41" fmla="*/ 891 h 6382"/>
                <a:gd name="T42" fmla="*/ 1558 w 6964"/>
                <a:gd name="T43" fmla="*/ 5937 h 6382"/>
                <a:gd name="T44" fmla="*/ 1336 w 6964"/>
                <a:gd name="T45" fmla="*/ 5714 h 6382"/>
                <a:gd name="T46" fmla="*/ 1336 w 6964"/>
                <a:gd name="T47" fmla="*/ 668 h 6382"/>
                <a:gd name="T48" fmla="*/ 1297 w 6964"/>
                <a:gd name="T49" fmla="*/ 446 h 6382"/>
                <a:gd name="T50" fmla="*/ 4867 w 6964"/>
                <a:gd name="T51" fmla="*/ 446 h 6382"/>
                <a:gd name="T52" fmla="*/ 4420 w 6964"/>
                <a:gd name="T53" fmla="*/ 747 h 6382"/>
                <a:gd name="T54" fmla="*/ 2151 w 6964"/>
                <a:gd name="T55" fmla="*/ 3017 h 6382"/>
                <a:gd name="T56" fmla="*/ 2151 w 6964"/>
                <a:gd name="T57" fmla="*/ 4696 h 6382"/>
                <a:gd name="T58" fmla="*/ 1587 w 6964"/>
                <a:gd name="T59" fmla="*/ 5260 h 6382"/>
                <a:gd name="T60" fmla="*/ 1902 w 6964"/>
                <a:gd name="T61" fmla="*/ 5575 h 6382"/>
                <a:gd name="T62" fmla="*/ 2466 w 6964"/>
                <a:gd name="T63" fmla="*/ 5011 h 6382"/>
                <a:gd name="T64" fmla="*/ 4145 w 6964"/>
                <a:gd name="T65" fmla="*/ 5011 h 6382"/>
                <a:gd name="T66" fmla="*/ 5195 w 6964"/>
                <a:gd name="T67" fmla="*/ 3961 h 6382"/>
                <a:gd name="T68" fmla="*/ 5195 w 6964"/>
                <a:gd name="T69" fmla="*/ 5714 h 6382"/>
                <a:gd name="T70" fmla="*/ 5233 w 6964"/>
                <a:gd name="T71" fmla="*/ 5937 h 6382"/>
                <a:gd name="T72" fmla="*/ 1558 w 6964"/>
                <a:gd name="T73" fmla="*/ 5937 h 6382"/>
                <a:gd name="T74" fmla="*/ 3961 w 6964"/>
                <a:gd name="T75" fmla="*/ 4565 h 6382"/>
                <a:gd name="T76" fmla="*/ 2911 w 6964"/>
                <a:gd name="T77" fmla="*/ 4565 h 6382"/>
                <a:gd name="T78" fmla="*/ 3411 w 6964"/>
                <a:gd name="T79" fmla="*/ 4066 h 6382"/>
                <a:gd name="T80" fmla="*/ 4158 w 6964"/>
                <a:gd name="T81" fmla="*/ 4066 h 6382"/>
                <a:gd name="T82" fmla="*/ 4158 w 6964"/>
                <a:gd name="T83" fmla="*/ 3621 h 6382"/>
                <a:gd name="T84" fmla="*/ 3856 w 6964"/>
                <a:gd name="T85" fmla="*/ 3621 h 6382"/>
                <a:gd name="T86" fmla="*/ 4355 w 6964"/>
                <a:gd name="T87" fmla="*/ 3121 h 6382"/>
                <a:gd name="T88" fmla="*/ 5102 w 6964"/>
                <a:gd name="T89" fmla="*/ 3121 h 6382"/>
                <a:gd name="T90" fmla="*/ 5102 w 6964"/>
                <a:gd name="T91" fmla="*/ 2676 h 6382"/>
                <a:gd name="T92" fmla="*/ 4800 w 6964"/>
                <a:gd name="T93" fmla="*/ 2676 h 6382"/>
                <a:gd name="T94" fmla="*/ 5575 w 6964"/>
                <a:gd name="T95" fmla="*/ 1902 h 6382"/>
                <a:gd name="T96" fmla="*/ 5260 w 6964"/>
                <a:gd name="T97" fmla="*/ 1587 h 6382"/>
                <a:gd name="T98" fmla="*/ 2596 w 6964"/>
                <a:gd name="T99" fmla="*/ 4250 h 6382"/>
                <a:gd name="T100" fmla="*/ 2596 w 6964"/>
                <a:gd name="T101" fmla="*/ 3201 h 6382"/>
                <a:gd name="T102" fmla="*/ 4735 w 6964"/>
                <a:gd name="T103" fmla="*/ 1062 h 6382"/>
                <a:gd name="T104" fmla="*/ 5417 w 6964"/>
                <a:gd name="T105" fmla="*/ 780 h 6382"/>
                <a:gd name="T106" fmla="*/ 6100 w 6964"/>
                <a:gd name="T107" fmla="*/ 1062 h 6382"/>
                <a:gd name="T108" fmla="*/ 6100 w 6964"/>
                <a:gd name="T109" fmla="*/ 2427 h 6382"/>
                <a:gd name="T110" fmla="*/ 3961 w 6964"/>
                <a:gd name="T111" fmla="*/ 4565 h 6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964" h="6382">
                  <a:moveTo>
                    <a:pt x="6414" y="2741"/>
                  </a:moveTo>
                  <a:cubicBezTo>
                    <a:pt x="6964" y="2192"/>
                    <a:pt x="6964" y="1297"/>
                    <a:pt x="6414" y="747"/>
                  </a:cubicBezTo>
                  <a:cubicBezTo>
                    <a:pt x="6181" y="514"/>
                    <a:pt x="5879" y="372"/>
                    <a:pt x="5555" y="341"/>
                  </a:cubicBezTo>
                  <a:cubicBezTo>
                    <a:pt x="5439" y="134"/>
                    <a:pt x="5218" y="0"/>
                    <a:pt x="4972" y="0"/>
                  </a:cubicBezTo>
                  <a:lnTo>
                    <a:pt x="668" y="0"/>
                  </a:lnTo>
                  <a:cubicBezTo>
                    <a:pt x="300" y="0"/>
                    <a:pt x="0" y="300"/>
                    <a:pt x="0" y="668"/>
                  </a:cubicBezTo>
                  <a:cubicBezTo>
                    <a:pt x="0" y="1036"/>
                    <a:pt x="300" y="1336"/>
                    <a:pt x="668" y="1336"/>
                  </a:cubicBezTo>
                  <a:lnTo>
                    <a:pt x="891" y="1336"/>
                  </a:lnTo>
                  <a:lnTo>
                    <a:pt x="891" y="5714"/>
                  </a:lnTo>
                  <a:cubicBezTo>
                    <a:pt x="891" y="6083"/>
                    <a:pt x="1190" y="6382"/>
                    <a:pt x="1558" y="6382"/>
                  </a:cubicBezTo>
                  <a:lnTo>
                    <a:pt x="5863" y="6382"/>
                  </a:lnTo>
                  <a:lnTo>
                    <a:pt x="5863" y="5937"/>
                  </a:lnTo>
                  <a:cubicBezTo>
                    <a:pt x="5740" y="5937"/>
                    <a:pt x="5640" y="5837"/>
                    <a:pt x="5640" y="5714"/>
                  </a:cubicBezTo>
                  <a:lnTo>
                    <a:pt x="5640" y="3516"/>
                  </a:lnTo>
                  <a:lnTo>
                    <a:pt x="6414" y="2741"/>
                  </a:lnTo>
                  <a:close/>
                  <a:moveTo>
                    <a:pt x="891" y="891"/>
                  </a:moveTo>
                  <a:lnTo>
                    <a:pt x="668" y="891"/>
                  </a:lnTo>
                  <a:cubicBezTo>
                    <a:pt x="545" y="891"/>
                    <a:pt x="445" y="791"/>
                    <a:pt x="445" y="668"/>
                  </a:cubicBezTo>
                  <a:cubicBezTo>
                    <a:pt x="445" y="545"/>
                    <a:pt x="545" y="446"/>
                    <a:pt x="668" y="446"/>
                  </a:cubicBezTo>
                  <a:cubicBezTo>
                    <a:pt x="791" y="446"/>
                    <a:pt x="891" y="545"/>
                    <a:pt x="891" y="668"/>
                  </a:cubicBezTo>
                  <a:lnTo>
                    <a:pt x="891" y="891"/>
                  </a:lnTo>
                  <a:close/>
                  <a:moveTo>
                    <a:pt x="1558" y="5937"/>
                  </a:moveTo>
                  <a:cubicBezTo>
                    <a:pt x="1436" y="5937"/>
                    <a:pt x="1336" y="5837"/>
                    <a:pt x="1336" y="5714"/>
                  </a:cubicBezTo>
                  <a:lnTo>
                    <a:pt x="1336" y="668"/>
                  </a:lnTo>
                  <a:cubicBezTo>
                    <a:pt x="1336" y="590"/>
                    <a:pt x="1322" y="515"/>
                    <a:pt x="1297" y="446"/>
                  </a:cubicBezTo>
                  <a:lnTo>
                    <a:pt x="4867" y="446"/>
                  </a:lnTo>
                  <a:cubicBezTo>
                    <a:pt x="4702" y="515"/>
                    <a:pt x="4551" y="617"/>
                    <a:pt x="4420" y="747"/>
                  </a:cubicBezTo>
                  <a:lnTo>
                    <a:pt x="2151" y="3017"/>
                  </a:lnTo>
                  <a:lnTo>
                    <a:pt x="2151" y="4696"/>
                  </a:lnTo>
                  <a:lnTo>
                    <a:pt x="1587" y="5260"/>
                  </a:lnTo>
                  <a:lnTo>
                    <a:pt x="1902" y="5575"/>
                  </a:lnTo>
                  <a:lnTo>
                    <a:pt x="2466" y="5011"/>
                  </a:lnTo>
                  <a:lnTo>
                    <a:pt x="4145" y="5011"/>
                  </a:lnTo>
                  <a:lnTo>
                    <a:pt x="5195" y="3961"/>
                  </a:lnTo>
                  <a:lnTo>
                    <a:pt x="5195" y="5714"/>
                  </a:lnTo>
                  <a:cubicBezTo>
                    <a:pt x="5195" y="5792"/>
                    <a:pt x="5208" y="5867"/>
                    <a:pt x="5233" y="5937"/>
                  </a:cubicBezTo>
                  <a:lnTo>
                    <a:pt x="1558" y="5937"/>
                  </a:lnTo>
                  <a:close/>
                  <a:moveTo>
                    <a:pt x="3961" y="4565"/>
                  </a:moveTo>
                  <a:lnTo>
                    <a:pt x="2911" y="4565"/>
                  </a:lnTo>
                  <a:lnTo>
                    <a:pt x="3411" y="4066"/>
                  </a:lnTo>
                  <a:lnTo>
                    <a:pt x="4158" y="4066"/>
                  </a:lnTo>
                  <a:lnTo>
                    <a:pt x="4158" y="3621"/>
                  </a:lnTo>
                  <a:lnTo>
                    <a:pt x="3856" y="3621"/>
                  </a:lnTo>
                  <a:lnTo>
                    <a:pt x="4355" y="3121"/>
                  </a:lnTo>
                  <a:lnTo>
                    <a:pt x="5102" y="3121"/>
                  </a:lnTo>
                  <a:lnTo>
                    <a:pt x="5102" y="2676"/>
                  </a:lnTo>
                  <a:lnTo>
                    <a:pt x="4800" y="2676"/>
                  </a:lnTo>
                  <a:lnTo>
                    <a:pt x="5575" y="1902"/>
                  </a:lnTo>
                  <a:lnTo>
                    <a:pt x="5260" y="1587"/>
                  </a:lnTo>
                  <a:lnTo>
                    <a:pt x="2596" y="4250"/>
                  </a:lnTo>
                  <a:lnTo>
                    <a:pt x="2596" y="3201"/>
                  </a:lnTo>
                  <a:lnTo>
                    <a:pt x="4735" y="1062"/>
                  </a:lnTo>
                  <a:cubicBezTo>
                    <a:pt x="4917" y="880"/>
                    <a:pt x="5160" y="780"/>
                    <a:pt x="5417" y="780"/>
                  </a:cubicBezTo>
                  <a:cubicBezTo>
                    <a:pt x="5675" y="780"/>
                    <a:pt x="5917" y="880"/>
                    <a:pt x="6100" y="1062"/>
                  </a:cubicBezTo>
                  <a:cubicBezTo>
                    <a:pt x="6476" y="1438"/>
                    <a:pt x="6476" y="2050"/>
                    <a:pt x="6100" y="2427"/>
                  </a:cubicBezTo>
                  <a:lnTo>
                    <a:pt x="3961" y="4565"/>
                  </a:lnTo>
                  <a:close/>
                </a:path>
              </a:pathLst>
            </a:custGeom>
            <a:solidFill>
              <a:schemeClr val="bg1"/>
            </a:solidFill>
            <a:ln>
              <a:noFill/>
            </a:ln>
          </p:spPr>
        </p:sp>
      </p:grpSp>
      <p:sp>
        <p:nvSpPr>
          <p:cNvPr id="8" name="ís1iḍé"/>
          <p:cNvSpPr/>
          <p:nvPr/>
        </p:nvSpPr>
        <p:spPr bwMode="auto">
          <a:xfrm>
            <a:off x="4082880" y="769436"/>
            <a:ext cx="4650304" cy="5339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rIns="90000" anchor="t" anchorCtr="0">
            <a:no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nSpc>
                <a:spcPct val="150000"/>
              </a:lnSpc>
            </a:pPr>
            <a:r>
              <a:rPr lang="en-US" altLang="zh-CN" sz="2000" dirty="0">
                <a:solidFill>
                  <a:srgbClr val="1A4E5A"/>
                </a:solidFill>
                <a:latin typeface="微软雅黑" panose="020B0503020204020204" pitchFamily="34" charset="-122"/>
                <a:ea typeface="微软雅黑" panose="020B0503020204020204" pitchFamily="34" charset="-122"/>
              </a:rPr>
              <a:t>NoteFirst </a:t>
            </a:r>
            <a:r>
              <a:rPr lang="zh-CN" altLang="en-US" sz="2000" dirty="0">
                <a:solidFill>
                  <a:srgbClr val="1A4E5A"/>
                </a:solidFill>
                <a:latin typeface="微软雅黑" panose="020B0503020204020204" pitchFamily="34" charset="-122"/>
                <a:ea typeface="微软雅黑" panose="020B0503020204020204" pitchFamily="34" charset="-122"/>
              </a:rPr>
              <a:t>在分析国内外文献管理、知识管理、协同工作、科学社区等软件功能的基础上，结合中国科研人员的文化特点、使用习惯，实现了团队科研协作和个人知识管理的统一，为科研人员提供文献、笔记、知识卡片、实验记录等资源的便捷管理，文献订阅，参考文献自动形成，电子书自动形成等功能；在此基础上，科研人员把个人资源一键分享给团队，实现团队资源的积累，达到科研协作的目的。</a:t>
            </a:r>
            <a:endParaRPr lang="en-US" altLang="zh-CN" sz="2000" dirty="0">
              <a:solidFill>
                <a:srgbClr val="1A4E5A"/>
              </a:solidFill>
              <a:latin typeface="微软雅黑" panose="020B0503020204020204" pitchFamily="34" charset="-122"/>
              <a:ea typeface="微软雅黑" panose="020B0503020204020204" pitchFamily="34" charset="-122"/>
            </a:endParaRPr>
          </a:p>
        </p:txBody>
      </p:sp>
      <p:pic>
        <p:nvPicPr>
          <p:cNvPr id="12" name="音频 11">
            <a:hlinkClick r:id="" action="ppaction://media"/>
            <a:extLst>
              <a:ext uri="{FF2B5EF4-FFF2-40B4-BE49-F238E27FC236}">
                <a16:creationId xmlns:a16="http://schemas.microsoft.com/office/drawing/2014/main" id="{62F6AEE2-7958-4BF2-BCA4-68C43617E96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5928"/>
    </mc:Choice>
    <mc:Fallback>
      <p:transition spd="slow" advTm="159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文献管理</a:t>
            </a:r>
            <a:r>
              <a:rPr lang="en-US" altLang="zh-CN" dirty="0"/>
              <a:t>-</a:t>
            </a:r>
            <a:r>
              <a:rPr lang="zh-CN" altLang="en-US" dirty="0"/>
              <a:t>题录自动更新</a:t>
            </a:r>
          </a:p>
        </p:txBody>
      </p:sp>
      <p:pic>
        <p:nvPicPr>
          <p:cNvPr id="3" name="图片 2"/>
          <p:cNvPicPr>
            <a:picLocks noChangeAspect="1"/>
          </p:cNvPicPr>
          <p:nvPr/>
        </p:nvPicPr>
        <p:blipFill>
          <a:blip r:embed="rId6"/>
          <a:stretch>
            <a:fillRect/>
          </a:stretch>
        </p:blipFill>
        <p:spPr>
          <a:xfrm>
            <a:off x="0" y="752475"/>
            <a:ext cx="9144000" cy="5353050"/>
          </a:xfrm>
          <a:prstGeom prst="rect">
            <a:avLst/>
          </a:prstGeom>
        </p:spPr>
      </p:pic>
      <p:sp>
        <p:nvSpPr>
          <p:cNvPr id="4" name="矩形 3"/>
          <p:cNvSpPr/>
          <p:nvPr/>
        </p:nvSpPr>
        <p:spPr>
          <a:xfrm>
            <a:off x="628299" y="3343274"/>
            <a:ext cx="1161231" cy="18891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2967593" y="4981517"/>
            <a:ext cx="1284647" cy="17951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p:cNvPicPr>
            <a:picLocks noChangeAspect="1"/>
          </p:cNvPicPr>
          <p:nvPr/>
        </p:nvPicPr>
        <p:blipFill>
          <a:blip r:embed="rId7"/>
          <a:stretch>
            <a:fillRect/>
          </a:stretch>
        </p:blipFill>
        <p:spPr>
          <a:xfrm>
            <a:off x="1922789" y="2758085"/>
            <a:ext cx="3225887" cy="2987957"/>
          </a:xfrm>
          <a:prstGeom prst="rect">
            <a:avLst/>
          </a:prstGeom>
        </p:spPr>
      </p:pic>
      <p:sp>
        <p:nvSpPr>
          <p:cNvPr id="9" name="矩形 8"/>
          <p:cNvSpPr/>
          <p:nvPr/>
        </p:nvSpPr>
        <p:spPr>
          <a:xfrm>
            <a:off x="4140044" y="5476998"/>
            <a:ext cx="510493" cy="20574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nvPicPr>
        <p:blipFill>
          <a:blip r:embed="rId8"/>
          <a:stretch>
            <a:fillRect/>
          </a:stretch>
        </p:blipFill>
        <p:spPr>
          <a:xfrm>
            <a:off x="1739042" y="2949508"/>
            <a:ext cx="3997152" cy="2605109"/>
          </a:xfrm>
          <a:prstGeom prst="rect">
            <a:avLst/>
          </a:prstGeom>
        </p:spPr>
      </p:pic>
      <p:sp>
        <p:nvSpPr>
          <p:cNvPr id="10" name="矩形 9"/>
          <p:cNvSpPr/>
          <p:nvPr/>
        </p:nvSpPr>
        <p:spPr>
          <a:xfrm>
            <a:off x="1851239" y="3601502"/>
            <a:ext cx="1323917" cy="166050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3175156" y="3938091"/>
            <a:ext cx="544152" cy="21317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12" name="矩形 11"/>
          <p:cNvSpPr/>
          <p:nvPr/>
        </p:nvSpPr>
        <p:spPr>
          <a:xfrm>
            <a:off x="4252240" y="5295666"/>
            <a:ext cx="560982" cy="20756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音频 4">
            <a:hlinkClick r:id="" action="ppaction://media"/>
            <a:extLst>
              <a:ext uri="{FF2B5EF4-FFF2-40B4-BE49-F238E27FC236}">
                <a16:creationId xmlns:a16="http://schemas.microsoft.com/office/drawing/2014/main" id="{C2AE2D99-C222-41F3-877D-5952F3AD480C}"/>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18500" y="6032500"/>
            <a:ext cx="609600" cy="6096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89937"/>
    </mc:Choice>
    <mc:Fallback>
      <p:transition spd="slow" advTm="899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ppt_x"/>
                                          </p:val>
                                        </p:tav>
                                        <p:tav tm="100000">
                                          <p:val>
                                            <p:strVal val="#ppt_x"/>
                                          </p:val>
                                        </p:tav>
                                      </p:tavLst>
                                    </p:anim>
                                    <p:anim calcmode="lin" valueType="num">
                                      <p:cBhvr additive="base">
                                        <p:cTn id="4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additive="base">
                                        <p:cTn id="47" dur="500" fill="hold"/>
                                        <p:tgtEl>
                                          <p:spTgt spid="11"/>
                                        </p:tgtEl>
                                        <p:attrNameLst>
                                          <p:attrName>ppt_x</p:attrName>
                                        </p:attrNameLst>
                                      </p:cBhvr>
                                      <p:tavLst>
                                        <p:tav tm="0">
                                          <p:val>
                                            <p:strVal val="#ppt_x"/>
                                          </p:val>
                                        </p:tav>
                                        <p:tav tm="100000">
                                          <p:val>
                                            <p:strVal val="#ppt_x"/>
                                          </p:val>
                                        </p:tav>
                                      </p:tavLst>
                                    </p:anim>
                                    <p:anim calcmode="lin" valueType="num">
                                      <p:cBhvr additive="base">
                                        <p:cTn id="4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additive="base">
                                        <p:cTn id="53" dur="500" fill="hold"/>
                                        <p:tgtEl>
                                          <p:spTgt spid="12"/>
                                        </p:tgtEl>
                                        <p:attrNameLst>
                                          <p:attrName>ppt_x</p:attrName>
                                        </p:attrNameLst>
                                      </p:cBhvr>
                                      <p:tavLst>
                                        <p:tav tm="0">
                                          <p:val>
                                            <p:strVal val="#ppt_x"/>
                                          </p:val>
                                        </p:tav>
                                        <p:tav tm="100000">
                                          <p:val>
                                            <p:strVal val="#ppt_x"/>
                                          </p:val>
                                        </p:tav>
                                      </p:tavLst>
                                    </p:anim>
                                    <p:anim calcmode="lin" valueType="num">
                                      <p:cBhvr additive="base">
                                        <p:cTn id="5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5" fill="hold" display="0">
                  <p:stCondLst>
                    <p:cond delay="indefinite"/>
                  </p:stCondLst>
                  <p:endCondLst>
                    <p:cond evt="onStopAudio" delay="0">
                      <p:tgtEl>
                        <p:sldTgt/>
                      </p:tgtEl>
                    </p:cond>
                  </p:endCondLst>
                </p:cTn>
                <p:tgtEl>
                  <p:spTgt spid="5"/>
                </p:tgtEl>
              </p:cMediaNode>
            </p:audio>
          </p:childTnLst>
        </p:cTn>
      </p:par>
    </p:tnLst>
    <p:bldLst>
      <p:bldP spid="4" grpId="0" animBg="1"/>
      <p:bldP spid="6" grpId="0" animBg="1"/>
      <p:bldP spid="9" grpId="0" animBg="1"/>
      <p:bldP spid="10" grpId="0" animBg="1"/>
      <p:bldP spid="11" grpId="0"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文献管理</a:t>
            </a:r>
            <a:r>
              <a:rPr lang="en-US" altLang="zh-CN" dirty="0"/>
              <a:t>-</a:t>
            </a:r>
            <a:r>
              <a:rPr lang="zh-CN" altLang="en-US" dirty="0"/>
              <a:t>题录自动更新</a:t>
            </a:r>
          </a:p>
        </p:txBody>
      </p:sp>
      <p:pic>
        <p:nvPicPr>
          <p:cNvPr id="3" name="图片 2"/>
          <p:cNvPicPr>
            <a:picLocks noChangeAspect="1"/>
          </p:cNvPicPr>
          <p:nvPr/>
        </p:nvPicPr>
        <p:blipFill>
          <a:blip r:embed="rId6"/>
          <a:stretch>
            <a:fillRect/>
          </a:stretch>
        </p:blipFill>
        <p:spPr>
          <a:xfrm>
            <a:off x="165193" y="903734"/>
            <a:ext cx="3506301" cy="5514529"/>
          </a:xfrm>
          <a:prstGeom prst="rect">
            <a:avLst/>
          </a:prstGeom>
          <a:scene3d>
            <a:camera prst="orthographicFront"/>
            <a:lightRig rig="threePt" dir="t"/>
          </a:scene3d>
          <a:sp3d>
            <a:bevelT w="152400" h="50800" prst="softRound"/>
            <a:bevelB w="165100" prst="coolSlant"/>
          </a:sp3d>
        </p:spPr>
      </p:pic>
      <p:pic>
        <p:nvPicPr>
          <p:cNvPr id="4" name="图片 3"/>
          <p:cNvPicPr>
            <a:picLocks noChangeAspect="1"/>
          </p:cNvPicPr>
          <p:nvPr/>
        </p:nvPicPr>
        <p:blipFill>
          <a:blip r:embed="rId7"/>
          <a:stretch>
            <a:fillRect/>
          </a:stretch>
        </p:blipFill>
        <p:spPr>
          <a:xfrm>
            <a:off x="4975414" y="903734"/>
            <a:ext cx="3499410" cy="5515200"/>
          </a:xfrm>
          <a:prstGeom prst="rect">
            <a:avLst/>
          </a:prstGeom>
          <a:scene3d>
            <a:camera prst="orthographicFront"/>
            <a:lightRig rig="threePt" dir="t"/>
          </a:scene3d>
          <a:sp3d>
            <a:bevelT w="152400" h="50800" prst="softRound"/>
          </a:sp3d>
        </p:spPr>
      </p:pic>
      <p:cxnSp>
        <p:nvCxnSpPr>
          <p:cNvPr id="6" name="直接连接符 5"/>
          <p:cNvCxnSpPr/>
          <p:nvPr/>
        </p:nvCxnSpPr>
        <p:spPr>
          <a:xfrm>
            <a:off x="2923953" y="6081824"/>
            <a:ext cx="74754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246063" y="6209415"/>
            <a:ext cx="133818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矩形 9"/>
          <p:cNvSpPr/>
          <p:nvPr/>
        </p:nvSpPr>
        <p:spPr>
          <a:xfrm>
            <a:off x="5017946" y="2254102"/>
            <a:ext cx="3424307" cy="117489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2" name="直接连接符 11"/>
          <p:cNvCxnSpPr/>
          <p:nvPr/>
        </p:nvCxnSpPr>
        <p:spPr>
          <a:xfrm>
            <a:off x="8080743" y="6060558"/>
            <a:ext cx="37281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5017946" y="6209415"/>
            <a:ext cx="189321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5" name="音频 4">
            <a:hlinkClick r:id="" action="ppaction://media"/>
            <a:extLst>
              <a:ext uri="{FF2B5EF4-FFF2-40B4-BE49-F238E27FC236}">
                <a16:creationId xmlns:a16="http://schemas.microsoft.com/office/drawing/2014/main" id="{B63EEA20-FED4-460C-9000-72E9FF57881E}"/>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6032500"/>
            <a:ext cx="609600" cy="6096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40722"/>
    </mc:Choice>
    <mc:Fallback>
      <p:transition spd="slow" advTm="407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5"/>
                </p:tgtEl>
              </p:cMediaNode>
            </p:audio>
          </p:childTnLst>
        </p:cTn>
      </p:par>
    </p:tnLst>
    <p:bldLst>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文献管理</a:t>
            </a:r>
            <a:r>
              <a:rPr lang="en-US" altLang="zh-CN" dirty="0"/>
              <a:t>-</a:t>
            </a:r>
            <a:r>
              <a:rPr lang="zh-CN" altLang="en-US" dirty="0"/>
              <a:t>内置</a:t>
            </a:r>
            <a:r>
              <a:rPr lang="en-US" altLang="zh-CN" dirty="0"/>
              <a:t>PDF</a:t>
            </a:r>
            <a:r>
              <a:rPr lang="zh-CN" altLang="en-US" dirty="0"/>
              <a:t>阅读器</a:t>
            </a:r>
          </a:p>
        </p:txBody>
      </p:sp>
      <p:pic>
        <p:nvPicPr>
          <p:cNvPr id="3" name="图片 2"/>
          <p:cNvPicPr>
            <a:picLocks noChangeAspect="1"/>
          </p:cNvPicPr>
          <p:nvPr/>
        </p:nvPicPr>
        <p:blipFill>
          <a:blip r:embed="rId5"/>
          <a:stretch>
            <a:fillRect/>
          </a:stretch>
        </p:blipFill>
        <p:spPr>
          <a:xfrm>
            <a:off x="0" y="762000"/>
            <a:ext cx="9144000" cy="5334000"/>
          </a:xfrm>
          <a:prstGeom prst="rect">
            <a:avLst/>
          </a:prstGeom>
        </p:spPr>
      </p:pic>
      <p:sp>
        <p:nvSpPr>
          <p:cNvPr id="4" name="矩形 3"/>
          <p:cNvSpPr/>
          <p:nvPr/>
        </p:nvSpPr>
        <p:spPr>
          <a:xfrm>
            <a:off x="0" y="928048"/>
            <a:ext cx="4572000" cy="395785"/>
          </a:xfrm>
          <a:prstGeom prst="rect">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4012441" y="1746913"/>
            <a:ext cx="2647666" cy="584775"/>
          </a:xfrm>
          <a:prstGeom prst="rect">
            <a:avLst/>
          </a:prstGeom>
          <a:solidFill>
            <a:schemeClr val="accent2">
              <a:lumMod val="75000"/>
            </a:schemeClr>
          </a:solidFill>
        </p:spPr>
        <p:txBody>
          <a:bodyPr wrap="square" rtlCol="0">
            <a:spAutoFit/>
          </a:bodyPr>
          <a:lstStyle/>
          <a:p>
            <a:r>
              <a:rPr lang="en-US" altLang="zh-CN" sz="1600" b="1" dirty="0">
                <a:solidFill>
                  <a:schemeClr val="bg1"/>
                </a:solidFill>
              </a:rPr>
              <a:t>PDF</a:t>
            </a:r>
            <a:r>
              <a:rPr lang="zh-CN" altLang="en-US" sz="1600" b="1" dirty="0">
                <a:solidFill>
                  <a:schemeClr val="bg1"/>
                </a:solidFill>
              </a:rPr>
              <a:t>格式的全文可以在软件中阅读、加批注等其他操作</a:t>
            </a:r>
          </a:p>
        </p:txBody>
      </p:sp>
      <p:cxnSp>
        <p:nvCxnSpPr>
          <p:cNvPr id="7" name="直接箭头连接符 6"/>
          <p:cNvCxnSpPr/>
          <p:nvPr/>
        </p:nvCxnSpPr>
        <p:spPr>
          <a:xfrm flipH="1" flipV="1">
            <a:off x="4394579" y="1323833"/>
            <a:ext cx="368490" cy="395785"/>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6" name="音频 5">
            <a:hlinkClick r:id="" action="ppaction://media"/>
            <a:extLst>
              <a:ext uri="{FF2B5EF4-FFF2-40B4-BE49-F238E27FC236}">
                <a16:creationId xmlns:a16="http://schemas.microsoft.com/office/drawing/2014/main" id="{76939589-82D9-4761-9214-A9CCD97EDD4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7364"/>
    </mc:Choice>
    <mc:Fallback>
      <p:transition spd="slow" advTm="173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目录</a:t>
            </a:r>
            <a:endParaRPr lang="zh-CN" altLang="en-US" dirty="0"/>
          </a:p>
        </p:txBody>
      </p:sp>
      <p:grpSp>
        <p:nvGrpSpPr>
          <p:cNvPr id="29" name="组合 28"/>
          <p:cNvGrpSpPr/>
          <p:nvPr/>
        </p:nvGrpSpPr>
        <p:grpSpPr>
          <a:xfrm>
            <a:off x="5171525" y="3424707"/>
            <a:ext cx="4628259" cy="543188"/>
            <a:chOff x="3770351" y="1633267"/>
            <a:chExt cx="4628259" cy="543188"/>
          </a:xfrm>
        </p:grpSpPr>
        <p:sp>
          <p:nvSpPr>
            <p:cNvPr id="30" name="标题 1"/>
            <p:cNvSpPr txBox="1"/>
            <p:nvPr/>
          </p:nvSpPr>
          <p:spPr>
            <a:xfrm>
              <a:off x="4958511" y="1633267"/>
              <a:ext cx="3440099" cy="535531"/>
            </a:xfrm>
            <a:prstGeom prst="rect">
              <a:avLst/>
            </a:prstGeom>
            <a:noFill/>
          </p:spPr>
          <p:txBody>
            <a:bodyPr vert="horz" wrap="square" lIns="90000" tIns="45720" rIns="91440" bIns="45720" rtlCol="0" anchor="ctr">
              <a:spAutoFit/>
            </a:bodyPr>
            <a:lstStyle>
              <a:lvl1pPr algn="ctr" defTabSz="914400" rtl="0" eaLnBrk="1" latinLnBrk="0" hangingPunct="1">
                <a:lnSpc>
                  <a:spcPct val="90000"/>
                </a:lnSpc>
                <a:spcBef>
                  <a:spcPct val="0"/>
                </a:spcBef>
                <a:buNone/>
                <a:defRPr sz="4800" b="0" kern="1200">
                  <a:solidFill>
                    <a:schemeClr val="bg1"/>
                  </a:solidFill>
                  <a:latin typeface="微软雅黑" panose="020B0503020204020204" pitchFamily="34" charset="-122"/>
                  <a:ea typeface="微软雅黑" panose="020B0503020204020204" pitchFamily="34" charset="-122"/>
                  <a:cs typeface="+mj-cs"/>
                </a:defRPr>
              </a:lvl1pPr>
            </a:lstStyle>
            <a:p>
              <a:pPr algn="dist"/>
              <a:endParaRPr lang="zh-CN" altLang="en-US" sz="3200" dirty="0">
                <a:solidFill>
                  <a:srgbClr val="5F6A7C"/>
                </a:solidFill>
              </a:endParaRPr>
            </a:p>
          </p:txBody>
        </p:sp>
        <p:sp>
          <p:nvSpPr>
            <p:cNvPr id="33" name="Text Box 58"/>
            <p:cNvSpPr txBox="1">
              <a:spLocks noChangeArrowheads="1"/>
            </p:cNvSpPr>
            <p:nvPr/>
          </p:nvSpPr>
          <p:spPr bwMode="auto">
            <a:xfrm>
              <a:off x="3770351" y="1653235"/>
              <a:ext cx="6472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2800" b="1" dirty="0">
                  <a:solidFill>
                    <a:schemeClr val="bg1"/>
                  </a:solidFill>
                  <a:latin typeface="微软雅黑" panose="020B0503020204020204" pitchFamily="34" charset="-122"/>
                  <a:ea typeface="微软雅黑" panose="020B0503020204020204" pitchFamily="34" charset="-122"/>
                </a:rPr>
                <a:t>0</a:t>
              </a:r>
            </a:p>
          </p:txBody>
        </p:sp>
      </p:grpSp>
      <p:grpSp>
        <p:nvGrpSpPr>
          <p:cNvPr id="46" name="组合 24">
            <a:extLst>
              <a:ext uri="{FF2B5EF4-FFF2-40B4-BE49-F238E27FC236}">
                <a16:creationId xmlns:a16="http://schemas.microsoft.com/office/drawing/2014/main" id="{2BAC7DB5-D297-4838-9728-634E5E8F5303}"/>
              </a:ext>
            </a:extLst>
          </p:cNvPr>
          <p:cNvGrpSpPr>
            <a:grpSpLocks/>
          </p:cNvGrpSpPr>
          <p:nvPr/>
        </p:nvGrpSpPr>
        <p:grpSpPr bwMode="auto">
          <a:xfrm>
            <a:off x="3046753" y="1302738"/>
            <a:ext cx="6097247" cy="503238"/>
            <a:chOff x="899592" y="1556792"/>
            <a:chExt cx="6912768" cy="504056"/>
          </a:xfrm>
        </p:grpSpPr>
        <p:sp>
          <p:nvSpPr>
            <p:cNvPr id="47" name="椭圆 46">
              <a:extLst>
                <a:ext uri="{FF2B5EF4-FFF2-40B4-BE49-F238E27FC236}">
                  <a16:creationId xmlns:a16="http://schemas.microsoft.com/office/drawing/2014/main" id="{72DEDE98-65E9-4AFB-BB82-A33566800A73}"/>
                </a:ext>
              </a:extLst>
            </p:cNvPr>
            <p:cNvSpPr/>
            <p:nvPr/>
          </p:nvSpPr>
          <p:spPr>
            <a:xfrm>
              <a:off x="899592" y="1556792"/>
              <a:ext cx="431850" cy="432502"/>
            </a:xfrm>
            <a:prstGeom prst="ellipse">
              <a:avLst/>
            </a:prstGeom>
            <a:solidFill>
              <a:srgbClr val="D9803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800" dirty="0">
                  <a:latin typeface="Arial Unicode MS" pitchFamily="34" charset="-122"/>
                  <a:ea typeface="Arial Unicode MS" pitchFamily="34" charset="-122"/>
                  <a:cs typeface="Arial Unicode MS" pitchFamily="34" charset="-122"/>
                </a:rPr>
                <a:t>1</a:t>
              </a:r>
              <a:endParaRPr lang="zh-CN" altLang="en-US" sz="2800" dirty="0">
                <a:latin typeface="Arial Unicode MS" pitchFamily="34" charset="-122"/>
                <a:ea typeface="Arial Unicode MS" pitchFamily="34" charset="-122"/>
                <a:cs typeface="Arial Unicode MS" pitchFamily="34" charset="-122"/>
              </a:endParaRPr>
            </a:p>
          </p:txBody>
        </p:sp>
        <p:sp>
          <p:nvSpPr>
            <p:cNvPr id="48" name="弧形 47">
              <a:extLst>
                <a:ext uri="{FF2B5EF4-FFF2-40B4-BE49-F238E27FC236}">
                  <a16:creationId xmlns:a16="http://schemas.microsoft.com/office/drawing/2014/main" id="{057A97E8-05B7-4AFE-9AB3-43A36B733351}"/>
                </a:ext>
              </a:extLst>
            </p:cNvPr>
            <p:cNvSpPr/>
            <p:nvPr/>
          </p:nvSpPr>
          <p:spPr>
            <a:xfrm rot="16200000" flipH="1">
              <a:off x="1329615" y="1674803"/>
              <a:ext cx="316427" cy="455664"/>
            </a:xfrm>
            <a:prstGeom prst="arc">
              <a:avLst/>
            </a:prstGeom>
            <a:ln w="38100" cmpd="sng">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zh-CN" altLang="en-US"/>
            </a:p>
          </p:txBody>
        </p:sp>
        <p:cxnSp>
          <p:nvCxnSpPr>
            <p:cNvPr id="49" name="直接连接符 48">
              <a:extLst>
                <a:ext uri="{FF2B5EF4-FFF2-40B4-BE49-F238E27FC236}">
                  <a16:creationId xmlns:a16="http://schemas.microsoft.com/office/drawing/2014/main" id="{4A5A474A-00DC-4F0F-BF7A-4924272F2A9B}"/>
                </a:ext>
              </a:extLst>
            </p:cNvPr>
            <p:cNvCxnSpPr>
              <a:cxnSpLocks/>
              <a:stCxn id="48" idx="2"/>
            </p:cNvCxnSpPr>
            <p:nvPr/>
          </p:nvCxnSpPr>
          <p:spPr>
            <a:xfrm flipV="1">
              <a:off x="1487034" y="2030636"/>
              <a:ext cx="6325326" cy="30212"/>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50" name="TextBox 28">
            <a:extLst>
              <a:ext uri="{FF2B5EF4-FFF2-40B4-BE49-F238E27FC236}">
                <a16:creationId xmlns:a16="http://schemas.microsoft.com/office/drawing/2014/main" id="{519F1773-1F83-46D4-A966-D2973F3E5EC7}"/>
              </a:ext>
            </a:extLst>
          </p:cNvPr>
          <p:cNvSpPr txBox="1">
            <a:spLocks noChangeArrowheads="1"/>
          </p:cNvSpPr>
          <p:nvPr/>
        </p:nvSpPr>
        <p:spPr bwMode="auto">
          <a:xfrm>
            <a:off x="3761128" y="3017238"/>
            <a:ext cx="19383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dirty="0">
                <a:solidFill>
                  <a:srgbClr val="FF0000"/>
                </a:solidFill>
                <a:latin typeface="微软雅黑" panose="020B0503020204020204" pitchFamily="34" charset="-122"/>
                <a:ea typeface="微软雅黑" panose="020B0503020204020204" pitchFamily="34" charset="-122"/>
              </a:rPr>
              <a:t>论 文 写 作</a:t>
            </a:r>
          </a:p>
        </p:txBody>
      </p:sp>
      <p:grpSp>
        <p:nvGrpSpPr>
          <p:cNvPr id="51" name="组合 29">
            <a:extLst>
              <a:ext uri="{FF2B5EF4-FFF2-40B4-BE49-F238E27FC236}">
                <a16:creationId xmlns:a16="http://schemas.microsoft.com/office/drawing/2014/main" id="{55BCF8DC-ECF6-492B-95ED-B79D6FF9964D}"/>
              </a:ext>
            </a:extLst>
          </p:cNvPr>
          <p:cNvGrpSpPr>
            <a:grpSpLocks/>
          </p:cNvGrpSpPr>
          <p:nvPr/>
        </p:nvGrpSpPr>
        <p:grpSpPr bwMode="auto">
          <a:xfrm>
            <a:off x="3046753" y="2159988"/>
            <a:ext cx="6097247" cy="504825"/>
            <a:chOff x="899592" y="1556792"/>
            <a:chExt cx="6912768" cy="504056"/>
          </a:xfrm>
        </p:grpSpPr>
        <p:sp>
          <p:nvSpPr>
            <p:cNvPr id="52" name="椭圆 51">
              <a:extLst>
                <a:ext uri="{FF2B5EF4-FFF2-40B4-BE49-F238E27FC236}">
                  <a16:creationId xmlns:a16="http://schemas.microsoft.com/office/drawing/2014/main" id="{90EF6FAB-0DAC-451C-92B3-12F3952347AF}"/>
                </a:ext>
              </a:extLst>
            </p:cNvPr>
            <p:cNvSpPr/>
            <p:nvPr/>
          </p:nvSpPr>
          <p:spPr>
            <a:xfrm>
              <a:off x="899592" y="1556792"/>
              <a:ext cx="431850" cy="432728"/>
            </a:xfrm>
            <a:prstGeom prst="ellipse">
              <a:avLst/>
            </a:prstGeom>
            <a:solidFill>
              <a:srgbClr val="D9803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800" dirty="0">
                  <a:latin typeface="Arial Unicode MS" pitchFamily="34" charset="-122"/>
                  <a:ea typeface="Arial Unicode MS" pitchFamily="34" charset="-122"/>
                  <a:cs typeface="Arial Unicode MS" pitchFamily="34" charset="-122"/>
                </a:rPr>
                <a:t>2</a:t>
              </a:r>
              <a:endParaRPr lang="zh-CN" altLang="en-US" sz="2800" dirty="0">
                <a:latin typeface="Arial Unicode MS" pitchFamily="34" charset="-122"/>
                <a:ea typeface="Arial Unicode MS" pitchFamily="34" charset="-122"/>
                <a:cs typeface="Arial Unicode MS" pitchFamily="34" charset="-122"/>
              </a:endParaRPr>
            </a:p>
          </p:txBody>
        </p:sp>
        <p:sp>
          <p:nvSpPr>
            <p:cNvPr id="53" name="弧形 52">
              <a:extLst>
                <a:ext uri="{FF2B5EF4-FFF2-40B4-BE49-F238E27FC236}">
                  <a16:creationId xmlns:a16="http://schemas.microsoft.com/office/drawing/2014/main" id="{F2B8D49C-4A2F-4A32-8C90-54A171C12A90}"/>
                </a:ext>
              </a:extLst>
            </p:cNvPr>
            <p:cNvSpPr/>
            <p:nvPr/>
          </p:nvSpPr>
          <p:spPr>
            <a:xfrm rot="16200000" flipH="1">
              <a:off x="1330113" y="1675300"/>
              <a:ext cx="315431" cy="455664"/>
            </a:xfrm>
            <a:prstGeom prst="arc">
              <a:avLst/>
            </a:prstGeom>
            <a:ln w="38100" cmpd="sng">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zh-CN" altLang="en-US"/>
            </a:p>
          </p:txBody>
        </p:sp>
        <p:cxnSp>
          <p:nvCxnSpPr>
            <p:cNvPr id="54" name="直接连接符 53">
              <a:extLst>
                <a:ext uri="{FF2B5EF4-FFF2-40B4-BE49-F238E27FC236}">
                  <a16:creationId xmlns:a16="http://schemas.microsoft.com/office/drawing/2014/main" id="{BAAFD3C8-C196-429A-B9FB-37A5C430D229}"/>
                </a:ext>
              </a:extLst>
            </p:cNvPr>
            <p:cNvCxnSpPr>
              <a:stCxn id="53" idx="2"/>
            </p:cNvCxnSpPr>
            <p:nvPr/>
          </p:nvCxnSpPr>
          <p:spPr>
            <a:xfrm flipV="1">
              <a:off x="1487034" y="2030732"/>
              <a:ext cx="6325326" cy="30116"/>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55" name="组合 29">
            <a:extLst>
              <a:ext uri="{FF2B5EF4-FFF2-40B4-BE49-F238E27FC236}">
                <a16:creationId xmlns:a16="http://schemas.microsoft.com/office/drawing/2014/main" id="{B16A202E-6C5B-4822-A37A-1705F20E9D3E}"/>
              </a:ext>
            </a:extLst>
          </p:cNvPr>
          <p:cNvGrpSpPr>
            <a:grpSpLocks/>
          </p:cNvGrpSpPr>
          <p:nvPr/>
        </p:nvGrpSpPr>
        <p:grpSpPr bwMode="auto">
          <a:xfrm>
            <a:off x="3046753" y="3017238"/>
            <a:ext cx="6097247" cy="504825"/>
            <a:chOff x="899592" y="1556792"/>
            <a:chExt cx="6912768" cy="504056"/>
          </a:xfrm>
        </p:grpSpPr>
        <p:sp>
          <p:nvSpPr>
            <p:cNvPr id="56" name="椭圆 55">
              <a:extLst>
                <a:ext uri="{FF2B5EF4-FFF2-40B4-BE49-F238E27FC236}">
                  <a16:creationId xmlns:a16="http://schemas.microsoft.com/office/drawing/2014/main" id="{6A124EEB-AB65-4514-9CF6-E14E4A0B77DF}"/>
                </a:ext>
              </a:extLst>
            </p:cNvPr>
            <p:cNvSpPr/>
            <p:nvPr/>
          </p:nvSpPr>
          <p:spPr>
            <a:xfrm>
              <a:off x="899592" y="1556792"/>
              <a:ext cx="431850" cy="432728"/>
            </a:xfrm>
            <a:prstGeom prst="ellipse">
              <a:avLst/>
            </a:prstGeom>
            <a:solidFill>
              <a:srgbClr val="D9803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800" dirty="0">
                  <a:latin typeface="Arial Unicode MS" pitchFamily="34" charset="-122"/>
                  <a:ea typeface="Arial Unicode MS" pitchFamily="34" charset="-122"/>
                  <a:cs typeface="Arial Unicode MS" pitchFamily="34" charset="-122"/>
                </a:rPr>
                <a:t>3</a:t>
              </a:r>
              <a:endParaRPr lang="zh-CN" altLang="en-US" sz="2800" dirty="0">
                <a:latin typeface="Arial Unicode MS" pitchFamily="34" charset="-122"/>
                <a:ea typeface="Arial Unicode MS" pitchFamily="34" charset="-122"/>
                <a:cs typeface="Arial Unicode MS" pitchFamily="34" charset="-122"/>
              </a:endParaRPr>
            </a:p>
          </p:txBody>
        </p:sp>
        <p:sp>
          <p:nvSpPr>
            <p:cNvPr id="57" name="弧形 56">
              <a:extLst>
                <a:ext uri="{FF2B5EF4-FFF2-40B4-BE49-F238E27FC236}">
                  <a16:creationId xmlns:a16="http://schemas.microsoft.com/office/drawing/2014/main" id="{8103BC42-FD72-4145-B701-53E9BE2676E6}"/>
                </a:ext>
              </a:extLst>
            </p:cNvPr>
            <p:cNvSpPr/>
            <p:nvPr/>
          </p:nvSpPr>
          <p:spPr>
            <a:xfrm rot="16200000" flipH="1">
              <a:off x="1330113" y="1675300"/>
              <a:ext cx="315431" cy="455664"/>
            </a:xfrm>
            <a:prstGeom prst="arc">
              <a:avLst/>
            </a:prstGeom>
            <a:ln w="38100" cmpd="sng">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zh-CN" altLang="en-US"/>
            </a:p>
          </p:txBody>
        </p:sp>
        <p:cxnSp>
          <p:nvCxnSpPr>
            <p:cNvPr id="58" name="直接连接符 57">
              <a:extLst>
                <a:ext uri="{FF2B5EF4-FFF2-40B4-BE49-F238E27FC236}">
                  <a16:creationId xmlns:a16="http://schemas.microsoft.com/office/drawing/2014/main" id="{F8501266-6AFB-4D79-8BBF-2D1D81A54D13}"/>
                </a:ext>
              </a:extLst>
            </p:cNvPr>
            <p:cNvCxnSpPr>
              <a:stCxn id="57" idx="2"/>
            </p:cNvCxnSpPr>
            <p:nvPr/>
          </p:nvCxnSpPr>
          <p:spPr>
            <a:xfrm flipV="1">
              <a:off x="1487034" y="2030732"/>
              <a:ext cx="6325326" cy="30116"/>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59" name="TextBox 38">
            <a:extLst>
              <a:ext uri="{FF2B5EF4-FFF2-40B4-BE49-F238E27FC236}">
                <a16:creationId xmlns:a16="http://schemas.microsoft.com/office/drawing/2014/main" id="{010E22EB-97D1-47F0-80F1-58CE0F553143}"/>
              </a:ext>
            </a:extLst>
          </p:cNvPr>
          <p:cNvSpPr txBox="1">
            <a:spLocks noChangeArrowheads="1"/>
          </p:cNvSpPr>
          <p:nvPr/>
        </p:nvSpPr>
        <p:spPr bwMode="auto">
          <a:xfrm>
            <a:off x="3761128" y="2159988"/>
            <a:ext cx="19383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dirty="0">
                <a:latin typeface="微软雅黑" panose="020B0503020204020204" pitchFamily="34" charset="-122"/>
                <a:ea typeface="微软雅黑" panose="020B0503020204020204" pitchFamily="34" charset="-122"/>
              </a:rPr>
              <a:t>文 献 管 理</a:t>
            </a:r>
          </a:p>
        </p:txBody>
      </p:sp>
      <p:sp>
        <p:nvSpPr>
          <p:cNvPr id="60" name="TextBox 28">
            <a:extLst>
              <a:ext uri="{FF2B5EF4-FFF2-40B4-BE49-F238E27FC236}">
                <a16:creationId xmlns:a16="http://schemas.microsoft.com/office/drawing/2014/main" id="{CBD01533-B3DF-4FE0-859B-04A335AF4D23}"/>
              </a:ext>
            </a:extLst>
          </p:cNvPr>
          <p:cNvSpPr txBox="1">
            <a:spLocks noChangeArrowheads="1"/>
          </p:cNvSpPr>
          <p:nvPr/>
        </p:nvSpPr>
        <p:spPr bwMode="auto">
          <a:xfrm>
            <a:off x="3749652" y="1302738"/>
            <a:ext cx="262116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dirty="0">
                <a:latin typeface="微软雅黑" panose="020B0503020204020204" pitchFamily="34" charset="-122"/>
                <a:ea typeface="微软雅黑" panose="020B0503020204020204" pitchFamily="34" charset="-122"/>
              </a:rPr>
              <a:t>文 献 订 阅</a:t>
            </a:r>
          </a:p>
        </p:txBody>
      </p:sp>
      <p:sp>
        <p:nvSpPr>
          <p:cNvPr id="61" name="TextBox 28">
            <a:extLst>
              <a:ext uri="{FF2B5EF4-FFF2-40B4-BE49-F238E27FC236}">
                <a16:creationId xmlns:a16="http://schemas.microsoft.com/office/drawing/2014/main" id="{AEF05F28-61BF-41EC-83E0-885FD5A34FE9}"/>
              </a:ext>
            </a:extLst>
          </p:cNvPr>
          <p:cNvSpPr txBox="1">
            <a:spLocks noChangeArrowheads="1"/>
          </p:cNvSpPr>
          <p:nvPr/>
        </p:nvSpPr>
        <p:spPr bwMode="auto">
          <a:xfrm>
            <a:off x="3761128" y="3874488"/>
            <a:ext cx="19383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dirty="0">
                <a:latin typeface="微软雅黑" panose="020B0503020204020204" pitchFamily="34" charset="-122"/>
                <a:ea typeface="微软雅黑" panose="020B0503020204020204" pitchFamily="34" charset="-122"/>
              </a:rPr>
              <a:t>知 识 卡 片</a:t>
            </a:r>
            <a:endParaRPr lang="zh-CN" altLang="en-US" sz="2800" dirty="0">
              <a:latin typeface="Calibri" panose="020F0502020204030204" pitchFamily="34" charset="0"/>
            </a:endParaRPr>
          </a:p>
        </p:txBody>
      </p:sp>
      <p:grpSp>
        <p:nvGrpSpPr>
          <p:cNvPr id="62" name="组合 29">
            <a:extLst>
              <a:ext uri="{FF2B5EF4-FFF2-40B4-BE49-F238E27FC236}">
                <a16:creationId xmlns:a16="http://schemas.microsoft.com/office/drawing/2014/main" id="{724B66D0-F5E3-4FDE-8722-1ACF0AA309C8}"/>
              </a:ext>
            </a:extLst>
          </p:cNvPr>
          <p:cNvGrpSpPr>
            <a:grpSpLocks/>
          </p:cNvGrpSpPr>
          <p:nvPr/>
        </p:nvGrpSpPr>
        <p:grpSpPr bwMode="auto">
          <a:xfrm>
            <a:off x="3046753" y="3874488"/>
            <a:ext cx="6097247" cy="504825"/>
            <a:chOff x="899592" y="1556792"/>
            <a:chExt cx="6912768" cy="504056"/>
          </a:xfrm>
        </p:grpSpPr>
        <p:sp>
          <p:nvSpPr>
            <p:cNvPr id="63" name="椭圆 62">
              <a:extLst>
                <a:ext uri="{FF2B5EF4-FFF2-40B4-BE49-F238E27FC236}">
                  <a16:creationId xmlns:a16="http://schemas.microsoft.com/office/drawing/2014/main" id="{C6585B39-69E7-4AEE-982B-27813080140D}"/>
                </a:ext>
              </a:extLst>
            </p:cNvPr>
            <p:cNvSpPr/>
            <p:nvPr/>
          </p:nvSpPr>
          <p:spPr>
            <a:xfrm>
              <a:off x="899592" y="1556792"/>
              <a:ext cx="431850" cy="432728"/>
            </a:xfrm>
            <a:prstGeom prst="ellipse">
              <a:avLst/>
            </a:prstGeom>
            <a:solidFill>
              <a:srgbClr val="D9803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800" dirty="0">
                  <a:latin typeface="Arial Unicode MS" pitchFamily="34" charset="-122"/>
                  <a:ea typeface="Arial Unicode MS" pitchFamily="34" charset="-122"/>
                  <a:cs typeface="Arial Unicode MS" pitchFamily="34" charset="-122"/>
                </a:rPr>
                <a:t>4</a:t>
              </a:r>
              <a:endParaRPr lang="zh-CN" altLang="en-US" sz="2800" dirty="0">
                <a:latin typeface="Arial Unicode MS" pitchFamily="34" charset="-122"/>
                <a:ea typeface="Arial Unicode MS" pitchFamily="34" charset="-122"/>
                <a:cs typeface="Arial Unicode MS" pitchFamily="34" charset="-122"/>
              </a:endParaRPr>
            </a:p>
          </p:txBody>
        </p:sp>
        <p:sp>
          <p:nvSpPr>
            <p:cNvPr id="64" name="弧形 63">
              <a:extLst>
                <a:ext uri="{FF2B5EF4-FFF2-40B4-BE49-F238E27FC236}">
                  <a16:creationId xmlns:a16="http://schemas.microsoft.com/office/drawing/2014/main" id="{01FAB778-F895-43F5-A40E-CAA9D78580ED}"/>
                </a:ext>
              </a:extLst>
            </p:cNvPr>
            <p:cNvSpPr/>
            <p:nvPr/>
          </p:nvSpPr>
          <p:spPr>
            <a:xfrm rot="16200000" flipH="1">
              <a:off x="1330113" y="1675300"/>
              <a:ext cx="315431" cy="455664"/>
            </a:xfrm>
            <a:prstGeom prst="arc">
              <a:avLst/>
            </a:prstGeom>
            <a:ln w="38100" cmpd="sng">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zh-CN" altLang="en-US"/>
            </a:p>
          </p:txBody>
        </p:sp>
        <p:cxnSp>
          <p:nvCxnSpPr>
            <p:cNvPr id="65" name="直接连接符 64">
              <a:extLst>
                <a:ext uri="{FF2B5EF4-FFF2-40B4-BE49-F238E27FC236}">
                  <a16:creationId xmlns:a16="http://schemas.microsoft.com/office/drawing/2014/main" id="{9FE41CB0-36F2-4A0C-B2CE-D0A437C2F1E7}"/>
                </a:ext>
              </a:extLst>
            </p:cNvPr>
            <p:cNvCxnSpPr>
              <a:stCxn id="64" idx="2"/>
            </p:cNvCxnSpPr>
            <p:nvPr/>
          </p:nvCxnSpPr>
          <p:spPr>
            <a:xfrm flipV="1">
              <a:off x="1487034" y="2030732"/>
              <a:ext cx="6325326" cy="30116"/>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67" name="TextBox 28">
            <a:extLst>
              <a:ext uri="{FF2B5EF4-FFF2-40B4-BE49-F238E27FC236}">
                <a16:creationId xmlns:a16="http://schemas.microsoft.com/office/drawing/2014/main" id="{26F6A9D0-CE9F-426E-BDAD-116A36878406}"/>
              </a:ext>
            </a:extLst>
          </p:cNvPr>
          <p:cNvSpPr txBox="1">
            <a:spLocks noChangeArrowheads="1"/>
          </p:cNvSpPr>
          <p:nvPr/>
        </p:nvSpPr>
        <p:spPr bwMode="auto">
          <a:xfrm>
            <a:off x="3761127" y="4698948"/>
            <a:ext cx="19383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dirty="0">
                <a:latin typeface="微软雅黑" panose="020B0503020204020204" pitchFamily="34" charset="-122"/>
                <a:ea typeface="微软雅黑" panose="020B0503020204020204" pitchFamily="34" charset="-122"/>
              </a:rPr>
              <a:t>团 队 协 作</a:t>
            </a:r>
          </a:p>
        </p:txBody>
      </p:sp>
      <p:grpSp>
        <p:nvGrpSpPr>
          <p:cNvPr id="68" name="组合 29">
            <a:extLst>
              <a:ext uri="{FF2B5EF4-FFF2-40B4-BE49-F238E27FC236}">
                <a16:creationId xmlns:a16="http://schemas.microsoft.com/office/drawing/2014/main" id="{F70DE43A-30F2-445B-9881-345FAA9991C7}"/>
              </a:ext>
            </a:extLst>
          </p:cNvPr>
          <p:cNvGrpSpPr>
            <a:grpSpLocks/>
          </p:cNvGrpSpPr>
          <p:nvPr/>
        </p:nvGrpSpPr>
        <p:grpSpPr bwMode="auto">
          <a:xfrm>
            <a:off x="3031763" y="4698948"/>
            <a:ext cx="6112237" cy="504825"/>
            <a:chOff x="899592" y="1556792"/>
            <a:chExt cx="6912768" cy="504056"/>
          </a:xfrm>
        </p:grpSpPr>
        <p:sp>
          <p:nvSpPr>
            <p:cNvPr id="69" name="椭圆 68">
              <a:extLst>
                <a:ext uri="{FF2B5EF4-FFF2-40B4-BE49-F238E27FC236}">
                  <a16:creationId xmlns:a16="http://schemas.microsoft.com/office/drawing/2014/main" id="{84D63E84-A6D5-469F-ABF2-78CC2C7B3527}"/>
                </a:ext>
              </a:extLst>
            </p:cNvPr>
            <p:cNvSpPr/>
            <p:nvPr/>
          </p:nvSpPr>
          <p:spPr>
            <a:xfrm>
              <a:off x="899592" y="1556792"/>
              <a:ext cx="431850" cy="432728"/>
            </a:xfrm>
            <a:prstGeom prst="ellipse">
              <a:avLst/>
            </a:prstGeom>
            <a:solidFill>
              <a:srgbClr val="D9803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800" dirty="0">
                  <a:latin typeface="Arial Unicode MS" pitchFamily="34" charset="-122"/>
                  <a:ea typeface="Arial Unicode MS" pitchFamily="34" charset="-122"/>
                  <a:cs typeface="Arial Unicode MS" pitchFamily="34" charset="-122"/>
                </a:rPr>
                <a:t>5</a:t>
              </a:r>
              <a:endParaRPr lang="zh-CN" altLang="en-US" sz="2800" dirty="0">
                <a:latin typeface="Arial Unicode MS" pitchFamily="34" charset="-122"/>
                <a:ea typeface="Arial Unicode MS" pitchFamily="34" charset="-122"/>
                <a:cs typeface="Arial Unicode MS" pitchFamily="34" charset="-122"/>
              </a:endParaRPr>
            </a:p>
          </p:txBody>
        </p:sp>
        <p:sp>
          <p:nvSpPr>
            <p:cNvPr id="70" name="弧形 69">
              <a:extLst>
                <a:ext uri="{FF2B5EF4-FFF2-40B4-BE49-F238E27FC236}">
                  <a16:creationId xmlns:a16="http://schemas.microsoft.com/office/drawing/2014/main" id="{5F319901-1C4A-403D-898C-2160FC0DED20}"/>
                </a:ext>
              </a:extLst>
            </p:cNvPr>
            <p:cNvSpPr/>
            <p:nvPr/>
          </p:nvSpPr>
          <p:spPr>
            <a:xfrm rot="16200000" flipH="1">
              <a:off x="1330113" y="1675300"/>
              <a:ext cx="315431" cy="455664"/>
            </a:xfrm>
            <a:prstGeom prst="arc">
              <a:avLst/>
            </a:prstGeom>
            <a:ln w="38100" cmpd="sng">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zh-CN" altLang="en-US"/>
            </a:p>
          </p:txBody>
        </p:sp>
        <p:cxnSp>
          <p:nvCxnSpPr>
            <p:cNvPr id="71" name="直接连接符 70">
              <a:extLst>
                <a:ext uri="{FF2B5EF4-FFF2-40B4-BE49-F238E27FC236}">
                  <a16:creationId xmlns:a16="http://schemas.microsoft.com/office/drawing/2014/main" id="{6C6100B9-AFBC-41A4-8257-D70112077ABF}"/>
                </a:ext>
              </a:extLst>
            </p:cNvPr>
            <p:cNvCxnSpPr>
              <a:stCxn id="70" idx="2"/>
            </p:cNvCxnSpPr>
            <p:nvPr/>
          </p:nvCxnSpPr>
          <p:spPr>
            <a:xfrm flipV="1">
              <a:off x="1487034" y="2030732"/>
              <a:ext cx="6325326" cy="30116"/>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pic>
        <p:nvPicPr>
          <p:cNvPr id="3" name="音频 2">
            <a:hlinkClick r:id="" action="ppaction://media"/>
            <a:extLst>
              <a:ext uri="{FF2B5EF4-FFF2-40B4-BE49-F238E27FC236}">
                <a16:creationId xmlns:a16="http://schemas.microsoft.com/office/drawing/2014/main" id="{367D389B-5021-4E39-A3A2-A2CEEDAE3D0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917221320"/>
      </p:ext>
    </p:extLst>
  </p:cSld>
  <p:clrMapOvr>
    <a:masterClrMapping/>
  </p:clrMapOvr>
  <mc:AlternateContent xmlns:mc="http://schemas.openxmlformats.org/markup-compatibility/2006">
    <mc:Choice xmlns:p14="http://schemas.microsoft.com/office/powerpoint/2010/main" Requires="p14">
      <p:transition spd="slow" p14:dur="2000" advTm="11304"/>
    </mc:Choice>
    <mc:Fallback>
      <p:transition spd="slow" advTm="113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5" cstate="print">
            <a:extLst>
              <a:ext uri="{28A0092B-C50C-407E-A947-70E740481C1C}">
                <a14:useLocalDpi xmlns:a14="http://schemas.microsoft.com/office/drawing/2010/main" val="0"/>
              </a:ext>
            </a:extLst>
          </a:blip>
          <a:srcRect l="31429" t="-179" r="28571" b="179"/>
          <a:stretch>
            <a:fillRect/>
          </a:stretch>
        </p:blipFill>
        <p:spPr>
          <a:xfrm>
            <a:off x="246063" y="1229690"/>
            <a:ext cx="2786743" cy="4644571"/>
          </a:xfrm>
          <a:prstGeom prst="rect">
            <a:avLst/>
          </a:prstGeom>
        </p:spPr>
      </p:pic>
      <p:sp>
        <p:nvSpPr>
          <p:cNvPr id="2" name="标题 1"/>
          <p:cNvSpPr>
            <a:spLocks noGrp="1"/>
          </p:cNvSpPr>
          <p:nvPr>
            <p:ph type="title"/>
          </p:nvPr>
        </p:nvSpPr>
        <p:spPr/>
        <p:txBody>
          <a:bodyPr/>
          <a:lstStyle/>
          <a:p>
            <a:r>
              <a:rPr lang="zh-CN" altLang="en-US" dirty="0"/>
              <a:t>功能模块介绍</a:t>
            </a:r>
          </a:p>
        </p:txBody>
      </p:sp>
      <p:sp>
        <p:nvSpPr>
          <p:cNvPr id="9" name="矩形 8"/>
          <p:cNvSpPr/>
          <p:nvPr/>
        </p:nvSpPr>
        <p:spPr>
          <a:xfrm>
            <a:off x="246063" y="1229690"/>
            <a:ext cx="2786743" cy="4644571"/>
          </a:xfrm>
          <a:prstGeom prst="rect">
            <a:avLst/>
          </a:prstGeom>
          <a:gradFill>
            <a:gsLst>
              <a:gs pos="0">
                <a:srgbClr val="0E2B5E"/>
              </a:gs>
              <a:gs pos="39000">
                <a:srgbClr val="0E2B5E">
                  <a:alpha val="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246062" y="4491774"/>
            <a:ext cx="2786743" cy="805543"/>
          </a:xfrm>
          <a:prstGeom prst="rect">
            <a:avLst/>
          </a:prstGeom>
          <a:solidFill>
            <a:schemeClr val="tx1">
              <a:lumMod val="50000"/>
              <a:lumOff val="50000"/>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dirty="0">
                <a:latin typeface="微软雅黑" panose="020B0503020204020204" pitchFamily="34" charset="-122"/>
                <a:ea typeface="微软雅黑" panose="020B0503020204020204" pitchFamily="34" charset="-122"/>
              </a:rPr>
              <a:t>论文写作</a:t>
            </a:r>
          </a:p>
        </p:txBody>
      </p:sp>
      <p:sp>
        <p:nvSpPr>
          <p:cNvPr id="7" name="ïṥ1iḍè"/>
          <p:cNvSpPr txBox="1"/>
          <p:nvPr/>
        </p:nvSpPr>
        <p:spPr bwMode="auto">
          <a:xfrm>
            <a:off x="3429929" y="1262348"/>
            <a:ext cx="2284142" cy="28305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000" rIns="90000" anchor="ctr" anchorCtr="0">
            <a:no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spcBef>
                <a:spcPct val="0"/>
              </a:spcBef>
            </a:pPr>
            <a:r>
              <a:rPr lang="zh-CN" altLang="en-US" sz="2400" dirty="0">
                <a:solidFill>
                  <a:srgbClr val="1A4E5A"/>
                </a:solidFill>
                <a:latin typeface="微软雅黑" panose="020B0503020204020204" pitchFamily="34" charset="-122"/>
                <a:ea typeface="微软雅黑" panose="020B0503020204020204" pitchFamily="34" charset="-122"/>
              </a:rPr>
              <a:t>论文写作</a:t>
            </a:r>
            <a:endParaRPr lang="en-US" altLang="zh-CN" sz="2400" dirty="0">
              <a:solidFill>
                <a:srgbClr val="1A4E5A"/>
              </a:solidFill>
              <a:latin typeface="微软雅黑" panose="020B0503020204020204" pitchFamily="34" charset="-122"/>
              <a:ea typeface="微软雅黑" panose="020B0503020204020204" pitchFamily="34" charset="-122"/>
            </a:endParaRPr>
          </a:p>
        </p:txBody>
      </p:sp>
      <p:sp>
        <p:nvSpPr>
          <p:cNvPr id="8" name="ís1iḍé"/>
          <p:cNvSpPr/>
          <p:nvPr/>
        </p:nvSpPr>
        <p:spPr bwMode="auto">
          <a:xfrm>
            <a:off x="3429928" y="1681004"/>
            <a:ext cx="5466421" cy="183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rIns="90000" anchor="t" anchorCtr="0">
            <a:no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r>
              <a:rPr lang="zh-CN" altLang="en-US" dirty="0">
                <a:solidFill>
                  <a:srgbClr val="ED7D31"/>
                </a:solidFill>
              </a:rPr>
              <a:t>参考文献样式管理</a:t>
            </a:r>
          </a:p>
          <a:p>
            <a:r>
              <a:rPr lang="zh-CN" altLang="en-US" dirty="0">
                <a:solidFill>
                  <a:schemeClr val="tx1">
                    <a:lumMod val="85000"/>
                    <a:lumOff val="15000"/>
                  </a:schemeClr>
                </a:solidFill>
              </a:rPr>
              <a:t>提供国内外常见期刊、学位论文的引文样式和样例。支持新建样式，编辑样式。</a:t>
            </a:r>
          </a:p>
          <a:p>
            <a:endParaRPr lang="en-US" altLang="zh-CN" dirty="0">
              <a:solidFill>
                <a:srgbClr val="ED7D31"/>
              </a:solidFill>
            </a:endParaRPr>
          </a:p>
          <a:p>
            <a:r>
              <a:rPr lang="zh-CN" altLang="en-US" dirty="0">
                <a:solidFill>
                  <a:srgbClr val="ED7D31"/>
                </a:solidFill>
              </a:rPr>
              <a:t>参考文献自动形成</a:t>
            </a:r>
          </a:p>
          <a:p>
            <a:r>
              <a:rPr lang="zh-CN" altLang="en-US" dirty="0">
                <a:solidFill>
                  <a:schemeClr val="tx1">
                    <a:lumMod val="85000"/>
                    <a:lumOff val="15000"/>
                  </a:schemeClr>
                </a:solidFill>
              </a:rPr>
              <a:t>论文写作时，把管理的文献作为引文一键插入文档中，根据不同的期刊要求，自动形成规范的文中引文标识和参考文献列表；引文插入、删除时，文中引文序号和参考文献列表自动调整；引文样式更换时，根据新样式，自动形成参考文献，便于论文转投</a:t>
            </a:r>
          </a:p>
        </p:txBody>
      </p:sp>
      <p:pic>
        <p:nvPicPr>
          <p:cNvPr id="4" name="音频 3">
            <a:hlinkClick r:id="" action="ppaction://media"/>
            <a:extLst>
              <a:ext uri="{FF2B5EF4-FFF2-40B4-BE49-F238E27FC236}">
                <a16:creationId xmlns:a16="http://schemas.microsoft.com/office/drawing/2014/main" id="{448A2796-688F-4949-8E71-D587B7E13F0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2246"/>
    </mc:Choice>
    <mc:Fallback>
      <p:transition spd="slow" advTm="322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945693" y="111947"/>
            <a:ext cx="7084402" cy="538883"/>
          </a:xfrm>
        </p:spPr>
        <p:txBody>
          <a:bodyPr>
            <a:normAutofit/>
          </a:bodyPr>
          <a:lstStyle/>
          <a:p>
            <a:r>
              <a:rPr lang="zh-CN" altLang="en-US" dirty="0"/>
              <a:t>论文写作助手</a:t>
            </a:r>
            <a:r>
              <a:rPr lang="en-US" altLang="zh-CN" dirty="0"/>
              <a:t>-</a:t>
            </a:r>
            <a:r>
              <a:rPr lang="zh-CN" altLang="en-US" dirty="0"/>
              <a:t>参考文献样式管理</a:t>
            </a:r>
          </a:p>
        </p:txBody>
      </p:sp>
      <p:pic>
        <p:nvPicPr>
          <p:cNvPr id="4" name="图片 3"/>
          <p:cNvPicPr>
            <a:picLocks noChangeAspect="1"/>
          </p:cNvPicPr>
          <p:nvPr/>
        </p:nvPicPr>
        <p:blipFill>
          <a:blip r:embed="rId5"/>
          <a:stretch>
            <a:fillRect/>
          </a:stretch>
        </p:blipFill>
        <p:spPr>
          <a:xfrm>
            <a:off x="0" y="755650"/>
            <a:ext cx="9144000" cy="5346700"/>
          </a:xfrm>
          <a:prstGeom prst="rect">
            <a:avLst/>
          </a:prstGeom>
        </p:spPr>
      </p:pic>
      <p:sp>
        <p:nvSpPr>
          <p:cNvPr id="5" name="矩形 4"/>
          <p:cNvSpPr/>
          <p:nvPr/>
        </p:nvSpPr>
        <p:spPr>
          <a:xfrm>
            <a:off x="1542197" y="1046756"/>
            <a:ext cx="1329591" cy="1501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6"/>
          <a:stretch>
            <a:fillRect/>
          </a:stretch>
        </p:blipFill>
        <p:spPr>
          <a:xfrm>
            <a:off x="1950846" y="2095616"/>
            <a:ext cx="4068353" cy="3283562"/>
          </a:xfrm>
          <a:prstGeom prst="rect">
            <a:avLst/>
          </a:prstGeom>
        </p:spPr>
      </p:pic>
      <p:sp>
        <p:nvSpPr>
          <p:cNvPr id="8" name="矩形 7"/>
          <p:cNvSpPr/>
          <p:nvPr/>
        </p:nvSpPr>
        <p:spPr>
          <a:xfrm>
            <a:off x="3914775" y="2324100"/>
            <a:ext cx="1076325" cy="1428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895603" y="2624138"/>
            <a:ext cx="2981325" cy="13620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2886078" y="4214813"/>
            <a:ext cx="3043234"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4724401" y="5105401"/>
            <a:ext cx="723900" cy="1905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4200526" y="3061280"/>
            <a:ext cx="623887" cy="430887"/>
          </a:xfrm>
          <a:prstGeom prst="rect">
            <a:avLst/>
          </a:prstGeom>
          <a:solidFill>
            <a:schemeClr val="accent2">
              <a:lumMod val="75000"/>
            </a:schemeClr>
          </a:solidFill>
        </p:spPr>
        <p:txBody>
          <a:bodyPr wrap="square" rtlCol="0">
            <a:spAutoFit/>
          </a:bodyPr>
          <a:lstStyle/>
          <a:p>
            <a:r>
              <a:rPr lang="zh-CN" altLang="en-US" sz="1100" b="1" dirty="0">
                <a:solidFill>
                  <a:schemeClr val="bg1"/>
                </a:solidFill>
              </a:rPr>
              <a:t>文献样式列表</a:t>
            </a:r>
          </a:p>
        </p:txBody>
      </p:sp>
      <p:sp>
        <p:nvSpPr>
          <p:cNvPr id="13" name="文本框 12"/>
          <p:cNvSpPr txBox="1"/>
          <p:nvPr/>
        </p:nvSpPr>
        <p:spPr>
          <a:xfrm>
            <a:off x="3585383" y="896992"/>
            <a:ext cx="1862918" cy="430887"/>
          </a:xfrm>
          <a:prstGeom prst="rect">
            <a:avLst/>
          </a:prstGeom>
          <a:solidFill>
            <a:schemeClr val="accent2">
              <a:lumMod val="75000"/>
            </a:schemeClr>
          </a:solidFill>
        </p:spPr>
        <p:txBody>
          <a:bodyPr wrap="square" rtlCol="0">
            <a:spAutoFit/>
          </a:bodyPr>
          <a:lstStyle>
            <a:defPPr>
              <a:defRPr lang="en-US"/>
            </a:defPPr>
            <a:lvl1pPr>
              <a:defRPr sz="1100" b="1">
                <a:solidFill>
                  <a:schemeClr val="bg1"/>
                </a:solidFill>
              </a:defRPr>
            </a:lvl1pPr>
          </a:lstStyle>
          <a:p>
            <a:r>
              <a:rPr lang="zh-CN" altLang="en-US" dirty="0"/>
              <a:t>点击“工具”，选择“参考文献样式管理器”</a:t>
            </a:r>
          </a:p>
        </p:txBody>
      </p:sp>
      <p:cxnSp>
        <p:nvCxnSpPr>
          <p:cNvPr id="7" name="直接箭头连接符 6"/>
          <p:cNvCxnSpPr>
            <a:stCxn id="13" idx="1"/>
            <a:endCxn id="5" idx="3"/>
          </p:cNvCxnSpPr>
          <p:nvPr/>
        </p:nvCxnSpPr>
        <p:spPr>
          <a:xfrm flipH="1">
            <a:off x="2871788" y="1112436"/>
            <a:ext cx="713595" cy="9383"/>
          </a:xfrm>
          <a:prstGeom prst="straightConnector1">
            <a:avLst/>
          </a:prstGeom>
          <a:ln w="19050">
            <a:solidFill>
              <a:srgbClr val="ED7D31"/>
            </a:solidFill>
            <a:tailEnd type="triangle"/>
          </a:ln>
        </p:spPr>
        <p:style>
          <a:lnRef idx="1">
            <a:schemeClr val="accent2"/>
          </a:lnRef>
          <a:fillRef idx="0">
            <a:schemeClr val="accent2"/>
          </a:fillRef>
          <a:effectRef idx="0">
            <a:schemeClr val="accent2"/>
          </a:effectRef>
          <a:fontRef idx="minor">
            <a:schemeClr val="tx1"/>
          </a:fontRef>
        </p:style>
      </p:cxnSp>
      <p:sp>
        <p:nvSpPr>
          <p:cNvPr id="16" name="文本框 15"/>
          <p:cNvSpPr txBox="1"/>
          <p:nvPr/>
        </p:nvSpPr>
        <p:spPr>
          <a:xfrm>
            <a:off x="753688" y="2998113"/>
            <a:ext cx="1839041" cy="600164"/>
          </a:xfrm>
          <a:prstGeom prst="rect">
            <a:avLst/>
          </a:prstGeom>
          <a:solidFill>
            <a:schemeClr val="accent2">
              <a:lumMod val="75000"/>
            </a:schemeClr>
          </a:solidFill>
        </p:spPr>
        <p:txBody>
          <a:bodyPr wrap="square" rtlCol="0">
            <a:spAutoFit/>
          </a:bodyPr>
          <a:lstStyle/>
          <a:p>
            <a:r>
              <a:rPr lang="zh-CN" altLang="en-US" sz="1100" b="1" dirty="0">
                <a:solidFill>
                  <a:schemeClr val="bg1"/>
                </a:solidFill>
              </a:rPr>
              <a:t>选择“参考文献样式”，根据需要进行编辑或直接使用</a:t>
            </a:r>
          </a:p>
        </p:txBody>
      </p:sp>
      <p:cxnSp>
        <p:nvCxnSpPr>
          <p:cNvPr id="17" name="直接箭头连接符 16"/>
          <p:cNvCxnSpPr>
            <a:stCxn id="16" idx="0"/>
            <a:endCxn id="8" idx="1"/>
          </p:cNvCxnSpPr>
          <p:nvPr/>
        </p:nvCxnSpPr>
        <p:spPr>
          <a:xfrm flipV="1">
            <a:off x="1673209" y="2395538"/>
            <a:ext cx="2241566" cy="602575"/>
          </a:xfrm>
          <a:prstGeom prst="straightConnector1">
            <a:avLst/>
          </a:prstGeom>
          <a:ln w="19050">
            <a:solidFill>
              <a:srgbClr val="ED7D31"/>
            </a:solidFill>
            <a:tailEnd type="triangle"/>
          </a:ln>
        </p:spPr>
        <p:style>
          <a:lnRef idx="1">
            <a:schemeClr val="accent2"/>
          </a:lnRef>
          <a:fillRef idx="0">
            <a:schemeClr val="accent2"/>
          </a:fillRef>
          <a:effectRef idx="0">
            <a:schemeClr val="accent2"/>
          </a:effectRef>
          <a:fontRef idx="minor">
            <a:schemeClr val="tx1"/>
          </a:fontRef>
        </p:style>
      </p:cxnSp>
      <p:cxnSp>
        <p:nvCxnSpPr>
          <p:cNvPr id="20" name="直接箭头连接符 19"/>
          <p:cNvCxnSpPr>
            <a:endCxn id="11" idx="1"/>
          </p:cNvCxnSpPr>
          <p:nvPr/>
        </p:nvCxnSpPr>
        <p:spPr>
          <a:xfrm>
            <a:off x="1613587" y="3627985"/>
            <a:ext cx="3110814" cy="1572666"/>
          </a:xfrm>
          <a:prstGeom prst="straightConnector1">
            <a:avLst/>
          </a:prstGeom>
          <a:ln w="19050">
            <a:solidFill>
              <a:srgbClr val="ED7D31"/>
            </a:solidFill>
            <a:tailEnd type="triangle"/>
          </a:ln>
        </p:spPr>
        <p:style>
          <a:lnRef idx="1">
            <a:schemeClr val="accent2"/>
          </a:lnRef>
          <a:fillRef idx="0">
            <a:schemeClr val="accent2"/>
          </a:fillRef>
          <a:effectRef idx="0">
            <a:schemeClr val="accent2"/>
          </a:effectRef>
          <a:fontRef idx="minor">
            <a:schemeClr val="tx1"/>
          </a:fontRef>
        </p:style>
      </p:cxnSp>
      <p:pic>
        <p:nvPicPr>
          <p:cNvPr id="3" name="音频 2">
            <a:hlinkClick r:id="" action="ppaction://media"/>
            <a:extLst>
              <a:ext uri="{FF2B5EF4-FFF2-40B4-BE49-F238E27FC236}">
                <a16:creationId xmlns:a16="http://schemas.microsoft.com/office/drawing/2014/main" id="{30896326-19E9-4BA6-B0E9-5293AEF5616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1497"/>
    </mc:Choice>
    <mc:Fallback>
      <p:transition spd="slow" advTm="314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945692" y="111947"/>
            <a:ext cx="6735267" cy="538883"/>
          </a:xfrm>
        </p:spPr>
        <p:txBody>
          <a:bodyPr>
            <a:normAutofit/>
          </a:bodyPr>
          <a:lstStyle/>
          <a:p>
            <a:r>
              <a:rPr lang="zh-CN" altLang="en-US" dirty="0"/>
              <a:t>论文写作助手 </a:t>
            </a:r>
            <a:r>
              <a:rPr lang="en-US" altLang="zh-CN" dirty="0"/>
              <a:t>- </a:t>
            </a:r>
            <a:r>
              <a:rPr lang="zh-CN" altLang="en-US" dirty="0"/>
              <a:t>参考文献插入</a:t>
            </a:r>
            <a:r>
              <a:rPr lang="en-US" altLang="zh-CN" dirty="0"/>
              <a:t>word</a:t>
            </a:r>
            <a:endParaRPr lang="zh-CN" altLang="en-US" dirty="0"/>
          </a:p>
        </p:txBody>
      </p:sp>
      <p:pic>
        <p:nvPicPr>
          <p:cNvPr id="3" name="图片 2"/>
          <p:cNvPicPr>
            <a:picLocks noChangeAspect="1"/>
          </p:cNvPicPr>
          <p:nvPr/>
        </p:nvPicPr>
        <p:blipFill>
          <a:blip r:embed="rId6"/>
          <a:stretch>
            <a:fillRect/>
          </a:stretch>
        </p:blipFill>
        <p:spPr>
          <a:xfrm>
            <a:off x="0" y="787400"/>
            <a:ext cx="9144000" cy="5467350"/>
          </a:xfrm>
          <a:prstGeom prst="rect">
            <a:avLst/>
          </a:prstGeom>
        </p:spPr>
      </p:pic>
      <p:sp>
        <p:nvSpPr>
          <p:cNvPr id="4" name="矩形 3"/>
          <p:cNvSpPr/>
          <p:nvPr/>
        </p:nvSpPr>
        <p:spPr>
          <a:xfrm>
            <a:off x="15274" y="1136942"/>
            <a:ext cx="423477" cy="5844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p:nvPicPr>
        <p:blipFill>
          <a:blip r:embed="rId7"/>
          <a:stretch>
            <a:fillRect/>
          </a:stretch>
        </p:blipFill>
        <p:spPr>
          <a:xfrm>
            <a:off x="2342183" y="1862381"/>
            <a:ext cx="6522268" cy="4409620"/>
          </a:xfrm>
          <a:prstGeom prst="rect">
            <a:avLst/>
          </a:prstGeom>
        </p:spPr>
      </p:pic>
      <p:sp>
        <p:nvSpPr>
          <p:cNvPr id="6" name="矩形 5"/>
          <p:cNvSpPr/>
          <p:nvPr/>
        </p:nvSpPr>
        <p:spPr>
          <a:xfrm>
            <a:off x="2345541" y="2022879"/>
            <a:ext cx="513806" cy="42945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5712553" y="3563658"/>
            <a:ext cx="1329526" cy="15707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268557" y="1934222"/>
            <a:ext cx="1341879" cy="261610"/>
          </a:xfrm>
          <a:prstGeom prst="rect">
            <a:avLst/>
          </a:prstGeom>
          <a:solidFill>
            <a:schemeClr val="accent2">
              <a:lumMod val="75000"/>
            </a:schemeClr>
          </a:solidFill>
        </p:spPr>
        <p:txBody>
          <a:bodyPr wrap="square" rtlCol="0">
            <a:spAutoFit/>
          </a:bodyPr>
          <a:lstStyle/>
          <a:p>
            <a:r>
              <a:rPr lang="zh-CN" altLang="en-US" sz="1100" b="1" dirty="0">
                <a:solidFill>
                  <a:schemeClr val="bg1"/>
                </a:solidFill>
              </a:rPr>
              <a:t>点击“转到</a:t>
            </a:r>
            <a:r>
              <a:rPr lang="en-US" altLang="zh-CN" sz="1100" b="1" dirty="0">
                <a:solidFill>
                  <a:schemeClr val="bg1"/>
                </a:solidFill>
              </a:rPr>
              <a:t>NoteFirst</a:t>
            </a:r>
            <a:r>
              <a:rPr lang="zh-CN" altLang="en-US" sz="1100" b="1" dirty="0">
                <a:solidFill>
                  <a:schemeClr val="bg1"/>
                </a:solidFill>
              </a:rPr>
              <a:t>”</a:t>
            </a:r>
          </a:p>
        </p:txBody>
      </p:sp>
      <p:cxnSp>
        <p:nvCxnSpPr>
          <p:cNvPr id="10" name="直接箭头连接符 9"/>
          <p:cNvCxnSpPr/>
          <p:nvPr/>
        </p:nvCxnSpPr>
        <p:spPr>
          <a:xfrm flipH="1" flipV="1">
            <a:off x="438751" y="1721438"/>
            <a:ext cx="195870" cy="212784"/>
          </a:xfrm>
          <a:prstGeom prst="straightConnector1">
            <a:avLst/>
          </a:prstGeom>
          <a:ln w="19050">
            <a:solidFill>
              <a:srgbClr val="ED7D31"/>
            </a:solidFill>
            <a:tailEnd type="triangle"/>
          </a:ln>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214164" y="3212965"/>
            <a:ext cx="1797595" cy="600164"/>
          </a:xfrm>
          <a:prstGeom prst="rect">
            <a:avLst/>
          </a:prstGeom>
          <a:solidFill>
            <a:schemeClr val="accent2">
              <a:lumMod val="75000"/>
            </a:schemeClr>
          </a:solidFill>
        </p:spPr>
        <p:txBody>
          <a:bodyPr wrap="square" rtlCol="0">
            <a:spAutoFit/>
          </a:bodyPr>
          <a:lstStyle/>
          <a:p>
            <a:r>
              <a:rPr lang="zh-CN" altLang="en-US" sz="1100" b="1" dirty="0">
                <a:solidFill>
                  <a:schemeClr val="bg1"/>
                </a:solidFill>
              </a:rPr>
              <a:t>在</a:t>
            </a:r>
            <a:r>
              <a:rPr lang="en-US" altLang="zh-CN" sz="1100" b="1" dirty="0">
                <a:solidFill>
                  <a:schemeClr val="bg1"/>
                </a:solidFill>
              </a:rPr>
              <a:t>NoteFirst</a:t>
            </a:r>
            <a:r>
              <a:rPr lang="zh-CN" altLang="en-US" sz="1100" b="1" dirty="0">
                <a:solidFill>
                  <a:schemeClr val="bg1"/>
                </a:solidFill>
              </a:rPr>
              <a:t>中选择需要引用的题录（一条或多条），点击“插入到</a:t>
            </a:r>
            <a:r>
              <a:rPr lang="en-US" altLang="zh-CN" sz="1100" b="1" dirty="0">
                <a:solidFill>
                  <a:schemeClr val="bg1"/>
                </a:solidFill>
              </a:rPr>
              <a:t>word</a:t>
            </a:r>
            <a:r>
              <a:rPr lang="zh-CN" altLang="en-US" sz="1100" b="1" dirty="0">
                <a:solidFill>
                  <a:schemeClr val="bg1"/>
                </a:solidFill>
              </a:rPr>
              <a:t>”</a:t>
            </a:r>
          </a:p>
        </p:txBody>
      </p:sp>
      <p:cxnSp>
        <p:nvCxnSpPr>
          <p:cNvPr id="13" name="直接箭头连接符 12"/>
          <p:cNvCxnSpPr/>
          <p:nvPr/>
        </p:nvCxnSpPr>
        <p:spPr>
          <a:xfrm flipV="1">
            <a:off x="1112961" y="2339631"/>
            <a:ext cx="1229222" cy="873334"/>
          </a:xfrm>
          <a:prstGeom prst="straightConnector1">
            <a:avLst/>
          </a:prstGeom>
          <a:ln w="19050">
            <a:solidFill>
              <a:srgbClr val="ED7D3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接箭头连接符 14"/>
          <p:cNvCxnSpPr>
            <a:stCxn id="11" idx="3"/>
          </p:cNvCxnSpPr>
          <p:nvPr/>
        </p:nvCxnSpPr>
        <p:spPr>
          <a:xfrm>
            <a:off x="2011759" y="3513047"/>
            <a:ext cx="3700794" cy="139784"/>
          </a:xfrm>
          <a:prstGeom prst="straightConnector1">
            <a:avLst/>
          </a:prstGeom>
          <a:ln w="19050">
            <a:solidFill>
              <a:srgbClr val="ED7D31"/>
            </a:solidFill>
            <a:tailEnd type="triangle"/>
          </a:ln>
        </p:spPr>
        <p:style>
          <a:lnRef idx="1">
            <a:schemeClr val="accent1"/>
          </a:lnRef>
          <a:fillRef idx="0">
            <a:schemeClr val="accent1"/>
          </a:fillRef>
          <a:effectRef idx="0">
            <a:schemeClr val="accent1"/>
          </a:effectRef>
          <a:fontRef idx="minor">
            <a:schemeClr val="tx1"/>
          </a:fontRef>
        </p:style>
      </p:cxnSp>
      <p:pic>
        <p:nvPicPr>
          <p:cNvPr id="9" name="音频 8">
            <a:hlinkClick r:id="" action="ppaction://media"/>
            <a:extLst>
              <a:ext uri="{FF2B5EF4-FFF2-40B4-BE49-F238E27FC236}">
                <a16:creationId xmlns:a16="http://schemas.microsoft.com/office/drawing/2014/main" id="{7596499D-5550-40C3-9659-A20086EA72D9}"/>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6032500"/>
            <a:ext cx="609600" cy="6096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39754"/>
    </mc:Choice>
    <mc:Fallback>
      <p:transition spd="slow" advTm="397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7"/>
                                        </p:tgtEl>
                                        <p:attrNameLst>
                                          <p:attrName>style.visibility</p:attrName>
                                        </p:attrNameLst>
                                      </p:cBhvr>
                                      <p:to>
                                        <p:strVal val="visible"/>
                                      </p:to>
                                    </p:set>
                                    <p:anim calcmode="lin" valueType="num">
                                      <p:cBhvr additive="base">
                                        <p:cTn id="47" dur="500" fill="hold"/>
                                        <p:tgtEl>
                                          <p:spTgt spid="7"/>
                                        </p:tgtEl>
                                        <p:attrNameLst>
                                          <p:attrName>ppt_x</p:attrName>
                                        </p:attrNameLst>
                                      </p:cBhvr>
                                      <p:tavLst>
                                        <p:tav tm="0">
                                          <p:val>
                                            <p:strVal val="#ppt_x"/>
                                          </p:val>
                                        </p:tav>
                                        <p:tav tm="100000">
                                          <p:val>
                                            <p:strVal val="#ppt_x"/>
                                          </p:val>
                                        </p:tav>
                                      </p:tavLst>
                                    </p:anim>
                                    <p:anim calcmode="lin" valueType="num">
                                      <p:cBhvr additive="base">
                                        <p:cTn id="4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9"/>
                </p:tgtEl>
              </p:cMediaNode>
            </p:audio>
          </p:childTnLst>
        </p:cTn>
      </p:par>
    </p:tnLst>
    <p:bldLst>
      <p:bldP spid="4" grpId="0" animBg="1"/>
      <p:bldP spid="6" grpId="0" animBg="1"/>
      <p:bldP spid="7" grpId="0" animBg="1"/>
      <p:bldP spid="8" grpId="0" animBg="1"/>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标题 1">
            <a:extLst>
              <a:ext uri="{FF2B5EF4-FFF2-40B4-BE49-F238E27FC236}">
                <a16:creationId xmlns:a16="http://schemas.microsoft.com/office/drawing/2014/main" id="{E34DAB64-CD37-45F1-AD6D-21ACF5B8CBDE}"/>
              </a:ext>
            </a:extLst>
          </p:cNvPr>
          <p:cNvSpPr>
            <a:spLocks noGrp="1"/>
          </p:cNvSpPr>
          <p:nvPr>
            <p:ph type="title"/>
          </p:nvPr>
        </p:nvSpPr>
        <p:spPr>
          <a:xfrm>
            <a:off x="946150" y="112713"/>
            <a:ext cx="6037263" cy="538162"/>
          </a:xfrm>
        </p:spPr>
        <p:txBody>
          <a:bodyPr/>
          <a:lstStyle/>
          <a:p>
            <a:r>
              <a:rPr lang="zh-CN" altLang="en-US" dirty="0"/>
              <a:t>论文写作助手 </a:t>
            </a:r>
            <a:r>
              <a:rPr lang="en-US" altLang="zh-CN" dirty="0"/>
              <a:t>- </a:t>
            </a:r>
            <a:r>
              <a:rPr lang="zh-CN" altLang="en-US" dirty="0"/>
              <a:t>参考文献自动形成</a:t>
            </a:r>
          </a:p>
        </p:txBody>
      </p:sp>
      <p:pic>
        <p:nvPicPr>
          <p:cNvPr id="52227" name="图片 2">
            <a:extLst>
              <a:ext uri="{FF2B5EF4-FFF2-40B4-BE49-F238E27FC236}">
                <a16:creationId xmlns:a16="http://schemas.microsoft.com/office/drawing/2014/main" id="{4F9FEB3A-4535-4D76-A29C-15E771A6C60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792163"/>
            <a:ext cx="9144000" cy="547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a:extLst>
              <a:ext uri="{FF2B5EF4-FFF2-40B4-BE49-F238E27FC236}">
                <a16:creationId xmlns:a16="http://schemas.microsoft.com/office/drawing/2014/main" id="{D71FC363-2FED-403E-BBD4-1E6E58CF8AE0}"/>
              </a:ext>
            </a:extLst>
          </p:cNvPr>
          <p:cNvSpPr/>
          <p:nvPr/>
        </p:nvSpPr>
        <p:spPr>
          <a:xfrm>
            <a:off x="4140200" y="1957388"/>
            <a:ext cx="203200" cy="19208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p>
        </p:txBody>
      </p:sp>
      <p:sp>
        <p:nvSpPr>
          <p:cNvPr id="5" name="矩形 4">
            <a:extLst>
              <a:ext uri="{FF2B5EF4-FFF2-40B4-BE49-F238E27FC236}">
                <a16:creationId xmlns:a16="http://schemas.microsoft.com/office/drawing/2014/main" id="{A8AA9377-64F3-4399-8200-D28C8D451BBE}"/>
              </a:ext>
            </a:extLst>
          </p:cNvPr>
          <p:cNvSpPr/>
          <p:nvPr/>
        </p:nvSpPr>
        <p:spPr>
          <a:xfrm>
            <a:off x="2706688" y="3325813"/>
            <a:ext cx="3702050" cy="11874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cxnSp>
        <p:nvCxnSpPr>
          <p:cNvPr id="7" name="直接连接符 6">
            <a:extLst>
              <a:ext uri="{FF2B5EF4-FFF2-40B4-BE49-F238E27FC236}">
                <a16:creationId xmlns:a16="http://schemas.microsoft.com/office/drawing/2014/main" id="{21642D08-8789-4B51-A5A9-0620831597E7}"/>
              </a:ext>
            </a:extLst>
          </p:cNvPr>
          <p:cNvCxnSpPr/>
          <p:nvPr/>
        </p:nvCxnSpPr>
        <p:spPr>
          <a:xfrm>
            <a:off x="3362325" y="5478463"/>
            <a:ext cx="442913"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接连接符 8">
            <a:extLst>
              <a:ext uri="{FF2B5EF4-FFF2-40B4-BE49-F238E27FC236}">
                <a16:creationId xmlns:a16="http://schemas.microsoft.com/office/drawing/2014/main" id="{6D6A0F2B-5600-4CCD-8E0E-9A84C63CE727}"/>
              </a:ext>
            </a:extLst>
          </p:cNvPr>
          <p:cNvCxnSpPr/>
          <p:nvPr/>
        </p:nvCxnSpPr>
        <p:spPr>
          <a:xfrm>
            <a:off x="3871913" y="5478463"/>
            <a:ext cx="1246187"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pic>
        <p:nvPicPr>
          <p:cNvPr id="2" name="音频 1">
            <a:hlinkClick r:id="" action="ppaction://media"/>
            <a:extLst>
              <a:ext uri="{FF2B5EF4-FFF2-40B4-BE49-F238E27FC236}">
                <a16:creationId xmlns:a16="http://schemas.microsoft.com/office/drawing/2014/main" id="{F01D22DA-0663-49E6-85AF-35BCFF5958FB}"/>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136779451"/>
      </p:ext>
    </p:extLst>
  </p:cSld>
  <p:clrMapOvr>
    <a:masterClrMapping/>
  </p:clrMapOvr>
  <mc:AlternateContent xmlns:mc="http://schemas.openxmlformats.org/markup-compatibility/2006">
    <mc:Choice xmlns:p14="http://schemas.microsoft.com/office/powerpoint/2010/main" Requires="p14">
      <p:transition spd="slow" p14:dur="2000" advTm="62433"/>
    </mc:Choice>
    <mc:Fallback>
      <p:transition spd="slow" advTm="624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6" presetClass="entr" presetSubtype="21"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6" presetClass="entr" presetSubtype="21"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2"/>
                </p:tgtEl>
              </p:cMediaNode>
            </p:audio>
          </p:childTnLst>
        </p:cTn>
      </p:par>
    </p:tnLst>
    <p:bldLst>
      <p:bldP spid="4" grpId="0" animBg="1"/>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目录</a:t>
            </a:r>
            <a:endParaRPr lang="zh-CN" altLang="en-US" dirty="0"/>
          </a:p>
        </p:txBody>
      </p:sp>
      <p:grpSp>
        <p:nvGrpSpPr>
          <p:cNvPr id="29" name="组合 28"/>
          <p:cNvGrpSpPr/>
          <p:nvPr/>
        </p:nvGrpSpPr>
        <p:grpSpPr>
          <a:xfrm>
            <a:off x="5171525" y="3424707"/>
            <a:ext cx="4628259" cy="543188"/>
            <a:chOff x="3770351" y="1633267"/>
            <a:chExt cx="4628259" cy="543188"/>
          </a:xfrm>
        </p:grpSpPr>
        <p:sp>
          <p:nvSpPr>
            <p:cNvPr id="30" name="标题 1"/>
            <p:cNvSpPr txBox="1"/>
            <p:nvPr/>
          </p:nvSpPr>
          <p:spPr>
            <a:xfrm>
              <a:off x="4958511" y="1633267"/>
              <a:ext cx="3440099" cy="535531"/>
            </a:xfrm>
            <a:prstGeom prst="rect">
              <a:avLst/>
            </a:prstGeom>
            <a:noFill/>
          </p:spPr>
          <p:txBody>
            <a:bodyPr vert="horz" wrap="square" lIns="90000" tIns="45720" rIns="91440" bIns="45720" rtlCol="0" anchor="ctr">
              <a:spAutoFit/>
            </a:bodyPr>
            <a:lstStyle>
              <a:lvl1pPr algn="ctr" defTabSz="914400" rtl="0" eaLnBrk="1" latinLnBrk="0" hangingPunct="1">
                <a:lnSpc>
                  <a:spcPct val="90000"/>
                </a:lnSpc>
                <a:spcBef>
                  <a:spcPct val="0"/>
                </a:spcBef>
                <a:buNone/>
                <a:defRPr sz="4800" b="0" kern="1200">
                  <a:solidFill>
                    <a:schemeClr val="bg1"/>
                  </a:solidFill>
                  <a:latin typeface="微软雅黑" panose="020B0503020204020204" pitchFamily="34" charset="-122"/>
                  <a:ea typeface="微软雅黑" panose="020B0503020204020204" pitchFamily="34" charset="-122"/>
                  <a:cs typeface="+mj-cs"/>
                </a:defRPr>
              </a:lvl1pPr>
            </a:lstStyle>
            <a:p>
              <a:pPr algn="dist"/>
              <a:endParaRPr lang="zh-CN" altLang="en-US" sz="3200" dirty="0">
                <a:solidFill>
                  <a:srgbClr val="5F6A7C"/>
                </a:solidFill>
              </a:endParaRPr>
            </a:p>
          </p:txBody>
        </p:sp>
        <p:sp>
          <p:nvSpPr>
            <p:cNvPr id="33" name="Text Box 58"/>
            <p:cNvSpPr txBox="1">
              <a:spLocks noChangeArrowheads="1"/>
            </p:cNvSpPr>
            <p:nvPr/>
          </p:nvSpPr>
          <p:spPr bwMode="auto">
            <a:xfrm>
              <a:off x="3770351" y="1653235"/>
              <a:ext cx="6472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2800" b="1" dirty="0">
                  <a:solidFill>
                    <a:schemeClr val="bg1"/>
                  </a:solidFill>
                  <a:latin typeface="微软雅黑" panose="020B0503020204020204" pitchFamily="34" charset="-122"/>
                  <a:ea typeface="微软雅黑" panose="020B0503020204020204" pitchFamily="34" charset="-122"/>
                </a:rPr>
                <a:t>0</a:t>
              </a:r>
            </a:p>
          </p:txBody>
        </p:sp>
      </p:grpSp>
      <p:grpSp>
        <p:nvGrpSpPr>
          <p:cNvPr id="46" name="组合 24">
            <a:extLst>
              <a:ext uri="{FF2B5EF4-FFF2-40B4-BE49-F238E27FC236}">
                <a16:creationId xmlns:a16="http://schemas.microsoft.com/office/drawing/2014/main" id="{2BAC7DB5-D297-4838-9728-634E5E8F5303}"/>
              </a:ext>
            </a:extLst>
          </p:cNvPr>
          <p:cNvGrpSpPr>
            <a:grpSpLocks/>
          </p:cNvGrpSpPr>
          <p:nvPr/>
        </p:nvGrpSpPr>
        <p:grpSpPr bwMode="auto">
          <a:xfrm>
            <a:off x="3046753" y="1302738"/>
            <a:ext cx="6097247" cy="503238"/>
            <a:chOff x="899592" y="1556792"/>
            <a:chExt cx="6912768" cy="504056"/>
          </a:xfrm>
        </p:grpSpPr>
        <p:sp>
          <p:nvSpPr>
            <p:cNvPr id="47" name="椭圆 46">
              <a:extLst>
                <a:ext uri="{FF2B5EF4-FFF2-40B4-BE49-F238E27FC236}">
                  <a16:creationId xmlns:a16="http://schemas.microsoft.com/office/drawing/2014/main" id="{72DEDE98-65E9-4AFB-BB82-A33566800A73}"/>
                </a:ext>
              </a:extLst>
            </p:cNvPr>
            <p:cNvSpPr/>
            <p:nvPr/>
          </p:nvSpPr>
          <p:spPr>
            <a:xfrm>
              <a:off x="899592" y="1556792"/>
              <a:ext cx="431850" cy="432502"/>
            </a:xfrm>
            <a:prstGeom prst="ellipse">
              <a:avLst/>
            </a:prstGeom>
            <a:solidFill>
              <a:srgbClr val="D9803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800" dirty="0">
                  <a:latin typeface="Arial Unicode MS" pitchFamily="34" charset="-122"/>
                  <a:ea typeface="Arial Unicode MS" pitchFamily="34" charset="-122"/>
                  <a:cs typeface="Arial Unicode MS" pitchFamily="34" charset="-122"/>
                </a:rPr>
                <a:t>1</a:t>
              </a:r>
              <a:endParaRPr lang="zh-CN" altLang="en-US" sz="2800" dirty="0">
                <a:latin typeface="Arial Unicode MS" pitchFamily="34" charset="-122"/>
                <a:ea typeface="Arial Unicode MS" pitchFamily="34" charset="-122"/>
                <a:cs typeface="Arial Unicode MS" pitchFamily="34" charset="-122"/>
              </a:endParaRPr>
            </a:p>
          </p:txBody>
        </p:sp>
        <p:sp>
          <p:nvSpPr>
            <p:cNvPr id="48" name="弧形 47">
              <a:extLst>
                <a:ext uri="{FF2B5EF4-FFF2-40B4-BE49-F238E27FC236}">
                  <a16:creationId xmlns:a16="http://schemas.microsoft.com/office/drawing/2014/main" id="{057A97E8-05B7-4AFE-9AB3-43A36B733351}"/>
                </a:ext>
              </a:extLst>
            </p:cNvPr>
            <p:cNvSpPr/>
            <p:nvPr/>
          </p:nvSpPr>
          <p:spPr>
            <a:xfrm rot="16200000" flipH="1">
              <a:off x="1329615" y="1674803"/>
              <a:ext cx="316427" cy="455664"/>
            </a:xfrm>
            <a:prstGeom prst="arc">
              <a:avLst/>
            </a:prstGeom>
            <a:ln w="38100" cmpd="sng">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zh-CN" altLang="en-US"/>
            </a:p>
          </p:txBody>
        </p:sp>
        <p:cxnSp>
          <p:nvCxnSpPr>
            <p:cNvPr id="49" name="直接连接符 48">
              <a:extLst>
                <a:ext uri="{FF2B5EF4-FFF2-40B4-BE49-F238E27FC236}">
                  <a16:creationId xmlns:a16="http://schemas.microsoft.com/office/drawing/2014/main" id="{4A5A474A-00DC-4F0F-BF7A-4924272F2A9B}"/>
                </a:ext>
              </a:extLst>
            </p:cNvPr>
            <p:cNvCxnSpPr>
              <a:cxnSpLocks/>
              <a:stCxn id="48" idx="2"/>
            </p:cNvCxnSpPr>
            <p:nvPr/>
          </p:nvCxnSpPr>
          <p:spPr>
            <a:xfrm flipV="1">
              <a:off x="1487034" y="2030636"/>
              <a:ext cx="6325326" cy="30212"/>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50" name="TextBox 28">
            <a:extLst>
              <a:ext uri="{FF2B5EF4-FFF2-40B4-BE49-F238E27FC236}">
                <a16:creationId xmlns:a16="http://schemas.microsoft.com/office/drawing/2014/main" id="{519F1773-1F83-46D4-A966-D2973F3E5EC7}"/>
              </a:ext>
            </a:extLst>
          </p:cNvPr>
          <p:cNvSpPr txBox="1">
            <a:spLocks noChangeArrowheads="1"/>
          </p:cNvSpPr>
          <p:nvPr/>
        </p:nvSpPr>
        <p:spPr bwMode="auto">
          <a:xfrm>
            <a:off x="3761128" y="3017238"/>
            <a:ext cx="19383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dirty="0">
                <a:latin typeface="微软雅黑" panose="020B0503020204020204" pitchFamily="34" charset="-122"/>
                <a:ea typeface="微软雅黑" panose="020B0503020204020204" pitchFamily="34" charset="-122"/>
              </a:rPr>
              <a:t>论 文 写 作</a:t>
            </a:r>
          </a:p>
        </p:txBody>
      </p:sp>
      <p:grpSp>
        <p:nvGrpSpPr>
          <p:cNvPr id="51" name="组合 29">
            <a:extLst>
              <a:ext uri="{FF2B5EF4-FFF2-40B4-BE49-F238E27FC236}">
                <a16:creationId xmlns:a16="http://schemas.microsoft.com/office/drawing/2014/main" id="{55BCF8DC-ECF6-492B-95ED-B79D6FF9964D}"/>
              </a:ext>
            </a:extLst>
          </p:cNvPr>
          <p:cNvGrpSpPr>
            <a:grpSpLocks/>
          </p:cNvGrpSpPr>
          <p:nvPr/>
        </p:nvGrpSpPr>
        <p:grpSpPr bwMode="auto">
          <a:xfrm>
            <a:off x="3046753" y="2159988"/>
            <a:ext cx="6097247" cy="504825"/>
            <a:chOff x="899592" y="1556792"/>
            <a:chExt cx="6912768" cy="504056"/>
          </a:xfrm>
        </p:grpSpPr>
        <p:sp>
          <p:nvSpPr>
            <p:cNvPr id="52" name="椭圆 51">
              <a:extLst>
                <a:ext uri="{FF2B5EF4-FFF2-40B4-BE49-F238E27FC236}">
                  <a16:creationId xmlns:a16="http://schemas.microsoft.com/office/drawing/2014/main" id="{90EF6FAB-0DAC-451C-92B3-12F3952347AF}"/>
                </a:ext>
              </a:extLst>
            </p:cNvPr>
            <p:cNvSpPr/>
            <p:nvPr/>
          </p:nvSpPr>
          <p:spPr>
            <a:xfrm>
              <a:off x="899592" y="1556792"/>
              <a:ext cx="431850" cy="432728"/>
            </a:xfrm>
            <a:prstGeom prst="ellipse">
              <a:avLst/>
            </a:prstGeom>
            <a:solidFill>
              <a:srgbClr val="D9803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800" dirty="0">
                  <a:latin typeface="Arial Unicode MS" pitchFamily="34" charset="-122"/>
                  <a:ea typeface="Arial Unicode MS" pitchFamily="34" charset="-122"/>
                  <a:cs typeface="Arial Unicode MS" pitchFamily="34" charset="-122"/>
                </a:rPr>
                <a:t>2</a:t>
              </a:r>
              <a:endParaRPr lang="zh-CN" altLang="en-US" sz="2800" dirty="0">
                <a:latin typeface="Arial Unicode MS" pitchFamily="34" charset="-122"/>
                <a:ea typeface="Arial Unicode MS" pitchFamily="34" charset="-122"/>
                <a:cs typeface="Arial Unicode MS" pitchFamily="34" charset="-122"/>
              </a:endParaRPr>
            </a:p>
          </p:txBody>
        </p:sp>
        <p:sp>
          <p:nvSpPr>
            <p:cNvPr id="53" name="弧形 52">
              <a:extLst>
                <a:ext uri="{FF2B5EF4-FFF2-40B4-BE49-F238E27FC236}">
                  <a16:creationId xmlns:a16="http://schemas.microsoft.com/office/drawing/2014/main" id="{F2B8D49C-4A2F-4A32-8C90-54A171C12A90}"/>
                </a:ext>
              </a:extLst>
            </p:cNvPr>
            <p:cNvSpPr/>
            <p:nvPr/>
          </p:nvSpPr>
          <p:spPr>
            <a:xfrm rot="16200000" flipH="1">
              <a:off x="1330113" y="1675300"/>
              <a:ext cx="315431" cy="455664"/>
            </a:xfrm>
            <a:prstGeom prst="arc">
              <a:avLst/>
            </a:prstGeom>
            <a:ln w="38100" cmpd="sng">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zh-CN" altLang="en-US"/>
            </a:p>
          </p:txBody>
        </p:sp>
        <p:cxnSp>
          <p:nvCxnSpPr>
            <p:cNvPr id="54" name="直接连接符 53">
              <a:extLst>
                <a:ext uri="{FF2B5EF4-FFF2-40B4-BE49-F238E27FC236}">
                  <a16:creationId xmlns:a16="http://schemas.microsoft.com/office/drawing/2014/main" id="{BAAFD3C8-C196-429A-B9FB-37A5C430D229}"/>
                </a:ext>
              </a:extLst>
            </p:cNvPr>
            <p:cNvCxnSpPr>
              <a:stCxn id="53" idx="2"/>
            </p:cNvCxnSpPr>
            <p:nvPr/>
          </p:nvCxnSpPr>
          <p:spPr>
            <a:xfrm flipV="1">
              <a:off x="1487034" y="2030732"/>
              <a:ext cx="6325326" cy="30116"/>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55" name="组合 29">
            <a:extLst>
              <a:ext uri="{FF2B5EF4-FFF2-40B4-BE49-F238E27FC236}">
                <a16:creationId xmlns:a16="http://schemas.microsoft.com/office/drawing/2014/main" id="{B16A202E-6C5B-4822-A37A-1705F20E9D3E}"/>
              </a:ext>
            </a:extLst>
          </p:cNvPr>
          <p:cNvGrpSpPr>
            <a:grpSpLocks/>
          </p:cNvGrpSpPr>
          <p:nvPr/>
        </p:nvGrpSpPr>
        <p:grpSpPr bwMode="auto">
          <a:xfrm>
            <a:off x="3046753" y="3017238"/>
            <a:ext cx="6097247" cy="504825"/>
            <a:chOff x="899592" y="1556792"/>
            <a:chExt cx="6912768" cy="504056"/>
          </a:xfrm>
        </p:grpSpPr>
        <p:sp>
          <p:nvSpPr>
            <p:cNvPr id="56" name="椭圆 55">
              <a:extLst>
                <a:ext uri="{FF2B5EF4-FFF2-40B4-BE49-F238E27FC236}">
                  <a16:creationId xmlns:a16="http://schemas.microsoft.com/office/drawing/2014/main" id="{6A124EEB-AB65-4514-9CF6-E14E4A0B77DF}"/>
                </a:ext>
              </a:extLst>
            </p:cNvPr>
            <p:cNvSpPr/>
            <p:nvPr/>
          </p:nvSpPr>
          <p:spPr>
            <a:xfrm>
              <a:off x="899592" y="1556792"/>
              <a:ext cx="431850" cy="432728"/>
            </a:xfrm>
            <a:prstGeom prst="ellipse">
              <a:avLst/>
            </a:prstGeom>
            <a:solidFill>
              <a:srgbClr val="D9803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800" dirty="0">
                  <a:latin typeface="Arial Unicode MS" pitchFamily="34" charset="-122"/>
                  <a:ea typeface="Arial Unicode MS" pitchFamily="34" charset="-122"/>
                  <a:cs typeface="Arial Unicode MS" pitchFamily="34" charset="-122"/>
                </a:rPr>
                <a:t>3</a:t>
              </a:r>
              <a:endParaRPr lang="zh-CN" altLang="en-US" sz="2800" dirty="0">
                <a:latin typeface="Arial Unicode MS" pitchFamily="34" charset="-122"/>
                <a:ea typeface="Arial Unicode MS" pitchFamily="34" charset="-122"/>
                <a:cs typeface="Arial Unicode MS" pitchFamily="34" charset="-122"/>
              </a:endParaRPr>
            </a:p>
          </p:txBody>
        </p:sp>
        <p:sp>
          <p:nvSpPr>
            <p:cNvPr id="57" name="弧形 56">
              <a:extLst>
                <a:ext uri="{FF2B5EF4-FFF2-40B4-BE49-F238E27FC236}">
                  <a16:creationId xmlns:a16="http://schemas.microsoft.com/office/drawing/2014/main" id="{8103BC42-FD72-4145-B701-53E9BE2676E6}"/>
                </a:ext>
              </a:extLst>
            </p:cNvPr>
            <p:cNvSpPr/>
            <p:nvPr/>
          </p:nvSpPr>
          <p:spPr>
            <a:xfrm rot="16200000" flipH="1">
              <a:off x="1330113" y="1675300"/>
              <a:ext cx="315431" cy="455664"/>
            </a:xfrm>
            <a:prstGeom prst="arc">
              <a:avLst/>
            </a:prstGeom>
            <a:ln w="38100" cmpd="sng">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zh-CN" altLang="en-US"/>
            </a:p>
          </p:txBody>
        </p:sp>
        <p:cxnSp>
          <p:nvCxnSpPr>
            <p:cNvPr id="58" name="直接连接符 57">
              <a:extLst>
                <a:ext uri="{FF2B5EF4-FFF2-40B4-BE49-F238E27FC236}">
                  <a16:creationId xmlns:a16="http://schemas.microsoft.com/office/drawing/2014/main" id="{F8501266-6AFB-4D79-8BBF-2D1D81A54D13}"/>
                </a:ext>
              </a:extLst>
            </p:cNvPr>
            <p:cNvCxnSpPr>
              <a:stCxn id="57" idx="2"/>
            </p:cNvCxnSpPr>
            <p:nvPr/>
          </p:nvCxnSpPr>
          <p:spPr>
            <a:xfrm flipV="1">
              <a:off x="1487034" y="2030732"/>
              <a:ext cx="6325326" cy="30116"/>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59" name="TextBox 38">
            <a:extLst>
              <a:ext uri="{FF2B5EF4-FFF2-40B4-BE49-F238E27FC236}">
                <a16:creationId xmlns:a16="http://schemas.microsoft.com/office/drawing/2014/main" id="{010E22EB-97D1-47F0-80F1-58CE0F553143}"/>
              </a:ext>
            </a:extLst>
          </p:cNvPr>
          <p:cNvSpPr txBox="1">
            <a:spLocks noChangeArrowheads="1"/>
          </p:cNvSpPr>
          <p:nvPr/>
        </p:nvSpPr>
        <p:spPr bwMode="auto">
          <a:xfrm>
            <a:off x="3761128" y="2159988"/>
            <a:ext cx="19383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dirty="0">
                <a:latin typeface="微软雅黑" panose="020B0503020204020204" pitchFamily="34" charset="-122"/>
                <a:ea typeface="微软雅黑" panose="020B0503020204020204" pitchFamily="34" charset="-122"/>
              </a:rPr>
              <a:t>文 献 管 理</a:t>
            </a:r>
          </a:p>
        </p:txBody>
      </p:sp>
      <p:sp>
        <p:nvSpPr>
          <p:cNvPr id="60" name="TextBox 28">
            <a:extLst>
              <a:ext uri="{FF2B5EF4-FFF2-40B4-BE49-F238E27FC236}">
                <a16:creationId xmlns:a16="http://schemas.microsoft.com/office/drawing/2014/main" id="{CBD01533-B3DF-4FE0-859B-04A335AF4D23}"/>
              </a:ext>
            </a:extLst>
          </p:cNvPr>
          <p:cNvSpPr txBox="1">
            <a:spLocks noChangeArrowheads="1"/>
          </p:cNvSpPr>
          <p:nvPr/>
        </p:nvSpPr>
        <p:spPr bwMode="auto">
          <a:xfrm>
            <a:off x="3749652" y="1302738"/>
            <a:ext cx="262116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dirty="0">
                <a:latin typeface="微软雅黑" panose="020B0503020204020204" pitchFamily="34" charset="-122"/>
                <a:ea typeface="微软雅黑" panose="020B0503020204020204" pitchFamily="34" charset="-122"/>
              </a:rPr>
              <a:t>文 献 订 阅</a:t>
            </a:r>
          </a:p>
        </p:txBody>
      </p:sp>
      <p:sp>
        <p:nvSpPr>
          <p:cNvPr id="61" name="TextBox 28">
            <a:extLst>
              <a:ext uri="{FF2B5EF4-FFF2-40B4-BE49-F238E27FC236}">
                <a16:creationId xmlns:a16="http://schemas.microsoft.com/office/drawing/2014/main" id="{AEF05F28-61BF-41EC-83E0-885FD5A34FE9}"/>
              </a:ext>
            </a:extLst>
          </p:cNvPr>
          <p:cNvSpPr txBox="1">
            <a:spLocks noChangeArrowheads="1"/>
          </p:cNvSpPr>
          <p:nvPr/>
        </p:nvSpPr>
        <p:spPr bwMode="auto">
          <a:xfrm>
            <a:off x="3761128" y="3874488"/>
            <a:ext cx="19383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dirty="0">
                <a:solidFill>
                  <a:srgbClr val="FF0000"/>
                </a:solidFill>
                <a:latin typeface="微软雅黑" panose="020B0503020204020204" pitchFamily="34" charset="-122"/>
                <a:ea typeface="微软雅黑" panose="020B0503020204020204" pitchFamily="34" charset="-122"/>
              </a:rPr>
              <a:t>知 识 卡 片</a:t>
            </a:r>
            <a:endParaRPr lang="zh-CN" altLang="en-US" sz="2800" dirty="0">
              <a:solidFill>
                <a:srgbClr val="FF0000"/>
              </a:solidFill>
              <a:latin typeface="Calibri" panose="020F0502020204030204" pitchFamily="34" charset="0"/>
            </a:endParaRPr>
          </a:p>
        </p:txBody>
      </p:sp>
      <p:grpSp>
        <p:nvGrpSpPr>
          <p:cNvPr id="62" name="组合 29">
            <a:extLst>
              <a:ext uri="{FF2B5EF4-FFF2-40B4-BE49-F238E27FC236}">
                <a16:creationId xmlns:a16="http://schemas.microsoft.com/office/drawing/2014/main" id="{724B66D0-F5E3-4FDE-8722-1ACF0AA309C8}"/>
              </a:ext>
            </a:extLst>
          </p:cNvPr>
          <p:cNvGrpSpPr>
            <a:grpSpLocks/>
          </p:cNvGrpSpPr>
          <p:nvPr/>
        </p:nvGrpSpPr>
        <p:grpSpPr bwMode="auto">
          <a:xfrm>
            <a:off x="3046753" y="3874488"/>
            <a:ext cx="6097247" cy="504825"/>
            <a:chOff x="899592" y="1556792"/>
            <a:chExt cx="6912768" cy="504056"/>
          </a:xfrm>
        </p:grpSpPr>
        <p:sp>
          <p:nvSpPr>
            <p:cNvPr id="63" name="椭圆 62">
              <a:extLst>
                <a:ext uri="{FF2B5EF4-FFF2-40B4-BE49-F238E27FC236}">
                  <a16:creationId xmlns:a16="http://schemas.microsoft.com/office/drawing/2014/main" id="{C6585B39-69E7-4AEE-982B-27813080140D}"/>
                </a:ext>
              </a:extLst>
            </p:cNvPr>
            <p:cNvSpPr/>
            <p:nvPr/>
          </p:nvSpPr>
          <p:spPr>
            <a:xfrm>
              <a:off x="899592" y="1556792"/>
              <a:ext cx="431850" cy="432728"/>
            </a:xfrm>
            <a:prstGeom prst="ellipse">
              <a:avLst/>
            </a:prstGeom>
            <a:solidFill>
              <a:srgbClr val="D9803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800" dirty="0">
                  <a:latin typeface="Arial Unicode MS" pitchFamily="34" charset="-122"/>
                  <a:ea typeface="Arial Unicode MS" pitchFamily="34" charset="-122"/>
                  <a:cs typeface="Arial Unicode MS" pitchFamily="34" charset="-122"/>
                </a:rPr>
                <a:t>4</a:t>
              </a:r>
              <a:endParaRPr lang="zh-CN" altLang="en-US" sz="2800" dirty="0">
                <a:latin typeface="Arial Unicode MS" pitchFamily="34" charset="-122"/>
                <a:ea typeface="Arial Unicode MS" pitchFamily="34" charset="-122"/>
                <a:cs typeface="Arial Unicode MS" pitchFamily="34" charset="-122"/>
              </a:endParaRPr>
            </a:p>
          </p:txBody>
        </p:sp>
        <p:sp>
          <p:nvSpPr>
            <p:cNvPr id="64" name="弧形 63">
              <a:extLst>
                <a:ext uri="{FF2B5EF4-FFF2-40B4-BE49-F238E27FC236}">
                  <a16:creationId xmlns:a16="http://schemas.microsoft.com/office/drawing/2014/main" id="{01FAB778-F895-43F5-A40E-CAA9D78580ED}"/>
                </a:ext>
              </a:extLst>
            </p:cNvPr>
            <p:cNvSpPr/>
            <p:nvPr/>
          </p:nvSpPr>
          <p:spPr>
            <a:xfrm rot="16200000" flipH="1">
              <a:off x="1330113" y="1675300"/>
              <a:ext cx="315431" cy="455664"/>
            </a:xfrm>
            <a:prstGeom prst="arc">
              <a:avLst/>
            </a:prstGeom>
            <a:ln w="38100" cmpd="sng">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zh-CN" altLang="en-US"/>
            </a:p>
          </p:txBody>
        </p:sp>
        <p:cxnSp>
          <p:nvCxnSpPr>
            <p:cNvPr id="65" name="直接连接符 64">
              <a:extLst>
                <a:ext uri="{FF2B5EF4-FFF2-40B4-BE49-F238E27FC236}">
                  <a16:creationId xmlns:a16="http://schemas.microsoft.com/office/drawing/2014/main" id="{9FE41CB0-36F2-4A0C-B2CE-D0A437C2F1E7}"/>
                </a:ext>
              </a:extLst>
            </p:cNvPr>
            <p:cNvCxnSpPr>
              <a:stCxn id="64" idx="2"/>
            </p:cNvCxnSpPr>
            <p:nvPr/>
          </p:nvCxnSpPr>
          <p:spPr>
            <a:xfrm flipV="1">
              <a:off x="1487034" y="2030732"/>
              <a:ext cx="6325326" cy="30116"/>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67" name="TextBox 28">
            <a:extLst>
              <a:ext uri="{FF2B5EF4-FFF2-40B4-BE49-F238E27FC236}">
                <a16:creationId xmlns:a16="http://schemas.microsoft.com/office/drawing/2014/main" id="{26F6A9D0-CE9F-426E-BDAD-116A36878406}"/>
              </a:ext>
            </a:extLst>
          </p:cNvPr>
          <p:cNvSpPr txBox="1">
            <a:spLocks noChangeArrowheads="1"/>
          </p:cNvSpPr>
          <p:nvPr/>
        </p:nvSpPr>
        <p:spPr bwMode="auto">
          <a:xfrm>
            <a:off x="3761127" y="4698948"/>
            <a:ext cx="19383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dirty="0">
                <a:latin typeface="微软雅黑" panose="020B0503020204020204" pitchFamily="34" charset="-122"/>
                <a:ea typeface="微软雅黑" panose="020B0503020204020204" pitchFamily="34" charset="-122"/>
              </a:rPr>
              <a:t>团 队 协 作</a:t>
            </a:r>
          </a:p>
        </p:txBody>
      </p:sp>
      <p:grpSp>
        <p:nvGrpSpPr>
          <p:cNvPr id="68" name="组合 29">
            <a:extLst>
              <a:ext uri="{FF2B5EF4-FFF2-40B4-BE49-F238E27FC236}">
                <a16:creationId xmlns:a16="http://schemas.microsoft.com/office/drawing/2014/main" id="{F70DE43A-30F2-445B-9881-345FAA9991C7}"/>
              </a:ext>
            </a:extLst>
          </p:cNvPr>
          <p:cNvGrpSpPr>
            <a:grpSpLocks/>
          </p:cNvGrpSpPr>
          <p:nvPr/>
        </p:nvGrpSpPr>
        <p:grpSpPr bwMode="auto">
          <a:xfrm>
            <a:off x="3031763" y="4698948"/>
            <a:ext cx="6112237" cy="504825"/>
            <a:chOff x="899592" y="1556792"/>
            <a:chExt cx="6912768" cy="504056"/>
          </a:xfrm>
        </p:grpSpPr>
        <p:sp>
          <p:nvSpPr>
            <p:cNvPr id="69" name="椭圆 68">
              <a:extLst>
                <a:ext uri="{FF2B5EF4-FFF2-40B4-BE49-F238E27FC236}">
                  <a16:creationId xmlns:a16="http://schemas.microsoft.com/office/drawing/2014/main" id="{84D63E84-A6D5-469F-ABF2-78CC2C7B3527}"/>
                </a:ext>
              </a:extLst>
            </p:cNvPr>
            <p:cNvSpPr/>
            <p:nvPr/>
          </p:nvSpPr>
          <p:spPr>
            <a:xfrm>
              <a:off x="899592" y="1556792"/>
              <a:ext cx="431850" cy="432728"/>
            </a:xfrm>
            <a:prstGeom prst="ellipse">
              <a:avLst/>
            </a:prstGeom>
            <a:solidFill>
              <a:srgbClr val="D9803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800" dirty="0">
                  <a:latin typeface="Arial Unicode MS" pitchFamily="34" charset="-122"/>
                  <a:ea typeface="Arial Unicode MS" pitchFamily="34" charset="-122"/>
                  <a:cs typeface="Arial Unicode MS" pitchFamily="34" charset="-122"/>
                </a:rPr>
                <a:t>5</a:t>
              </a:r>
              <a:endParaRPr lang="zh-CN" altLang="en-US" sz="2800" dirty="0">
                <a:latin typeface="Arial Unicode MS" pitchFamily="34" charset="-122"/>
                <a:ea typeface="Arial Unicode MS" pitchFamily="34" charset="-122"/>
                <a:cs typeface="Arial Unicode MS" pitchFamily="34" charset="-122"/>
              </a:endParaRPr>
            </a:p>
          </p:txBody>
        </p:sp>
        <p:sp>
          <p:nvSpPr>
            <p:cNvPr id="70" name="弧形 69">
              <a:extLst>
                <a:ext uri="{FF2B5EF4-FFF2-40B4-BE49-F238E27FC236}">
                  <a16:creationId xmlns:a16="http://schemas.microsoft.com/office/drawing/2014/main" id="{5F319901-1C4A-403D-898C-2160FC0DED20}"/>
                </a:ext>
              </a:extLst>
            </p:cNvPr>
            <p:cNvSpPr/>
            <p:nvPr/>
          </p:nvSpPr>
          <p:spPr>
            <a:xfrm rot="16200000" flipH="1">
              <a:off x="1330113" y="1675300"/>
              <a:ext cx="315431" cy="455664"/>
            </a:xfrm>
            <a:prstGeom prst="arc">
              <a:avLst/>
            </a:prstGeom>
            <a:ln w="38100" cmpd="sng">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zh-CN" altLang="en-US"/>
            </a:p>
          </p:txBody>
        </p:sp>
        <p:cxnSp>
          <p:nvCxnSpPr>
            <p:cNvPr id="71" name="直接连接符 70">
              <a:extLst>
                <a:ext uri="{FF2B5EF4-FFF2-40B4-BE49-F238E27FC236}">
                  <a16:creationId xmlns:a16="http://schemas.microsoft.com/office/drawing/2014/main" id="{6C6100B9-AFBC-41A4-8257-D70112077ABF}"/>
                </a:ext>
              </a:extLst>
            </p:cNvPr>
            <p:cNvCxnSpPr>
              <a:stCxn id="70" idx="2"/>
            </p:cNvCxnSpPr>
            <p:nvPr/>
          </p:nvCxnSpPr>
          <p:spPr>
            <a:xfrm flipV="1">
              <a:off x="1487034" y="2030732"/>
              <a:ext cx="6325326" cy="30116"/>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pic>
        <p:nvPicPr>
          <p:cNvPr id="3" name="音频 2">
            <a:hlinkClick r:id="" action="ppaction://media"/>
            <a:extLst>
              <a:ext uri="{FF2B5EF4-FFF2-40B4-BE49-F238E27FC236}">
                <a16:creationId xmlns:a16="http://schemas.microsoft.com/office/drawing/2014/main" id="{F77295F3-F6DC-4225-8E44-C47012C4231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7326825"/>
      </p:ext>
    </p:extLst>
  </p:cSld>
  <p:clrMapOvr>
    <a:masterClrMapping/>
  </p:clrMapOvr>
  <mc:AlternateContent xmlns:mc="http://schemas.openxmlformats.org/markup-compatibility/2006">
    <mc:Choice xmlns:p14="http://schemas.microsoft.com/office/powerpoint/2010/main" Requires="p14">
      <p:transition spd="slow" p14:dur="2000" advTm="3956"/>
    </mc:Choice>
    <mc:Fallback>
      <p:transition spd="slow" advTm="39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5" cstate="print">
            <a:extLst>
              <a:ext uri="{28A0092B-C50C-407E-A947-70E740481C1C}">
                <a14:useLocalDpi xmlns:a14="http://schemas.microsoft.com/office/drawing/2010/main" val="0"/>
              </a:ext>
            </a:extLst>
          </a:blip>
          <a:srcRect l="3333" r="3333"/>
          <a:stretch>
            <a:fillRect/>
          </a:stretch>
        </p:blipFill>
        <p:spPr>
          <a:xfrm>
            <a:off x="246063" y="1228952"/>
            <a:ext cx="2786743" cy="4644571"/>
          </a:xfrm>
          <a:prstGeom prst="rect">
            <a:avLst/>
          </a:prstGeom>
        </p:spPr>
      </p:pic>
      <p:sp>
        <p:nvSpPr>
          <p:cNvPr id="2" name="标题 1"/>
          <p:cNvSpPr>
            <a:spLocks noGrp="1"/>
          </p:cNvSpPr>
          <p:nvPr>
            <p:ph type="title"/>
          </p:nvPr>
        </p:nvSpPr>
        <p:spPr/>
        <p:txBody>
          <a:bodyPr/>
          <a:lstStyle/>
          <a:p>
            <a:r>
              <a:rPr lang="zh-CN" altLang="en-US" dirty="0"/>
              <a:t>功能模块介绍</a:t>
            </a:r>
          </a:p>
        </p:txBody>
      </p:sp>
      <p:sp>
        <p:nvSpPr>
          <p:cNvPr id="5" name="ís1iḍé"/>
          <p:cNvSpPr/>
          <p:nvPr/>
        </p:nvSpPr>
        <p:spPr bwMode="auto">
          <a:xfrm>
            <a:off x="3429928" y="1681004"/>
            <a:ext cx="5466421" cy="183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rIns="90000" anchor="t" anchorCtr="0">
            <a:no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r>
              <a:rPr lang="zh-CN" altLang="en-US" dirty="0">
                <a:solidFill>
                  <a:srgbClr val="ED7D31"/>
                </a:solidFill>
              </a:rPr>
              <a:t>一键保存网页或选中部分、屏幕截图</a:t>
            </a:r>
          </a:p>
          <a:p>
            <a:r>
              <a:rPr lang="zh-CN" altLang="en-US" dirty="0">
                <a:solidFill>
                  <a:schemeClr val="tx1">
                    <a:lumMod val="85000"/>
                    <a:lumOff val="15000"/>
                  </a:schemeClr>
                </a:solidFill>
              </a:rPr>
              <a:t>可把整个网页或者选中部分文字、屏幕中选定图片一键保存为知识卡片</a:t>
            </a:r>
          </a:p>
          <a:p>
            <a:endParaRPr lang="en-US" altLang="zh-CN" dirty="0">
              <a:solidFill>
                <a:srgbClr val="ED7D31"/>
              </a:solidFill>
            </a:endParaRPr>
          </a:p>
          <a:p>
            <a:r>
              <a:rPr lang="zh-CN" altLang="en-US" dirty="0">
                <a:solidFill>
                  <a:srgbClr val="ED7D31"/>
                </a:solidFill>
              </a:rPr>
              <a:t>形成电子书</a:t>
            </a:r>
          </a:p>
          <a:p>
            <a:r>
              <a:rPr lang="zh-CN" altLang="en-US" dirty="0">
                <a:solidFill>
                  <a:schemeClr val="tx1">
                    <a:lumMod val="85000"/>
                    <a:lumOff val="15000"/>
                  </a:schemeClr>
                </a:solidFill>
              </a:rPr>
              <a:t>可将保存的知识卡片一键形成</a:t>
            </a:r>
            <a:r>
              <a:rPr lang="en-US" altLang="zh-CN" dirty="0">
                <a:solidFill>
                  <a:schemeClr val="tx1">
                    <a:lumMod val="85000"/>
                    <a:lumOff val="15000"/>
                  </a:schemeClr>
                </a:solidFill>
              </a:rPr>
              <a:t>chm</a:t>
            </a:r>
            <a:r>
              <a:rPr lang="zh-CN" altLang="en-US" dirty="0">
                <a:solidFill>
                  <a:schemeClr val="tx1">
                    <a:lumMod val="85000"/>
                    <a:lumOff val="15000"/>
                  </a:schemeClr>
                </a:solidFill>
              </a:rPr>
              <a:t>格式的文件。</a:t>
            </a:r>
          </a:p>
        </p:txBody>
      </p:sp>
      <p:sp>
        <p:nvSpPr>
          <p:cNvPr id="9" name="矩形 8"/>
          <p:cNvSpPr/>
          <p:nvPr/>
        </p:nvSpPr>
        <p:spPr>
          <a:xfrm>
            <a:off x="246063" y="1228952"/>
            <a:ext cx="2786743" cy="4644571"/>
          </a:xfrm>
          <a:prstGeom prst="rect">
            <a:avLst/>
          </a:prstGeom>
          <a:gradFill>
            <a:gsLst>
              <a:gs pos="0">
                <a:srgbClr val="0E2B5E"/>
              </a:gs>
              <a:gs pos="39000">
                <a:srgbClr val="0E2B5E">
                  <a:alpha val="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246063" y="4491774"/>
            <a:ext cx="2786743" cy="805543"/>
          </a:xfrm>
          <a:prstGeom prst="rect">
            <a:avLst/>
          </a:prstGeom>
          <a:solidFill>
            <a:schemeClr val="tx1">
              <a:lumMod val="50000"/>
              <a:lumOff val="50000"/>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dirty="0">
                <a:latin typeface="微软雅黑" panose="020B0503020204020204" pitchFamily="34" charset="-122"/>
                <a:ea typeface="微软雅黑" panose="020B0503020204020204" pitchFamily="34" charset="-122"/>
              </a:rPr>
              <a:t>知识卡片</a:t>
            </a:r>
          </a:p>
        </p:txBody>
      </p:sp>
      <p:pic>
        <p:nvPicPr>
          <p:cNvPr id="3" name="音频 2">
            <a:hlinkClick r:id="" action="ppaction://media"/>
            <a:extLst>
              <a:ext uri="{FF2B5EF4-FFF2-40B4-BE49-F238E27FC236}">
                <a16:creationId xmlns:a16="http://schemas.microsoft.com/office/drawing/2014/main" id="{D0B99E48-0DB5-46A3-97C6-87F3FF6DF55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2738"/>
    </mc:Choice>
    <mc:Fallback>
      <p:transition spd="slow" advTm="227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对电脑系统的要求</a:t>
            </a:r>
          </a:p>
        </p:txBody>
      </p:sp>
      <p:sp>
        <p:nvSpPr>
          <p:cNvPr id="3" name="矩形 2"/>
          <p:cNvSpPr/>
          <p:nvPr/>
        </p:nvSpPr>
        <p:spPr>
          <a:xfrm>
            <a:off x="838199" y="975836"/>
            <a:ext cx="7706194" cy="3970318"/>
          </a:xfrm>
          <a:prstGeom prst="rect">
            <a:avLst/>
          </a:prstGeom>
        </p:spPr>
        <p:txBody>
          <a:bodyPr wrap="square">
            <a:spAutoFit/>
          </a:bodyPr>
          <a:lstStyle/>
          <a:p>
            <a:pPr>
              <a:buClr>
                <a:srgbClr val="FF6600"/>
              </a:buClr>
              <a:buFont typeface="Wingdings" panose="05000000000000000000" pitchFamily="2" charset="2"/>
              <a:buChar char="p"/>
            </a:pPr>
            <a:r>
              <a:rPr lang="en-US" altLang="zh-CN" sz="2800" b="1" dirty="0">
                <a:solidFill>
                  <a:srgbClr val="002060"/>
                </a:solidFill>
              </a:rPr>
              <a:t>Windows 10/Windows 8/Windows 7/Vista/2003/XP</a:t>
            </a:r>
          </a:p>
          <a:p>
            <a:pPr>
              <a:buClr>
                <a:srgbClr val="FF6600"/>
              </a:buClr>
            </a:pPr>
            <a:endParaRPr lang="en-US" altLang="zh-CN" sz="2800" b="1" dirty="0">
              <a:solidFill>
                <a:srgbClr val="002060"/>
              </a:solidFill>
            </a:endParaRPr>
          </a:p>
          <a:p>
            <a:pPr>
              <a:buClr>
                <a:srgbClr val="FF6600"/>
              </a:buClr>
              <a:buFont typeface="Wingdings" panose="05000000000000000000" pitchFamily="2" charset="2"/>
              <a:buChar char="p"/>
            </a:pPr>
            <a:r>
              <a:rPr lang="en-US" altLang="zh-CN" sz="2800" b="1" dirty="0">
                <a:solidFill>
                  <a:srgbClr val="002060"/>
                </a:solidFill>
              </a:rPr>
              <a:t>MS Office 2003/2007/2010/2013/2016/2019/WPS</a:t>
            </a:r>
          </a:p>
          <a:p>
            <a:pPr>
              <a:buClr>
                <a:srgbClr val="FF6600"/>
              </a:buClr>
            </a:pPr>
            <a:endParaRPr lang="en-US" altLang="zh-CN" sz="2800" b="1" dirty="0">
              <a:solidFill>
                <a:srgbClr val="002060"/>
              </a:solidFill>
            </a:endParaRPr>
          </a:p>
          <a:p>
            <a:pPr>
              <a:buClr>
                <a:srgbClr val="FF6600"/>
              </a:buClr>
              <a:buFont typeface="Wingdings" panose="05000000000000000000" pitchFamily="2" charset="2"/>
              <a:buChar char="p"/>
            </a:pPr>
            <a:r>
              <a:rPr lang="en-US" altLang="zh-CN" sz="2800" b="1" dirty="0">
                <a:solidFill>
                  <a:srgbClr val="002060"/>
                </a:solidFill>
              </a:rPr>
              <a:t>IE8.0</a:t>
            </a:r>
            <a:r>
              <a:rPr lang="zh-CN" altLang="en-US" sz="2800" b="1" dirty="0">
                <a:solidFill>
                  <a:srgbClr val="002060"/>
                </a:solidFill>
              </a:rPr>
              <a:t>及以上版本或使用</a:t>
            </a:r>
            <a:r>
              <a:rPr lang="en-US" altLang="zh-CN" sz="2800" b="1" dirty="0">
                <a:solidFill>
                  <a:srgbClr val="002060"/>
                </a:solidFill>
              </a:rPr>
              <a:t>IE</a:t>
            </a:r>
            <a:r>
              <a:rPr lang="zh-CN" altLang="en-US" sz="2800" b="1" dirty="0">
                <a:solidFill>
                  <a:srgbClr val="002060"/>
                </a:solidFill>
              </a:rPr>
              <a:t>内核的浏览器</a:t>
            </a:r>
            <a:endParaRPr lang="en-US" altLang="zh-CN" sz="2800" b="1" dirty="0">
              <a:solidFill>
                <a:srgbClr val="002060"/>
              </a:solidFill>
            </a:endParaRPr>
          </a:p>
          <a:p>
            <a:pPr>
              <a:buClr>
                <a:srgbClr val="FF6600"/>
              </a:buClr>
            </a:pPr>
            <a:endParaRPr lang="en-US" altLang="zh-CN" sz="2800" b="1" dirty="0">
              <a:solidFill>
                <a:srgbClr val="002060"/>
              </a:solidFill>
            </a:endParaRPr>
          </a:p>
          <a:p>
            <a:pPr>
              <a:buClr>
                <a:srgbClr val="FF6600"/>
              </a:buClr>
              <a:buFont typeface="Wingdings" panose="05000000000000000000" pitchFamily="2" charset="2"/>
              <a:buChar char="p"/>
            </a:pPr>
            <a:r>
              <a:rPr lang="zh-CN" altLang="en-US" sz="2800" b="1" dirty="0">
                <a:solidFill>
                  <a:srgbClr val="002060"/>
                </a:solidFill>
              </a:rPr>
              <a:t>硬盘容量不低于</a:t>
            </a:r>
            <a:r>
              <a:rPr lang="en-US" altLang="zh-CN" sz="2800" b="1" dirty="0">
                <a:solidFill>
                  <a:srgbClr val="002060"/>
                </a:solidFill>
              </a:rPr>
              <a:t>1G</a:t>
            </a:r>
          </a:p>
        </p:txBody>
      </p:sp>
      <p:pic>
        <p:nvPicPr>
          <p:cNvPr id="6" name="音频 5">
            <a:hlinkClick r:id="" action="ppaction://media"/>
            <a:extLst>
              <a:ext uri="{FF2B5EF4-FFF2-40B4-BE49-F238E27FC236}">
                <a16:creationId xmlns:a16="http://schemas.microsoft.com/office/drawing/2014/main" id="{21AD9AD8-A398-4B45-B3EE-4DD6FF9ABFE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9377"/>
    </mc:Choice>
    <mc:Fallback>
      <p:transition spd="slow" advTm="193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知识卡片 </a:t>
            </a:r>
            <a:r>
              <a:rPr lang="en-US" altLang="zh-CN" dirty="0"/>
              <a:t>- </a:t>
            </a:r>
            <a:r>
              <a:rPr lang="zh-CN" altLang="en-US" dirty="0"/>
              <a:t>保存网页</a:t>
            </a:r>
          </a:p>
        </p:txBody>
      </p:sp>
      <p:pic>
        <p:nvPicPr>
          <p:cNvPr id="3" name="图片 2"/>
          <p:cNvPicPr>
            <a:picLocks noChangeAspect="1"/>
          </p:cNvPicPr>
          <p:nvPr/>
        </p:nvPicPr>
        <p:blipFill>
          <a:blip r:embed="rId6"/>
          <a:stretch>
            <a:fillRect/>
          </a:stretch>
        </p:blipFill>
        <p:spPr>
          <a:xfrm>
            <a:off x="546829" y="787400"/>
            <a:ext cx="8304551" cy="5868345"/>
          </a:xfrm>
          <a:prstGeom prst="rect">
            <a:avLst/>
          </a:prstGeom>
        </p:spPr>
      </p:pic>
      <p:pic>
        <p:nvPicPr>
          <p:cNvPr id="4" name="图片 3"/>
          <p:cNvPicPr>
            <a:picLocks noChangeAspect="1"/>
          </p:cNvPicPr>
          <p:nvPr/>
        </p:nvPicPr>
        <p:blipFill>
          <a:blip r:embed="rId7"/>
          <a:stretch>
            <a:fillRect/>
          </a:stretch>
        </p:blipFill>
        <p:spPr>
          <a:xfrm>
            <a:off x="4699104" y="2348915"/>
            <a:ext cx="2361263" cy="4443400"/>
          </a:xfrm>
          <a:prstGeom prst="rect">
            <a:avLst/>
          </a:prstGeom>
        </p:spPr>
      </p:pic>
      <p:sp>
        <p:nvSpPr>
          <p:cNvPr id="5" name="矩形 4"/>
          <p:cNvSpPr/>
          <p:nvPr/>
        </p:nvSpPr>
        <p:spPr>
          <a:xfrm>
            <a:off x="4796852" y="6145967"/>
            <a:ext cx="1237337" cy="1990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descr="知识卡片-网页快存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39864" y="3527715"/>
            <a:ext cx="4537311" cy="10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6"/>
          <p:cNvPicPr>
            <a:picLocks noChangeAspect="1"/>
          </p:cNvPicPr>
          <p:nvPr/>
        </p:nvPicPr>
        <p:blipFill>
          <a:blip r:embed="rId9"/>
          <a:stretch>
            <a:fillRect/>
          </a:stretch>
        </p:blipFill>
        <p:spPr>
          <a:xfrm>
            <a:off x="4056059" y="2488879"/>
            <a:ext cx="3104920" cy="4134531"/>
          </a:xfrm>
          <a:prstGeom prst="rect">
            <a:avLst/>
          </a:prstGeom>
        </p:spPr>
      </p:pic>
      <p:pic>
        <p:nvPicPr>
          <p:cNvPr id="8" name="音频 7">
            <a:hlinkClick r:id="" action="ppaction://media"/>
            <a:extLst>
              <a:ext uri="{FF2B5EF4-FFF2-40B4-BE49-F238E27FC236}">
                <a16:creationId xmlns:a16="http://schemas.microsoft.com/office/drawing/2014/main" id="{8FD61EBB-088C-4515-BCD0-BA6DF3BE55AB}"/>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18500" y="6032500"/>
            <a:ext cx="609600" cy="6096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51035"/>
    </mc:Choice>
    <mc:Fallback>
      <p:transition spd="slow" advTm="510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ppt_x"/>
                                          </p:val>
                                        </p:tav>
                                        <p:tav tm="100000">
                                          <p:val>
                                            <p:strVal val="#ppt_x"/>
                                          </p:val>
                                        </p:tav>
                                      </p:tavLst>
                                    </p:anim>
                                    <p:anim calcmode="lin" valueType="num">
                                      <p:cBhvr additive="base">
                                        <p:cTn id="2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0" fill="hold" display="0">
                  <p:stCondLst>
                    <p:cond delay="indefinite"/>
                  </p:stCondLst>
                  <p:endCondLst>
                    <p:cond evt="onStopAudio" delay="0">
                      <p:tgtEl>
                        <p:sldTgt/>
                      </p:tgtEl>
                    </p:cond>
                  </p:endCondLst>
                </p:cTn>
                <p:tgtEl>
                  <p:spTgt spid="8"/>
                </p:tgtEl>
              </p:cMediaNode>
            </p:audio>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标题 1"/>
          <p:cNvSpPr>
            <a:spLocks noGrp="1"/>
          </p:cNvSpPr>
          <p:nvPr>
            <p:ph type="title"/>
          </p:nvPr>
        </p:nvSpPr>
        <p:spPr/>
        <p:txBody>
          <a:bodyPr>
            <a:normAutofit/>
          </a:bodyPr>
          <a:lstStyle/>
          <a:p>
            <a:r>
              <a:rPr lang="zh-CN" altLang="en-US" dirty="0"/>
              <a:t>知识卡片 </a:t>
            </a:r>
            <a:r>
              <a:rPr lang="en-US" altLang="zh-CN" dirty="0"/>
              <a:t>- </a:t>
            </a:r>
            <a:r>
              <a:rPr lang="zh-CN" altLang="en-US" dirty="0"/>
              <a:t>形成电子书</a:t>
            </a:r>
          </a:p>
        </p:txBody>
      </p:sp>
      <p:pic>
        <p:nvPicPr>
          <p:cNvPr id="41987" name="图片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787400"/>
            <a:ext cx="9144000" cy="5347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88816" y="2294243"/>
            <a:ext cx="4039393" cy="2407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787400"/>
            <a:ext cx="9231818" cy="5526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音频 1">
            <a:hlinkClick r:id="" action="ppaction://media"/>
            <a:extLst>
              <a:ext uri="{FF2B5EF4-FFF2-40B4-BE49-F238E27FC236}">
                <a16:creationId xmlns:a16="http://schemas.microsoft.com/office/drawing/2014/main" id="{555D91BE-1156-4380-80C0-9677474E3813}"/>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18500" y="6032500"/>
            <a:ext cx="609600" cy="6096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42327"/>
    </mc:Choice>
    <mc:Fallback>
      <p:transition spd="slow" advTm="423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目录</a:t>
            </a:r>
            <a:endParaRPr lang="zh-CN" altLang="en-US" dirty="0"/>
          </a:p>
        </p:txBody>
      </p:sp>
      <p:grpSp>
        <p:nvGrpSpPr>
          <p:cNvPr id="29" name="组合 28"/>
          <p:cNvGrpSpPr/>
          <p:nvPr/>
        </p:nvGrpSpPr>
        <p:grpSpPr>
          <a:xfrm>
            <a:off x="5171525" y="3424707"/>
            <a:ext cx="4628259" cy="543188"/>
            <a:chOff x="3770351" y="1633267"/>
            <a:chExt cx="4628259" cy="543188"/>
          </a:xfrm>
        </p:grpSpPr>
        <p:sp>
          <p:nvSpPr>
            <p:cNvPr id="30" name="标题 1"/>
            <p:cNvSpPr txBox="1"/>
            <p:nvPr/>
          </p:nvSpPr>
          <p:spPr>
            <a:xfrm>
              <a:off x="4958511" y="1633267"/>
              <a:ext cx="3440099" cy="535531"/>
            </a:xfrm>
            <a:prstGeom prst="rect">
              <a:avLst/>
            </a:prstGeom>
            <a:noFill/>
          </p:spPr>
          <p:txBody>
            <a:bodyPr vert="horz" wrap="square" lIns="90000" tIns="45720" rIns="91440" bIns="45720" rtlCol="0" anchor="ctr">
              <a:spAutoFit/>
            </a:bodyPr>
            <a:lstStyle>
              <a:lvl1pPr algn="ctr" defTabSz="914400" rtl="0" eaLnBrk="1" latinLnBrk="0" hangingPunct="1">
                <a:lnSpc>
                  <a:spcPct val="90000"/>
                </a:lnSpc>
                <a:spcBef>
                  <a:spcPct val="0"/>
                </a:spcBef>
                <a:buNone/>
                <a:defRPr sz="4800" b="0" kern="1200">
                  <a:solidFill>
                    <a:schemeClr val="bg1"/>
                  </a:solidFill>
                  <a:latin typeface="微软雅黑" panose="020B0503020204020204" pitchFamily="34" charset="-122"/>
                  <a:ea typeface="微软雅黑" panose="020B0503020204020204" pitchFamily="34" charset="-122"/>
                  <a:cs typeface="+mj-cs"/>
                </a:defRPr>
              </a:lvl1pPr>
            </a:lstStyle>
            <a:p>
              <a:pPr algn="dist"/>
              <a:endParaRPr lang="zh-CN" altLang="en-US" sz="3200" dirty="0">
                <a:solidFill>
                  <a:srgbClr val="5F6A7C"/>
                </a:solidFill>
              </a:endParaRPr>
            </a:p>
          </p:txBody>
        </p:sp>
        <p:sp>
          <p:nvSpPr>
            <p:cNvPr id="33" name="Text Box 58"/>
            <p:cNvSpPr txBox="1">
              <a:spLocks noChangeArrowheads="1"/>
            </p:cNvSpPr>
            <p:nvPr/>
          </p:nvSpPr>
          <p:spPr bwMode="auto">
            <a:xfrm>
              <a:off x="3770351" y="1653235"/>
              <a:ext cx="6472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2800" b="1" dirty="0">
                  <a:solidFill>
                    <a:schemeClr val="bg1"/>
                  </a:solidFill>
                  <a:latin typeface="微软雅黑" panose="020B0503020204020204" pitchFamily="34" charset="-122"/>
                  <a:ea typeface="微软雅黑" panose="020B0503020204020204" pitchFamily="34" charset="-122"/>
                </a:rPr>
                <a:t>0</a:t>
              </a:r>
            </a:p>
          </p:txBody>
        </p:sp>
      </p:grpSp>
      <p:grpSp>
        <p:nvGrpSpPr>
          <p:cNvPr id="46" name="组合 24">
            <a:extLst>
              <a:ext uri="{FF2B5EF4-FFF2-40B4-BE49-F238E27FC236}">
                <a16:creationId xmlns:a16="http://schemas.microsoft.com/office/drawing/2014/main" id="{2BAC7DB5-D297-4838-9728-634E5E8F5303}"/>
              </a:ext>
            </a:extLst>
          </p:cNvPr>
          <p:cNvGrpSpPr>
            <a:grpSpLocks/>
          </p:cNvGrpSpPr>
          <p:nvPr/>
        </p:nvGrpSpPr>
        <p:grpSpPr bwMode="auto">
          <a:xfrm>
            <a:off x="3046753" y="1302738"/>
            <a:ext cx="6097247" cy="503238"/>
            <a:chOff x="899592" y="1556792"/>
            <a:chExt cx="6912768" cy="504056"/>
          </a:xfrm>
        </p:grpSpPr>
        <p:sp>
          <p:nvSpPr>
            <p:cNvPr id="47" name="椭圆 46">
              <a:extLst>
                <a:ext uri="{FF2B5EF4-FFF2-40B4-BE49-F238E27FC236}">
                  <a16:creationId xmlns:a16="http://schemas.microsoft.com/office/drawing/2014/main" id="{72DEDE98-65E9-4AFB-BB82-A33566800A73}"/>
                </a:ext>
              </a:extLst>
            </p:cNvPr>
            <p:cNvSpPr/>
            <p:nvPr/>
          </p:nvSpPr>
          <p:spPr>
            <a:xfrm>
              <a:off x="899592" y="1556792"/>
              <a:ext cx="431850" cy="432502"/>
            </a:xfrm>
            <a:prstGeom prst="ellipse">
              <a:avLst/>
            </a:prstGeom>
            <a:solidFill>
              <a:srgbClr val="D9803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800" dirty="0">
                  <a:latin typeface="Arial Unicode MS" pitchFamily="34" charset="-122"/>
                  <a:ea typeface="Arial Unicode MS" pitchFamily="34" charset="-122"/>
                  <a:cs typeface="Arial Unicode MS" pitchFamily="34" charset="-122"/>
                </a:rPr>
                <a:t>1</a:t>
              </a:r>
              <a:endParaRPr lang="zh-CN" altLang="en-US" sz="2800" dirty="0">
                <a:latin typeface="Arial Unicode MS" pitchFamily="34" charset="-122"/>
                <a:ea typeface="Arial Unicode MS" pitchFamily="34" charset="-122"/>
                <a:cs typeface="Arial Unicode MS" pitchFamily="34" charset="-122"/>
              </a:endParaRPr>
            </a:p>
          </p:txBody>
        </p:sp>
        <p:sp>
          <p:nvSpPr>
            <p:cNvPr id="48" name="弧形 47">
              <a:extLst>
                <a:ext uri="{FF2B5EF4-FFF2-40B4-BE49-F238E27FC236}">
                  <a16:creationId xmlns:a16="http://schemas.microsoft.com/office/drawing/2014/main" id="{057A97E8-05B7-4AFE-9AB3-43A36B733351}"/>
                </a:ext>
              </a:extLst>
            </p:cNvPr>
            <p:cNvSpPr/>
            <p:nvPr/>
          </p:nvSpPr>
          <p:spPr>
            <a:xfrm rot="16200000" flipH="1">
              <a:off x="1329615" y="1674803"/>
              <a:ext cx="316427" cy="455664"/>
            </a:xfrm>
            <a:prstGeom prst="arc">
              <a:avLst/>
            </a:prstGeom>
            <a:ln w="38100" cmpd="sng">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zh-CN" altLang="en-US"/>
            </a:p>
          </p:txBody>
        </p:sp>
        <p:cxnSp>
          <p:nvCxnSpPr>
            <p:cNvPr id="49" name="直接连接符 48">
              <a:extLst>
                <a:ext uri="{FF2B5EF4-FFF2-40B4-BE49-F238E27FC236}">
                  <a16:creationId xmlns:a16="http://schemas.microsoft.com/office/drawing/2014/main" id="{4A5A474A-00DC-4F0F-BF7A-4924272F2A9B}"/>
                </a:ext>
              </a:extLst>
            </p:cNvPr>
            <p:cNvCxnSpPr>
              <a:cxnSpLocks/>
              <a:stCxn id="48" idx="2"/>
            </p:cNvCxnSpPr>
            <p:nvPr/>
          </p:nvCxnSpPr>
          <p:spPr>
            <a:xfrm flipV="1">
              <a:off x="1487034" y="2030636"/>
              <a:ext cx="6325326" cy="30212"/>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50" name="TextBox 28">
            <a:extLst>
              <a:ext uri="{FF2B5EF4-FFF2-40B4-BE49-F238E27FC236}">
                <a16:creationId xmlns:a16="http://schemas.microsoft.com/office/drawing/2014/main" id="{519F1773-1F83-46D4-A966-D2973F3E5EC7}"/>
              </a:ext>
            </a:extLst>
          </p:cNvPr>
          <p:cNvSpPr txBox="1">
            <a:spLocks noChangeArrowheads="1"/>
          </p:cNvSpPr>
          <p:nvPr/>
        </p:nvSpPr>
        <p:spPr bwMode="auto">
          <a:xfrm>
            <a:off x="3761128" y="3017238"/>
            <a:ext cx="19383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dirty="0">
                <a:latin typeface="微软雅黑" panose="020B0503020204020204" pitchFamily="34" charset="-122"/>
                <a:ea typeface="微软雅黑" panose="020B0503020204020204" pitchFamily="34" charset="-122"/>
              </a:rPr>
              <a:t>论 文 写 作</a:t>
            </a:r>
          </a:p>
        </p:txBody>
      </p:sp>
      <p:grpSp>
        <p:nvGrpSpPr>
          <p:cNvPr id="51" name="组合 29">
            <a:extLst>
              <a:ext uri="{FF2B5EF4-FFF2-40B4-BE49-F238E27FC236}">
                <a16:creationId xmlns:a16="http://schemas.microsoft.com/office/drawing/2014/main" id="{55BCF8DC-ECF6-492B-95ED-B79D6FF9964D}"/>
              </a:ext>
            </a:extLst>
          </p:cNvPr>
          <p:cNvGrpSpPr>
            <a:grpSpLocks/>
          </p:cNvGrpSpPr>
          <p:nvPr/>
        </p:nvGrpSpPr>
        <p:grpSpPr bwMode="auto">
          <a:xfrm>
            <a:off x="3046753" y="2159988"/>
            <a:ext cx="6097247" cy="504825"/>
            <a:chOff x="899592" y="1556792"/>
            <a:chExt cx="6912768" cy="504056"/>
          </a:xfrm>
        </p:grpSpPr>
        <p:sp>
          <p:nvSpPr>
            <p:cNvPr id="52" name="椭圆 51">
              <a:extLst>
                <a:ext uri="{FF2B5EF4-FFF2-40B4-BE49-F238E27FC236}">
                  <a16:creationId xmlns:a16="http://schemas.microsoft.com/office/drawing/2014/main" id="{90EF6FAB-0DAC-451C-92B3-12F3952347AF}"/>
                </a:ext>
              </a:extLst>
            </p:cNvPr>
            <p:cNvSpPr/>
            <p:nvPr/>
          </p:nvSpPr>
          <p:spPr>
            <a:xfrm>
              <a:off x="899592" y="1556792"/>
              <a:ext cx="431850" cy="432728"/>
            </a:xfrm>
            <a:prstGeom prst="ellipse">
              <a:avLst/>
            </a:prstGeom>
            <a:solidFill>
              <a:srgbClr val="D9803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800" dirty="0">
                  <a:latin typeface="Arial Unicode MS" pitchFamily="34" charset="-122"/>
                  <a:ea typeface="Arial Unicode MS" pitchFamily="34" charset="-122"/>
                  <a:cs typeface="Arial Unicode MS" pitchFamily="34" charset="-122"/>
                </a:rPr>
                <a:t>2</a:t>
              </a:r>
              <a:endParaRPr lang="zh-CN" altLang="en-US" sz="2800" dirty="0">
                <a:latin typeface="Arial Unicode MS" pitchFamily="34" charset="-122"/>
                <a:ea typeface="Arial Unicode MS" pitchFamily="34" charset="-122"/>
                <a:cs typeface="Arial Unicode MS" pitchFamily="34" charset="-122"/>
              </a:endParaRPr>
            </a:p>
          </p:txBody>
        </p:sp>
        <p:sp>
          <p:nvSpPr>
            <p:cNvPr id="53" name="弧形 52">
              <a:extLst>
                <a:ext uri="{FF2B5EF4-FFF2-40B4-BE49-F238E27FC236}">
                  <a16:creationId xmlns:a16="http://schemas.microsoft.com/office/drawing/2014/main" id="{F2B8D49C-4A2F-4A32-8C90-54A171C12A90}"/>
                </a:ext>
              </a:extLst>
            </p:cNvPr>
            <p:cNvSpPr/>
            <p:nvPr/>
          </p:nvSpPr>
          <p:spPr>
            <a:xfrm rot="16200000" flipH="1">
              <a:off x="1330113" y="1675300"/>
              <a:ext cx="315431" cy="455664"/>
            </a:xfrm>
            <a:prstGeom prst="arc">
              <a:avLst/>
            </a:prstGeom>
            <a:ln w="38100" cmpd="sng">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zh-CN" altLang="en-US"/>
            </a:p>
          </p:txBody>
        </p:sp>
        <p:cxnSp>
          <p:nvCxnSpPr>
            <p:cNvPr id="54" name="直接连接符 53">
              <a:extLst>
                <a:ext uri="{FF2B5EF4-FFF2-40B4-BE49-F238E27FC236}">
                  <a16:creationId xmlns:a16="http://schemas.microsoft.com/office/drawing/2014/main" id="{BAAFD3C8-C196-429A-B9FB-37A5C430D229}"/>
                </a:ext>
              </a:extLst>
            </p:cNvPr>
            <p:cNvCxnSpPr>
              <a:stCxn id="53" idx="2"/>
            </p:cNvCxnSpPr>
            <p:nvPr/>
          </p:nvCxnSpPr>
          <p:spPr>
            <a:xfrm flipV="1">
              <a:off x="1487034" y="2030732"/>
              <a:ext cx="6325326" cy="30116"/>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55" name="组合 29">
            <a:extLst>
              <a:ext uri="{FF2B5EF4-FFF2-40B4-BE49-F238E27FC236}">
                <a16:creationId xmlns:a16="http://schemas.microsoft.com/office/drawing/2014/main" id="{B16A202E-6C5B-4822-A37A-1705F20E9D3E}"/>
              </a:ext>
            </a:extLst>
          </p:cNvPr>
          <p:cNvGrpSpPr>
            <a:grpSpLocks/>
          </p:cNvGrpSpPr>
          <p:nvPr/>
        </p:nvGrpSpPr>
        <p:grpSpPr bwMode="auto">
          <a:xfrm>
            <a:off x="3046753" y="3017238"/>
            <a:ext cx="6097247" cy="504825"/>
            <a:chOff x="899592" y="1556792"/>
            <a:chExt cx="6912768" cy="504056"/>
          </a:xfrm>
        </p:grpSpPr>
        <p:sp>
          <p:nvSpPr>
            <p:cNvPr id="56" name="椭圆 55">
              <a:extLst>
                <a:ext uri="{FF2B5EF4-FFF2-40B4-BE49-F238E27FC236}">
                  <a16:creationId xmlns:a16="http://schemas.microsoft.com/office/drawing/2014/main" id="{6A124EEB-AB65-4514-9CF6-E14E4A0B77DF}"/>
                </a:ext>
              </a:extLst>
            </p:cNvPr>
            <p:cNvSpPr/>
            <p:nvPr/>
          </p:nvSpPr>
          <p:spPr>
            <a:xfrm>
              <a:off x="899592" y="1556792"/>
              <a:ext cx="431850" cy="432728"/>
            </a:xfrm>
            <a:prstGeom prst="ellipse">
              <a:avLst/>
            </a:prstGeom>
            <a:solidFill>
              <a:srgbClr val="D9803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800" dirty="0">
                  <a:latin typeface="Arial Unicode MS" pitchFamily="34" charset="-122"/>
                  <a:ea typeface="Arial Unicode MS" pitchFamily="34" charset="-122"/>
                  <a:cs typeface="Arial Unicode MS" pitchFamily="34" charset="-122"/>
                </a:rPr>
                <a:t>3</a:t>
              </a:r>
              <a:endParaRPr lang="zh-CN" altLang="en-US" sz="2800" dirty="0">
                <a:latin typeface="Arial Unicode MS" pitchFamily="34" charset="-122"/>
                <a:ea typeface="Arial Unicode MS" pitchFamily="34" charset="-122"/>
                <a:cs typeface="Arial Unicode MS" pitchFamily="34" charset="-122"/>
              </a:endParaRPr>
            </a:p>
          </p:txBody>
        </p:sp>
        <p:sp>
          <p:nvSpPr>
            <p:cNvPr id="57" name="弧形 56">
              <a:extLst>
                <a:ext uri="{FF2B5EF4-FFF2-40B4-BE49-F238E27FC236}">
                  <a16:creationId xmlns:a16="http://schemas.microsoft.com/office/drawing/2014/main" id="{8103BC42-FD72-4145-B701-53E9BE2676E6}"/>
                </a:ext>
              </a:extLst>
            </p:cNvPr>
            <p:cNvSpPr/>
            <p:nvPr/>
          </p:nvSpPr>
          <p:spPr>
            <a:xfrm rot="16200000" flipH="1">
              <a:off x="1330113" y="1675300"/>
              <a:ext cx="315431" cy="455664"/>
            </a:xfrm>
            <a:prstGeom prst="arc">
              <a:avLst/>
            </a:prstGeom>
            <a:ln w="38100" cmpd="sng">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zh-CN" altLang="en-US"/>
            </a:p>
          </p:txBody>
        </p:sp>
        <p:cxnSp>
          <p:nvCxnSpPr>
            <p:cNvPr id="58" name="直接连接符 57">
              <a:extLst>
                <a:ext uri="{FF2B5EF4-FFF2-40B4-BE49-F238E27FC236}">
                  <a16:creationId xmlns:a16="http://schemas.microsoft.com/office/drawing/2014/main" id="{F8501266-6AFB-4D79-8BBF-2D1D81A54D13}"/>
                </a:ext>
              </a:extLst>
            </p:cNvPr>
            <p:cNvCxnSpPr>
              <a:stCxn id="57" idx="2"/>
            </p:cNvCxnSpPr>
            <p:nvPr/>
          </p:nvCxnSpPr>
          <p:spPr>
            <a:xfrm flipV="1">
              <a:off x="1487034" y="2030732"/>
              <a:ext cx="6325326" cy="30116"/>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59" name="TextBox 38">
            <a:extLst>
              <a:ext uri="{FF2B5EF4-FFF2-40B4-BE49-F238E27FC236}">
                <a16:creationId xmlns:a16="http://schemas.microsoft.com/office/drawing/2014/main" id="{010E22EB-97D1-47F0-80F1-58CE0F553143}"/>
              </a:ext>
            </a:extLst>
          </p:cNvPr>
          <p:cNvSpPr txBox="1">
            <a:spLocks noChangeArrowheads="1"/>
          </p:cNvSpPr>
          <p:nvPr/>
        </p:nvSpPr>
        <p:spPr bwMode="auto">
          <a:xfrm>
            <a:off x="3761128" y="2159988"/>
            <a:ext cx="19383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dirty="0">
                <a:latin typeface="微软雅黑" panose="020B0503020204020204" pitchFamily="34" charset="-122"/>
                <a:ea typeface="微软雅黑" panose="020B0503020204020204" pitchFamily="34" charset="-122"/>
              </a:rPr>
              <a:t>文 献 管 理</a:t>
            </a:r>
          </a:p>
        </p:txBody>
      </p:sp>
      <p:sp>
        <p:nvSpPr>
          <p:cNvPr id="60" name="TextBox 28">
            <a:extLst>
              <a:ext uri="{FF2B5EF4-FFF2-40B4-BE49-F238E27FC236}">
                <a16:creationId xmlns:a16="http://schemas.microsoft.com/office/drawing/2014/main" id="{CBD01533-B3DF-4FE0-859B-04A335AF4D23}"/>
              </a:ext>
            </a:extLst>
          </p:cNvPr>
          <p:cNvSpPr txBox="1">
            <a:spLocks noChangeArrowheads="1"/>
          </p:cNvSpPr>
          <p:nvPr/>
        </p:nvSpPr>
        <p:spPr bwMode="auto">
          <a:xfrm>
            <a:off x="3749652" y="1302738"/>
            <a:ext cx="262116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dirty="0">
                <a:latin typeface="微软雅黑" panose="020B0503020204020204" pitchFamily="34" charset="-122"/>
                <a:ea typeface="微软雅黑" panose="020B0503020204020204" pitchFamily="34" charset="-122"/>
              </a:rPr>
              <a:t>文 献 订 阅</a:t>
            </a:r>
          </a:p>
        </p:txBody>
      </p:sp>
      <p:sp>
        <p:nvSpPr>
          <p:cNvPr id="61" name="TextBox 28">
            <a:extLst>
              <a:ext uri="{FF2B5EF4-FFF2-40B4-BE49-F238E27FC236}">
                <a16:creationId xmlns:a16="http://schemas.microsoft.com/office/drawing/2014/main" id="{AEF05F28-61BF-41EC-83E0-885FD5A34FE9}"/>
              </a:ext>
            </a:extLst>
          </p:cNvPr>
          <p:cNvSpPr txBox="1">
            <a:spLocks noChangeArrowheads="1"/>
          </p:cNvSpPr>
          <p:nvPr/>
        </p:nvSpPr>
        <p:spPr bwMode="auto">
          <a:xfrm>
            <a:off x="3761128" y="3874488"/>
            <a:ext cx="19383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dirty="0">
                <a:latin typeface="微软雅黑" panose="020B0503020204020204" pitchFamily="34" charset="-122"/>
                <a:ea typeface="微软雅黑" panose="020B0503020204020204" pitchFamily="34" charset="-122"/>
              </a:rPr>
              <a:t>知 识 卡 片</a:t>
            </a:r>
            <a:endParaRPr lang="zh-CN" altLang="en-US" sz="2800" dirty="0">
              <a:latin typeface="Calibri" panose="020F0502020204030204" pitchFamily="34" charset="0"/>
            </a:endParaRPr>
          </a:p>
        </p:txBody>
      </p:sp>
      <p:grpSp>
        <p:nvGrpSpPr>
          <p:cNvPr id="62" name="组合 29">
            <a:extLst>
              <a:ext uri="{FF2B5EF4-FFF2-40B4-BE49-F238E27FC236}">
                <a16:creationId xmlns:a16="http://schemas.microsoft.com/office/drawing/2014/main" id="{724B66D0-F5E3-4FDE-8722-1ACF0AA309C8}"/>
              </a:ext>
            </a:extLst>
          </p:cNvPr>
          <p:cNvGrpSpPr>
            <a:grpSpLocks/>
          </p:cNvGrpSpPr>
          <p:nvPr/>
        </p:nvGrpSpPr>
        <p:grpSpPr bwMode="auto">
          <a:xfrm>
            <a:off x="3046753" y="3874488"/>
            <a:ext cx="6097247" cy="504825"/>
            <a:chOff x="899592" y="1556792"/>
            <a:chExt cx="6912768" cy="504056"/>
          </a:xfrm>
        </p:grpSpPr>
        <p:sp>
          <p:nvSpPr>
            <p:cNvPr id="63" name="椭圆 62">
              <a:extLst>
                <a:ext uri="{FF2B5EF4-FFF2-40B4-BE49-F238E27FC236}">
                  <a16:creationId xmlns:a16="http://schemas.microsoft.com/office/drawing/2014/main" id="{C6585B39-69E7-4AEE-982B-27813080140D}"/>
                </a:ext>
              </a:extLst>
            </p:cNvPr>
            <p:cNvSpPr/>
            <p:nvPr/>
          </p:nvSpPr>
          <p:spPr>
            <a:xfrm>
              <a:off x="899592" y="1556792"/>
              <a:ext cx="431850" cy="432728"/>
            </a:xfrm>
            <a:prstGeom prst="ellipse">
              <a:avLst/>
            </a:prstGeom>
            <a:solidFill>
              <a:srgbClr val="D9803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800" dirty="0">
                  <a:latin typeface="Arial Unicode MS" pitchFamily="34" charset="-122"/>
                  <a:ea typeface="Arial Unicode MS" pitchFamily="34" charset="-122"/>
                  <a:cs typeface="Arial Unicode MS" pitchFamily="34" charset="-122"/>
                </a:rPr>
                <a:t>4</a:t>
              </a:r>
              <a:endParaRPr lang="zh-CN" altLang="en-US" sz="2800" dirty="0">
                <a:latin typeface="Arial Unicode MS" pitchFamily="34" charset="-122"/>
                <a:ea typeface="Arial Unicode MS" pitchFamily="34" charset="-122"/>
                <a:cs typeface="Arial Unicode MS" pitchFamily="34" charset="-122"/>
              </a:endParaRPr>
            </a:p>
          </p:txBody>
        </p:sp>
        <p:sp>
          <p:nvSpPr>
            <p:cNvPr id="64" name="弧形 63">
              <a:extLst>
                <a:ext uri="{FF2B5EF4-FFF2-40B4-BE49-F238E27FC236}">
                  <a16:creationId xmlns:a16="http://schemas.microsoft.com/office/drawing/2014/main" id="{01FAB778-F895-43F5-A40E-CAA9D78580ED}"/>
                </a:ext>
              </a:extLst>
            </p:cNvPr>
            <p:cNvSpPr/>
            <p:nvPr/>
          </p:nvSpPr>
          <p:spPr>
            <a:xfrm rot="16200000" flipH="1">
              <a:off x="1330113" y="1675300"/>
              <a:ext cx="315431" cy="455664"/>
            </a:xfrm>
            <a:prstGeom prst="arc">
              <a:avLst/>
            </a:prstGeom>
            <a:ln w="38100" cmpd="sng">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zh-CN" altLang="en-US"/>
            </a:p>
          </p:txBody>
        </p:sp>
        <p:cxnSp>
          <p:nvCxnSpPr>
            <p:cNvPr id="65" name="直接连接符 64">
              <a:extLst>
                <a:ext uri="{FF2B5EF4-FFF2-40B4-BE49-F238E27FC236}">
                  <a16:creationId xmlns:a16="http://schemas.microsoft.com/office/drawing/2014/main" id="{9FE41CB0-36F2-4A0C-B2CE-D0A437C2F1E7}"/>
                </a:ext>
              </a:extLst>
            </p:cNvPr>
            <p:cNvCxnSpPr>
              <a:stCxn id="64" idx="2"/>
            </p:cNvCxnSpPr>
            <p:nvPr/>
          </p:nvCxnSpPr>
          <p:spPr>
            <a:xfrm flipV="1">
              <a:off x="1487034" y="2030732"/>
              <a:ext cx="6325326" cy="30116"/>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67" name="TextBox 28">
            <a:extLst>
              <a:ext uri="{FF2B5EF4-FFF2-40B4-BE49-F238E27FC236}">
                <a16:creationId xmlns:a16="http://schemas.microsoft.com/office/drawing/2014/main" id="{26F6A9D0-CE9F-426E-BDAD-116A36878406}"/>
              </a:ext>
            </a:extLst>
          </p:cNvPr>
          <p:cNvSpPr txBox="1">
            <a:spLocks noChangeArrowheads="1"/>
          </p:cNvSpPr>
          <p:nvPr/>
        </p:nvSpPr>
        <p:spPr bwMode="auto">
          <a:xfrm>
            <a:off x="3761127" y="4698948"/>
            <a:ext cx="19383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dirty="0">
                <a:solidFill>
                  <a:srgbClr val="FF0000"/>
                </a:solidFill>
                <a:latin typeface="微软雅黑" panose="020B0503020204020204" pitchFamily="34" charset="-122"/>
                <a:ea typeface="微软雅黑" panose="020B0503020204020204" pitchFamily="34" charset="-122"/>
              </a:rPr>
              <a:t>团 队 协 作</a:t>
            </a:r>
          </a:p>
        </p:txBody>
      </p:sp>
      <p:grpSp>
        <p:nvGrpSpPr>
          <p:cNvPr id="68" name="组合 29">
            <a:extLst>
              <a:ext uri="{FF2B5EF4-FFF2-40B4-BE49-F238E27FC236}">
                <a16:creationId xmlns:a16="http://schemas.microsoft.com/office/drawing/2014/main" id="{F70DE43A-30F2-445B-9881-345FAA9991C7}"/>
              </a:ext>
            </a:extLst>
          </p:cNvPr>
          <p:cNvGrpSpPr>
            <a:grpSpLocks/>
          </p:cNvGrpSpPr>
          <p:nvPr/>
        </p:nvGrpSpPr>
        <p:grpSpPr bwMode="auto">
          <a:xfrm>
            <a:off x="3031763" y="4698948"/>
            <a:ext cx="6112237" cy="504825"/>
            <a:chOff x="899592" y="1556792"/>
            <a:chExt cx="6912768" cy="504056"/>
          </a:xfrm>
        </p:grpSpPr>
        <p:sp>
          <p:nvSpPr>
            <p:cNvPr id="69" name="椭圆 68">
              <a:extLst>
                <a:ext uri="{FF2B5EF4-FFF2-40B4-BE49-F238E27FC236}">
                  <a16:creationId xmlns:a16="http://schemas.microsoft.com/office/drawing/2014/main" id="{84D63E84-A6D5-469F-ABF2-78CC2C7B3527}"/>
                </a:ext>
              </a:extLst>
            </p:cNvPr>
            <p:cNvSpPr/>
            <p:nvPr/>
          </p:nvSpPr>
          <p:spPr>
            <a:xfrm>
              <a:off x="899592" y="1556792"/>
              <a:ext cx="431850" cy="432728"/>
            </a:xfrm>
            <a:prstGeom prst="ellipse">
              <a:avLst/>
            </a:prstGeom>
            <a:solidFill>
              <a:srgbClr val="D9803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800" dirty="0">
                  <a:latin typeface="Arial Unicode MS" pitchFamily="34" charset="-122"/>
                  <a:ea typeface="Arial Unicode MS" pitchFamily="34" charset="-122"/>
                  <a:cs typeface="Arial Unicode MS" pitchFamily="34" charset="-122"/>
                </a:rPr>
                <a:t>5</a:t>
              </a:r>
              <a:endParaRPr lang="zh-CN" altLang="en-US" sz="2800" dirty="0">
                <a:latin typeface="Arial Unicode MS" pitchFamily="34" charset="-122"/>
                <a:ea typeface="Arial Unicode MS" pitchFamily="34" charset="-122"/>
                <a:cs typeface="Arial Unicode MS" pitchFamily="34" charset="-122"/>
              </a:endParaRPr>
            </a:p>
          </p:txBody>
        </p:sp>
        <p:sp>
          <p:nvSpPr>
            <p:cNvPr id="70" name="弧形 69">
              <a:extLst>
                <a:ext uri="{FF2B5EF4-FFF2-40B4-BE49-F238E27FC236}">
                  <a16:creationId xmlns:a16="http://schemas.microsoft.com/office/drawing/2014/main" id="{5F319901-1C4A-403D-898C-2160FC0DED20}"/>
                </a:ext>
              </a:extLst>
            </p:cNvPr>
            <p:cNvSpPr/>
            <p:nvPr/>
          </p:nvSpPr>
          <p:spPr>
            <a:xfrm rot="16200000" flipH="1">
              <a:off x="1330113" y="1675300"/>
              <a:ext cx="315431" cy="455664"/>
            </a:xfrm>
            <a:prstGeom prst="arc">
              <a:avLst/>
            </a:prstGeom>
            <a:ln w="38100" cmpd="sng">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zh-CN" altLang="en-US"/>
            </a:p>
          </p:txBody>
        </p:sp>
        <p:cxnSp>
          <p:nvCxnSpPr>
            <p:cNvPr id="71" name="直接连接符 70">
              <a:extLst>
                <a:ext uri="{FF2B5EF4-FFF2-40B4-BE49-F238E27FC236}">
                  <a16:creationId xmlns:a16="http://schemas.microsoft.com/office/drawing/2014/main" id="{6C6100B9-AFBC-41A4-8257-D70112077ABF}"/>
                </a:ext>
              </a:extLst>
            </p:cNvPr>
            <p:cNvCxnSpPr>
              <a:stCxn id="70" idx="2"/>
            </p:cNvCxnSpPr>
            <p:nvPr/>
          </p:nvCxnSpPr>
          <p:spPr>
            <a:xfrm flipV="1">
              <a:off x="1487034" y="2030732"/>
              <a:ext cx="6325326" cy="30116"/>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pic>
        <p:nvPicPr>
          <p:cNvPr id="3" name="音频 2">
            <a:hlinkClick r:id="" action="ppaction://media"/>
            <a:extLst>
              <a:ext uri="{FF2B5EF4-FFF2-40B4-BE49-F238E27FC236}">
                <a16:creationId xmlns:a16="http://schemas.microsoft.com/office/drawing/2014/main" id="{EEBB2437-B657-4A5E-ACA5-FB1DF7934EB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734280963"/>
      </p:ext>
    </p:extLst>
  </p:cSld>
  <p:clrMapOvr>
    <a:masterClrMapping/>
  </p:clrMapOvr>
  <mc:AlternateContent xmlns:mc="http://schemas.openxmlformats.org/markup-compatibility/2006">
    <mc:Choice xmlns:p14="http://schemas.microsoft.com/office/powerpoint/2010/main" Requires="p14">
      <p:transition spd="slow" p14:dur="2000" advTm="7236"/>
    </mc:Choice>
    <mc:Fallback>
      <p:transition spd="slow" advTm="72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5" cstate="print">
            <a:extLst>
              <a:ext uri="{28A0092B-C50C-407E-A947-70E740481C1C}">
                <a14:useLocalDpi xmlns:a14="http://schemas.microsoft.com/office/drawing/2010/main" val="0"/>
              </a:ext>
            </a:extLst>
          </a:blip>
          <a:srcRect l="26855" t="-815" r="33047" b="5570"/>
          <a:stretch>
            <a:fillRect/>
          </a:stretch>
        </p:blipFill>
        <p:spPr>
          <a:xfrm>
            <a:off x="246063" y="1215995"/>
            <a:ext cx="2802291" cy="4670486"/>
          </a:xfrm>
          <a:prstGeom prst="rect">
            <a:avLst/>
          </a:prstGeom>
        </p:spPr>
      </p:pic>
      <p:sp>
        <p:nvSpPr>
          <p:cNvPr id="2" name="标题 1"/>
          <p:cNvSpPr>
            <a:spLocks noGrp="1"/>
          </p:cNvSpPr>
          <p:nvPr>
            <p:ph type="title"/>
          </p:nvPr>
        </p:nvSpPr>
        <p:spPr/>
        <p:txBody>
          <a:bodyPr/>
          <a:lstStyle/>
          <a:p>
            <a:r>
              <a:rPr lang="zh-CN" altLang="en-US" dirty="0"/>
              <a:t>功能模块介绍</a:t>
            </a:r>
          </a:p>
        </p:txBody>
      </p:sp>
      <p:sp>
        <p:nvSpPr>
          <p:cNvPr id="4" name="ïṥ1iḍè"/>
          <p:cNvSpPr txBox="1"/>
          <p:nvPr/>
        </p:nvSpPr>
        <p:spPr bwMode="auto">
          <a:xfrm>
            <a:off x="3429929" y="1262348"/>
            <a:ext cx="2284142" cy="28305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000" rIns="90000" anchor="ctr" anchorCtr="0">
            <a:no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spcBef>
                <a:spcPct val="0"/>
              </a:spcBef>
            </a:pPr>
            <a:r>
              <a:rPr lang="zh-CN" altLang="en-US" sz="2400" dirty="0">
                <a:solidFill>
                  <a:srgbClr val="1A4E5A"/>
                </a:solidFill>
                <a:latin typeface="微软雅黑" panose="020B0503020204020204" pitchFamily="34" charset="-122"/>
                <a:ea typeface="微软雅黑" panose="020B0503020204020204" pitchFamily="34" charset="-122"/>
              </a:rPr>
              <a:t>团队知识库</a:t>
            </a:r>
            <a:endParaRPr lang="en-US" altLang="zh-CN" sz="2400" dirty="0">
              <a:solidFill>
                <a:srgbClr val="1A4E5A"/>
              </a:solidFill>
              <a:latin typeface="微软雅黑" panose="020B0503020204020204" pitchFamily="34" charset="-122"/>
              <a:ea typeface="微软雅黑" panose="020B0503020204020204" pitchFamily="34" charset="-122"/>
            </a:endParaRPr>
          </a:p>
        </p:txBody>
      </p:sp>
      <p:sp>
        <p:nvSpPr>
          <p:cNvPr id="5" name="ís1iḍé"/>
          <p:cNvSpPr/>
          <p:nvPr/>
        </p:nvSpPr>
        <p:spPr bwMode="auto">
          <a:xfrm>
            <a:off x="3429928" y="1681004"/>
            <a:ext cx="5466421" cy="3789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rIns="90000" anchor="t" anchorCtr="0">
            <a:no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r>
              <a:rPr lang="zh-CN" altLang="en-US" dirty="0">
                <a:solidFill>
                  <a:srgbClr val="ED7D31"/>
                </a:solidFill>
              </a:rPr>
              <a:t>资源分享</a:t>
            </a:r>
            <a:endParaRPr lang="en-US" altLang="zh-CN" dirty="0">
              <a:solidFill>
                <a:srgbClr val="ED7D31"/>
              </a:solidFill>
            </a:endParaRPr>
          </a:p>
          <a:p>
            <a:r>
              <a:rPr lang="zh-CN" altLang="en-US" dirty="0">
                <a:solidFill>
                  <a:schemeClr val="tx1">
                    <a:lumMod val="85000"/>
                    <a:lumOff val="15000"/>
                  </a:schemeClr>
                </a:solidFill>
              </a:rPr>
              <a:t>支持用户把多个资源一次分享到多个团队，重复资源可自动过滤。</a:t>
            </a:r>
            <a:endParaRPr lang="en-US" altLang="zh-CN" dirty="0">
              <a:solidFill>
                <a:schemeClr val="tx1">
                  <a:lumMod val="85000"/>
                  <a:lumOff val="15000"/>
                </a:schemeClr>
              </a:solidFill>
            </a:endParaRPr>
          </a:p>
          <a:p>
            <a:endParaRPr lang="en-US" altLang="zh-CN" dirty="0">
              <a:solidFill>
                <a:srgbClr val="ED7D31"/>
              </a:solidFill>
            </a:endParaRPr>
          </a:p>
          <a:p>
            <a:r>
              <a:rPr lang="zh-CN" altLang="en-US" dirty="0">
                <a:solidFill>
                  <a:srgbClr val="ED7D31"/>
                </a:solidFill>
              </a:rPr>
              <a:t>团队文献、文档、规范</a:t>
            </a:r>
          </a:p>
          <a:p>
            <a:r>
              <a:rPr lang="zh-CN" altLang="en-US" dirty="0">
                <a:solidFill>
                  <a:schemeClr val="tx1">
                    <a:lumMod val="85000"/>
                    <a:lumOff val="15000"/>
                  </a:schemeClr>
                </a:solidFill>
              </a:rPr>
              <a:t>可查看参与团队的文献、文档或团队规范信息，支持</a:t>
            </a:r>
            <a:r>
              <a:rPr lang="en-US" altLang="zh-CN" dirty="0">
                <a:solidFill>
                  <a:schemeClr val="tx1">
                    <a:lumMod val="85000"/>
                    <a:lumOff val="15000"/>
                  </a:schemeClr>
                </a:solidFill>
              </a:rPr>
              <a:t>google</a:t>
            </a:r>
            <a:r>
              <a:rPr lang="zh-CN" altLang="en-US" dirty="0">
                <a:solidFill>
                  <a:schemeClr val="tx1">
                    <a:lumMod val="85000"/>
                    <a:lumOff val="15000"/>
                  </a:schemeClr>
                </a:solidFill>
              </a:rPr>
              <a:t>式便捷检索和高级检索。</a:t>
            </a:r>
          </a:p>
          <a:p>
            <a:endParaRPr lang="en-US" altLang="zh-CN" dirty="0">
              <a:solidFill>
                <a:srgbClr val="ED7D31"/>
              </a:solidFill>
            </a:endParaRPr>
          </a:p>
          <a:p>
            <a:r>
              <a:rPr lang="zh-CN" altLang="en-US" dirty="0">
                <a:solidFill>
                  <a:srgbClr val="ED7D31"/>
                </a:solidFill>
              </a:rPr>
              <a:t>团队管理</a:t>
            </a:r>
          </a:p>
          <a:p>
            <a:r>
              <a:rPr lang="zh-CN" altLang="en-US" dirty="0">
                <a:solidFill>
                  <a:schemeClr val="tx1">
                    <a:lumMod val="85000"/>
                    <a:lumOff val="15000"/>
                  </a:schemeClr>
                </a:solidFill>
              </a:rPr>
              <a:t>支持对团队成员、团队资源等的管理，以及可查看分享统计。</a:t>
            </a:r>
          </a:p>
        </p:txBody>
      </p:sp>
      <p:sp>
        <p:nvSpPr>
          <p:cNvPr id="9" name="矩形 8"/>
          <p:cNvSpPr/>
          <p:nvPr/>
        </p:nvSpPr>
        <p:spPr>
          <a:xfrm>
            <a:off x="261611" y="1241910"/>
            <a:ext cx="2786743" cy="4644571"/>
          </a:xfrm>
          <a:prstGeom prst="rect">
            <a:avLst/>
          </a:prstGeom>
          <a:gradFill>
            <a:gsLst>
              <a:gs pos="0">
                <a:srgbClr val="0E2B5E"/>
              </a:gs>
              <a:gs pos="39000">
                <a:srgbClr val="0E2B5E">
                  <a:alpha val="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261611" y="4518197"/>
            <a:ext cx="2786743" cy="805543"/>
          </a:xfrm>
          <a:prstGeom prst="rect">
            <a:avLst/>
          </a:prstGeom>
          <a:solidFill>
            <a:schemeClr val="tx1">
              <a:lumMod val="50000"/>
              <a:lumOff val="50000"/>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dirty="0">
                <a:latin typeface="微软雅黑" panose="020B0503020204020204" pitchFamily="34" charset="-122"/>
                <a:ea typeface="微软雅黑" panose="020B0503020204020204" pitchFamily="34" charset="-122"/>
              </a:rPr>
              <a:t>团队协作</a:t>
            </a:r>
          </a:p>
        </p:txBody>
      </p:sp>
      <p:pic>
        <p:nvPicPr>
          <p:cNvPr id="7" name="音频 6">
            <a:hlinkClick r:id="" action="ppaction://media"/>
            <a:extLst>
              <a:ext uri="{FF2B5EF4-FFF2-40B4-BE49-F238E27FC236}">
                <a16:creationId xmlns:a16="http://schemas.microsoft.com/office/drawing/2014/main" id="{86D79A1A-2085-4EF8-BC46-B365E8E9D28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8227"/>
    </mc:Choice>
    <mc:Fallback>
      <p:transition spd="slow" advTm="382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资源分享</a:t>
            </a:r>
          </a:p>
        </p:txBody>
      </p:sp>
      <p:pic>
        <p:nvPicPr>
          <p:cNvPr id="3" name="图片 2"/>
          <p:cNvPicPr>
            <a:picLocks noChangeAspect="1"/>
          </p:cNvPicPr>
          <p:nvPr/>
        </p:nvPicPr>
        <p:blipFill>
          <a:blip r:embed="rId5"/>
          <a:stretch>
            <a:fillRect/>
          </a:stretch>
        </p:blipFill>
        <p:spPr>
          <a:xfrm>
            <a:off x="238125" y="758825"/>
            <a:ext cx="8658225" cy="5062657"/>
          </a:xfrm>
          <a:prstGeom prst="rect">
            <a:avLst/>
          </a:prstGeom>
        </p:spPr>
      </p:pic>
      <p:sp>
        <p:nvSpPr>
          <p:cNvPr id="4" name="矩形 3"/>
          <p:cNvSpPr/>
          <p:nvPr/>
        </p:nvSpPr>
        <p:spPr>
          <a:xfrm>
            <a:off x="3363889" y="4326483"/>
            <a:ext cx="1098929" cy="17045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2136727" y="895350"/>
            <a:ext cx="371475"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855205" y="2828836"/>
            <a:ext cx="1330782" cy="600164"/>
          </a:xfrm>
          <a:prstGeom prst="rect">
            <a:avLst/>
          </a:prstGeom>
          <a:solidFill>
            <a:schemeClr val="accent2">
              <a:lumMod val="75000"/>
            </a:schemeClr>
          </a:solidFill>
        </p:spPr>
        <p:txBody>
          <a:bodyPr wrap="square" rtlCol="0">
            <a:spAutoFit/>
          </a:bodyPr>
          <a:lstStyle/>
          <a:p>
            <a:r>
              <a:rPr lang="zh-CN" altLang="en-US" sz="1100" b="1" dirty="0">
                <a:solidFill>
                  <a:schemeClr val="bg1"/>
                </a:solidFill>
              </a:rPr>
              <a:t>选中需要分享的题录或知识卡片进行分享</a:t>
            </a:r>
          </a:p>
        </p:txBody>
      </p:sp>
      <p:cxnSp>
        <p:nvCxnSpPr>
          <p:cNvPr id="8" name="直接箭头连接符 7"/>
          <p:cNvCxnSpPr>
            <a:stCxn id="6" idx="0"/>
            <a:endCxn id="5" idx="1"/>
          </p:cNvCxnSpPr>
          <p:nvPr/>
        </p:nvCxnSpPr>
        <p:spPr>
          <a:xfrm flipV="1">
            <a:off x="1520596" y="1085850"/>
            <a:ext cx="616131" cy="1742986"/>
          </a:xfrm>
          <a:prstGeom prst="straightConnector1">
            <a:avLst/>
          </a:prstGeom>
          <a:ln w="19050">
            <a:solidFill>
              <a:srgbClr val="ED7D3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直接箭头连接符 9"/>
          <p:cNvCxnSpPr>
            <a:stCxn id="6" idx="2"/>
            <a:endCxn id="4" idx="1"/>
          </p:cNvCxnSpPr>
          <p:nvPr/>
        </p:nvCxnSpPr>
        <p:spPr>
          <a:xfrm>
            <a:off x="1520596" y="3429000"/>
            <a:ext cx="1843293" cy="982711"/>
          </a:xfrm>
          <a:prstGeom prst="straightConnector1">
            <a:avLst/>
          </a:prstGeom>
          <a:ln w="19050">
            <a:solidFill>
              <a:srgbClr val="ED7D31"/>
            </a:solidFill>
            <a:tailEnd type="triangle"/>
          </a:ln>
        </p:spPr>
        <p:style>
          <a:lnRef idx="1">
            <a:schemeClr val="accent1"/>
          </a:lnRef>
          <a:fillRef idx="0">
            <a:schemeClr val="accent1"/>
          </a:fillRef>
          <a:effectRef idx="0">
            <a:schemeClr val="accent1"/>
          </a:effectRef>
          <a:fontRef idx="minor">
            <a:schemeClr val="tx1"/>
          </a:fontRef>
        </p:style>
      </p:cxnSp>
      <p:pic>
        <p:nvPicPr>
          <p:cNvPr id="7" name="音频 6">
            <a:hlinkClick r:id="" action="ppaction://media"/>
            <a:extLst>
              <a:ext uri="{FF2B5EF4-FFF2-40B4-BE49-F238E27FC236}">
                <a16:creationId xmlns:a16="http://schemas.microsoft.com/office/drawing/2014/main" id="{2A293C6A-AD1D-487E-83BF-EEA7545B468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4982"/>
    </mc:Choice>
    <mc:Fallback>
      <p:transition spd="slow" advTm="249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团队协作 </a:t>
            </a:r>
            <a:r>
              <a:rPr lang="en-US" altLang="zh-CN" dirty="0"/>
              <a:t>- </a:t>
            </a:r>
            <a:r>
              <a:rPr lang="zh-CN" altLang="en-US" dirty="0"/>
              <a:t>首页</a:t>
            </a:r>
          </a:p>
        </p:txBody>
      </p:sp>
      <p:pic>
        <p:nvPicPr>
          <p:cNvPr id="3" name="图片 2"/>
          <p:cNvPicPr>
            <a:picLocks noChangeAspect="1"/>
          </p:cNvPicPr>
          <p:nvPr/>
        </p:nvPicPr>
        <p:blipFill>
          <a:blip r:embed="rId6"/>
          <a:stretch>
            <a:fillRect/>
          </a:stretch>
        </p:blipFill>
        <p:spPr>
          <a:xfrm>
            <a:off x="0" y="769348"/>
            <a:ext cx="9144000" cy="5054600"/>
          </a:xfrm>
          <a:prstGeom prst="rect">
            <a:avLst/>
          </a:prstGeom>
        </p:spPr>
      </p:pic>
      <p:sp>
        <p:nvSpPr>
          <p:cNvPr id="4" name="矩形 3"/>
          <p:cNvSpPr/>
          <p:nvPr/>
        </p:nvSpPr>
        <p:spPr>
          <a:xfrm>
            <a:off x="0" y="2189747"/>
            <a:ext cx="855205" cy="28875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1447388" y="1128029"/>
            <a:ext cx="1226143" cy="261610"/>
          </a:xfrm>
          <a:prstGeom prst="rect">
            <a:avLst/>
          </a:prstGeom>
          <a:solidFill>
            <a:schemeClr val="accent2">
              <a:lumMod val="75000"/>
            </a:schemeClr>
          </a:solidFill>
        </p:spPr>
        <p:txBody>
          <a:bodyPr wrap="square" rtlCol="0">
            <a:spAutoFit/>
          </a:bodyPr>
          <a:lstStyle/>
          <a:p>
            <a:r>
              <a:rPr lang="zh-CN" altLang="en-US" sz="1100" b="1" dirty="0">
                <a:solidFill>
                  <a:schemeClr val="bg1"/>
                </a:solidFill>
              </a:rPr>
              <a:t>网页版分享入口</a:t>
            </a:r>
          </a:p>
        </p:txBody>
      </p:sp>
      <p:cxnSp>
        <p:nvCxnSpPr>
          <p:cNvPr id="8" name="直接箭头连接符 7"/>
          <p:cNvCxnSpPr/>
          <p:nvPr/>
        </p:nvCxnSpPr>
        <p:spPr>
          <a:xfrm flipH="1">
            <a:off x="855205" y="1288869"/>
            <a:ext cx="592183" cy="1088572"/>
          </a:xfrm>
          <a:prstGeom prst="straightConnector1">
            <a:avLst/>
          </a:prstGeom>
          <a:ln w="19050">
            <a:solidFill>
              <a:srgbClr val="ED7D31"/>
            </a:solidFill>
            <a:tailEnd type="triangle"/>
          </a:ln>
        </p:spPr>
        <p:style>
          <a:lnRef idx="1">
            <a:schemeClr val="accent1"/>
          </a:lnRef>
          <a:fillRef idx="0">
            <a:schemeClr val="accent1"/>
          </a:fillRef>
          <a:effectRef idx="0">
            <a:schemeClr val="accent1"/>
          </a:effectRef>
          <a:fontRef idx="minor">
            <a:schemeClr val="tx1"/>
          </a:fontRef>
        </p:style>
      </p:cxnSp>
      <p:sp>
        <p:nvSpPr>
          <p:cNvPr id="13" name="矩形 12"/>
          <p:cNvSpPr/>
          <p:nvPr/>
        </p:nvSpPr>
        <p:spPr>
          <a:xfrm>
            <a:off x="246063" y="2960915"/>
            <a:ext cx="920886" cy="46808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flipH="1">
            <a:off x="957941" y="2513899"/>
            <a:ext cx="923108" cy="430887"/>
          </a:xfrm>
          <a:prstGeom prst="rect">
            <a:avLst/>
          </a:prstGeom>
          <a:solidFill>
            <a:schemeClr val="accent2">
              <a:lumMod val="75000"/>
            </a:schemeClr>
          </a:solidFill>
        </p:spPr>
        <p:txBody>
          <a:bodyPr wrap="square" rtlCol="0">
            <a:spAutoFit/>
          </a:bodyPr>
          <a:lstStyle/>
          <a:p>
            <a:r>
              <a:rPr lang="zh-CN" altLang="en-US" sz="1100" b="1" dirty="0">
                <a:solidFill>
                  <a:schemeClr val="bg1"/>
                </a:solidFill>
              </a:rPr>
              <a:t>已加入的所有团队</a:t>
            </a:r>
          </a:p>
        </p:txBody>
      </p:sp>
      <p:cxnSp>
        <p:nvCxnSpPr>
          <p:cNvPr id="15" name="直接箭头连接符 14"/>
          <p:cNvCxnSpPr>
            <a:stCxn id="14" idx="2"/>
            <a:endCxn id="13" idx="3"/>
          </p:cNvCxnSpPr>
          <p:nvPr/>
        </p:nvCxnSpPr>
        <p:spPr>
          <a:xfrm flipH="1">
            <a:off x="1166949" y="2944786"/>
            <a:ext cx="252546" cy="250172"/>
          </a:xfrm>
          <a:prstGeom prst="straightConnector1">
            <a:avLst/>
          </a:prstGeom>
          <a:ln w="19050">
            <a:solidFill>
              <a:srgbClr val="ED7D31"/>
            </a:solidFill>
            <a:tailEnd type="triangle"/>
          </a:ln>
        </p:spPr>
        <p:style>
          <a:lnRef idx="1">
            <a:schemeClr val="accent1"/>
          </a:lnRef>
          <a:fillRef idx="0">
            <a:schemeClr val="accent1"/>
          </a:fillRef>
          <a:effectRef idx="0">
            <a:schemeClr val="accent1"/>
          </a:effectRef>
          <a:fontRef idx="minor">
            <a:schemeClr val="tx1"/>
          </a:fontRef>
        </p:style>
      </p:cxnSp>
      <p:sp>
        <p:nvSpPr>
          <p:cNvPr id="21" name="矩形 20"/>
          <p:cNvSpPr/>
          <p:nvPr/>
        </p:nvSpPr>
        <p:spPr>
          <a:xfrm>
            <a:off x="69672" y="3901440"/>
            <a:ext cx="1001486" cy="20900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21"/>
          <p:cNvSpPr txBox="1"/>
          <p:nvPr/>
        </p:nvSpPr>
        <p:spPr>
          <a:xfrm flipH="1">
            <a:off x="1413012" y="3475988"/>
            <a:ext cx="923108" cy="430887"/>
          </a:xfrm>
          <a:prstGeom prst="rect">
            <a:avLst/>
          </a:prstGeom>
          <a:solidFill>
            <a:schemeClr val="accent2">
              <a:lumMod val="75000"/>
            </a:schemeClr>
          </a:solidFill>
        </p:spPr>
        <p:txBody>
          <a:bodyPr wrap="square" rtlCol="0">
            <a:spAutoFit/>
          </a:bodyPr>
          <a:lstStyle/>
          <a:p>
            <a:r>
              <a:rPr lang="en-US" altLang="zh-CN" sz="1100" b="1" dirty="0">
                <a:solidFill>
                  <a:schemeClr val="bg1"/>
                </a:solidFill>
              </a:rPr>
              <a:t>NoteFirst Web </a:t>
            </a:r>
            <a:r>
              <a:rPr lang="zh-CN" altLang="en-US" sz="1100" b="1" dirty="0">
                <a:solidFill>
                  <a:schemeClr val="bg1"/>
                </a:solidFill>
              </a:rPr>
              <a:t>版入口</a:t>
            </a:r>
          </a:p>
        </p:txBody>
      </p:sp>
      <p:cxnSp>
        <p:nvCxnSpPr>
          <p:cNvPr id="23" name="直接箭头连接符 22"/>
          <p:cNvCxnSpPr>
            <a:stCxn id="22" idx="3"/>
            <a:endCxn id="21" idx="3"/>
          </p:cNvCxnSpPr>
          <p:nvPr/>
        </p:nvCxnSpPr>
        <p:spPr>
          <a:xfrm flipH="1">
            <a:off x="1071158" y="3691432"/>
            <a:ext cx="341854" cy="314511"/>
          </a:xfrm>
          <a:prstGeom prst="straightConnector1">
            <a:avLst/>
          </a:prstGeom>
          <a:ln w="19050">
            <a:solidFill>
              <a:srgbClr val="ED7D31"/>
            </a:solidFill>
            <a:tailEnd type="triangle"/>
          </a:ln>
        </p:spPr>
        <p:style>
          <a:lnRef idx="1">
            <a:schemeClr val="accent1"/>
          </a:lnRef>
          <a:fillRef idx="0">
            <a:schemeClr val="accent1"/>
          </a:fillRef>
          <a:effectRef idx="0">
            <a:schemeClr val="accent1"/>
          </a:effectRef>
          <a:fontRef idx="minor">
            <a:schemeClr val="tx1"/>
          </a:fontRef>
        </p:style>
      </p:cxnSp>
      <p:sp>
        <p:nvSpPr>
          <p:cNvPr id="31" name="矩形 30"/>
          <p:cNvSpPr/>
          <p:nvPr/>
        </p:nvSpPr>
        <p:spPr>
          <a:xfrm>
            <a:off x="1602377" y="2187938"/>
            <a:ext cx="4416822" cy="32596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文本框 33"/>
          <p:cNvSpPr txBox="1"/>
          <p:nvPr/>
        </p:nvSpPr>
        <p:spPr>
          <a:xfrm flipH="1">
            <a:off x="5852160" y="1617711"/>
            <a:ext cx="2037806" cy="261610"/>
          </a:xfrm>
          <a:prstGeom prst="rect">
            <a:avLst/>
          </a:prstGeom>
          <a:solidFill>
            <a:schemeClr val="accent2">
              <a:lumMod val="75000"/>
            </a:schemeClr>
          </a:solidFill>
        </p:spPr>
        <p:txBody>
          <a:bodyPr wrap="square" rtlCol="0">
            <a:spAutoFit/>
          </a:bodyPr>
          <a:lstStyle/>
          <a:p>
            <a:r>
              <a:rPr lang="zh-CN" altLang="en-US" sz="1100" b="1" dirty="0">
                <a:solidFill>
                  <a:schemeClr val="bg1"/>
                </a:solidFill>
              </a:rPr>
              <a:t>可检索已加入团队的</a:t>
            </a:r>
            <a:r>
              <a:rPr lang="zh-CN" altLang="en-US" sz="1100" b="1" dirty="0">
                <a:solidFill>
                  <a:schemeClr val="accent1">
                    <a:lumMod val="75000"/>
                  </a:schemeClr>
                </a:solidFill>
              </a:rPr>
              <a:t>所有资源</a:t>
            </a:r>
          </a:p>
        </p:txBody>
      </p:sp>
      <p:cxnSp>
        <p:nvCxnSpPr>
          <p:cNvPr id="35" name="直接箭头连接符 34"/>
          <p:cNvCxnSpPr>
            <a:stCxn id="34" idx="2"/>
            <a:endCxn id="31" idx="3"/>
          </p:cNvCxnSpPr>
          <p:nvPr/>
        </p:nvCxnSpPr>
        <p:spPr>
          <a:xfrm flipH="1">
            <a:off x="6019199" y="1879321"/>
            <a:ext cx="851864" cy="471598"/>
          </a:xfrm>
          <a:prstGeom prst="straightConnector1">
            <a:avLst/>
          </a:prstGeom>
          <a:ln w="19050">
            <a:solidFill>
              <a:srgbClr val="ED7D31"/>
            </a:solidFill>
            <a:tailEnd type="triangle"/>
          </a:ln>
        </p:spPr>
        <p:style>
          <a:lnRef idx="1">
            <a:schemeClr val="accent1"/>
          </a:lnRef>
          <a:fillRef idx="0">
            <a:schemeClr val="accent1"/>
          </a:fillRef>
          <a:effectRef idx="0">
            <a:schemeClr val="accent1"/>
          </a:effectRef>
          <a:fontRef idx="minor">
            <a:schemeClr val="tx1"/>
          </a:fontRef>
        </p:style>
      </p:cxnSp>
      <p:pic>
        <p:nvPicPr>
          <p:cNvPr id="5" name="音频 4">
            <a:hlinkClick r:id="" action="ppaction://media"/>
            <a:extLst>
              <a:ext uri="{FF2B5EF4-FFF2-40B4-BE49-F238E27FC236}">
                <a16:creationId xmlns:a16="http://schemas.microsoft.com/office/drawing/2014/main" id="{CD3D390A-AD4A-4AE6-A40E-4662DD2F2298}"/>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35672"/>
    </mc:Choice>
    <mc:Fallback>
      <p:transition spd="slow" advTm="356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ppt_x"/>
                                          </p:val>
                                        </p:tav>
                                        <p:tav tm="100000">
                                          <p:val>
                                            <p:strVal val="#ppt_x"/>
                                          </p:val>
                                        </p:tav>
                                      </p:tavLst>
                                    </p:anim>
                                    <p:anim calcmode="lin" valueType="num">
                                      <p:cBhvr additive="base">
                                        <p:cTn id="30" dur="500" fill="hold"/>
                                        <p:tgtEl>
                                          <p:spTgt spid="15"/>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ppt_x"/>
                                          </p:val>
                                        </p:tav>
                                        <p:tav tm="100000">
                                          <p:val>
                                            <p:strVal val="#ppt_x"/>
                                          </p:val>
                                        </p:tav>
                                      </p:tavLst>
                                    </p:anim>
                                    <p:anim calcmode="lin" valueType="num">
                                      <p:cBhvr additive="base">
                                        <p:cTn id="3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additive="base">
                                        <p:cTn id="39" dur="500" fill="hold"/>
                                        <p:tgtEl>
                                          <p:spTgt spid="22"/>
                                        </p:tgtEl>
                                        <p:attrNameLst>
                                          <p:attrName>ppt_x</p:attrName>
                                        </p:attrNameLst>
                                      </p:cBhvr>
                                      <p:tavLst>
                                        <p:tav tm="0">
                                          <p:val>
                                            <p:strVal val="#ppt_x"/>
                                          </p:val>
                                        </p:tav>
                                        <p:tav tm="100000">
                                          <p:val>
                                            <p:strVal val="#ppt_x"/>
                                          </p:val>
                                        </p:tav>
                                      </p:tavLst>
                                    </p:anim>
                                    <p:anim calcmode="lin" valueType="num">
                                      <p:cBhvr additive="base">
                                        <p:cTn id="40" dur="500" fill="hold"/>
                                        <p:tgtEl>
                                          <p:spTgt spid="22"/>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500" fill="hold"/>
                                        <p:tgtEl>
                                          <p:spTgt spid="23"/>
                                        </p:tgtEl>
                                        <p:attrNameLst>
                                          <p:attrName>ppt_x</p:attrName>
                                        </p:attrNameLst>
                                      </p:cBhvr>
                                      <p:tavLst>
                                        <p:tav tm="0">
                                          <p:val>
                                            <p:strVal val="#ppt_x"/>
                                          </p:val>
                                        </p:tav>
                                        <p:tav tm="100000">
                                          <p:val>
                                            <p:strVal val="#ppt_x"/>
                                          </p:val>
                                        </p:tav>
                                      </p:tavLst>
                                    </p:anim>
                                    <p:anim calcmode="lin" valueType="num">
                                      <p:cBhvr additive="base">
                                        <p:cTn id="44" dur="500" fill="hold"/>
                                        <p:tgtEl>
                                          <p:spTgt spid="23"/>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additive="base">
                                        <p:cTn id="47" dur="500" fill="hold"/>
                                        <p:tgtEl>
                                          <p:spTgt spid="21"/>
                                        </p:tgtEl>
                                        <p:attrNameLst>
                                          <p:attrName>ppt_x</p:attrName>
                                        </p:attrNameLst>
                                      </p:cBhvr>
                                      <p:tavLst>
                                        <p:tav tm="0">
                                          <p:val>
                                            <p:strVal val="#ppt_x"/>
                                          </p:val>
                                        </p:tav>
                                        <p:tav tm="100000">
                                          <p:val>
                                            <p:strVal val="#ppt_x"/>
                                          </p:val>
                                        </p:tav>
                                      </p:tavLst>
                                    </p:anim>
                                    <p:anim calcmode="lin" valueType="num">
                                      <p:cBhvr additive="base">
                                        <p:cTn id="4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31"/>
                                        </p:tgtEl>
                                        <p:attrNameLst>
                                          <p:attrName>style.visibility</p:attrName>
                                        </p:attrNameLst>
                                      </p:cBhvr>
                                      <p:to>
                                        <p:strVal val="visible"/>
                                      </p:to>
                                    </p:set>
                                    <p:anim calcmode="lin" valueType="num">
                                      <p:cBhvr additive="base">
                                        <p:cTn id="53" dur="500" fill="hold"/>
                                        <p:tgtEl>
                                          <p:spTgt spid="31"/>
                                        </p:tgtEl>
                                        <p:attrNameLst>
                                          <p:attrName>ppt_x</p:attrName>
                                        </p:attrNameLst>
                                      </p:cBhvr>
                                      <p:tavLst>
                                        <p:tav tm="0">
                                          <p:val>
                                            <p:strVal val="#ppt_x"/>
                                          </p:val>
                                        </p:tav>
                                        <p:tav tm="100000">
                                          <p:val>
                                            <p:strVal val="#ppt_x"/>
                                          </p:val>
                                        </p:tav>
                                      </p:tavLst>
                                    </p:anim>
                                    <p:anim calcmode="lin" valueType="num">
                                      <p:cBhvr additive="base">
                                        <p:cTn id="54" dur="500" fill="hold"/>
                                        <p:tgtEl>
                                          <p:spTgt spid="31"/>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35"/>
                                        </p:tgtEl>
                                        <p:attrNameLst>
                                          <p:attrName>style.visibility</p:attrName>
                                        </p:attrNameLst>
                                      </p:cBhvr>
                                      <p:to>
                                        <p:strVal val="visible"/>
                                      </p:to>
                                    </p:set>
                                    <p:anim calcmode="lin" valueType="num">
                                      <p:cBhvr additive="base">
                                        <p:cTn id="57" dur="500" fill="hold"/>
                                        <p:tgtEl>
                                          <p:spTgt spid="35"/>
                                        </p:tgtEl>
                                        <p:attrNameLst>
                                          <p:attrName>ppt_x</p:attrName>
                                        </p:attrNameLst>
                                      </p:cBhvr>
                                      <p:tavLst>
                                        <p:tav tm="0">
                                          <p:val>
                                            <p:strVal val="#ppt_x"/>
                                          </p:val>
                                        </p:tav>
                                        <p:tav tm="100000">
                                          <p:val>
                                            <p:strVal val="#ppt_x"/>
                                          </p:val>
                                        </p:tav>
                                      </p:tavLst>
                                    </p:anim>
                                    <p:anim calcmode="lin" valueType="num">
                                      <p:cBhvr additive="base">
                                        <p:cTn id="58" dur="500" fill="hold"/>
                                        <p:tgtEl>
                                          <p:spTgt spid="35"/>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34"/>
                                        </p:tgtEl>
                                        <p:attrNameLst>
                                          <p:attrName>style.visibility</p:attrName>
                                        </p:attrNameLst>
                                      </p:cBhvr>
                                      <p:to>
                                        <p:strVal val="visible"/>
                                      </p:to>
                                    </p:set>
                                    <p:anim calcmode="lin" valueType="num">
                                      <p:cBhvr additive="base">
                                        <p:cTn id="61" dur="500" fill="hold"/>
                                        <p:tgtEl>
                                          <p:spTgt spid="34"/>
                                        </p:tgtEl>
                                        <p:attrNameLst>
                                          <p:attrName>ppt_x</p:attrName>
                                        </p:attrNameLst>
                                      </p:cBhvr>
                                      <p:tavLst>
                                        <p:tav tm="0">
                                          <p:val>
                                            <p:strVal val="#ppt_x"/>
                                          </p:val>
                                        </p:tav>
                                        <p:tav tm="100000">
                                          <p:val>
                                            <p:strVal val="#ppt_x"/>
                                          </p:val>
                                        </p:tav>
                                      </p:tavLst>
                                    </p:anim>
                                    <p:anim calcmode="lin" valueType="num">
                                      <p:cBhvr additive="base">
                                        <p:cTn id="62"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3" fill="hold" display="0">
                  <p:stCondLst>
                    <p:cond delay="indefinite"/>
                  </p:stCondLst>
                  <p:endCondLst>
                    <p:cond evt="onStopAudio" delay="0">
                      <p:tgtEl>
                        <p:sldTgt/>
                      </p:tgtEl>
                    </p:cond>
                  </p:endCondLst>
                </p:cTn>
                <p:tgtEl>
                  <p:spTgt spid="5"/>
                </p:tgtEl>
              </p:cMediaNode>
            </p:audio>
          </p:childTnLst>
        </p:cTn>
      </p:par>
    </p:tnLst>
    <p:bldLst>
      <p:bldP spid="4" grpId="0" animBg="1"/>
      <p:bldP spid="7" grpId="0" animBg="1"/>
      <p:bldP spid="13" grpId="0" animBg="1"/>
      <p:bldP spid="14" grpId="0" animBg="1"/>
      <p:bldP spid="21" grpId="0" animBg="1"/>
      <p:bldP spid="22" grpId="0" animBg="1"/>
      <p:bldP spid="31" grpId="0" animBg="1"/>
      <p:bldP spid="3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团队协作 </a:t>
            </a:r>
            <a:r>
              <a:rPr lang="en-US" altLang="zh-CN" dirty="0"/>
              <a:t>- </a:t>
            </a:r>
            <a:r>
              <a:rPr lang="zh-CN" altLang="en-US" dirty="0"/>
              <a:t>团队知识库</a:t>
            </a:r>
          </a:p>
        </p:txBody>
      </p:sp>
      <p:pic>
        <p:nvPicPr>
          <p:cNvPr id="3" name="图片 2"/>
          <p:cNvPicPr>
            <a:picLocks noChangeAspect="1"/>
          </p:cNvPicPr>
          <p:nvPr/>
        </p:nvPicPr>
        <p:blipFill>
          <a:blip r:embed="rId6"/>
          <a:stretch>
            <a:fillRect/>
          </a:stretch>
        </p:blipFill>
        <p:spPr>
          <a:xfrm>
            <a:off x="0" y="869709"/>
            <a:ext cx="9144000" cy="5118582"/>
          </a:xfrm>
          <a:prstGeom prst="rect">
            <a:avLst/>
          </a:prstGeom>
        </p:spPr>
      </p:pic>
      <p:sp>
        <p:nvSpPr>
          <p:cNvPr id="4" name="矩形 3"/>
          <p:cNvSpPr/>
          <p:nvPr/>
        </p:nvSpPr>
        <p:spPr>
          <a:xfrm>
            <a:off x="87086" y="3204754"/>
            <a:ext cx="1175657" cy="119838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p:nvPicPr>
        <p:blipFill>
          <a:blip r:embed="rId7"/>
          <a:stretch>
            <a:fillRect/>
          </a:stretch>
        </p:blipFill>
        <p:spPr>
          <a:xfrm>
            <a:off x="16598" y="4403140"/>
            <a:ext cx="1454879" cy="1518689"/>
          </a:xfrm>
          <a:prstGeom prst="rect">
            <a:avLst/>
          </a:prstGeom>
        </p:spPr>
      </p:pic>
      <p:sp>
        <p:nvSpPr>
          <p:cNvPr id="6" name="矩形 5"/>
          <p:cNvSpPr/>
          <p:nvPr/>
        </p:nvSpPr>
        <p:spPr>
          <a:xfrm>
            <a:off x="5643154" y="4572000"/>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1142798" y="2664427"/>
            <a:ext cx="1246440" cy="430887"/>
          </a:xfrm>
          <a:prstGeom prst="rect">
            <a:avLst/>
          </a:prstGeom>
          <a:solidFill>
            <a:schemeClr val="accent2">
              <a:lumMod val="75000"/>
            </a:schemeClr>
          </a:solidFill>
        </p:spPr>
        <p:txBody>
          <a:bodyPr wrap="square" rtlCol="0">
            <a:spAutoFit/>
          </a:bodyPr>
          <a:lstStyle/>
          <a:p>
            <a:r>
              <a:rPr lang="zh-CN" altLang="en-US" sz="1100" b="1" dirty="0">
                <a:solidFill>
                  <a:schemeClr val="bg1"/>
                </a:solidFill>
              </a:rPr>
              <a:t>团队成员均可查看操作</a:t>
            </a:r>
          </a:p>
        </p:txBody>
      </p:sp>
      <p:cxnSp>
        <p:nvCxnSpPr>
          <p:cNvPr id="8" name="直接箭头连接符 7"/>
          <p:cNvCxnSpPr>
            <a:stCxn id="7" idx="2"/>
            <a:endCxn id="4" idx="3"/>
          </p:cNvCxnSpPr>
          <p:nvPr/>
        </p:nvCxnSpPr>
        <p:spPr>
          <a:xfrm flipH="1">
            <a:off x="1262743" y="3095314"/>
            <a:ext cx="503275" cy="708633"/>
          </a:xfrm>
          <a:prstGeom prst="straightConnector1">
            <a:avLst/>
          </a:prstGeom>
          <a:ln w="19050">
            <a:solidFill>
              <a:srgbClr val="ED7D31"/>
            </a:solidFill>
            <a:tailEnd type="triangle"/>
          </a:ln>
        </p:spPr>
        <p:style>
          <a:lnRef idx="1">
            <a:schemeClr val="accent1"/>
          </a:lnRef>
          <a:fillRef idx="0">
            <a:schemeClr val="accent1"/>
          </a:fillRef>
          <a:effectRef idx="0">
            <a:schemeClr val="accent1"/>
          </a:effectRef>
          <a:fontRef idx="minor">
            <a:schemeClr val="tx1"/>
          </a:fontRef>
        </p:style>
      </p:cxnSp>
      <p:sp>
        <p:nvSpPr>
          <p:cNvPr id="14" name="矩形 13"/>
          <p:cNvSpPr/>
          <p:nvPr/>
        </p:nvSpPr>
        <p:spPr>
          <a:xfrm>
            <a:off x="79712" y="4453588"/>
            <a:ext cx="1175657" cy="114342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1349829" y="4356556"/>
            <a:ext cx="1246440" cy="430887"/>
          </a:xfrm>
          <a:prstGeom prst="rect">
            <a:avLst/>
          </a:prstGeom>
          <a:solidFill>
            <a:schemeClr val="accent2">
              <a:lumMod val="75000"/>
            </a:schemeClr>
          </a:solidFill>
        </p:spPr>
        <p:txBody>
          <a:bodyPr wrap="square" rtlCol="0">
            <a:spAutoFit/>
          </a:bodyPr>
          <a:lstStyle/>
          <a:p>
            <a:r>
              <a:rPr lang="zh-CN" altLang="en-US" sz="1100" b="1" dirty="0">
                <a:solidFill>
                  <a:schemeClr val="bg1"/>
                </a:solidFill>
              </a:rPr>
              <a:t>只有团队管理员可查看操作</a:t>
            </a:r>
          </a:p>
        </p:txBody>
      </p:sp>
      <p:cxnSp>
        <p:nvCxnSpPr>
          <p:cNvPr id="16" name="直接箭头连接符 15"/>
          <p:cNvCxnSpPr>
            <a:stCxn id="15" idx="2"/>
            <a:endCxn id="14" idx="3"/>
          </p:cNvCxnSpPr>
          <p:nvPr/>
        </p:nvCxnSpPr>
        <p:spPr>
          <a:xfrm flipH="1">
            <a:off x="1255369" y="4787443"/>
            <a:ext cx="717680" cy="237858"/>
          </a:xfrm>
          <a:prstGeom prst="straightConnector1">
            <a:avLst/>
          </a:prstGeom>
          <a:ln w="19050">
            <a:solidFill>
              <a:srgbClr val="ED7D31"/>
            </a:solidFill>
            <a:tailEnd type="triangle"/>
          </a:ln>
        </p:spPr>
        <p:style>
          <a:lnRef idx="1">
            <a:schemeClr val="accent1"/>
          </a:lnRef>
          <a:fillRef idx="0">
            <a:schemeClr val="accent1"/>
          </a:fillRef>
          <a:effectRef idx="0">
            <a:schemeClr val="accent1"/>
          </a:effectRef>
          <a:fontRef idx="minor">
            <a:schemeClr val="tx1"/>
          </a:fontRef>
        </p:style>
      </p:cxnSp>
      <p:sp>
        <p:nvSpPr>
          <p:cNvPr id="20" name="矩形 19"/>
          <p:cNvSpPr/>
          <p:nvPr/>
        </p:nvSpPr>
        <p:spPr>
          <a:xfrm>
            <a:off x="3052916" y="3789199"/>
            <a:ext cx="597310" cy="12649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p:cNvSpPr txBox="1"/>
          <p:nvPr/>
        </p:nvSpPr>
        <p:spPr>
          <a:xfrm>
            <a:off x="3819874" y="2914500"/>
            <a:ext cx="1246440" cy="430887"/>
          </a:xfrm>
          <a:prstGeom prst="rect">
            <a:avLst/>
          </a:prstGeom>
          <a:solidFill>
            <a:schemeClr val="accent2">
              <a:lumMod val="75000"/>
            </a:schemeClr>
          </a:solidFill>
        </p:spPr>
        <p:txBody>
          <a:bodyPr wrap="square" rtlCol="0">
            <a:spAutoFit/>
          </a:bodyPr>
          <a:lstStyle/>
          <a:p>
            <a:r>
              <a:rPr lang="zh-CN" altLang="en-US" sz="1100" b="1" dirty="0">
                <a:solidFill>
                  <a:schemeClr val="bg1"/>
                </a:solidFill>
              </a:rPr>
              <a:t>支持将团队文献复制为个人文献</a:t>
            </a:r>
          </a:p>
        </p:txBody>
      </p:sp>
      <p:cxnSp>
        <p:nvCxnSpPr>
          <p:cNvPr id="22" name="直接箭头连接符 21"/>
          <p:cNvCxnSpPr>
            <a:stCxn id="21" idx="2"/>
          </p:cNvCxnSpPr>
          <p:nvPr/>
        </p:nvCxnSpPr>
        <p:spPr>
          <a:xfrm flipH="1">
            <a:off x="3351572" y="3345387"/>
            <a:ext cx="1091522" cy="433212"/>
          </a:xfrm>
          <a:prstGeom prst="straightConnector1">
            <a:avLst/>
          </a:prstGeom>
          <a:ln w="19050">
            <a:solidFill>
              <a:srgbClr val="ED7D31"/>
            </a:solidFill>
            <a:tailEnd type="triangle"/>
          </a:ln>
        </p:spPr>
        <p:style>
          <a:lnRef idx="1">
            <a:schemeClr val="accent1"/>
          </a:lnRef>
          <a:fillRef idx="0">
            <a:schemeClr val="accent1"/>
          </a:fillRef>
          <a:effectRef idx="0">
            <a:schemeClr val="accent1"/>
          </a:effectRef>
          <a:fontRef idx="minor">
            <a:schemeClr val="tx1"/>
          </a:fontRef>
        </p:style>
      </p:cxnSp>
      <p:pic>
        <p:nvPicPr>
          <p:cNvPr id="25" name="图片 24"/>
          <p:cNvPicPr>
            <a:picLocks noChangeAspect="1"/>
          </p:cNvPicPr>
          <p:nvPr/>
        </p:nvPicPr>
        <p:blipFill>
          <a:blip r:embed="rId8"/>
          <a:stretch>
            <a:fillRect/>
          </a:stretch>
        </p:blipFill>
        <p:spPr>
          <a:xfrm>
            <a:off x="0" y="869709"/>
            <a:ext cx="9144000" cy="4864100"/>
          </a:xfrm>
          <a:prstGeom prst="rect">
            <a:avLst/>
          </a:prstGeom>
        </p:spPr>
      </p:pic>
      <p:sp>
        <p:nvSpPr>
          <p:cNvPr id="26" name="矩形 25"/>
          <p:cNvSpPr/>
          <p:nvPr/>
        </p:nvSpPr>
        <p:spPr>
          <a:xfrm>
            <a:off x="246063" y="4397646"/>
            <a:ext cx="469234" cy="14485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3495368" y="5088192"/>
            <a:ext cx="258097" cy="19172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27"/>
          <p:cNvSpPr txBox="1"/>
          <p:nvPr/>
        </p:nvSpPr>
        <p:spPr>
          <a:xfrm flipH="1">
            <a:off x="241359" y="5203407"/>
            <a:ext cx="1375718" cy="938719"/>
          </a:xfrm>
          <a:prstGeom prst="rect">
            <a:avLst/>
          </a:prstGeom>
          <a:solidFill>
            <a:schemeClr val="accent2">
              <a:lumMod val="75000"/>
            </a:schemeClr>
          </a:solidFill>
        </p:spPr>
        <p:txBody>
          <a:bodyPr wrap="square" rtlCol="0">
            <a:spAutoFit/>
          </a:bodyPr>
          <a:lstStyle/>
          <a:p>
            <a:r>
              <a:rPr lang="zh-CN" altLang="en-US" sz="1100" b="1" dirty="0">
                <a:solidFill>
                  <a:schemeClr val="bg1"/>
                </a:solidFill>
              </a:rPr>
              <a:t>团队管理员可查看团队成员的分享次数，通过数字可以查看具体的分享内容</a:t>
            </a:r>
          </a:p>
        </p:txBody>
      </p:sp>
      <p:cxnSp>
        <p:nvCxnSpPr>
          <p:cNvPr id="29" name="直接箭头连接符 28"/>
          <p:cNvCxnSpPr>
            <a:stCxn id="28" idx="0"/>
          </p:cNvCxnSpPr>
          <p:nvPr/>
        </p:nvCxnSpPr>
        <p:spPr>
          <a:xfrm flipH="1" flipV="1">
            <a:off x="458298" y="4542504"/>
            <a:ext cx="470920" cy="660903"/>
          </a:xfrm>
          <a:prstGeom prst="straightConnector1">
            <a:avLst/>
          </a:prstGeom>
          <a:ln w="19050">
            <a:solidFill>
              <a:srgbClr val="ED7D3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接箭头连接符 31"/>
          <p:cNvCxnSpPr>
            <a:stCxn id="28" idx="1"/>
            <a:endCxn id="27" idx="1"/>
          </p:cNvCxnSpPr>
          <p:nvPr/>
        </p:nvCxnSpPr>
        <p:spPr>
          <a:xfrm flipV="1">
            <a:off x="1617077" y="5184057"/>
            <a:ext cx="1878291" cy="488710"/>
          </a:xfrm>
          <a:prstGeom prst="straightConnector1">
            <a:avLst/>
          </a:prstGeom>
          <a:ln w="19050">
            <a:solidFill>
              <a:srgbClr val="ED7D31"/>
            </a:solidFill>
            <a:tailEnd type="triangle"/>
          </a:ln>
        </p:spPr>
        <p:style>
          <a:lnRef idx="1">
            <a:schemeClr val="accent1"/>
          </a:lnRef>
          <a:fillRef idx="0">
            <a:schemeClr val="accent1"/>
          </a:fillRef>
          <a:effectRef idx="0">
            <a:schemeClr val="accent1"/>
          </a:effectRef>
          <a:fontRef idx="minor">
            <a:schemeClr val="tx1"/>
          </a:fontRef>
        </p:style>
      </p:cxnSp>
      <p:pic>
        <p:nvPicPr>
          <p:cNvPr id="9" name="音频 8">
            <a:hlinkClick r:id="" action="ppaction://media"/>
            <a:extLst>
              <a:ext uri="{FF2B5EF4-FFF2-40B4-BE49-F238E27FC236}">
                <a16:creationId xmlns:a16="http://schemas.microsoft.com/office/drawing/2014/main" id="{A79212B0-EC8C-4BF1-8A1B-E9F67367070B}"/>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18500" y="6032500"/>
            <a:ext cx="609600" cy="6096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52681"/>
    </mc:Choice>
    <mc:Fallback>
      <p:transition spd="slow" advTm="526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ppt_x"/>
                                          </p:val>
                                        </p:tav>
                                        <p:tav tm="100000">
                                          <p:val>
                                            <p:strVal val="#ppt_x"/>
                                          </p:val>
                                        </p:tav>
                                      </p:tavLst>
                                    </p:anim>
                                    <p:anim calcmode="lin" valueType="num">
                                      <p:cBhvr additive="base">
                                        <p:cTn id="20" dur="500" fill="hold"/>
                                        <p:tgtEl>
                                          <p:spTgt spid="2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additive="base">
                                        <p:cTn id="23" dur="500" fill="hold"/>
                                        <p:tgtEl>
                                          <p:spTgt spid="28"/>
                                        </p:tgtEl>
                                        <p:attrNameLst>
                                          <p:attrName>ppt_x</p:attrName>
                                        </p:attrNameLst>
                                      </p:cBhvr>
                                      <p:tavLst>
                                        <p:tav tm="0">
                                          <p:val>
                                            <p:strVal val="#ppt_x"/>
                                          </p:val>
                                        </p:tav>
                                        <p:tav tm="100000">
                                          <p:val>
                                            <p:strVal val="#ppt_x"/>
                                          </p:val>
                                        </p:tav>
                                      </p:tavLst>
                                    </p:anim>
                                    <p:anim calcmode="lin" valueType="num">
                                      <p:cBhvr additive="base">
                                        <p:cTn id="24" dur="500" fill="hold"/>
                                        <p:tgtEl>
                                          <p:spTgt spid="2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2"/>
                                        </p:tgtEl>
                                        <p:attrNameLst>
                                          <p:attrName>style.visibility</p:attrName>
                                        </p:attrNameLst>
                                      </p:cBhvr>
                                      <p:to>
                                        <p:strVal val="visible"/>
                                      </p:to>
                                    </p:set>
                                    <p:anim calcmode="lin" valueType="num">
                                      <p:cBhvr additive="base">
                                        <p:cTn id="27" dur="500" fill="hold"/>
                                        <p:tgtEl>
                                          <p:spTgt spid="32"/>
                                        </p:tgtEl>
                                        <p:attrNameLst>
                                          <p:attrName>ppt_x</p:attrName>
                                        </p:attrNameLst>
                                      </p:cBhvr>
                                      <p:tavLst>
                                        <p:tav tm="0">
                                          <p:val>
                                            <p:strVal val="#ppt_x"/>
                                          </p:val>
                                        </p:tav>
                                        <p:tav tm="100000">
                                          <p:val>
                                            <p:strVal val="#ppt_x"/>
                                          </p:val>
                                        </p:tav>
                                      </p:tavLst>
                                    </p:anim>
                                    <p:anim calcmode="lin" valueType="num">
                                      <p:cBhvr additive="base">
                                        <p:cTn id="28" dur="500" fill="hold"/>
                                        <p:tgtEl>
                                          <p:spTgt spid="3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500" fill="hold"/>
                                        <p:tgtEl>
                                          <p:spTgt spid="27"/>
                                        </p:tgtEl>
                                        <p:attrNameLst>
                                          <p:attrName>ppt_x</p:attrName>
                                        </p:attrNameLst>
                                      </p:cBhvr>
                                      <p:tavLst>
                                        <p:tav tm="0">
                                          <p:val>
                                            <p:strVal val="#ppt_x"/>
                                          </p:val>
                                        </p:tav>
                                        <p:tav tm="100000">
                                          <p:val>
                                            <p:strVal val="#ppt_x"/>
                                          </p:val>
                                        </p:tav>
                                      </p:tavLst>
                                    </p:anim>
                                    <p:anim calcmode="lin" valueType="num">
                                      <p:cBhvr additive="base">
                                        <p:cTn id="3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9"/>
                </p:tgtEl>
              </p:cMediaNode>
            </p:audio>
          </p:childTnLst>
        </p:cTn>
      </p:par>
    </p:tnLst>
    <p:bldLst>
      <p:bldP spid="26" grpId="0" animBg="1"/>
      <p:bldP spid="27" grpId="0" animBg="1"/>
      <p:bldP spid="2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5" cstate="print">
            <a:extLst>
              <a:ext uri="{28A0092B-C50C-407E-A947-70E740481C1C}">
                <a14:useLocalDpi xmlns:a14="http://schemas.microsoft.com/office/drawing/2010/main" val="0"/>
              </a:ext>
            </a:extLst>
          </a:blip>
          <a:srcRect l="26855" t="-815" r="33047" b="5570"/>
          <a:stretch>
            <a:fillRect/>
          </a:stretch>
        </p:blipFill>
        <p:spPr>
          <a:xfrm>
            <a:off x="246063" y="1215995"/>
            <a:ext cx="2802291" cy="4670486"/>
          </a:xfrm>
          <a:prstGeom prst="rect">
            <a:avLst/>
          </a:prstGeom>
        </p:spPr>
      </p:pic>
      <p:sp>
        <p:nvSpPr>
          <p:cNvPr id="2" name="标题 1"/>
          <p:cNvSpPr>
            <a:spLocks noGrp="1"/>
          </p:cNvSpPr>
          <p:nvPr>
            <p:ph type="title"/>
          </p:nvPr>
        </p:nvSpPr>
        <p:spPr/>
        <p:txBody>
          <a:bodyPr/>
          <a:lstStyle/>
          <a:p>
            <a:r>
              <a:rPr lang="zh-CN" altLang="en-US" dirty="0"/>
              <a:t>功能模块介绍</a:t>
            </a:r>
          </a:p>
        </p:txBody>
      </p:sp>
      <p:sp>
        <p:nvSpPr>
          <p:cNvPr id="4" name="ïṥ1iḍè"/>
          <p:cNvSpPr txBox="1"/>
          <p:nvPr/>
        </p:nvSpPr>
        <p:spPr bwMode="auto">
          <a:xfrm>
            <a:off x="3429929" y="1262348"/>
            <a:ext cx="2284142" cy="28305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000" rIns="90000" anchor="ctr" anchorCtr="0">
            <a:no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spcBef>
                <a:spcPct val="0"/>
              </a:spcBef>
            </a:pPr>
            <a:r>
              <a:rPr lang="zh-CN" altLang="en-US" sz="2400" dirty="0">
                <a:solidFill>
                  <a:srgbClr val="1A4E5A"/>
                </a:solidFill>
                <a:latin typeface="微软雅黑" panose="020B0503020204020204" pitchFamily="34" charset="-122"/>
                <a:ea typeface="微软雅黑" panose="020B0503020204020204" pitchFamily="34" charset="-122"/>
              </a:rPr>
              <a:t>个人知识库</a:t>
            </a:r>
            <a:endParaRPr lang="en-US" altLang="zh-CN" sz="2400" dirty="0">
              <a:solidFill>
                <a:srgbClr val="1A4E5A"/>
              </a:solidFill>
              <a:latin typeface="微软雅黑" panose="020B0503020204020204" pitchFamily="34" charset="-122"/>
              <a:ea typeface="微软雅黑" panose="020B0503020204020204" pitchFamily="34" charset="-122"/>
            </a:endParaRPr>
          </a:p>
        </p:txBody>
      </p:sp>
      <p:sp>
        <p:nvSpPr>
          <p:cNvPr id="5" name="ís1iḍé"/>
          <p:cNvSpPr/>
          <p:nvPr/>
        </p:nvSpPr>
        <p:spPr bwMode="auto">
          <a:xfrm>
            <a:off x="3429928" y="1681004"/>
            <a:ext cx="5466421" cy="183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rIns="90000" anchor="t" anchorCtr="0">
            <a:no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r>
              <a:rPr lang="zh-CN" altLang="en-US" dirty="0">
                <a:solidFill>
                  <a:schemeClr val="tx1">
                    <a:lumMod val="85000"/>
                    <a:lumOff val="15000"/>
                  </a:schemeClr>
                </a:solidFill>
              </a:rPr>
              <a:t>个人知识库功能是通过</a:t>
            </a:r>
            <a:r>
              <a:rPr lang="en-US" altLang="zh-CN" dirty="0">
                <a:solidFill>
                  <a:schemeClr val="tx1">
                    <a:lumMod val="85000"/>
                    <a:lumOff val="15000"/>
                  </a:schemeClr>
                </a:solidFill>
              </a:rPr>
              <a:t>web</a:t>
            </a:r>
            <a:r>
              <a:rPr lang="zh-CN" altLang="en-US" dirty="0">
                <a:solidFill>
                  <a:schemeClr val="tx1">
                    <a:lumMod val="85000"/>
                    <a:lumOff val="15000"/>
                  </a:schemeClr>
                </a:solidFill>
              </a:rPr>
              <a:t>来实现的，为没有安装</a:t>
            </a:r>
            <a:r>
              <a:rPr lang="en-US" altLang="zh-CN" dirty="0">
                <a:solidFill>
                  <a:schemeClr val="tx1">
                    <a:lumMod val="85000"/>
                    <a:lumOff val="15000"/>
                  </a:schemeClr>
                </a:solidFill>
              </a:rPr>
              <a:t>NoteFirst</a:t>
            </a:r>
            <a:r>
              <a:rPr lang="zh-CN" altLang="en-US" dirty="0">
                <a:solidFill>
                  <a:schemeClr val="tx1">
                    <a:lumMod val="85000"/>
                    <a:lumOff val="15000"/>
                  </a:schemeClr>
                </a:solidFill>
              </a:rPr>
              <a:t>桌面软件时可以通过浏览器进行访问操作。</a:t>
            </a:r>
          </a:p>
          <a:p>
            <a:endParaRPr lang="en-US" altLang="zh-CN" dirty="0">
              <a:solidFill>
                <a:srgbClr val="ED7D31"/>
              </a:solidFill>
            </a:endParaRPr>
          </a:p>
          <a:p>
            <a:r>
              <a:rPr lang="zh-CN" altLang="en-US" dirty="0">
                <a:solidFill>
                  <a:srgbClr val="ED7D31"/>
                </a:solidFill>
              </a:rPr>
              <a:t>个人文献</a:t>
            </a:r>
          </a:p>
          <a:p>
            <a:r>
              <a:rPr lang="zh-CN" altLang="en-US" dirty="0">
                <a:solidFill>
                  <a:schemeClr val="tx1">
                    <a:lumMod val="85000"/>
                    <a:lumOff val="15000"/>
                  </a:schemeClr>
                </a:solidFill>
              </a:rPr>
              <a:t>可查看、编辑</a:t>
            </a:r>
            <a:r>
              <a:rPr lang="en-US" altLang="zh-CN" dirty="0">
                <a:solidFill>
                  <a:schemeClr val="tx1">
                    <a:lumMod val="85000"/>
                    <a:lumOff val="15000"/>
                  </a:schemeClr>
                </a:solidFill>
              </a:rPr>
              <a:t>NF</a:t>
            </a:r>
            <a:r>
              <a:rPr lang="zh-CN" altLang="en-US" dirty="0">
                <a:solidFill>
                  <a:schemeClr val="tx1">
                    <a:lumMod val="85000"/>
                    <a:lumOff val="15000"/>
                  </a:schemeClr>
                </a:solidFill>
              </a:rPr>
              <a:t>客户端添加的文献，也可以新建文献、导入文献。</a:t>
            </a:r>
            <a:endParaRPr lang="en-US" altLang="zh-CN" dirty="0">
              <a:solidFill>
                <a:schemeClr val="tx1">
                  <a:lumMod val="85000"/>
                  <a:lumOff val="15000"/>
                </a:schemeClr>
              </a:solidFill>
            </a:endParaRPr>
          </a:p>
          <a:p>
            <a:endParaRPr lang="zh-CN" altLang="en-US" dirty="0">
              <a:solidFill>
                <a:schemeClr val="tx1">
                  <a:lumMod val="85000"/>
                  <a:lumOff val="15000"/>
                </a:schemeClr>
              </a:solidFill>
            </a:endParaRPr>
          </a:p>
          <a:p>
            <a:r>
              <a:rPr lang="zh-CN" altLang="en-US" dirty="0">
                <a:solidFill>
                  <a:srgbClr val="ED7D31"/>
                </a:solidFill>
              </a:rPr>
              <a:t>个人文档（知识卡片）</a:t>
            </a:r>
          </a:p>
          <a:p>
            <a:r>
              <a:rPr lang="zh-CN" altLang="en-US" dirty="0">
                <a:solidFill>
                  <a:schemeClr val="tx1">
                    <a:lumMod val="85000"/>
                    <a:lumOff val="15000"/>
                  </a:schemeClr>
                </a:solidFill>
              </a:rPr>
              <a:t>可查看、编辑</a:t>
            </a:r>
            <a:r>
              <a:rPr lang="en-US" altLang="zh-CN" dirty="0">
                <a:solidFill>
                  <a:schemeClr val="tx1">
                    <a:lumMod val="85000"/>
                    <a:lumOff val="15000"/>
                  </a:schemeClr>
                </a:solidFill>
              </a:rPr>
              <a:t>NF</a:t>
            </a:r>
            <a:r>
              <a:rPr lang="zh-CN" altLang="en-US" dirty="0">
                <a:solidFill>
                  <a:schemeClr val="tx1">
                    <a:lumMod val="85000"/>
                    <a:lumOff val="15000"/>
                  </a:schemeClr>
                </a:solidFill>
              </a:rPr>
              <a:t>客户端添加的知识卡片，也可以上传本地文档</a:t>
            </a:r>
          </a:p>
        </p:txBody>
      </p:sp>
      <p:sp>
        <p:nvSpPr>
          <p:cNvPr id="9" name="矩形 8"/>
          <p:cNvSpPr/>
          <p:nvPr/>
        </p:nvSpPr>
        <p:spPr>
          <a:xfrm>
            <a:off x="261611" y="1241910"/>
            <a:ext cx="2786743" cy="4644571"/>
          </a:xfrm>
          <a:prstGeom prst="rect">
            <a:avLst/>
          </a:prstGeom>
          <a:gradFill>
            <a:gsLst>
              <a:gs pos="0">
                <a:srgbClr val="0E2B5E"/>
              </a:gs>
              <a:gs pos="39000">
                <a:srgbClr val="0E2B5E">
                  <a:alpha val="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261611" y="4518197"/>
            <a:ext cx="2786743" cy="805543"/>
          </a:xfrm>
          <a:prstGeom prst="rect">
            <a:avLst/>
          </a:prstGeom>
          <a:solidFill>
            <a:schemeClr val="tx1">
              <a:lumMod val="50000"/>
              <a:lumOff val="50000"/>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dirty="0">
                <a:latin typeface="微软雅黑" panose="020B0503020204020204" pitchFamily="34" charset="-122"/>
                <a:ea typeface="微软雅黑" panose="020B0503020204020204" pitchFamily="34" charset="-122"/>
              </a:rPr>
              <a:t>团队协作</a:t>
            </a:r>
          </a:p>
        </p:txBody>
      </p:sp>
      <p:pic>
        <p:nvPicPr>
          <p:cNvPr id="7" name="音频 6">
            <a:hlinkClick r:id="" action="ppaction://media"/>
            <a:extLst>
              <a:ext uri="{FF2B5EF4-FFF2-40B4-BE49-F238E27FC236}">
                <a16:creationId xmlns:a16="http://schemas.microsoft.com/office/drawing/2014/main" id="{6CD0176C-0412-466B-AF23-0A9E1890301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9211"/>
    </mc:Choice>
    <mc:Fallback>
      <p:transition spd="slow" advTm="292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6"/>
          <a:stretch>
            <a:fillRect/>
          </a:stretch>
        </p:blipFill>
        <p:spPr>
          <a:xfrm>
            <a:off x="0" y="960759"/>
            <a:ext cx="9144000" cy="4936481"/>
          </a:xfrm>
          <a:prstGeom prst="rect">
            <a:avLst/>
          </a:prstGeom>
        </p:spPr>
      </p:pic>
      <p:sp>
        <p:nvSpPr>
          <p:cNvPr id="2" name="标题 1"/>
          <p:cNvSpPr>
            <a:spLocks noGrp="1"/>
          </p:cNvSpPr>
          <p:nvPr>
            <p:ph type="title"/>
          </p:nvPr>
        </p:nvSpPr>
        <p:spPr/>
        <p:txBody>
          <a:bodyPr/>
          <a:lstStyle/>
          <a:p>
            <a:r>
              <a:rPr lang="zh-CN" altLang="en-US" dirty="0"/>
              <a:t>团队协作 </a:t>
            </a:r>
            <a:r>
              <a:rPr lang="en-US" altLang="zh-CN" dirty="0"/>
              <a:t>- </a:t>
            </a:r>
            <a:r>
              <a:rPr lang="zh-CN" altLang="en-US" dirty="0"/>
              <a:t>个人知识库</a:t>
            </a:r>
          </a:p>
        </p:txBody>
      </p:sp>
      <p:sp>
        <p:nvSpPr>
          <p:cNvPr id="6" name="矩形 5"/>
          <p:cNvSpPr/>
          <p:nvPr/>
        </p:nvSpPr>
        <p:spPr>
          <a:xfrm>
            <a:off x="191729" y="3178277"/>
            <a:ext cx="693174" cy="87015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191728" y="4203289"/>
            <a:ext cx="1156923" cy="53831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2603995" y="3395760"/>
            <a:ext cx="265471" cy="12536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1810363" y="4402394"/>
            <a:ext cx="2068463" cy="1777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flipH="1">
            <a:off x="-5350" y="3093234"/>
            <a:ext cx="290742" cy="954107"/>
          </a:xfrm>
          <a:prstGeom prst="rect">
            <a:avLst/>
          </a:prstGeom>
          <a:solidFill>
            <a:schemeClr val="accent2">
              <a:lumMod val="75000"/>
            </a:schemeClr>
          </a:solidFill>
        </p:spPr>
        <p:txBody>
          <a:bodyPr wrap="square" rtlCol="0">
            <a:spAutoFit/>
          </a:bodyPr>
          <a:lstStyle/>
          <a:p>
            <a:r>
              <a:rPr lang="zh-CN" altLang="en-US" sz="800" b="1" dirty="0">
                <a:solidFill>
                  <a:schemeClr val="bg1"/>
                </a:solidFill>
              </a:rPr>
              <a:t>文献文件夹结构</a:t>
            </a:r>
          </a:p>
        </p:txBody>
      </p:sp>
      <p:sp>
        <p:nvSpPr>
          <p:cNvPr id="10" name="文本框 9"/>
          <p:cNvSpPr txBox="1"/>
          <p:nvPr/>
        </p:nvSpPr>
        <p:spPr>
          <a:xfrm flipH="1">
            <a:off x="246063" y="4741606"/>
            <a:ext cx="1166429" cy="215444"/>
          </a:xfrm>
          <a:prstGeom prst="rect">
            <a:avLst/>
          </a:prstGeom>
          <a:solidFill>
            <a:schemeClr val="accent2">
              <a:lumMod val="75000"/>
            </a:schemeClr>
          </a:solidFill>
        </p:spPr>
        <p:txBody>
          <a:bodyPr wrap="square" rtlCol="0">
            <a:spAutoFit/>
          </a:bodyPr>
          <a:lstStyle/>
          <a:p>
            <a:r>
              <a:rPr lang="zh-CN" altLang="en-US" sz="800" b="1" dirty="0">
                <a:solidFill>
                  <a:schemeClr val="bg1"/>
                </a:solidFill>
              </a:rPr>
              <a:t>知识卡片文件夹结构</a:t>
            </a:r>
          </a:p>
        </p:txBody>
      </p:sp>
      <p:sp>
        <p:nvSpPr>
          <p:cNvPr id="11" name="矩形 10"/>
          <p:cNvSpPr/>
          <p:nvPr/>
        </p:nvSpPr>
        <p:spPr>
          <a:xfrm>
            <a:off x="945693" y="3353377"/>
            <a:ext cx="759282" cy="64954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flipH="1">
            <a:off x="1011827" y="3153007"/>
            <a:ext cx="740773" cy="215444"/>
          </a:xfrm>
          <a:prstGeom prst="rect">
            <a:avLst/>
          </a:prstGeom>
          <a:solidFill>
            <a:schemeClr val="accent2">
              <a:lumMod val="75000"/>
            </a:schemeClr>
          </a:solidFill>
        </p:spPr>
        <p:txBody>
          <a:bodyPr wrap="square" rtlCol="0">
            <a:spAutoFit/>
          </a:bodyPr>
          <a:lstStyle/>
          <a:p>
            <a:r>
              <a:rPr lang="zh-CN" altLang="en-US" sz="800" b="1" dirty="0">
                <a:solidFill>
                  <a:schemeClr val="bg1"/>
                </a:solidFill>
              </a:rPr>
              <a:t>文件夹操作</a:t>
            </a:r>
          </a:p>
        </p:txBody>
      </p:sp>
      <p:sp>
        <p:nvSpPr>
          <p:cNvPr id="14" name="文本框 13"/>
          <p:cNvSpPr txBox="1"/>
          <p:nvPr/>
        </p:nvSpPr>
        <p:spPr>
          <a:xfrm flipH="1">
            <a:off x="4273677" y="3397910"/>
            <a:ext cx="765048" cy="338554"/>
          </a:xfrm>
          <a:prstGeom prst="rect">
            <a:avLst/>
          </a:prstGeom>
          <a:solidFill>
            <a:schemeClr val="accent2">
              <a:lumMod val="75000"/>
            </a:schemeClr>
          </a:solidFill>
        </p:spPr>
        <p:txBody>
          <a:bodyPr wrap="square" rtlCol="0">
            <a:spAutoFit/>
          </a:bodyPr>
          <a:lstStyle/>
          <a:p>
            <a:r>
              <a:rPr lang="zh-CN" altLang="en-US" sz="800" b="1" dirty="0">
                <a:solidFill>
                  <a:schemeClr val="bg1"/>
                </a:solidFill>
              </a:rPr>
              <a:t>支持分享到参与团队</a:t>
            </a:r>
          </a:p>
        </p:txBody>
      </p:sp>
      <p:cxnSp>
        <p:nvCxnSpPr>
          <p:cNvPr id="5" name="直接箭头连接符 4"/>
          <p:cNvCxnSpPr>
            <a:stCxn id="14" idx="3"/>
            <a:endCxn id="8" idx="3"/>
          </p:cNvCxnSpPr>
          <p:nvPr/>
        </p:nvCxnSpPr>
        <p:spPr>
          <a:xfrm flipH="1" flipV="1">
            <a:off x="2869466" y="3458441"/>
            <a:ext cx="1404211" cy="108746"/>
          </a:xfrm>
          <a:prstGeom prst="straightConnector1">
            <a:avLst/>
          </a:prstGeom>
          <a:ln w="12700">
            <a:solidFill>
              <a:srgbClr val="ED7D31"/>
            </a:solidFill>
            <a:tailEnd type="triangle"/>
          </a:ln>
        </p:spPr>
        <p:style>
          <a:lnRef idx="1">
            <a:schemeClr val="accent1"/>
          </a:lnRef>
          <a:fillRef idx="0">
            <a:schemeClr val="accent1"/>
          </a:fillRef>
          <a:effectRef idx="0">
            <a:schemeClr val="accent1"/>
          </a:effectRef>
          <a:fontRef idx="minor">
            <a:schemeClr val="tx1"/>
          </a:fontRef>
        </p:style>
      </p:cxnSp>
      <p:sp>
        <p:nvSpPr>
          <p:cNvPr id="20" name="文本框 19"/>
          <p:cNvSpPr txBox="1"/>
          <p:nvPr/>
        </p:nvSpPr>
        <p:spPr>
          <a:xfrm flipH="1">
            <a:off x="4977650" y="4472447"/>
            <a:ext cx="910683" cy="215444"/>
          </a:xfrm>
          <a:prstGeom prst="rect">
            <a:avLst/>
          </a:prstGeom>
          <a:solidFill>
            <a:schemeClr val="accent2">
              <a:lumMod val="75000"/>
            </a:schemeClr>
          </a:solidFill>
        </p:spPr>
        <p:txBody>
          <a:bodyPr wrap="square" rtlCol="0">
            <a:spAutoFit/>
          </a:bodyPr>
          <a:lstStyle/>
          <a:p>
            <a:r>
              <a:rPr lang="zh-CN" altLang="en-US" sz="800" b="1" dirty="0">
                <a:solidFill>
                  <a:schemeClr val="bg1"/>
                </a:solidFill>
              </a:rPr>
              <a:t>文献的基本操作</a:t>
            </a:r>
          </a:p>
        </p:txBody>
      </p:sp>
      <p:cxnSp>
        <p:nvCxnSpPr>
          <p:cNvPr id="21" name="直接箭头连接符 20"/>
          <p:cNvCxnSpPr>
            <a:stCxn id="20" idx="3"/>
            <a:endCxn id="13" idx="3"/>
          </p:cNvCxnSpPr>
          <p:nvPr/>
        </p:nvCxnSpPr>
        <p:spPr>
          <a:xfrm flipH="1" flipV="1">
            <a:off x="3878826" y="4491282"/>
            <a:ext cx="1098824" cy="88887"/>
          </a:xfrm>
          <a:prstGeom prst="straightConnector1">
            <a:avLst/>
          </a:prstGeom>
          <a:ln w="12700">
            <a:solidFill>
              <a:srgbClr val="ED7D31"/>
            </a:solidFill>
            <a:tailEnd type="triangle"/>
          </a:ln>
        </p:spPr>
        <p:style>
          <a:lnRef idx="1">
            <a:schemeClr val="accent1"/>
          </a:lnRef>
          <a:fillRef idx="0">
            <a:schemeClr val="accent1"/>
          </a:fillRef>
          <a:effectRef idx="0">
            <a:schemeClr val="accent1"/>
          </a:effectRef>
          <a:fontRef idx="minor">
            <a:schemeClr val="tx1"/>
          </a:fontRef>
        </p:style>
      </p:cxnSp>
      <p:sp>
        <p:nvSpPr>
          <p:cNvPr id="25" name="矩形 24"/>
          <p:cNvSpPr/>
          <p:nvPr/>
        </p:nvSpPr>
        <p:spPr>
          <a:xfrm>
            <a:off x="7993464" y="1957098"/>
            <a:ext cx="969212" cy="22841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文本框 25"/>
          <p:cNvSpPr txBox="1"/>
          <p:nvPr/>
        </p:nvSpPr>
        <p:spPr>
          <a:xfrm flipH="1">
            <a:off x="6863023" y="1741654"/>
            <a:ext cx="1024933" cy="215444"/>
          </a:xfrm>
          <a:prstGeom prst="rect">
            <a:avLst/>
          </a:prstGeom>
          <a:solidFill>
            <a:schemeClr val="accent2">
              <a:lumMod val="75000"/>
            </a:schemeClr>
          </a:solidFill>
        </p:spPr>
        <p:txBody>
          <a:bodyPr wrap="square" rtlCol="0">
            <a:spAutoFit/>
          </a:bodyPr>
          <a:lstStyle/>
          <a:p>
            <a:r>
              <a:rPr lang="zh-CN" altLang="en-US" sz="800" b="1" dirty="0">
                <a:solidFill>
                  <a:schemeClr val="bg1"/>
                </a:solidFill>
              </a:rPr>
              <a:t>可新建、导入文献</a:t>
            </a:r>
          </a:p>
        </p:txBody>
      </p:sp>
      <p:cxnSp>
        <p:nvCxnSpPr>
          <p:cNvPr id="27" name="直接箭头连接符 26"/>
          <p:cNvCxnSpPr>
            <a:stCxn id="26" idx="1"/>
            <a:endCxn id="25" idx="0"/>
          </p:cNvCxnSpPr>
          <p:nvPr/>
        </p:nvCxnSpPr>
        <p:spPr>
          <a:xfrm>
            <a:off x="7887956" y="1849376"/>
            <a:ext cx="590114" cy="107722"/>
          </a:xfrm>
          <a:prstGeom prst="straightConnector1">
            <a:avLst/>
          </a:prstGeom>
          <a:ln w="12700">
            <a:solidFill>
              <a:srgbClr val="ED7D31"/>
            </a:solidFill>
            <a:tailEnd type="triangle"/>
          </a:ln>
        </p:spPr>
        <p:style>
          <a:lnRef idx="1">
            <a:schemeClr val="accent1"/>
          </a:lnRef>
          <a:fillRef idx="0">
            <a:schemeClr val="accent1"/>
          </a:fillRef>
          <a:effectRef idx="0">
            <a:schemeClr val="accent1"/>
          </a:effectRef>
          <a:fontRef idx="minor">
            <a:schemeClr val="tx1"/>
          </a:fontRef>
        </p:style>
      </p:cxnSp>
      <p:pic>
        <p:nvPicPr>
          <p:cNvPr id="3" name="音频 2">
            <a:hlinkClick r:id="" action="ppaction://media"/>
            <a:extLst>
              <a:ext uri="{FF2B5EF4-FFF2-40B4-BE49-F238E27FC236}">
                <a16:creationId xmlns:a16="http://schemas.microsoft.com/office/drawing/2014/main" id="{A2C2D007-1C87-4C36-90CC-06606739123D}"/>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48302"/>
    </mc:Choice>
    <mc:Fallback>
      <p:transition spd="slow" advTm="483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500" fill="hold"/>
                                        <p:tgtEl>
                                          <p:spTgt spid="8"/>
                                        </p:tgtEl>
                                        <p:attrNameLst>
                                          <p:attrName>ppt_x</p:attrName>
                                        </p:attrNameLst>
                                      </p:cBhvr>
                                      <p:tavLst>
                                        <p:tav tm="0">
                                          <p:val>
                                            <p:strVal val="#ppt_x"/>
                                          </p:val>
                                        </p:tav>
                                        <p:tav tm="100000">
                                          <p:val>
                                            <p:strVal val="#ppt_x"/>
                                          </p:val>
                                        </p:tav>
                                      </p:tavLst>
                                    </p:anim>
                                    <p:anim calcmode="lin" valueType="num">
                                      <p:cBhvr additive="base">
                                        <p:cTn id="42" dur="500" fill="hold"/>
                                        <p:tgtEl>
                                          <p:spTgt spid="8"/>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additive="base">
                                        <p:cTn id="45" dur="500" fill="hold"/>
                                        <p:tgtEl>
                                          <p:spTgt spid="5"/>
                                        </p:tgtEl>
                                        <p:attrNameLst>
                                          <p:attrName>ppt_x</p:attrName>
                                        </p:attrNameLst>
                                      </p:cBhvr>
                                      <p:tavLst>
                                        <p:tav tm="0">
                                          <p:val>
                                            <p:strVal val="#ppt_x"/>
                                          </p:val>
                                        </p:tav>
                                        <p:tav tm="100000">
                                          <p:val>
                                            <p:strVal val="#ppt_x"/>
                                          </p:val>
                                        </p:tav>
                                      </p:tavLst>
                                    </p:anim>
                                    <p:anim calcmode="lin" valueType="num">
                                      <p:cBhvr additive="base">
                                        <p:cTn id="46" dur="500" fill="hold"/>
                                        <p:tgtEl>
                                          <p:spTgt spid="5"/>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ppt_x"/>
                                          </p:val>
                                        </p:tav>
                                        <p:tav tm="100000">
                                          <p:val>
                                            <p:strVal val="#ppt_x"/>
                                          </p:val>
                                        </p:tav>
                                      </p:tavLst>
                                    </p:anim>
                                    <p:anim calcmode="lin" valueType="num">
                                      <p:cBhvr additive="base">
                                        <p:cTn id="56" dur="500" fill="hold"/>
                                        <p:tgtEl>
                                          <p:spTgt spid="13"/>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21"/>
                                        </p:tgtEl>
                                        <p:attrNameLst>
                                          <p:attrName>style.visibility</p:attrName>
                                        </p:attrNameLst>
                                      </p:cBhvr>
                                      <p:to>
                                        <p:strVal val="visible"/>
                                      </p:to>
                                    </p:set>
                                    <p:anim calcmode="lin" valueType="num">
                                      <p:cBhvr additive="base">
                                        <p:cTn id="59" dur="500" fill="hold"/>
                                        <p:tgtEl>
                                          <p:spTgt spid="21"/>
                                        </p:tgtEl>
                                        <p:attrNameLst>
                                          <p:attrName>ppt_x</p:attrName>
                                        </p:attrNameLst>
                                      </p:cBhvr>
                                      <p:tavLst>
                                        <p:tav tm="0">
                                          <p:val>
                                            <p:strVal val="#ppt_x"/>
                                          </p:val>
                                        </p:tav>
                                        <p:tav tm="100000">
                                          <p:val>
                                            <p:strVal val="#ppt_x"/>
                                          </p:val>
                                        </p:tav>
                                      </p:tavLst>
                                    </p:anim>
                                    <p:anim calcmode="lin" valueType="num">
                                      <p:cBhvr additive="base">
                                        <p:cTn id="60" dur="500" fill="hold"/>
                                        <p:tgtEl>
                                          <p:spTgt spid="21"/>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0"/>
                                        </p:tgtEl>
                                        <p:attrNameLst>
                                          <p:attrName>style.visibility</p:attrName>
                                        </p:attrNameLst>
                                      </p:cBhvr>
                                      <p:to>
                                        <p:strVal val="visible"/>
                                      </p:to>
                                    </p:set>
                                    <p:anim calcmode="lin" valueType="num">
                                      <p:cBhvr additive="base">
                                        <p:cTn id="63" dur="500" fill="hold"/>
                                        <p:tgtEl>
                                          <p:spTgt spid="20"/>
                                        </p:tgtEl>
                                        <p:attrNameLst>
                                          <p:attrName>ppt_x</p:attrName>
                                        </p:attrNameLst>
                                      </p:cBhvr>
                                      <p:tavLst>
                                        <p:tav tm="0">
                                          <p:val>
                                            <p:strVal val="#ppt_x"/>
                                          </p:val>
                                        </p:tav>
                                        <p:tav tm="100000">
                                          <p:val>
                                            <p:strVal val="#ppt_x"/>
                                          </p:val>
                                        </p:tav>
                                      </p:tavLst>
                                    </p:anim>
                                    <p:anim calcmode="lin" valueType="num">
                                      <p:cBhvr additive="base">
                                        <p:cTn id="6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25"/>
                                        </p:tgtEl>
                                        <p:attrNameLst>
                                          <p:attrName>style.visibility</p:attrName>
                                        </p:attrNameLst>
                                      </p:cBhvr>
                                      <p:to>
                                        <p:strVal val="visible"/>
                                      </p:to>
                                    </p:set>
                                    <p:anim calcmode="lin" valueType="num">
                                      <p:cBhvr additive="base">
                                        <p:cTn id="69" dur="500" fill="hold"/>
                                        <p:tgtEl>
                                          <p:spTgt spid="25"/>
                                        </p:tgtEl>
                                        <p:attrNameLst>
                                          <p:attrName>ppt_x</p:attrName>
                                        </p:attrNameLst>
                                      </p:cBhvr>
                                      <p:tavLst>
                                        <p:tav tm="0">
                                          <p:val>
                                            <p:strVal val="#ppt_x"/>
                                          </p:val>
                                        </p:tav>
                                        <p:tav tm="100000">
                                          <p:val>
                                            <p:strVal val="#ppt_x"/>
                                          </p:val>
                                        </p:tav>
                                      </p:tavLst>
                                    </p:anim>
                                    <p:anim calcmode="lin" valueType="num">
                                      <p:cBhvr additive="base">
                                        <p:cTn id="70" dur="500" fill="hold"/>
                                        <p:tgtEl>
                                          <p:spTgt spid="25"/>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27"/>
                                        </p:tgtEl>
                                        <p:attrNameLst>
                                          <p:attrName>style.visibility</p:attrName>
                                        </p:attrNameLst>
                                      </p:cBhvr>
                                      <p:to>
                                        <p:strVal val="visible"/>
                                      </p:to>
                                    </p:set>
                                    <p:anim calcmode="lin" valueType="num">
                                      <p:cBhvr additive="base">
                                        <p:cTn id="73" dur="500" fill="hold"/>
                                        <p:tgtEl>
                                          <p:spTgt spid="27"/>
                                        </p:tgtEl>
                                        <p:attrNameLst>
                                          <p:attrName>ppt_x</p:attrName>
                                        </p:attrNameLst>
                                      </p:cBhvr>
                                      <p:tavLst>
                                        <p:tav tm="0">
                                          <p:val>
                                            <p:strVal val="#ppt_x"/>
                                          </p:val>
                                        </p:tav>
                                        <p:tav tm="100000">
                                          <p:val>
                                            <p:strVal val="#ppt_x"/>
                                          </p:val>
                                        </p:tav>
                                      </p:tavLst>
                                    </p:anim>
                                    <p:anim calcmode="lin" valueType="num">
                                      <p:cBhvr additive="base">
                                        <p:cTn id="74" dur="500" fill="hold"/>
                                        <p:tgtEl>
                                          <p:spTgt spid="27"/>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26"/>
                                        </p:tgtEl>
                                        <p:attrNameLst>
                                          <p:attrName>style.visibility</p:attrName>
                                        </p:attrNameLst>
                                      </p:cBhvr>
                                      <p:to>
                                        <p:strVal val="visible"/>
                                      </p:to>
                                    </p:set>
                                    <p:anim calcmode="lin" valueType="num">
                                      <p:cBhvr additive="base">
                                        <p:cTn id="77" dur="500" fill="hold"/>
                                        <p:tgtEl>
                                          <p:spTgt spid="26"/>
                                        </p:tgtEl>
                                        <p:attrNameLst>
                                          <p:attrName>ppt_x</p:attrName>
                                        </p:attrNameLst>
                                      </p:cBhvr>
                                      <p:tavLst>
                                        <p:tav tm="0">
                                          <p:val>
                                            <p:strVal val="#ppt_x"/>
                                          </p:val>
                                        </p:tav>
                                        <p:tav tm="100000">
                                          <p:val>
                                            <p:strVal val="#ppt_x"/>
                                          </p:val>
                                        </p:tav>
                                      </p:tavLst>
                                    </p:anim>
                                    <p:anim calcmode="lin" valueType="num">
                                      <p:cBhvr additive="base">
                                        <p:cTn id="7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9" fill="hold" display="0">
                  <p:stCondLst>
                    <p:cond delay="indefinite"/>
                  </p:stCondLst>
                  <p:endCondLst>
                    <p:cond evt="onStopAudio" delay="0">
                      <p:tgtEl>
                        <p:sldTgt/>
                      </p:tgtEl>
                    </p:cond>
                  </p:endCondLst>
                </p:cTn>
                <p:tgtEl>
                  <p:spTgt spid="3"/>
                </p:tgtEl>
              </p:cMediaNode>
            </p:audio>
          </p:childTnLst>
        </p:cTn>
      </p:par>
    </p:tnLst>
    <p:bldLst>
      <p:bldP spid="6" grpId="0" animBg="1"/>
      <p:bldP spid="7" grpId="0" animBg="1"/>
      <p:bldP spid="8" grpId="0" animBg="1"/>
      <p:bldP spid="13" grpId="0" animBg="1"/>
      <p:bldP spid="9" grpId="0" animBg="1"/>
      <p:bldP spid="10" grpId="0" animBg="1"/>
      <p:bldP spid="11" grpId="0" animBg="1"/>
      <p:bldP spid="12" grpId="0" animBg="1"/>
      <p:bldP spid="14" grpId="0" animBg="1"/>
      <p:bldP spid="20" grpId="0" animBg="1"/>
      <p:bldP spid="25" grpId="0" animBg="1"/>
      <p:bldP spid="2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1EE75608-5540-46A9-B272-BF5F2CBB5E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746760"/>
            <a:ext cx="9144000" cy="5364480"/>
          </a:xfrm>
          <a:prstGeom prst="rect">
            <a:avLst/>
          </a:prstGeom>
        </p:spPr>
      </p:pic>
      <p:sp>
        <p:nvSpPr>
          <p:cNvPr id="2" name="标题 1"/>
          <p:cNvSpPr>
            <a:spLocks noGrp="1"/>
          </p:cNvSpPr>
          <p:nvPr>
            <p:ph type="title"/>
          </p:nvPr>
        </p:nvSpPr>
        <p:spPr/>
        <p:txBody>
          <a:bodyPr/>
          <a:lstStyle/>
          <a:p>
            <a:r>
              <a:rPr lang="zh-CN" altLang="en-US" dirty="0"/>
              <a:t>联系我们</a:t>
            </a:r>
          </a:p>
        </p:txBody>
      </p:sp>
      <p:sp>
        <p:nvSpPr>
          <p:cNvPr id="5" name="ís1iḍé"/>
          <p:cNvSpPr/>
          <p:nvPr/>
        </p:nvSpPr>
        <p:spPr bwMode="auto">
          <a:xfrm>
            <a:off x="457888" y="1205948"/>
            <a:ext cx="3690042" cy="4558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rIns="90000" anchor="t" anchorCtr="0">
            <a:no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nSpc>
                <a:spcPct val="150000"/>
              </a:lnSpc>
            </a:pPr>
            <a:endParaRPr lang="zh-CN" altLang="en-US" sz="2400" dirty="0">
              <a:solidFill>
                <a:srgbClr val="1A4E5A"/>
              </a:solidFill>
              <a:latin typeface="微软雅黑" panose="020B0503020204020204" pitchFamily="34" charset="-122"/>
              <a:ea typeface="微软雅黑" panose="020B0503020204020204" pitchFamily="34" charset="-122"/>
            </a:endParaRPr>
          </a:p>
        </p:txBody>
      </p:sp>
      <p:sp>
        <p:nvSpPr>
          <p:cNvPr id="10" name="ís1iḍé"/>
          <p:cNvSpPr/>
          <p:nvPr/>
        </p:nvSpPr>
        <p:spPr bwMode="auto">
          <a:xfrm>
            <a:off x="3600098" y="2079399"/>
            <a:ext cx="5410898" cy="2761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rIns="90000" anchor="t" anchorCtr="0">
            <a:no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nSpc>
                <a:spcPct val="150000"/>
              </a:lnSpc>
              <a:buFont typeface="Arial" panose="020B0604020202020204" pitchFamily="34" charset="0"/>
              <a:buNone/>
            </a:pPr>
            <a:r>
              <a:rPr lang="zh-CN" altLang="en-US" sz="2800" b="1" dirty="0">
                <a:solidFill>
                  <a:srgbClr val="002060"/>
                </a:solidFill>
              </a:rPr>
              <a:t>网站：</a:t>
            </a:r>
            <a:r>
              <a:rPr lang="en-US" altLang="zh-CN" sz="2800" u="sng" dirty="0">
                <a:solidFill>
                  <a:srgbClr val="002060"/>
                </a:solidFill>
                <a:hlinkClick r:id="rId6"/>
              </a:rPr>
              <a:t>www.notefirst.com</a:t>
            </a:r>
            <a:endParaRPr lang="en-US" altLang="zh-CN" sz="2800" u="sng" dirty="0">
              <a:solidFill>
                <a:srgbClr val="002060"/>
              </a:solidFill>
            </a:endParaRPr>
          </a:p>
          <a:p>
            <a:pPr>
              <a:lnSpc>
                <a:spcPct val="150000"/>
              </a:lnSpc>
              <a:buFont typeface="Arial" panose="020B0604020202020204" pitchFamily="34" charset="0"/>
              <a:buNone/>
            </a:pPr>
            <a:r>
              <a:rPr lang="zh-CN" altLang="en-US" sz="2800" b="1" dirty="0">
                <a:solidFill>
                  <a:srgbClr val="002060"/>
                </a:solidFill>
              </a:rPr>
              <a:t>邮箱：</a:t>
            </a:r>
            <a:r>
              <a:rPr lang="en-US" altLang="zh-CN" sz="2800" dirty="0">
                <a:solidFill>
                  <a:srgbClr val="002060"/>
                </a:solidFill>
                <a:hlinkClick r:id="rId7"/>
              </a:rPr>
              <a:t>Support</a:t>
            </a:r>
            <a:r>
              <a:rPr lang="en-US" altLang="zh-CN" sz="2800" dirty="0">
                <a:solidFill>
                  <a:srgbClr val="002060"/>
                </a:solidFill>
                <a:hlinkClick r:id="rId8"/>
              </a:rPr>
              <a:t>@notefirst.com</a:t>
            </a:r>
          </a:p>
          <a:p>
            <a:pPr>
              <a:lnSpc>
                <a:spcPct val="150000"/>
              </a:lnSpc>
              <a:buFont typeface="Arial" panose="020B0604020202020204" pitchFamily="34" charset="0"/>
              <a:buNone/>
            </a:pPr>
            <a:r>
              <a:rPr lang="en-US" altLang="zh-CN" sz="2800" b="1" dirty="0">
                <a:solidFill>
                  <a:srgbClr val="002060"/>
                </a:solidFill>
                <a:latin typeface="Calibri" panose="020F0502020204030204" pitchFamily="34" charset="0"/>
              </a:rPr>
              <a:t> QQ</a:t>
            </a:r>
            <a:r>
              <a:rPr lang="zh-CN" altLang="en-US" sz="2800" b="1" dirty="0">
                <a:solidFill>
                  <a:srgbClr val="002060"/>
                </a:solidFill>
              </a:rPr>
              <a:t>：</a:t>
            </a:r>
            <a:r>
              <a:rPr lang="en-US" altLang="zh-CN" sz="2800" dirty="0">
                <a:solidFill>
                  <a:srgbClr val="002060"/>
                </a:solidFill>
              </a:rPr>
              <a:t>1437489232</a:t>
            </a:r>
          </a:p>
        </p:txBody>
      </p:sp>
      <p:pic>
        <p:nvPicPr>
          <p:cNvPr id="3" name="音频 2">
            <a:hlinkClick r:id="" action="ppaction://media"/>
            <a:extLst>
              <a:ext uri="{FF2B5EF4-FFF2-40B4-BE49-F238E27FC236}">
                <a16:creationId xmlns:a16="http://schemas.microsoft.com/office/drawing/2014/main" id="{3C8550EE-C7ED-403A-BC76-09EFD9ABFDA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714564791"/>
      </p:ext>
    </p:extLst>
  </p:cSld>
  <p:clrMapOvr>
    <a:masterClrMapping/>
  </p:clrMapOvr>
  <mc:AlternateContent xmlns:mc="http://schemas.openxmlformats.org/markup-compatibility/2006">
    <mc:Choice xmlns:p14="http://schemas.microsoft.com/office/powerpoint/2010/main" Requires="p14">
      <p:transition spd="slow" p14:dur="2000" advTm="14922"/>
    </mc:Choice>
    <mc:Fallback>
      <p:transition spd="slow" advTm="149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目录</a:t>
            </a:r>
            <a:endParaRPr lang="zh-CN" altLang="en-US" dirty="0"/>
          </a:p>
        </p:txBody>
      </p:sp>
      <p:grpSp>
        <p:nvGrpSpPr>
          <p:cNvPr id="29" name="组合 28"/>
          <p:cNvGrpSpPr/>
          <p:nvPr/>
        </p:nvGrpSpPr>
        <p:grpSpPr>
          <a:xfrm>
            <a:off x="5171525" y="3424707"/>
            <a:ext cx="4628259" cy="543188"/>
            <a:chOff x="3770351" y="1633267"/>
            <a:chExt cx="4628259" cy="543188"/>
          </a:xfrm>
        </p:grpSpPr>
        <p:sp>
          <p:nvSpPr>
            <p:cNvPr id="30" name="标题 1"/>
            <p:cNvSpPr txBox="1"/>
            <p:nvPr/>
          </p:nvSpPr>
          <p:spPr>
            <a:xfrm>
              <a:off x="4958511" y="1633267"/>
              <a:ext cx="3440099" cy="535531"/>
            </a:xfrm>
            <a:prstGeom prst="rect">
              <a:avLst/>
            </a:prstGeom>
            <a:noFill/>
          </p:spPr>
          <p:txBody>
            <a:bodyPr vert="horz" wrap="square" lIns="90000" tIns="45720" rIns="91440" bIns="45720" rtlCol="0" anchor="ctr">
              <a:spAutoFit/>
            </a:bodyPr>
            <a:lstStyle>
              <a:lvl1pPr algn="ctr" defTabSz="914400" rtl="0" eaLnBrk="1" latinLnBrk="0" hangingPunct="1">
                <a:lnSpc>
                  <a:spcPct val="90000"/>
                </a:lnSpc>
                <a:spcBef>
                  <a:spcPct val="0"/>
                </a:spcBef>
                <a:buNone/>
                <a:defRPr sz="4800" b="0" kern="1200">
                  <a:solidFill>
                    <a:schemeClr val="bg1"/>
                  </a:solidFill>
                  <a:latin typeface="微软雅黑" panose="020B0503020204020204" pitchFamily="34" charset="-122"/>
                  <a:ea typeface="微软雅黑" panose="020B0503020204020204" pitchFamily="34" charset="-122"/>
                  <a:cs typeface="+mj-cs"/>
                </a:defRPr>
              </a:lvl1pPr>
            </a:lstStyle>
            <a:p>
              <a:pPr algn="dist"/>
              <a:endParaRPr lang="zh-CN" altLang="en-US" sz="3200" dirty="0">
                <a:solidFill>
                  <a:srgbClr val="5F6A7C"/>
                </a:solidFill>
              </a:endParaRPr>
            </a:p>
          </p:txBody>
        </p:sp>
        <p:sp>
          <p:nvSpPr>
            <p:cNvPr id="33" name="Text Box 58"/>
            <p:cNvSpPr txBox="1">
              <a:spLocks noChangeArrowheads="1"/>
            </p:cNvSpPr>
            <p:nvPr/>
          </p:nvSpPr>
          <p:spPr bwMode="auto">
            <a:xfrm>
              <a:off x="3770351" y="1653235"/>
              <a:ext cx="6472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2800" b="1" dirty="0">
                  <a:solidFill>
                    <a:schemeClr val="bg1"/>
                  </a:solidFill>
                  <a:latin typeface="微软雅黑" panose="020B0503020204020204" pitchFamily="34" charset="-122"/>
                  <a:ea typeface="微软雅黑" panose="020B0503020204020204" pitchFamily="34" charset="-122"/>
                </a:rPr>
                <a:t>0</a:t>
              </a:r>
            </a:p>
          </p:txBody>
        </p:sp>
      </p:grpSp>
      <p:grpSp>
        <p:nvGrpSpPr>
          <p:cNvPr id="46" name="组合 24">
            <a:extLst>
              <a:ext uri="{FF2B5EF4-FFF2-40B4-BE49-F238E27FC236}">
                <a16:creationId xmlns:a16="http://schemas.microsoft.com/office/drawing/2014/main" id="{2BAC7DB5-D297-4838-9728-634E5E8F5303}"/>
              </a:ext>
            </a:extLst>
          </p:cNvPr>
          <p:cNvGrpSpPr>
            <a:grpSpLocks/>
          </p:cNvGrpSpPr>
          <p:nvPr/>
        </p:nvGrpSpPr>
        <p:grpSpPr bwMode="auto">
          <a:xfrm>
            <a:off x="3046753" y="1302738"/>
            <a:ext cx="6097247" cy="503238"/>
            <a:chOff x="899592" y="1556792"/>
            <a:chExt cx="6912768" cy="504056"/>
          </a:xfrm>
        </p:grpSpPr>
        <p:sp>
          <p:nvSpPr>
            <p:cNvPr id="47" name="椭圆 46">
              <a:extLst>
                <a:ext uri="{FF2B5EF4-FFF2-40B4-BE49-F238E27FC236}">
                  <a16:creationId xmlns:a16="http://schemas.microsoft.com/office/drawing/2014/main" id="{72DEDE98-65E9-4AFB-BB82-A33566800A73}"/>
                </a:ext>
              </a:extLst>
            </p:cNvPr>
            <p:cNvSpPr/>
            <p:nvPr/>
          </p:nvSpPr>
          <p:spPr>
            <a:xfrm>
              <a:off x="899592" y="1556792"/>
              <a:ext cx="431850" cy="432502"/>
            </a:xfrm>
            <a:prstGeom prst="ellipse">
              <a:avLst/>
            </a:prstGeom>
            <a:solidFill>
              <a:srgbClr val="D9803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800" dirty="0">
                  <a:latin typeface="Arial Unicode MS" pitchFamily="34" charset="-122"/>
                  <a:ea typeface="Arial Unicode MS" pitchFamily="34" charset="-122"/>
                  <a:cs typeface="Arial Unicode MS" pitchFamily="34" charset="-122"/>
                </a:rPr>
                <a:t>1</a:t>
              </a:r>
              <a:endParaRPr lang="zh-CN" altLang="en-US" sz="2800" dirty="0">
                <a:latin typeface="Arial Unicode MS" pitchFamily="34" charset="-122"/>
                <a:ea typeface="Arial Unicode MS" pitchFamily="34" charset="-122"/>
                <a:cs typeface="Arial Unicode MS" pitchFamily="34" charset="-122"/>
              </a:endParaRPr>
            </a:p>
          </p:txBody>
        </p:sp>
        <p:sp>
          <p:nvSpPr>
            <p:cNvPr id="48" name="弧形 47">
              <a:extLst>
                <a:ext uri="{FF2B5EF4-FFF2-40B4-BE49-F238E27FC236}">
                  <a16:creationId xmlns:a16="http://schemas.microsoft.com/office/drawing/2014/main" id="{057A97E8-05B7-4AFE-9AB3-43A36B733351}"/>
                </a:ext>
              </a:extLst>
            </p:cNvPr>
            <p:cNvSpPr/>
            <p:nvPr/>
          </p:nvSpPr>
          <p:spPr>
            <a:xfrm rot="16200000" flipH="1">
              <a:off x="1329615" y="1674803"/>
              <a:ext cx="316427" cy="455664"/>
            </a:xfrm>
            <a:prstGeom prst="arc">
              <a:avLst/>
            </a:prstGeom>
            <a:ln w="38100" cmpd="sng">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zh-CN" altLang="en-US"/>
            </a:p>
          </p:txBody>
        </p:sp>
        <p:cxnSp>
          <p:nvCxnSpPr>
            <p:cNvPr id="49" name="直接连接符 48">
              <a:extLst>
                <a:ext uri="{FF2B5EF4-FFF2-40B4-BE49-F238E27FC236}">
                  <a16:creationId xmlns:a16="http://schemas.microsoft.com/office/drawing/2014/main" id="{4A5A474A-00DC-4F0F-BF7A-4924272F2A9B}"/>
                </a:ext>
              </a:extLst>
            </p:cNvPr>
            <p:cNvCxnSpPr>
              <a:cxnSpLocks/>
              <a:stCxn id="48" idx="2"/>
            </p:cNvCxnSpPr>
            <p:nvPr/>
          </p:nvCxnSpPr>
          <p:spPr>
            <a:xfrm flipV="1">
              <a:off x="1487034" y="2030636"/>
              <a:ext cx="6325326" cy="30212"/>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50" name="TextBox 28">
            <a:extLst>
              <a:ext uri="{FF2B5EF4-FFF2-40B4-BE49-F238E27FC236}">
                <a16:creationId xmlns:a16="http://schemas.microsoft.com/office/drawing/2014/main" id="{519F1773-1F83-46D4-A966-D2973F3E5EC7}"/>
              </a:ext>
            </a:extLst>
          </p:cNvPr>
          <p:cNvSpPr txBox="1">
            <a:spLocks noChangeArrowheads="1"/>
          </p:cNvSpPr>
          <p:nvPr/>
        </p:nvSpPr>
        <p:spPr bwMode="auto">
          <a:xfrm>
            <a:off x="3761128" y="3017238"/>
            <a:ext cx="19383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dirty="0">
                <a:latin typeface="微软雅黑" panose="020B0503020204020204" pitchFamily="34" charset="-122"/>
                <a:ea typeface="微软雅黑" panose="020B0503020204020204" pitchFamily="34" charset="-122"/>
              </a:rPr>
              <a:t>论 文 写 作</a:t>
            </a:r>
          </a:p>
        </p:txBody>
      </p:sp>
      <p:grpSp>
        <p:nvGrpSpPr>
          <p:cNvPr id="51" name="组合 29">
            <a:extLst>
              <a:ext uri="{FF2B5EF4-FFF2-40B4-BE49-F238E27FC236}">
                <a16:creationId xmlns:a16="http://schemas.microsoft.com/office/drawing/2014/main" id="{55BCF8DC-ECF6-492B-95ED-B79D6FF9964D}"/>
              </a:ext>
            </a:extLst>
          </p:cNvPr>
          <p:cNvGrpSpPr>
            <a:grpSpLocks/>
          </p:cNvGrpSpPr>
          <p:nvPr/>
        </p:nvGrpSpPr>
        <p:grpSpPr bwMode="auto">
          <a:xfrm>
            <a:off x="3046753" y="2159988"/>
            <a:ext cx="6097247" cy="504825"/>
            <a:chOff x="899592" y="1556792"/>
            <a:chExt cx="6912768" cy="504056"/>
          </a:xfrm>
        </p:grpSpPr>
        <p:sp>
          <p:nvSpPr>
            <p:cNvPr id="52" name="椭圆 51">
              <a:extLst>
                <a:ext uri="{FF2B5EF4-FFF2-40B4-BE49-F238E27FC236}">
                  <a16:creationId xmlns:a16="http://schemas.microsoft.com/office/drawing/2014/main" id="{90EF6FAB-0DAC-451C-92B3-12F3952347AF}"/>
                </a:ext>
              </a:extLst>
            </p:cNvPr>
            <p:cNvSpPr/>
            <p:nvPr/>
          </p:nvSpPr>
          <p:spPr>
            <a:xfrm>
              <a:off x="899592" y="1556792"/>
              <a:ext cx="431850" cy="432728"/>
            </a:xfrm>
            <a:prstGeom prst="ellipse">
              <a:avLst/>
            </a:prstGeom>
            <a:solidFill>
              <a:srgbClr val="D9803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800" dirty="0">
                  <a:latin typeface="Arial Unicode MS" pitchFamily="34" charset="-122"/>
                  <a:ea typeface="Arial Unicode MS" pitchFamily="34" charset="-122"/>
                  <a:cs typeface="Arial Unicode MS" pitchFamily="34" charset="-122"/>
                </a:rPr>
                <a:t>2</a:t>
              </a:r>
              <a:endParaRPr lang="zh-CN" altLang="en-US" sz="2800" dirty="0">
                <a:latin typeface="Arial Unicode MS" pitchFamily="34" charset="-122"/>
                <a:ea typeface="Arial Unicode MS" pitchFamily="34" charset="-122"/>
                <a:cs typeface="Arial Unicode MS" pitchFamily="34" charset="-122"/>
              </a:endParaRPr>
            </a:p>
          </p:txBody>
        </p:sp>
        <p:sp>
          <p:nvSpPr>
            <p:cNvPr id="53" name="弧形 52">
              <a:extLst>
                <a:ext uri="{FF2B5EF4-FFF2-40B4-BE49-F238E27FC236}">
                  <a16:creationId xmlns:a16="http://schemas.microsoft.com/office/drawing/2014/main" id="{F2B8D49C-4A2F-4A32-8C90-54A171C12A90}"/>
                </a:ext>
              </a:extLst>
            </p:cNvPr>
            <p:cNvSpPr/>
            <p:nvPr/>
          </p:nvSpPr>
          <p:spPr>
            <a:xfrm rot="16200000" flipH="1">
              <a:off x="1330113" y="1675300"/>
              <a:ext cx="315431" cy="455664"/>
            </a:xfrm>
            <a:prstGeom prst="arc">
              <a:avLst/>
            </a:prstGeom>
            <a:ln w="38100" cmpd="sng">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zh-CN" altLang="en-US"/>
            </a:p>
          </p:txBody>
        </p:sp>
        <p:cxnSp>
          <p:nvCxnSpPr>
            <p:cNvPr id="54" name="直接连接符 53">
              <a:extLst>
                <a:ext uri="{FF2B5EF4-FFF2-40B4-BE49-F238E27FC236}">
                  <a16:creationId xmlns:a16="http://schemas.microsoft.com/office/drawing/2014/main" id="{BAAFD3C8-C196-429A-B9FB-37A5C430D229}"/>
                </a:ext>
              </a:extLst>
            </p:cNvPr>
            <p:cNvCxnSpPr>
              <a:stCxn id="53" idx="2"/>
            </p:cNvCxnSpPr>
            <p:nvPr/>
          </p:nvCxnSpPr>
          <p:spPr>
            <a:xfrm flipV="1">
              <a:off x="1487034" y="2030732"/>
              <a:ext cx="6325326" cy="30116"/>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55" name="组合 29">
            <a:extLst>
              <a:ext uri="{FF2B5EF4-FFF2-40B4-BE49-F238E27FC236}">
                <a16:creationId xmlns:a16="http://schemas.microsoft.com/office/drawing/2014/main" id="{B16A202E-6C5B-4822-A37A-1705F20E9D3E}"/>
              </a:ext>
            </a:extLst>
          </p:cNvPr>
          <p:cNvGrpSpPr>
            <a:grpSpLocks/>
          </p:cNvGrpSpPr>
          <p:nvPr/>
        </p:nvGrpSpPr>
        <p:grpSpPr bwMode="auto">
          <a:xfrm>
            <a:off x="3046753" y="3017238"/>
            <a:ext cx="6097247" cy="504825"/>
            <a:chOff x="899592" y="1556792"/>
            <a:chExt cx="6912768" cy="504056"/>
          </a:xfrm>
        </p:grpSpPr>
        <p:sp>
          <p:nvSpPr>
            <p:cNvPr id="56" name="椭圆 55">
              <a:extLst>
                <a:ext uri="{FF2B5EF4-FFF2-40B4-BE49-F238E27FC236}">
                  <a16:creationId xmlns:a16="http://schemas.microsoft.com/office/drawing/2014/main" id="{6A124EEB-AB65-4514-9CF6-E14E4A0B77DF}"/>
                </a:ext>
              </a:extLst>
            </p:cNvPr>
            <p:cNvSpPr/>
            <p:nvPr/>
          </p:nvSpPr>
          <p:spPr>
            <a:xfrm>
              <a:off x="899592" y="1556792"/>
              <a:ext cx="431850" cy="432728"/>
            </a:xfrm>
            <a:prstGeom prst="ellipse">
              <a:avLst/>
            </a:prstGeom>
            <a:solidFill>
              <a:srgbClr val="D9803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800" dirty="0">
                  <a:latin typeface="Arial Unicode MS" pitchFamily="34" charset="-122"/>
                  <a:ea typeface="Arial Unicode MS" pitchFamily="34" charset="-122"/>
                  <a:cs typeface="Arial Unicode MS" pitchFamily="34" charset="-122"/>
                </a:rPr>
                <a:t>3</a:t>
              </a:r>
              <a:endParaRPr lang="zh-CN" altLang="en-US" sz="2800" dirty="0">
                <a:latin typeface="Arial Unicode MS" pitchFamily="34" charset="-122"/>
                <a:ea typeface="Arial Unicode MS" pitchFamily="34" charset="-122"/>
                <a:cs typeface="Arial Unicode MS" pitchFamily="34" charset="-122"/>
              </a:endParaRPr>
            </a:p>
          </p:txBody>
        </p:sp>
        <p:sp>
          <p:nvSpPr>
            <p:cNvPr id="57" name="弧形 56">
              <a:extLst>
                <a:ext uri="{FF2B5EF4-FFF2-40B4-BE49-F238E27FC236}">
                  <a16:creationId xmlns:a16="http://schemas.microsoft.com/office/drawing/2014/main" id="{8103BC42-FD72-4145-B701-53E9BE2676E6}"/>
                </a:ext>
              </a:extLst>
            </p:cNvPr>
            <p:cNvSpPr/>
            <p:nvPr/>
          </p:nvSpPr>
          <p:spPr>
            <a:xfrm rot="16200000" flipH="1">
              <a:off x="1330113" y="1675300"/>
              <a:ext cx="315431" cy="455664"/>
            </a:xfrm>
            <a:prstGeom prst="arc">
              <a:avLst/>
            </a:prstGeom>
            <a:ln w="38100" cmpd="sng">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zh-CN" altLang="en-US"/>
            </a:p>
          </p:txBody>
        </p:sp>
        <p:cxnSp>
          <p:nvCxnSpPr>
            <p:cNvPr id="58" name="直接连接符 57">
              <a:extLst>
                <a:ext uri="{FF2B5EF4-FFF2-40B4-BE49-F238E27FC236}">
                  <a16:creationId xmlns:a16="http://schemas.microsoft.com/office/drawing/2014/main" id="{F8501266-6AFB-4D79-8BBF-2D1D81A54D13}"/>
                </a:ext>
              </a:extLst>
            </p:cNvPr>
            <p:cNvCxnSpPr>
              <a:stCxn id="57" idx="2"/>
            </p:cNvCxnSpPr>
            <p:nvPr/>
          </p:nvCxnSpPr>
          <p:spPr>
            <a:xfrm flipV="1">
              <a:off x="1487034" y="2030732"/>
              <a:ext cx="6325326" cy="30116"/>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59" name="TextBox 38">
            <a:extLst>
              <a:ext uri="{FF2B5EF4-FFF2-40B4-BE49-F238E27FC236}">
                <a16:creationId xmlns:a16="http://schemas.microsoft.com/office/drawing/2014/main" id="{010E22EB-97D1-47F0-80F1-58CE0F553143}"/>
              </a:ext>
            </a:extLst>
          </p:cNvPr>
          <p:cNvSpPr txBox="1">
            <a:spLocks noChangeArrowheads="1"/>
          </p:cNvSpPr>
          <p:nvPr/>
        </p:nvSpPr>
        <p:spPr bwMode="auto">
          <a:xfrm>
            <a:off x="3761128" y="2159988"/>
            <a:ext cx="19383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dirty="0">
                <a:latin typeface="微软雅黑" panose="020B0503020204020204" pitchFamily="34" charset="-122"/>
                <a:ea typeface="微软雅黑" panose="020B0503020204020204" pitchFamily="34" charset="-122"/>
              </a:rPr>
              <a:t>文 献 管 理</a:t>
            </a:r>
          </a:p>
        </p:txBody>
      </p:sp>
      <p:sp>
        <p:nvSpPr>
          <p:cNvPr id="60" name="TextBox 28">
            <a:extLst>
              <a:ext uri="{FF2B5EF4-FFF2-40B4-BE49-F238E27FC236}">
                <a16:creationId xmlns:a16="http://schemas.microsoft.com/office/drawing/2014/main" id="{CBD01533-B3DF-4FE0-859B-04A335AF4D23}"/>
              </a:ext>
            </a:extLst>
          </p:cNvPr>
          <p:cNvSpPr txBox="1">
            <a:spLocks noChangeArrowheads="1"/>
          </p:cNvSpPr>
          <p:nvPr/>
        </p:nvSpPr>
        <p:spPr bwMode="auto">
          <a:xfrm>
            <a:off x="3749652" y="1302738"/>
            <a:ext cx="262116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dirty="0">
                <a:solidFill>
                  <a:srgbClr val="FF0000"/>
                </a:solidFill>
                <a:latin typeface="微软雅黑" panose="020B0503020204020204" pitchFamily="34" charset="-122"/>
                <a:ea typeface="微软雅黑" panose="020B0503020204020204" pitchFamily="34" charset="-122"/>
              </a:rPr>
              <a:t>文 献 订 阅</a:t>
            </a:r>
          </a:p>
        </p:txBody>
      </p:sp>
      <p:sp>
        <p:nvSpPr>
          <p:cNvPr id="61" name="TextBox 28">
            <a:extLst>
              <a:ext uri="{FF2B5EF4-FFF2-40B4-BE49-F238E27FC236}">
                <a16:creationId xmlns:a16="http://schemas.microsoft.com/office/drawing/2014/main" id="{AEF05F28-61BF-41EC-83E0-885FD5A34FE9}"/>
              </a:ext>
            </a:extLst>
          </p:cNvPr>
          <p:cNvSpPr txBox="1">
            <a:spLocks noChangeArrowheads="1"/>
          </p:cNvSpPr>
          <p:nvPr/>
        </p:nvSpPr>
        <p:spPr bwMode="auto">
          <a:xfrm>
            <a:off x="3761128" y="3874488"/>
            <a:ext cx="19383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dirty="0">
                <a:latin typeface="微软雅黑" panose="020B0503020204020204" pitchFamily="34" charset="-122"/>
                <a:ea typeface="微软雅黑" panose="020B0503020204020204" pitchFamily="34" charset="-122"/>
              </a:rPr>
              <a:t>知 识 卡 片</a:t>
            </a:r>
            <a:endParaRPr lang="zh-CN" altLang="en-US" sz="2800" dirty="0">
              <a:latin typeface="Calibri" panose="020F0502020204030204" pitchFamily="34" charset="0"/>
            </a:endParaRPr>
          </a:p>
        </p:txBody>
      </p:sp>
      <p:grpSp>
        <p:nvGrpSpPr>
          <p:cNvPr id="62" name="组合 29">
            <a:extLst>
              <a:ext uri="{FF2B5EF4-FFF2-40B4-BE49-F238E27FC236}">
                <a16:creationId xmlns:a16="http://schemas.microsoft.com/office/drawing/2014/main" id="{724B66D0-F5E3-4FDE-8722-1ACF0AA309C8}"/>
              </a:ext>
            </a:extLst>
          </p:cNvPr>
          <p:cNvGrpSpPr>
            <a:grpSpLocks/>
          </p:cNvGrpSpPr>
          <p:nvPr/>
        </p:nvGrpSpPr>
        <p:grpSpPr bwMode="auto">
          <a:xfrm>
            <a:off x="3046753" y="3874488"/>
            <a:ext cx="6097247" cy="504825"/>
            <a:chOff x="899592" y="1556792"/>
            <a:chExt cx="6912768" cy="504056"/>
          </a:xfrm>
        </p:grpSpPr>
        <p:sp>
          <p:nvSpPr>
            <p:cNvPr id="63" name="椭圆 62">
              <a:extLst>
                <a:ext uri="{FF2B5EF4-FFF2-40B4-BE49-F238E27FC236}">
                  <a16:creationId xmlns:a16="http://schemas.microsoft.com/office/drawing/2014/main" id="{C6585B39-69E7-4AEE-982B-27813080140D}"/>
                </a:ext>
              </a:extLst>
            </p:cNvPr>
            <p:cNvSpPr/>
            <p:nvPr/>
          </p:nvSpPr>
          <p:spPr>
            <a:xfrm>
              <a:off x="899592" y="1556792"/>
              <a:ext cx="431850" cy="432728"/>
            </a:xfrm>
            <a:prstGeom prst="ellipse">
              <a:avLst/>
            </a:prstGeom>
            <a:solidFill>
              <a:srgbClr val="D9803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800" dirty="0">
                  <a:latin typeface="Arial Unicode MS" pitchFamily="34" charset="-122"/>
                  <a:ea typeface="Arial Unicode MS" pitchFamily="34" charset="-122"/>
                  <a:cs typeface="Arial Unicode MS" pitchFamily="34" charset="-122"/>
                </a:rPr>
                <a:t>4</a:t>
              </a:r>
              <a:endParaRPr lang="zh-CN" altLang="en-US" sz="2800" dirty="0">
                <a:latin typeface="Arial Unicode MS" pitchFamily="34" charset="-122"/>
                <a:ea typeface="Arial Unicode MS" pitchFamily="34" charset="-122"/>
                <a:cs typeface="Arial Unicode MS" pitchFamily="34" charset="-122"/>
              </a:endParaRPr>
            </a:p>
          </p:txBody>
        </p:sp>
        <p:sp>
          <p:nvSpPr>
            <p:cNvPr id="64" name="弧形 63">
              <a:extLst>
                <a:ext uri="{FF2B5EF4-FFF2-40B4-BE49-F238E27FC236}">
                  <a16:creationId xmlns:a16="http://schemas.microsoft.com/office/drawing/2014/main" id="{01FAB778-F895-43F5-A40E-CAA9D78580ED}"/>
                </a:ext>
              </a:extLst>
            </p:cNvPr>
            <p:cNvSpPr/>
            <p:nvPr/>
          </p:nvSpPr>
          <p:spPr>
            <a:xfrm rot="16200000" flipH="1">
              <a:off x="1330113" y="1675300"/>
              <a:ext cx="315431" cy="455664"/>
            </a:xfrm>
            <a:prstGeom prst="arc">
              <a:avLst/>
            </a:prstGeom>
            <a:ln w="38100" cmpd="sng">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zh-CN" altLang="en-US"/>
            </a:p>
          </p:txBody>
        </p:sp>
        <p:cxnSp>
          <p:nvCxnSpPr>
            <p:cNvPr id="65" name="直接连接符 64">
              <a:extLst>
                <a:ext uri="{FF2B5EF4-FFF2-40B4-BE49-F238E27FC236}">
                  <a16:creationId xmlns:a16="http://schemas.microsoft.com/office/drawing/2014/main" id="{9FE41CB0-36F2-4A0C-B2CE-D0A437C2F1E7}"/>
                </a:ext>
              </a:extLst>
            </p:cNvPr>
            <p:cNvCxnSpPr>
              <a:stCxn id="64" idx="2"/>
            </p:cNvCxnSpPr>
            <p:nvPr/>
          </p:nvCxnSpPr>
          <p:spPr>
            <a:xfrm flipV="1">
              <a:off x="1487034" y="2030732"/>
              <a:ext cx="6325326" cy="30116"/>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67" name="TextBox 28">
            <a:extLst>
              <a:ext uri="{FF2B5EF4-FFF2-40B4-BE49-F238E27FC236}">
                <a16:creationId xmlns:a16="http://schemas.microsoft.com/office/drawing/2014/main" id="{26F6A9D0-CE9F-426E-BDAD-116A36878406}"/>
              </a:ext>
            </a:extLst>
          </p:cNvPr>
          <p:cNvSpPr txBox="1">
            <a:spLocks noChangeArrowheads="1"/>
          </p:cNvSpPr>
          <p:nvPr/>
        </p:nvSpPr>
        <p:spPr bwMode="auto">
          <a:xfrm>
            <a:off x="3761127" y="4698948"/>
            <a:ext cx="19383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dirty="0">
                <a:latin typeface="微软雅黑" panose="020B0503020204020204" pitchFamily="34" charset="-122"/>
                <a:ea typeface="微软雅黑" panose="020B0503020204020204" pitchFamily="34" charset="-122"/>
              </a:rPr>
              <a:t>团 队 协 作</a:t>
            </a:r>
          </a:p>
        </p:txBody>
      </p:sp>
      <p:grpSp>
        <p:nvGrpSpPr>
          <p:cNvPr id="68" name="组合 29">
            <a:extLst>
              <a:ext uri="{FF2B5EF4-FFF2-40B4-BE49-F238E27FC236}">
                <a16:creationId xmlns:a16="http://schemas.microsoft.com/office/drawing/2014/main" id="{F70DE43A-30F2-445B-9881-345FAA9991C7}"/>
              </a:ext>
            </a:extLst>
          </p:cNvPr>
          <p:cNvGrpSpPr>
            <a:grpSpLocks/>
          </p:cNvGrpSpPr>
          <p:nvPr/>
        </p:nvGrpSpPr>
        <p:grpSpPr bwMode="auto">
          <a:xfrm>
            <a:off x="3031763" y="4698948"/>
            <a:ext cx="6112237" cy="504825"/>
            <a:chOff x="899592" y="1556792"/>
            <a:chExt cx="6912768" cy="504056"/>
          </a:xfrm>
        </p:grpSpPr>
        <p:sp>
          <p:nvSpPr>
            <p:cNvPr id="69" name="椭圆 68">
              <a:extLst>
                <a:ext uri="{FF2B5EF4-FFF2-40B4-BE49-F238E27FC236}">
                  <a16:creationId xmlns:a16="http://schemas.microsoft.com/office/drawing/2014/main" id="{84D63E84-A6D5-469F-ABF2-78CC2C7B3527}"/>
                </a:ext>
              </a:extLst>
            </p:cNvPr>
            <p:cNvSpPr/>
            <p:nvPr/>
          </p:nvSpPr>
          <p:spPr>
            <a:xfrm>
              <a:off x="899592" y="1556792"/>
              <a:ext cx="431850" cy="432728"/>
            </a:xfrm>
            <a:prstGeom prst="ellipse">
              <a:avLst/>
            </a:prstGeom>
            <a:solidFill>
              <a:srgbClr val="D9803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800" dirty="0">
                  <a:latin typeface="Arial Unicode MS" pitchFamily="34" charset="-122"/>
                  <a:ea typeface="Arial Unicode MS" pitchFamily="34" charset="-122"/>
                  <a:cs typeface="Arial Unicode MS" pitchFamily="34" charset="-122"/>
                </a:rPr>
                <a:t>5</a:t>
              </a:r>
              <a:endParaRPr lang="zh-CN" altLang="en-US" sz="2800" dirty="0">
                <a:latin typeface="Arial Unicode MS" pitchFamily="34" charset="-122"/>
                <a:ea typeface="Arial Unicode MS" pitchFamily="34" charset="-122"/>
                <a:cs typeface="Arial Unicode MS" pitchFamily="34" charset="-122"/>
              </a:endParaRPr>
            </a:p>
          </p:txBody>
        </p:sp>
        <p:sp>
          <p:nvSpPr>
            <p:cNvPr id="70" name="弧形 69">
              <a:extLst>
                <a:ext uri="{FF2B5EF4-FFF2-40B4-BE49-F238E27FC236}">
                  <a16:creationId xmlns:a16="http://schemas.microsoft.com/office/drawing/2014/main" id="{5F319901-1C4A-403D-898C-2160FC0DED20}"/>
                </a:ext>
              </a:extLst>
            </p:cNvPr>
            <p:cNvSpPr/>
            <p:nvPr/>
          </p:nvSpPr>
          <p:spPr>
            <a:xfrm rot="16200000" flipH="1">
              <a:off x="1330113" y="1675300"/>
              <a:ext cx="315431" cy="455664"/>
            </a:xfrm>
            <a:prstGeom prst="arc">
              <a:avLst/>
            </a:prstGeom>
            <a:ln w="38100" cmpd="sng">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zh-CN" altLang="en-US"/>
            </a:p>
          </p:txBody>
        </p:sp>
        <p:cxnSp>
          <p:nvCxnSpPr>
            <p:cNvPr id="71" name="直接连接符 70">
              <a:extLst>
                <a:ext uri="{FF2B5EF4-FFF2-40B4-BE49-F238E27FC236}">
                  <a16:creationId xmlns:a16="http://schemas.microsoft.com/office/drawing/2014/main" id="{6C6100B9-AFBC-41A4-8257-D70112077ABF}"/>
                </a:ext>
              </a:extLst>
            </p:cNvPr>
            <p:cNvCxnSpPr>
              <a:stCxn id="70" idx="2"/>
            </p:cNvCxnSpPr>
            <p:nvPr/>
          </p:nvCxnSpPr>
          <p:spPr>
            <a:xfrm flipV="1">
              <a:off x="1487034" y="2030732"/>
              <a:ext cx="6325326" cy="30116"/>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pic>
        <p:nvPicPr>
          <p:cNvPr id="4" name="音频 3">
            <a:hlinkClick r:id="" action="ppaction://media"/>
            <a:extLst>
              <a:ext uri="{FF2B5EF4-FFF2-40B4-BE49-F238E27FC236}">
                <a16:creationId xmlns:a16="http://schemas.microsoft.com/office/drawing/2014/main" id="{939EAD09-FE5C-478D-BEB3-31D57850510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2791"/>
    </mc:Choice>
    <mc:Fallback>
      <p:transition spd="slow" advTm="127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功能模块介绍</a:t>
            </a:r>
          </a:p>
        </p:txBody>
      </p:sp>
      <p:sp>
        <p:nvSpPr>
          <p:cNvPr id="5" name="ís1iḍé"/>
          <p:cNvSpPr/>
          <p:nvPr/>
        </p:nvSpPr>
        <p:spPr bwMode="auto">
          <a:xfrm>
            <a:off x="3786393" y="1835984"/>
            <a:ext cx="5202628" cy="262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rIns="90000" anchor="t" anchorCtr="0">
            <a:no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r>
              <a:rPr lang="en-US" altLang="zh-CN" dirty="0">
                <a:solidFill>
                  <a:srgbClr val="ED7D31"/>
                </a:solidFill>
              </a:rPr>
              <a:t>RSS</a:t>
            </a:r>
            <a:r>
              <a:rPr lang="zh-CN" altLang="en-US" dirty="0">
                <a:solidFill>
                  <a:srgbClr val="ED7D31"/>
                </a:solidFill>
              </a:rPr>
              <a:t>订阅</a:t>
            </a:r>
          </a:p>
          <a:p>
            <a:r>
              <a:rPr lang="zh-CN" altLang="en-US" dirty="0">
                <a:solidFill>
                  <a:schemeClr val="tx1">
                    <a:lumMod val="85000"/>
                    <a:lumOff val="15000"/>
                  </a:schemeClr>
                </a:solidFill>
              </a:rPr>
              <a:t>订阅关注题录、专家、机构、企业的最新文章、成果、动态以及产品信息。</a:t>
            </a:r>
          </a:p>
          <a:p>
            <a:endParaRPr lang="en-US" altLang="zh-CN" dirty="0">
              <a:solidFill>
                <a:srgbClr val="ED7D31"/>
              </a:solidFill>
            </a:endParaRPr>
          </a:p>
          <a:p>
            <a:r>
              <a:rPr lang="zh-CN" altLang="en-US" dirty="0">
                <a:solidFill>
                  <a:srgbClr val="ED7D31"/>
                </a:solidFill>
              </a:rPr>
              <a:t>主题订阅</a:t>
            </a:r>
          </a:p>
          <a:p>
            <a:r>
              <a:rPr lang="zh-CN" altLang="en-US" dirty="0">
                <a:solidFill>
                  <a:schemeClr val="tx1">
                    <a:lumMod val="85000"/>
                    <a:lumOff val="15000"/>
                  </a:schemeClr>
                </a:solidFill>
              </a:rPr>
              <a:t>按主题词订阅关注最新资讯</a:t>
            </a:r>
          </a:p>
        </p:txBody>
      </p:sp>
      <p:pic>
        <p:nvPicPr>
          <p:cNvPr id="12" name="图片 11"/>
          <p:cNvPicPr>
            <a:picLocks noChangeAspect="1"/>
          </p:cNvPicPr>
          <p:nvPr/>
        </p:nvPicPr>
        <p:blipFill>
          <a:blip r:embed="rId5"/>
          <a:stretch>
            <a:fillRect/>
          </a:stretch>
        </p:blipFill>
        <p:spPr>
          <a:xfrm>
            <a:off x="234710" y="1365159"/>
            <a:ext cx="3207938" cy="4644571"/>
          </a:xfrm>
          <a:prstGeom prst="rect">
            <a:avLst/>
          </a:prstGeom>
        </p:spPr>
      </p:pic>
      <p:sp>
        <p:nvSpPr>
          <p:cNvPr id="9" name="矩形 8"/>
          <p:cNvSpPr/>
          <p:nvPr/>
        </p:nvSpPr>
        <p:spPr>
          <a:xfrm>
            <a:off x="407677" y="1404886"/>
            <a:ext cx="2973269" cy="4565115"/>
          </a:xfrm>
          <a:prstGeom prst="rect">
            <a:avLst/>
          </a:prstGeom>
          <a:gradFill>
            <a:gsLst>
              <a:gs pos="0">
                <a:srgbClr val="0E2B5E"/>
              </a:gs>
              <a:gs pos="39000">
                <a:srgbClr val="0E2B5E">
                  <a:alpha val="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500939" y="4630378"/>
            <a:ext cx="2786743" cy="805543"/>
          </a:xfrm>
          <a:prstGeom prst="rect">
            <a:avLst/>
          </a:prstGeom>
          <a:solidFill>
            <a:schemeClr val="tx1">
              <a:lumMod val="50000"/>
              <a:lumOff val="50000"/>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dirty="0">
                <a:latin typeface="微软雅黑" panose="020B0503020204020204" pitchFamily="34" charset="-122"/>
                <a:ea typeface="微软雅黑" panose="020B0503020204020204" pitchFamily="34" charset="-122"/>
              </a:rPr>
              <a:t>文献订阅</a:t>
            </a:r>
          </a:p>
        </p:txBody>
      </p:sp>
      <p:pic>
        <p:nvPicPr>
          <p:cNvPr id="4" name="音频 3">
            <a:hlinkClick r:id="" action="ppaction://media"/>
            <a:extLst>
              <a:ext uri="{FF2B5EF4-FFF2-40B4-BE49-F238E27FC236}">
                <a16:creationId xmlns:a16="http://schemas.microsoft.com/office/drawing/2014/main" id="{2B7339B6-ADB8-41F2-AF44-376193BBF85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3280"/>
    </mc:Choice>
    <mc:Fallback>
      <p:transition spd="slow" advTm="132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标题 1">
            <a:extLst>
              <a:ext uri="{FF2B5EF4-FFF2-40B4-BE49-F238E27FC236}">
                <a16:creationId xmlns:a16="http://schemas.microsoft.com/office/drawing/2014/main" id="{4F19EC97-B946-4AE9-8680-8CF219FB7F55}"/>
              </a:ext>
            </a:extLst>
          </p:cNvPr>
          <p:cNvSpPr>
            <a:spLocks noGrp="1"/>
          </p:cNvSpPr>
          <p:nvPr>
            <p:ph type="title"/>
          </p:nvPr>
        </p:nvSpPr>
        <p:spPr>
          <a:xfrm>
            <a:off x="946150" y="112713"/>
            <a:ext cx="5073650" cy="538162"/>
          </a:xfrm>
        </p:spPr>
        <p:txBody>
          <a:bodyPr/>
          <a:lstStyle/>
          <a:p>
            <a:r>
              <a:rPr lang="zh-CN" altLang="en-US" dirty="0"/>
              <a:t>文献订阅 </a:t>
            </a:r>
            <a:r>
              <a:rPr lang="en-US" altLang="zh-CN" dirty="0"/>
              <a:t>- </a:t>
            </a:r>
            <a:r>
              <a:rPr lang="zh-CN" altLang="en-US" dirty="0"/>
              <a:t>添加</a:t>
            </a:r>
            <a:r>
              <a:rPr lang="en-US" altLang="zh-CN" dirty="0"/>
              <a:t>RSS</a:t>
            </a:r>
            <a:r>
              <a:rPr lang="zh-CN" altLang="en-US" dirty="0"/>
              <a:t>源</a:t>
            </a:r>
          </a:p>
        </p:txBody>
      </p:sp>
      <p:pic>
        <p:nvPicPr>
          <p:cNvPr id="35843" name="图片 4">
            <a:extLst>
              <a:ext uri="{FF2B5EF4-FFF2-40B4-BE49-F238E27FC236}">
                <a16:creationId xmlns:a16="http://schemas.microsoft.com/office/drawing/2014/main" id="{2427C16F-8701-45BA-953A-1A8B720A7B4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84275" y="998538"/>
            <a:ext cx="6848475" cy="493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3">
            <a:extLst>
              <a:ext uri="{FF2B5EF4-FFF2-40B4-BE49-F238E27FC236}">
                <a16:creationId xmlns:a16="http://schemas.microsoft.com/office/drawing/2014/main" id="{05B7BA58-E55D-4363-A72E-80B2DB896310}"/>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752475"/>
            <a:ext cx="9144000" cy="535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a:extLst>
              <a:ext uri="{FF2B5EF4-FFF2-40B4-BE49-F238E27FC236}">
                <a16:creationId xmlns:a16="http://schemas.microsoft.com/office/drawing/2014/main" id="{EB08CF20-2C5E-4E85-8A3B-058DF1D3630F}"/>
              </a:ext>
            </a:extLst>
          </p:cNvPr>
          <p:cNvSpPr/>
          <p:nvPr/>
        </p:nvSpPr>
        <p:spPr>
          <a:xfrm>
            <a:off x="538163" y="1755775"/>
            <a:ext cx="841375" cy="1539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pic>
        <p:nvPicPr>
          <p:cNvPr id="7" name="图片 6">
            <a:extLst>
              <a:ext uri="{FF2B5EF4-FFF2-40B4-BE49-F238E27FC236}">
                <a16:creationId xmlns:a16="http://schemas.microsoft.com/office/drawing/2014/main" id="{AA105F94-7DFF-46A4-B0E7-5FAC2CB57452}"/>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090863" y="2420938"/>
            <a:ext cx="3717925" cy="239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7">
            <a:extLst>
              <a:ext uri="{FF2B5EF4-FFF2-40B4-BE49-F238E27FC236}">
                <a16:creationId xmlns:a16="http://schemas.microsoft.com/office/drawing/2014/main" id="{0C5C9D78-63F3-4254-B1EA-4B240FDED8B7}"/>
              </a:ext>
            </a:extLst>
          </p:cNvPr>
          <p:cNvSpPr/>
          <p:nvPr/>
        </p:nvSpPr>
        <p:spPr>
          <a:xfrm>
            <a:off x="3190875" y="3222625"/>
            <a:ext cx="3370263" cy="2428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9" name="矩形 8">
            <a:extLst>
              <a:ext uri="{FF2B5EF4-FFF2-40B4-BE49-F238E27FC236}">
                <a16:creationId xmlns:a16="http://schemas.microsoft.com/office/drawing/2014/main" id="{2040E68E-8B71-438F-BB54-AB4A4C5E1C7E}"/>
              </a:ext>
            </a:extLst>
          </p:cNvPr>
          <p:cNvSpPr/>
          <p:nvPr/>
        </p:nvSpPr>
        <p:spPr>
          <a:xfrm>
            <a:off x="3625850" y="2873375"/>
            <a:ext cx="890588" cy="22066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0" name="文本框 9">
            <a:extLst>
              <a:ext uri="{FF2B5EF4-FFF2-40B4-BE49-F238E27FC236}">
                <a16:creationId xmlns:a16="http://schemas.microsoft.com/office/drawing/2014/main" id="{FDA0F98B-C732-4B38-84F5-7853342D0EB3}"/>
              </a:ext>
            </a:extLst>
          </p:cNvPr>
          <p:cNvSpPr txBox="1"/>
          <p:nvPr/>
        </p:nvSpPr>
        <p:spPr>
          <a:xfrm>
            <a:off x="6743700" y="2516188"/>
            <a:ext cx="1630363" cy="600075"/>
          </a:xfrm>
          <a:prstGeom prst="rect">
            <a:avLst/>
          </a:prstGeom>
          <a:solidFill>
            <a:schemeClr val="accent2">
              <a:lumMod val="75000"/>
            </a:schemeClr>
          </a:solidFill>
        </p:spPr>
        <p:txBody>
          <a:bodyPr>
            <a:spAutoFit/>
          </a:bodyPr>
          <a:lstStyle/>
          <a:p>
            <a:pPr eaLnBrk="1" fontAlgn="auto" hangingPunct="1">
              <a:spcBef>
                <a:spcPts val="0"/>
              </a:spcBef>
              <a:spcAft>
                <a:spcPts val="0"/>
              </a:spcAft>
              <a:defRPr/>
            </a:pPr>
            <a:r>
              <a:rPr lang="zh-CN" altLang="en-US" sz="1100" b="1" dirty="0">
                <a:solidFill>
                  <a:schemeClr val="bg1"/>
                </a:solidFill>
                <a:latin typeface="+mn-lt"/>
              </a:rPr>
              <a:t>输入已知的</a:t>
            </a:r>
            <a:r>
              <a:rPr lang="en-US" altLang="zh-CN" sz="1100" b="1" dirty="0">
                <a:solidFill>
                  <a:schemeClr val="bg1"/>
                </a:solidFill>
                <a:latin typeface="+mn-lt"/>
              </a:rPr>
              <a:t>RSS</a:t>
            </a:r>
            <a:r>
              <a:rPr lang="zh-CN" altLang="en-US" sz="1100" b="1" dirty="0">
                <a:solidFill>
                  <a:schemeClr val="bg1"/>
                </a:solidFill>
                <a:latin typeface="+mn-lt"/>
              </a:rPr>
              <a:t>源名称，点击检索或者直接输入</a:t>
            </a:r>
            <a:r>
              <a:rPr lang="en-US" altLang="zh-CN" sz="1100" b="1" dirty="0">
                <a:solidFill>
                  <a:schemeClr val="bg1"/>
                </a:solidFill>
                <a:latin typeface="+mn-lt"/>
              </a:rPr>
              <a:t>RSS</a:t>
            </a:r>
            <a:r>
              <a:rPr lang="zh-CN" altLang="en-US" sz="1100" b="1" dirty="0">
                <a:solidFill>
                  <a:schemeClr val="bg1"/>
                </a:solidFill>
                <a:latin typeface="+mn-lt"/>
              </a:rPr>
              <a:t>源的</a:t>
            </a:r>
            <a:r>
              <a:rPr lang="en-US" altLang="zh-CN" sz="1100" b="1" dirty="0" err="1">
                <a:solidFill>
                  <a:schemeClr val="bg1"/>
                </a:solidFill>
                <a:latin typeface="+mn-lt"/>
              </a:rPr>
              <a:t>Url</a:t>
            </a:r>
            <a:r>
              <a:rPr lang="zh-CN" altLang="en-US" sz="1100" b="1" dirty="0">
                <a:solidFill>
                  <a:schemeClr val="bg1"/>
                </a:solidFill>
                <a:latin typeface="+mn-lt"/>
              </a:rPr>
              <a:t>直接添加</a:t>
            </a:r>
          </a:p>
        </p:txBody>
      </p:sp>
      <p:cxnSp>
        <p:nvCxnSpPr>
          <p:cNvPr id="11" name="直接箭头连接符 10">
            <a:extLst>
              <a:ext uri="{FF2B5EF4-FFF2-40B4-BE49-F238E27FC236}">
                <a16:creationId xmlns:a16="http://schemas.microsoft.com/office/drawing/2014/main" id="{38C49FA9-2E9E-4BA0-A715-C57565C9A245}"/>
              </a:ext>
            </a:extLst>
          </p:cNvPr>
          <p:cNvCxnSpPr>
            <a:stCxn id="10" idx="1"/>
            <a:endCxn id="9" idx="3"/>
          </p:cNvCxnSpPr>
          <p:nvPr/>
        </p:nvCxnSpPr>
        <p:spPr>
          <a:xfrm flipH="1">
            <a:off x="4516438" y="2816225"/>
            <a:ext cx="2227262" cy="168275"/>
          </a:xfrm>
          <a:prstGeom prst="straightConnector1">
            <a:avLst/>
          </a:prstGeom>
          <a:ln w="12700">
            <a:solidFill>
              <a:srgbClr val="ED7D3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接箭头连接符 11">
            <a:extLst>
              <a:ext uri="{FF2B5EF4-FFF2-40B4-BE49-F238E27FC236}">
                <a16:creationId xmlns:a16="http://schemas.microsoft.com/office/drawing/2014/main" id="{8DDA872F-9474-4054-B4BF-906AA56C19C2}"/>
              </a:ext>
            </a:extLst>
          </p:cNvPr>
          <p:cNvCxnSpPr>
            <a:cxnSpLocks/>
            <a:stCxn id="10" idx="2"/>
            <a:endCxn id="8" idx="3"/>
          </p:cNvCxnSpPr>
          <p:nvPr/>
        </p:nvCxnSpPr>
        <p:spPr>
          <a:xfrm flipH="1">
            <a:off x="6561138" y="3116263"/>
            <a:ext cx="998537" cy="227012"/>
          </a:xfrm>
          <a:prstGeom prst="straightConnector1">
            <a:avLst/>
          </a:prstGeom>
          <a:ln w="12700">
            <a:solidFill>
              <a:srgbClr val="ED7D31"/>
            </a:solidFill>
            <a:tailEnd type="triangle"/>
          </a:ln>
        </p:spPr>
        <p:style>
          <a:lnRef idx="1">
            <a:schemeClr val="accent1"/>
          </a:lnRef>
          <a:fillRef idx="0">
            <a:schemeClr val="accent1"/>
          </a:fillRef>
          <a:effectRef idx="0">
            <a:schemeClr val="accent1"/>
          </a:effectRef>
          <a:fontRef idx="minor">
            <a:schemeClr val="tx1"/>
          </a:fontRef>
        </p:style>
      </p:cxnSp>
      <p:pic>
        <p:nvPicPr>
          <p:cNvPr id="3" name="音频 2">
            <a:hlinkClick r:id="" action="ppaction://media"/>
            <a:extLst>
              <a:ext uri="{FF2B5EF4-FFF2-40B4-BE49-F238E27FC236}">
                <a16:creationId xmlns:a16="http://schemas.microsoft.com/office/drawing/2014/main" id="{06A03C70-1202-40A8-8F5B-2141A58BEF8B}"/>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330201891"/>
      </p:ext>
    </p:extLst>
  </p:cSld>
  <p:clrMapOvr>
    <a:masterClrMapping/>
  </p:clrMapOvr>
  <mc:AlternateContent xmlns:mc="http://schemas.openxmlformats.org/markup-compatibility/2006">
    <mc:Choice xmlns:p14="http://schemas.microsoft.com/office/powerpoint/2010/main" Requires="p14">
      <p:transition spd="slow" p14:dur="2000" advTm="48532"/>
    </mc:Choice>
    <mc:Fallback>
      <p:transition spd="slow" advTm="485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additive="base">
                                        <p:cTn id="41" dur="500" fill="hold"/>
                                        <p:tgtEl>
                                          <p:spTgt spid="7"/>
                                        </p:tgtEl>
                                        <p:attrNameLst>
                                          <p:attrName>ppt_x</p:attrName>
                                        </p:attrNameLst>
                                      </p:cBhvr>
                                      <p:tavLst>
                                        <p:tav tm="0">
                                          <p:val>
                                            <p:strVal val="#ppt_x"/>
                                          </p:val>
                                        </p:tav>
                                        <p:tav tm="100000">
                                          <p:val>
                                            <p:strVal val="#ppt_x"/>
                                          </p:val>
                                        </p:tav>
                                      </p:tavLst>
                                    </p:anim>
                                    <p:anim calcmode="lin" valueType="num">
                                      <p:cBhvr additive="base">
                                        <p:cTn id="4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3"/>
                </p:tgtEl>
              </p:cMediaNode>
            </p:audio>
          </p:childTnLst>
        </p:cTn>
      </p:par>
    </p:tnLst>
    <p:bldLst>
      <p:bldP spid="6" grpId="0" animBg="1"/>
      <p:bldP spid="8" grpId="0" animBg="1"/>
      <p:bldP spid="9"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主题词订阅</a:t>
            </a:r>
          </a:p>
        </p:txBody>
      </p:sp>
      <p:sp>
        <p:nvSpPr>
          <p:cNvPr id="4" name="矩形 3"/>
          <p:cNvSpPr/>
          <p:nvPr/>
        </p:nvSpPr>
        <p:spPr>
          <a:xfrm>
            <a:off x="342900" y="2712720"/>
            <a:ext cx="1051560" cy="28956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p:nvPicPr>
        <p:blipFill>
          <a:blip r:embed="rId5"/>
          <a:stretch>
            <a:fillRect/>
          </a:stretch>
        </p:blipFill>
        <p:spPr>
          <a:xfrm>
            <a:off x="0" y="749300"/>
            <a:ext cx="9144000" cy="5359400"/>
          </a:xfrm>
          <a:prstGeom prst="rect">
            <a:avLst/>
          </a:prstGeom>
        </p:spPr>
      </p:pic>
      <p:sp>
        <p:nvSpPr>
          <p:cNvPr id="6" name="矩形 5"/>
          <p:cNvSpPr/>
          <p:nvPr/>
        </p:nvSpPr>
        <p:spPr>
          <a:xfrm>
            <a:off x="1629508" y="1453662"/>
            <a:ext cx="7266842" cy="125905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35169" y="2016369"/>
            <a:ext cx="1394460" cy="52753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1737360" y="2595746"/>
            <a:ext cx="2177573" cy="430887"/>
          </a:xfrm>
          <a:prstGeom prst="rect">
            <a:avLst/>
          </a:prstGeom>
          <a:solidFill>
            <a:schemeClr val="accent2">
              <a:lumMod val="75000"/>
            </a:schemeClr>
          </a:solidFill>
        </p:spPr>
        <p:txBody>
          <a:bodyPr wrap="square" rtlCol="0">
            <a:spAutoFit/>
          </a:bodyPr>
          <a:lstStyle/>
          <a:p>
            <a:r>
              <a:rPr lang="zh-CN" altLang="en-US" sz="1100" b="1" dirty="0">
                <a:solidFill>
                  <a:schemeClr val="bg1"/>
                </a:solidFill>
              </a:rPr>
              <a:t>可通过关键词或作者进行主题词订阅，适合目标性知识获取</a:t>
            </a:r>
          </a:p>
        </p:txBody>
      </p:sp>
      <p:cxnSp>
        <p:nvCxnSpPr>
          <p:cNvPr id="9" name="直接箭头连接符 8"/>
          <p:cNvCxnSpPr>
            <a:endCxn id="7" idx="2"/>
          </p:cNvCxnSpPr>
          <p:nvPr/>
        </p:nvCxnSpPr>
        <p:spPr>
          <a:xfrm flipH="1" flipV="1">
            <a:off x="732399" y="2543908"/>
            <a:ext cx="1004962" cy="267282"/>
          </a:xfrm>
          <a:prstGeom prst="straightConnector1">
            <a:avLst/>
          </a:prstGeom>
          <a:ln w="12700">
            <a:solidFill>
              <a:srgbClr val="ED7D31"/>
            </a:solidFill>
            <a:tailEnd type="triangle"/>
          </a:ln>
        </p:spPr>
        <p:style>
          <a:lnRef idx="1">
            <a:schemeClr val="accent1"/>
          </a:lnRef>
          <a:fillRef idx="0">
            <a:schemeClr val="accent1"/>
          </a:fillRef>
          <a:effectRef idx="0">
            <a:schemeClr val="accent1"/>
          </a:effectRef>
          <a:fontRef idx="minor">
            <a:schemeClr val="tx1"/>
          </a:fontRef>
        </p:style>
      </p:cxnSp>
      <p:pic>
        <p:nvPicPr>
          <p:cNvPr id="10" name="音频 9">
            <a:hlinkClick r:id="" action="ppaction://media"/>
            <a:extLst>
              <a:ext uri="{FF2B5EF4-FFF2-40B4-BE49-F238E27FC236}">
                <a16:creationId xmlns:a16="http://schemas.microsoft.com/office/drawing/2014/main" id="{006AD6CF-CF52-4B21-A3AF-586FEF56737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208"/>
    </mc:Choice>
    <mc:Fallback>
      <p:transition spd="slow" advTm="302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6"/>
          <a:stretch>
            <a:fillRect/>
          </a:stretch>
        </p:blipFill>
        <p:spPr>
          <a:xfrm>
            <a:off x="0" y="758825"/>
            <a:ext cx="9144000" cy="5340350"/>
          </a:xfrm>
          <a:prstGeom prst="rect">
            <a:avLst/>
          </a:prstGeom>
        </p:spPr>
      </p:pic>
      <p:sp>
        <p:nvSpPr>
          <p:cNvPr id="2" name="标题 1"/>
          <p:cNvSpPr>
            <a:spLocks noGrp="1"/>
          </p:cNvSpPr>
          <p:nvPr>
            <p:ph type="title"/>
          </p:nvPr>
        </p:nvSpPr>
        <p:spPr/>
        <p:txBody>
          <a:bodyPr/>
          <a:lstStyle/>
          <a:p>
            <a:r>
              <a:rPr lang="zh-CN" altLang="en-US" dirty="0"/>
              <a:t>文献订阅 </a:t>
            </a:r>
            <a:r>
              <a:rPr lang="en-US" altLang="zh-CN" dirty="0"/>
              <a:t>- </a:t>
            </a:r>
            <a:r>
              <a:rPr lang="zh-CN" altLang="en-US" dirty="0"/>
              <a:t>一键收藏为题录</a:t>
            </a:r>
          </a:p>
        </p:txBody>
      </p:sp>
      <p:sp>
        <p:nvSpPr>
          <p:cNvPr id="4" name="矩形 3"/>
          <p:cNvSpPr/>
          <p:nvPr/>
        </p:nvSpPr>
        <p:spPr>
          <a:xfrm>
            <a:off x="388620" y="2026920"/>
            <a:ext cx="1181100" cy="13716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4107180" y="2293620"/>
            <a:ext cx="617220" cy="13716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945693" y="1262068"/>
            <a:ext cx="1134567" cy="430887"/>
          </a:xfrm>
          <a:prstGeom prst="rect">
            <a:avLst/>
          </a:prstGeom>
          <a:solidFill>
            <a:schemeClr val="accent2">
              <a:lumMod val="75000"/>
            </a:schemeClr>
          </a:solidFill>
        </p:spPr>
        <p:txBody>
          <a:bodyPr wrap="square" rtlCol="0">
            <a:spAutoFit/>
          </a:bodyPr>
          <a:lstStyle/>
          <a:p>
            <a:r>
              <a:rPr lang="zh-CN" altLang="en-US" sz="1100" b="1" dirty="0">
                <a:solidFill>
                  <a:schemeClr val="bg1"/>
                </a:solidFill>
              </a:rPr>
              <a:t>选中添加的某个</a:t>
            </a:r>
            <a:r>
              <a:rPr lang="en-US" altLang="zh-CN" sz="1100" b="1" dirty="0">
                <a:solidFill>
                  <a:schemeClr val="bg1"/>
                </a:solidFill>
              </a:rPr>
              <a:t>RSS</a:t>
            </a:r>
            <a:r>
              <a:rPr lang="zh-CN" altLang="en-US" sz="1100" b="1" dirty="0">
                <a:solidFill>
                  <a:schemeClr val="bg1"/>
                </a:solidFill>
              </a:rPr>
              <a:t>源</a:t>
            </a:r>
          </a:p>
        </p:txBody>
      </p:sp>
      <p:cxnSp>
        <p:nvCxnSpPr>
          <p:cNvPr id="12" name="直接箭头连接符 11"/>
          <p:cNvCxnSpPr>
            <a:endCxn id="4" idx="0"/>
          </p:cNvCxnSpPr>
          <p:nvPr/>
        </p:nvCxnSpPr>
        <p:spPr>
          <a:xfrm flipH="1">
            <a:off x="979170" y="1692955"/>
            <a:ext cx="407670" cy="333965"/>
          </a:xfrm>
          <a:prstGeom prst="straightConnector1">
            <a:avLst/>
          </a:prstGeom>
          <a:ln w="12700">
            <a:solidFill>
              <a:srgbClr val="ED7D31"/>
            </a:solidFill>
            <a:tailEnd type="triangle"/>
          </a:ln>
        </p:spPr>
        <p:style>
          <a:lnRef idx="1">
            <a:schemeClr val="accent1"/>
          </a:lnRef>
          <a:fillRef idx="0">
            <a:schemeClr val="accent1"/>
          </a:fillRef>
          <a:effectRef idx="0">
            <a:schemeClr val="accent1"/>
          </a:effectRef>
          <a:fontRef idx="minor">
            <a:schemeClr val="tx1"/>
          </a:fontRef>
        </p:style>
      </p:cxnSp>
      <p:sp>
        <p:nvSpPr>
          <p:cNvPr id="15" name="矩形 14"/>
          <p:cNvSpPr/>
          <p:nvPr/>
        </p:nvSpPr>
        <p:spPr>
          <a:xfrm>
            <a:off x="1775460" y="1790700"/>
            <a:ext cx="6271260" cy="19795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p:cNvSpPr txBox="1"/>
          <p:nvPr/>
        </p:nvSpPr>
        <p:spPr>
          <a:xfrm>
            <a:off x="5792013" y="2609220"/>
            <a:ext cx="959307" cy="261610"/>
          </a:xfrm>
          <a:prstGeom prst="rect">
            <a:avLst/>
          </a:prstGeom>
          <a:solidFill>
            <a:schemeClr val="accent2">
              <a:lumMod val="75000"/>
            </a:schemeClr>
          </a:solidFill>
        </p:spPr>
        <p:txBody>
          <a:bodyPr wrap="square" rtlCol="0">
            <a:spAutoFit/>
          </a:bodyPr>
          <a:lstStyle/>
          <a:p>
            <a:r>
              <a:rPr lang="en-US" altLang="zh-CN" sz="1100" b="1" dirty="0">
                <a:solidFill>
                  <a:schemeClr val="bg1"/>
                </a:solidFill>
              </a:rPr>
              <a:t>RSS</a:t>
            </a:r>
            <a:r>
              <a:rPr lang="zh-CN" altLang="en-US" sz="1100" b="1" dirty="0">
                <a:solidFill>
                  <a:schemeClr val="bg1"/>
                </a:solidFill>
              </a:rPr>
              <a:t>信息列表</a:t>
            </a:r>
          </a:p>
        </p:txBody>
      </p:sp>
      <p:sp>
        <p:nvSpPr>
          <p:cNvPr id="17" name="文本框 16"/>
          <p:cNvSpPr txBox="1"/>
          <p:nvPr/>
        </p:nvSpPr>
        <p:spPr>
          <a:xfrm>
            <a:off x="2865526" y="2162170"/>
            <a:ext cx="959307" cy="430887"/>
          </a:xfrm>
          <a:prstGeom prst="rect">
            <a:avLst/>
          </a:prstGeom>
          <a:solidFill>
            <a:schemeClr val="accent2">
              <a:lumMod val="75000"/>
            </a:schemeClr>
          </a:solidFill>
        </p:spPr>
        <p:txBody>
          <a:bodyPr wrap="square" rtlCol="0">
            <a:spAutoFit/>
          </a:bodyPr>
          <a:lstStyle/>
          <a:p>
            <a:r>
              <a:rPr lang="zh-CN" altLang="en-US" sz="1100" b="1" dirty="0">
                <a:solidFill>
                  <a:schemeClr val="bg1"/>
                </a:solidFill>
              </a:rPr>
              <a:t>右键点击“导入选中题录”</a:t>
            </a:r>
          </a:p>
        </p:txBody>
      </p:sp>
      <p:cxnSp>
        <p:nvCxnSpPr>
          <p:cNvPr id="18" name="直接箭头连接符 17"/>
          <p:cNvCxnSpPr/>
          <p:nvPr/>
        </p:nvCxnSpPr>
        <p:spPr>
          <a:xfrm flipV="1">
            <a:off x="3824833" y="2377613"/>
            <a:ext cx="282347" cy="53167"/>
          </a:xfrm>
          <a:prstGeom prst="straightConnector1">
            <a:avLst/>
          </a:prstGeom>
          <a:ln w="12700">
            <a:solidFill>
              <a:srgbClr val="ED7D31"/>
            </a:solidFill>
            <a:tailEnd type="triangle"/>
          </a:ln>
        </p:spPr>
        <p:style>
          <a:lnRef idx="1">
            <a:schemeClr val="accent1"/>
          </a:lnRef>
          <a:fillRef idx="0">
            <a:schemeClr val="accent1"/>
          </a:fillRef>
          <a:effectRef idx="0">
            <a:schemeClr val="accent1"/>
          </a:effectRef>
          <a:fontRef idx="minor">
            <a:schemeClr val="tx1"/>
          </a:fontRef>
        </p:style>
      </p:cxnSp>
      <p:pic>
        <p:nvPicPr>
          <p:cNvPr id="7" name="图片 6"/>
          <p:cNvPicPr>
            <a:picLocks noChangeAspect="1"/>
          </p:cNvPicPr>
          <p:nvPr/>
        </p:nvPicPr>
        <p:blipFill>
          <a:blip r:embed="rId7"/>
          <a:stretch>
            <a:fillRect/>
          </a:stretch>
        </p:blipFill>
        <p:spPr>
          <a:xfrm>
            <a:off x="3128774" y="2026920"/>
            <a:ext cx="2319525" cy="2544851"/>
          </a:xfrm>
          <a:prstGeom prst="rect">
            <a:avLst/>
          </a:prstGeom>
        </p:spPr>
      </p:pic>
      <p:sp>
        <p:nvSpPr>
          <p:cNvPr id="8" name="矩形 7"/>
          <p:cNvSpPr/>
          <p:nvPr/>
        </p:nvSpPr>
        <p:spPr>
          <a:xfrm>
            <a:off x="4041645" y="2229931"/>
            <a:ext cx="1325880" cy="1295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4041645" y="4285476"/>
            <a:ext cx="548640" cy="21336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5549471" y="1775917"/>
            <a:ext cx="1252142" cy="600164"/>
          </a:xfrm>
          <a:prstGeom prst="rect">
            <a:avLst/>
          </a:prstGeom>
          <a:solidFill>
            <a:schemeClr val="accent2">
              <a:lumMod val="75000"/>
            </a:schemeClr>
          </a:solidFill>
        </p:spPr>
        <p:txBody>
          <a:bodyPr wrap="square" rtlCol="0">
            <a:spAutoFit/>
          </a:bodyPr>
          <a:lstStyle/>
          <a:p>
            <a:r>
              <a:rPr lang="zh-CN" altLang="en-US" sz="1100" b="1" dirty="0">
                <a:solidFill>
                  <a:schemeClr val="bg1"/>
                </a:solidFill>
              </a:rPr>
              <a:t>可以进行题录自动更新或者全文自动下载</a:t>
            </a:r>
          </a:p>
        </p:txBody>
      </p:sp>
      <p:cxnSp>
        <p:nvCxnSpPr>
          <p:cNvPr id="22" name="直接箭头连接符 21"/>
          <p:cNvCxnSpPr/>
          <p:nvPr/>
        </p:nvCxnSpPr>
        <p:spPr>
          <a:xfrm flipH="1">
            <a:off x="5143791" y="1899878"/>
            <a:ext cx="370043" cy="330053"/>
          </a:xfrm>
          <a:prstGeom prst="straightConnector1">
            <a:avLst/>
          </a:prstGeom>
          <a:ln w="12700">
            <a:solidFill>
              <a:srgbClr val="ED7D31"/>
            </a:solidFill>
            <a:tailEnd type="triangle"/>
          </a:ln>
        </p:spPr>
        <p:style>
          <a:lnRef idx="1">
            <a:schemeClr val="accent1"/>
          </a:lnRef>
          <a:fillRef idx="0">
            <a:schemeClr val="accent1"/>
          </a:fillRef>
          <a:effectRef idx="0">
            <a:schemeClr val="accent1"/>
          </a:effectRef>
          <a:fontRef idx="minor">
            <a:schemeClr val="tx1"/>
          </a:fontRef>
        </p:style>
      </p:cxnSp>
      <p:pic>
        <p:nvPicPr>
          <p:cNvPr id="11" name="音频 10">
            <a:hlinkClick r:id="" action="ppaction://media"/>
            <a:extLst>
              <a:ext uri="{FF2B5EF4-FFF2-40B4-BE49-F238E27FC236}">
                <a16:creationId xmlns:a16="http://schemas.microsoft.com/office/drawing/2014/main" id="{13D9391A-0FA0-4196-B8B0-0CF9F92B0F3C}"/>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6032500"/>
            <a:ext cx="609600" cy="6096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45089"/>
    </mc:Choice>
    <mc:Fallback>
      <p:transition spd="slow" advTm="45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ppt_x"/>
                                          </p:val>
                                        </p:tav>
                                        <p:tav tm="100000">
                                          <p:val>
                                            <p:strVal val="#ppt_x"/>
                                          </p:val>
                                        </p:tav>
                                      </p:tavLst>
                                    </p:anim>
                                    <p:anim calcmode="lin" valueType="num">
                                      <p:cBhvr additive="base">
                                        <p:cTn id="36" dur="500" fill="hold"/>
                                        <p:tgtEl>
                                          <p:spTgt spid="17"/>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500" fill="hold"/>
                                        <p:tgtEl>
                                          <p:spTgt spid="18"/>
                                        </p:tgtEl>
                                        <p:attrNameLst>
                                          <p:attrName>ppt_x</p:attrName>
                                        </p:attrNameLst>
                                      </p:cBhvr>
                                      <p:tavLst>
                                        <p:tav tm="0">
                                          <p:val>
                                            <p:strVal val="#ppt_x"/>
                                          </p:val>
                                        </p:tav>
                                        <p:tav tm="100000">
                                          <p:val>
                                            <p:strVal val="#ppt_x"/>
                                          </p:val>
                                        </p:tav>
                                      </p:tavLst>
                                    </p:anim>
                                    <p:anim calcmode="lin" valueType="num">
                                      <p:cBhvr additive="base">
                                        <p:cTn id="40" dur="500" fill="hold"/>
                                        <p:tgtEl>
                                          <p:spTgt spid="18"/>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500" fill="hold"/>
                                        <p:tgtEl>
                                          <p:spTgt spid="6"/>
                                        </p:tgtEl>
                                        <p:attrNameLst>
                                          <p:attrName>ppt_x</p:attrName>
                                        </p:attrNameLst>
                                      </p:cBhvr>
                                      <p:tavLst>
                                        <p:tav tm="0">
                                          <p:val>
                                            <p:strVal val="#ppt_x"/>
                                          </p:val>
                                        </p:tav>
                                        <p:tav tm="100000">
                                          <p:val>
                                            <p:strVal val="#ppt_x"/>
                                          </p:val>
                                        </p:tav>
                                      </p:tavLst>
                                    </p:anim>
                                    <p:anim calcmode="lin" valueType="num">
                                      <p:cBhvr additive="base">
                                        <p:cTn id="4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fade">
                                      <p:cBhvr>
                                        <p:cTn id="49" dur="1000"/>
                                        <p:tgtEl>
                                          <p:spTgt spid="7"/>
                                        </p:tgtEl>
                                      </p:cBhvr>
                                    </p:animEffect>
                                    <p:anim calcmode="lin" valueType="num">
                                      <p:cBhvr>
                                        <p:cTn id="50" dur="1000" fill="hold"/>
                                        <p:tgtEl>
                                          <p:spTgt spid="7"/>
                                        </p:tgtEl>
                                        <p:attrNameLst>
                                          <p:attrName>ppt_x</p:attrName>
                                        </p:attrNameLst>
                                      </p:cBhvr>
                                      <p:tavLst>
                                        <p:tav tm="0">
                                          <p:val>
                                            <p:strVal val="#ppt_x"/>
                                          </p:val>
                                        </p:tav>
                                        <p:tav tm="100000">
                                          <p:val>
                                            <p:strVal val="#ppt_x"/>
                                          </p:val>
                                        </p:tav>
                                      </p:tavLst>
                                    </p:anim>
                                    <p:anim calcmode="lin" valueType="num">
                                      <p:cBhvr>
                                        <p:cTn id="5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8"/>
                                        </p:tgtEl>
                                        <p:attrNameLst>
                                          <p:attrName>style.visibility</p:attrName>
                                        </p:attrNameLst>
                                      </p:cBhvr>
                                      <p:to>
                                        <p:strVal val="visible"/>
                                      </p:to>
                                    </p:set>
                                    <p:anim calcmode="lin" valueType="num">
                                      <p:cBhvr additive="base">
                                        <p:cTn id="56" dur="500" fill="hold"/>
                                        <p:tgtEl>
                                          <p:spTgt spid="8"/>
                                        </p:tgtEl>
                                        <p:attrNameLst>
                                          <p:attrName>ppt_x</p:attrName>
                                        </p:attrNameLst>
                                      </p:cBhvr>
                                      <p:tavLst>
                                        <p:tav tm="0">
                                          <p:val>
                                            <p:strVal val="#ppt_x"/>
                                          </p:val>
                                        </p:tav>
                                        <p:tav tm="100000">
                                          <p:val>
                                            <p:strVal val="#ppt_x"/>
                                          </p:val>
                                        </p:tav>
                                      </p:tavLst>
                                    </p:anim>
                                    <p:anim calcmode="lin" valueType="num">
                                      <p:cBhvr additive="base">
                                        <p:cTn id="57" dur="500" fill="hold"/>
                                        <p:tgtEl>
                                          <p:spTgt spid="8"/>
                                        </p:tgtEl>
                                        <p:attrNameLst>
                                          <p:attrName>ppt_y</p:attrName>
                                        </p:attrNameLst>
                                      </p:cBhvr>
                                      <p:tavLst>
                                        <p:tav tm="0">
                                          <p:val>
                                            <p:strVal val="1+#ppt_h/2"/>
                                          </p:val>
                                        </p:tav>
                                        <p:tav tm="100000">
                                          <p:val>
                                            <p:strVal val="#ppt_y"/>
                                          </p:val>
                                        </p:tav>
                                      </p:tavLst>
                                    </p:anim>
                                  </p:childTnLst>
                                </p:cTn>
                              </p:par>
                              <p:par>
                                <p:cTn id="58" presetID="2" presetClass="entr" presetSubtype="4" fill="hold" nodeType="withEffect">
                                  <p:stCondLst>
                                    <p:cond delay="0"/>
                                  </p:stCondLst>
                                  <p:childTnLst>
                                    <p:set>
                                      <p:cBhvr>
                                        <p:cTn id="59" dur="1" fill="hold">
                                          <p:stCondLst>
                                            <p:cond delay="0"/>
                                          </p:stCondLst>
                                        </p:cTn>
                                        <p:tgtEl>
                                          <p:spTgt spid="22"/>
                                        </p:tgtEl>
                                        <p:attrNameLst>
                                          <p:attrName>style.visibility</p:attrName>
                                        </p:attrNameLst>
                                      </p:cBhvr>
                                      <p:to>
                                        <p:strVal val="visible"/>
                                      </p:to>
                                    </p:set>
                                    <p:anim calcmode="lin" valueType="num">
                                      <p:cBhvr additive="base">
                                        <p:cTn id="60" dur="500" fill="hold"/>
                                        <p:tgtEl>
                                          <p:spTgt spid="22"/>
                                        </p:tgtEl>
                                        <p:attrNameLst>
                                          <p:attrName>ppt_x</p:attrName>
                                        </p:attrNameLst>
                                      </p:cBhvr>
                                      <p:tavLst>
                                        <p:tav tm="0">
                                          <p:val>
                                            <p:strVal val="#ppt_x"/>
                                          </p:val>
                                        </p:tav>
                                        <p:tav tm="100000">
                                          <p:val>
                                            <p:strVal val="#ppt_x"/>
                                          </p:val>
                                        </p:tav>
                                      </p:tavLst>
                                    </p:anim>
                                    <p:anim calcmode="lin" valueType="num">
                                      <p:cBhvr additive="base">
                                        <p:cTn id="61" dur="500" fill="hold"/>
                                        <p:tgtEl>
                                          <p:spTgt spid="22"/>
                                        </p:tgtEl>
                                        <p:attrNameLst>
                                          <p:attrName>ppt_y</p:attrName>
                                        </p:attrNameLst>
                                      </p:cBhvr>
                                      <p:tavLst>
                                        <p:tav tm="0">
                                          <p:val>
                                            <p:strVal val="1+#ppt_h/2"/>
                                          </p:val>
                                        </p:tav>
                                        <p:tav tm="100000">
                                          <p:val>
                                            <p:strVal val="#ppt_y"/>
                                          </p:val>
                                        </p:tav>
                                      </p:tavLst>
                                    </p:anim>
                                  </p:childTnLst>
                                </p:cTn>
                              </p:par>
                              <p:par>
                                <p:cTn id="62" presetID="2" presetClass="entr" presetSubtype="4" fill="hold" grpId="0" nodeType="withEffect">
                                  <p:stCondLst>
                                    <p:cond delay="0"/>
                                  </p:stCondLst>
                                  <p:childTnLst>
                                    <p:set>
                                      <p:cBhvr>
                                        <p:cTn id="63" dur="1" fill="hold">
                                          <p:stCondLst>
                                            <p:cond delay="0"/>
                                          </p:stCondLst>
                                        </p:cTn>
                                        <p:tgtEl>
                                          <p:spTgt spid="14"/>
                                        </p:tgtEl>
                                        <p:attrNameLst>
                                          <p:attrName>style.visibility</p:attrName>
                                        </p:attrNameLst>
                                      </p:cBhvr>
                                      <p:to>
                                        <p:strVal val="visible"/>
                                      </p:to>
                                    </p:set>
                                    <p:anim calcmode="lin" valueType="num">
                                      <p:cBhvr additive="base">
                                        <p:cTn id="64" dur="500" fill="hold"/>
                                        <p:tgtEl>
                                          <p:spTgt spid="14"/>
                                        </p:tgtEl>
                                        <p:attrNameLst>
                                          <p:attrName>ppt_x</p:attrName>
                                        </p:attrNameLst>
                                      </p:cBhvr>
                                      <p:tavLst>
                                        <p:tav tm="0">
                                          <p:val>
                                            <p:strVal val="#ppt_x"/>
                                          </p:val>
                                        </p:tav>
                                        <p:tav tm="100000">
                                          <p:val>
                                            <p:strVal val="#ppt_x"/>
                                          </p:val>
                                        </p:tav>
                                      </p:tavLst>
                                    </p:anim>
                                    <p:anim calcmode="lin" valueType="num">
                                      <p:cBhvr additive="base">
                                        <p:cTn id="6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9"/>
                                        </p:tgtEl>
                                        <p:attrNameLst>
                                          <p:attrName>style.visibility</p:attrName>
                                        </p:attrNameLst>
                                      </p:cBhvr>
                                      <p:to>
                                        <p:strVal val="visible"/>
                                      </p:to>
                                    </p:set>
                                    <p:anim calcmode="lin" valueType="num">
                                      <p:cBhvr additive="base">
                                        <p:cTn id="70" dur="500" fill="hold"/>
                                        <p:tgtEl>
                                          <p:spTgt spid="9"/>
                                        </p:tgtEl>
                                        <p:attrNameLst>
                                          <p:attrName>ppt_x</p:attrName>
                                        </p:attrNameLst>
                                      </p:cBhvr>
                                      <p:tavLst>
                                        <p:tav tm="0">
                                          <p:val>
                                            <p:strVal val="#ppt_x"/>
                                          </p:val>
                                        </p:tav>
                                        <p:tav tm="100000">
                                          <p:val>
                                            <p:strVal val="#ppt_x"/>
                                          </p:val>
                                        </p:tav>
                                      </p:tavLst>
                                    </p:anim>
                                    <p:anim calcmode="lin" valueType="num">
                                      <p:cBhvr additive="base">
                                        <p:cTn id="7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2" fill="hold" display="0">
                  <p:stCondLst>
                    <p:cond delay="indefinite"/>
                  </p:stCondLst>
                  <p:endCondLst>
                    <p:cond evt="onStopAudio" delay="0">
                      <p:tgtEl>
                        <p:sldTgt/>
                      </p:tgtEl>
                    </p:cond>
                  </p:endCondLst>
                </p:cTn>
                <p:tgtEl>
                  <p:spTgt spid="11"/>
                </p:tgtEl>
              </p:cMediaNode>
            </p:audio>
          </p:childTnLst>
        </p:cTn>
      </p:par>
    </p:tnLst>
    <p:bldLst>
      <p:bldP spid="4" grpId="0" animBg="1"/>
      <p:bldP spid="6" grpId="0" animBg="1"/>
      <p:bldP spid="10" grpId="0" animBg="1"/>
      <p:bldP spid="15" grpId="0" animBg="1"/>
      <p:bldP spid="16" grpId="0" animBg="1"/>
      <p:bldP spid="17" grpId="0" animBg="1"/>
      <p:bldP spid="8" grpId="0" animBg="1"/>
      <p:bldP spid="9"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目录</a:t>
            </a:r>
            <a:endParaRPr lang="zh-CN" altLang="en-US" dirty="0"/>
          </a:p>
        </p:txBody>
      </p:sp>
      <p:grpSp>
        <p:nvGrpSpPr>
          <p:cNvPr id="29" name="组合 28"/>
          <p:cNvGrpSpPr/>
          <p:nvPr/>
        </p:nvGrpSpPr>
        <p:grpSpPr>
          <a:xfrm>
            <a:off x="5171525" y="3424707"/>
            <a:ext cx="4628259" cy="543188"/>
            <a:chOff x="3770351" y="1633267"/>
            <a:chExt cx="4628259" cy="543188"/>
          </a:xfrm>
        </p:grpSpPr>
        <p:sp>
          <p:nvSpPr>
            <p:cNvPr id="30" name="标题 1"/>
            <p:cNvSpPr txBox="1"/>
            <p:nvPr/>
          </p:nvSpPr>
          <p:spPr>
            <a:xfrm>
              <a:off x="4958511" y="1633267"/>
              <a:ext cx="3440099" cy="535531"/>
            </a:xfrm>
            <a:prstGeom prst="rect">
              <a:avLst/>
            </a:prstGeom>
            <a:noFill/>
          </p:spPr>
          <p:txBody>
            <a:bodyPr vert="horz" wrap="square" lIns="90000" tIns="45720" rIns="91440" bIns="45720" rtlCol="0" anchor="ctr">
              <a:spAutoFit/>
            </a:bodyPr>
            <a:lstStyle>
              <a:lvl1pPr algn="ctr" defTabSz="914400" rtl="0" eaLnBrk="1" latinLnBrk="0" hangingPunct="1">
                <a:lnSpc>
                  <a:spcPct val="90000"/>
                </a:lnSpc>
                <a:spcBef>
                  <a:spcPct val="0"/>
                </a:spcBef>
                <a:buNone/>
                <a:defRPr sz="4800" b="0" kern="1200">
                  <a:solidFill>
                    <a:schemeClr val="bg1"/>
                  </a:solidFill>
                  <a:latin typeface="微软雅黑" panose="020B0503020204020204" pitchFamily="34" charset="-122"/>
                  <a:ea typeface="微软雅黑" panose="020B0503020204020204" pitchFamily="34" charset="-122"/>
                  <a:cs typeface="+mj-cs"/>
                </a:defRPr>
              </a:lvl1pPr>
            </a:lstStyle>
            <a:p>
              <a:pPr algn="dist"/>
              <a:endParaRPr lang="zh-CN" altLang="en-US" sz="3200" dirty="0">
                <a:solidFill>
                  <a:srgbClr val="5F6A7C"/>
                </a:solidFill>
              </a:endParaRPr>
            </a:p>
          </p:txBody>
        </p:sp>
        <p:sp>
          <p:nvSpPr>
            <p:cNvPr id="33" name="Text Box 58"/>
            <p:cNvSpPr txBox="1">
              <a:spLocks noChangeArrowheads="1"/>
            </p:cNvSpPr>
            <p:nvPr/>
          </p:nvSpPr>
          <p:spPr bwMode="auto">
            <a:xfrm>
              <a:off x="3770351" y="1653235"/>
              <a:ext cx="6472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2800" b="1" dirty="0">
                  <a:solidFill>
                    <a:schemeClr val="bg1"/>
                  </a:solidFill>
                  <a:latin typeface="微软雅黑" panose="020B0503020204020204" pitchFamily="34" charset="-122"/>
                  <a:ea typeface="微软雅黑" panose="020B0503020204020204" pitchFamily="34" charset="-122"/>
                </a:rPr>
                <a:t>0</a:t>
              </a:r>
            </a:p>
          </p:txBody>
        </p:sp>
      </p:grpSp>
      <p:grpSp>
        <p:nvGrpSpPr>
          <p:cNvPr id="46" name="组合 24">
            <a:extLst>
              <a:ext uri="{FF2B5EF4-FFF2-40B4-BE49-F238E27FC236}">
                <a16:creationId xmlns:a16="http://schemas.microsoft.com/office/drawing/2014/main" id="{2BAC7DB5-D297-4838-9728-634E5E8F5303}"/>
              </a:ext>
            </a:extLst>
          </p:cNvPr>
          <p:cNvGrpSpPr>
            <a:grpSpLocks/>
          </p:cNvGrpSpPr>
          <p:nvPr/>
        </p:nvGrpSpPr>
        <p:grpSpPr bwMode="auto">
          <a:xfrm>
            <a:off x="3046753" y="1302738"/>
            <a:ext cx="6097247" cy="503238"/>
            <a:chOff x="899592" y="1556792"/>
            <a:chExt cx="6912768" cy="504056"/>
          </a:xfrm>
        </p:grpSpPr>
        <p:sp>
          <p:nvSpPr>
            <p:cNvPr id="47" name="椭圆 46">
              <a:extLst>
                <a:ext uri="{FF2B5EF4-FFF2-40B4-BE49-F238E27FC236}">
                  <a16:creationId xmlns:a16="http://schemas.microsoft.com/office/drawing/2014/main" id="{72DEDE98-65E9-4AFB-BB82-A33566800A73}"/>
                </a:ext>
              </a:extLst>
            </p:cNvPr>
            <p:cNvSpPr/>
            <p:nvPr/>
          </p:nvSpPr>
          <p:spPr>
            <a:xfrm>
              <a:off x="899592" y="1556792"/>
              <a:ext cx="431850" cy="432502"/>
            </a:xfrm>
            <a:prstGeom prst="ellipse">
              <a:avLst/>
            </a:prstGeom>
            <a:solidFill>
              <a:srgbClr val="D9803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800" dirty="0">
                  <a:latin typeface="Arial Unicode MS" pitchFamily="34" charset="-122"/>
                  <a:ea typeface="Arial Unicode MS" pitchFamily="34" charset="-122"/>
                  <a:cs typeface="Arial Unicode MS" pitchFamily="34" charset="-122"/>
                </a:rPr>
                <a:t>1</a:t>
              </a:r>
              <a:endParaRPr lang="zh-CN" altLang="en-US" sz="2800" dirty="0">
                <a:latin typeface="Arial Unicode MS" pitchFamily="34" charset="-122"/>
                <a:ea typeface="Arial Unicode MS" pitchFamily="34" charset="-122"/>
                <a:cs typeface="Arial Unicode MS" pitchFamily="34" charset="-122"/>
              </a:endParaRPr>
            </a:p>
          </p:txBody>
        </p:sp>
        <p:sp>
          <p:nvSpPr>
            <p:cNvPr id="48" name="弧形 47">
              <a:extLst>
                <a:ext uri="{FF2B5EF4-FFF2-40B4-BE49-F238E27FC236}">
                  <a16:creationId xmlns:a16="http://schemas.microsoft.com/office/drawing/2014/main" id="{057A97E8-05B7-4AFE-9AB3-43A36B733351}"/>
                </a:ext>
              </a:extLst>
            </p:cNvPr>
            <p:cNvSpPr/>
            <p:nvPr/>
          </p:nvSpPr>
          <p:spPr>
            <a:xfrm rot="16200000" flipH="1">
              <a:off x="1329615" y="1674803"/>
              <a:ext cx="316427" cy="455664"/>
            </a:xfrm>
            <a:prstGeom prst="arc">
              <a:avLst/>
            </a:prstGeom>
            <a:ln w="38100" cmpd="sng">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zh-CN" altLang="en-US"/>
            </a:p>
          </p:txBody>
        </p:sp>
        <p:cxnSp>
          <p:nvCxnSpPr>
            <p:cNvPr id="49" name="直接连接符 48">
              <a:extLst>
                <a:ext uri="{FF2B5EF4-FFF2-40B4-BE49-F238E27FC236}">
                  <a16:creationId xmlns:a16="http://schemas.microsoft.com/office/drawing/2014/main" id="{4A5A474A-00DC-4F0F-BF7A-4924272F2A9B}"/>
                </a:ext>
              </a:extLst>
            </p:cNvPr>
            <p:cNvCxnSpPr>
              <a:cxnSpLocks/>
              <a:stCxn id="48" idx="2"/>
            </p:cNvCxnSpPr>
            <p:nvPr/>
          </p:nvCxnSpPr>
          <p:spPr>
            <a:xfrm flipV="1">
              <a:off x="1487034" y="2030636"/>
              <a:ext cx="6325326" cy="30212"/>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50" name="TextBox 28">
            <a:extLst>
              <a:ext uri="{FF2B5EF4-FFF2-40B4-BE49-F238E27FC236}">
                <a16:creationId xmlns:a16="http://schemas.microsoft.com/office/drawing/2014/main" id="{519F1773-1F83-46D4-A966-D2973F3E5EC7}"/>
              </a:ext>
            </a:extLst>
          </p:cNvPr>
          <p:cNvSpPr txBox="1">
            <a:spLocks noChangeArrowheads="1"/>
          </p:cNvSpPr>
          <p:nvPr/>
        </p:nvSpPr>
        <p:spPr bwMode="auto">
          <a:xfrm>
            <a:off x="3761128" y="3017238"/>
            <a:ext cx="19383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dirty="0">
                <a:latin typeface="微软雅黑" panose="020B0503020204020204" pitchFamily="34" charset="-122"/>
                <a:ea typeface="微软雅黑" panose="020B0503020204020204" pitchFamily="34" charset="-122"/>
              </a:rPr>
              <a:t>论 文 写 作</a:t>
            </a:r>
          </a:p>
        </p:txBody>
      </p:sp>
      <p:grpSp>
        <p:nvGrpSpPr>
          <p:cNvPr id="51" name="组合 29">
            <a:extLst>
              <a:ext uri="{FF2B5EF4-FFF2-40B4-BE49-F238E27FC236}">
                <a16:creationId xmlns:a16="http://schemas.microsoft.com/office/drawing/2014/main" id="{55BCF8DC-ECF6-492B-95ED-B79D6FF9964D}"/>
              </a:ext>
            </a:extLst>
          </p:cNvPr>
          <p:cNvGrpSpPr>
            <a:grpSpLocks/>
          </p:cNvGrpSpPr>
          <p:nvPr/>
        </p:nvGrpSpPr>
        <p:grpSpPr bwMode="auto">
          <a:xfrm>
            <a:off x="3046753" y="2159988"/>
            <a:ext cx="6097247" cy="504825"/>
            <a:chOff x="899592" y="1556792"/>
            <a:chExt cx="6912768" cy="504056"/>
          </a:xfrm>
        </p:grpSpPr>
        <p:sp>
          <p:nvSpPr>
            <p:cNvPr id="52" name="椭圆 51">
              <a:extLst>
                <a:ext uri="{FF2B5EF4-FFF2-40B4-BE49-F238E27FC236}">
                  <a16:creationId xmlns:a16="http://schemas.microsoft.com/office/drawing/2014/main" id="{90EF6FAB-0DAC-451C-92B3-12F3952347AF}"/>
                </a:ext>
              </a:extLst>
            </p:cNvPr>
            <p:cNvSpPr/>
            <p:nvPr/>
          </p:nvSpPr>
          <p:spPr>
            <a:xfrm>
              <a:off x="899592" y="1556792"/>
              <a:ext cx="431850" cy="432728"/>
            </a:xfrm>
            <a:prstGeom prst="ellipse">
              <a:avLst/>
            </a:prstGeom>
            <a:solidFill>
              <a:srgbClr val="D9803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800" dirty="0">
                  <a:latin typeface="Arial Unicode MS" pitchFamily="34" charset="-122"/>
                  <a:ea typeface="Arial Unicode MS" pitchFamily="34" charset="-122"/>
                  <a:cs typeface="Arial Unicode MS" pitchFamily="34" charset="-122"/>
                </a:rPr>
                <a:t>2</a:t>
              </a:r>
              <a:endParaRPr lang="zh-CN" altLang="en-US" sz="2800" dirty="0">
                <a:latin typeface="Arial Unicode MS" pitchFamily="34" charset="-122"/>
                <a:ea typeface="Arial Unicode MS" pitchFamily="34" charset="-122"/>
                <a:cs typeface="Arial Unicode MS" pitchFamily="34" charset="-122"/>
              </a:endParaRPr>
            </a:p>
          </p:txBody>
        </p:sp>
        <p:sp>
          <p:nvSpPr>
            <p:cNvPr id="53" name="弧形 52">
              <a:extLst>
                <a:ext uri="{FF2B5EF4-FFF2-40B4-BE49-F238E27FC236}">
                  <a16:creationId xmlns:a16="http://schemas.microsoft.com/office/drawing/2014/main" id="{F2B8D49C-4A2F-4A32-8C90-54A171C12A90}"/>
                </a:ext>
              </a:extLst>
            </p:cNvPr>
            <p:cNvSpPr/>
            <p:nvPr/>
          </p:nvSpPr>
          <p:spPr>
            <a:xfrm rot="16200000" flipH="1">
              <a:off x="1330113" y="1675300"/>
              <a:ext cx="315431" cy="455664"/>
            </a:xfrm>
            <a:prstGeom prst="arc">
              <a:avLst/>
            </a:prstGeom>
            <a:ln w="38100" cmpd="sng">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zh-CN" altLang="en-US"/>
            </a:p>
          </p:txBody>
        </p:sp>
        <p:cxnSp>
          <p:nvCxnSpPr>
            <p:cNvPr id="54" name="直接连接符 53">
              <a:extLst>
                <a:ext uri="{FF2B5EF4-FFF2-40B4-BE49-F238E27FC236}">
                  <a16:creationId xmlns:a16="http://schemas.microsoft.com/office/drawing/2014/main" id="{BAAFD3C8-C196-429A-B9FB-37A5C430D229}"/>
                </a:ext>
              </a:extLst>
            </p:cNvPr>
            <p:cNvCxnSpPr>
              <a:stCxn id="53" idx="2"/>
            </p:cNvCxnSpPr>
            <p:nvPr/>
          </p:nvCxnSpPr>
          <p:spPr>
            <a:xfrm flipV="1">
              <a:off x="1487034" y="2030732"/>
              <a:ext cx="6325326" cy="30116"/>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55" name="组合 29">
            <a:extLst>
              <a:ext uri="{FF2B5EF4-FFF2-40B4-BE49-F238E27FC236}">
                <a16:creationId xmlns:a16="http://schemas.microsoft.com/office/drawing/2014/main" id="{B16A202E-6C5B-4822-A37A-1705F20E9D3E}"/>
              </a:ext>
            </a:extLst>
          </p:cNvPr>
          <p:cNvGrpSpPr>
            <a:grpSpLocks/>
          </p:cNvGrpSpPr>
          <p:nvPr/>
        </p:nvGrpSpPr>
        <p:grpSpPr bwMode="auto">
          <a:xfrm>
            <a:off x="3046753" y="3017238"/>
            <a:ext cx="6097247" cy="504825"/>
            <a:chOff x="899592" y="1556792"/>
            <a:chExt cx="6912768" cy="504056"/>
          </a:xfrm>
        </p:grpSpPr>
        <p:sp>
          <p:nvSpPr>
            <p:cNvPr id="56" name="椭圆 55">
              <a:extLst>
                <a:ext uri="{FF2B5EF4-FFF2-40B4-BE49-F238E27FC236}">
                  <a16:creationId xmlns:a16="http://schemas.microsoft.com/office/drawing/2014/main" id="{6A124EEB-AB65-4514-9CF6-E14E4A0B77DF}"/>
                </a:ext>
              </a:extLst>
            </p:cNvPr>
            <p:cNvSpPr/>
            <p:nvPr/>
          </p:nvSpPr>
          <p:spPr>
            <a:xfrm>
              <a:off x="899592" y="1556792"/>
              <a:ext cx="431850" cy="432728"/>
            </a:xfrm>
            <a:prstGeom prst="ellipse">
              <a:avLst/>
            </a:prstGeom>
            <a:solidFill>
              <a:srgbClr val="D9803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800" dirty="0">
                  <a:latin typeface="Arial Unicode MS" pitchFamily="34" charset="-122"/>
                  <a:ea typeface="Arial Unicode MS" pitchFamily="34" charset="-122"/>
                  <a:cs typeface="Arial Unicode MS" pitchFamily="34" charset="-122"/>
                </a:rPr>
                <a:t>3</a:t>
              </a:r>
              <a:endParaRPr lang="zh-CN" altLang="en-US" sz="2800" dirty="0">
                <a:latin typeface="Arial Unicode MS" pitchFamily="34" charset="-122"/>
                <a:ea typeface="Arial Unicode MS" pitchFamily="34" charset="-122"/>
                <a:cs typeface="Arial Unicode MS" pitchFamily="34" charset="-122"/>
              </a:endParaRPr>
            </a:p>
          </p:txBody>
        </p:sp>
        <p:sp>
          <p:nvSpPr>
            <p:cNvPr id="57" name="弧形 56">
              <a:extLst>
                <a:ext uri="{FF2B5EF4-FFF2-40B4-BE49-F238E27FC236}">
                  <a16:creationId xmlns:a16="http://schemas.microsoft.com/office/drawing/2014/main" id="{8103BC42-FD72-4145-B701-53E9BE2676E6}"/>
                </a:ext>
              </a:extLst>
            </p:cNvPr>
            <p:cNvSpPr/>
            <p:nvPr/>
          </p:nvSpPr>
          <p:spPr>
            <a:xfrm rot="16200000" flipH="1">
              <a:off x="1330113" y="1675300"/>
              <a:ext cx="315431" cy="455664"/>
            </a:xfrm>
            <a:prstGeom prst="arc">
              <a:avLst/>
            </a:prstGeom>
            <a:ln w="38100" cmpd="sng">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zh-CN" altLang="en-US"/>
            </a:p>
          </p:txBody>
        </p:sp>
        <p:cxnSp>
          <p:nvCxnSpPr>
            <p:cNvPr id="58" name="直接连接符 57">
              <a:extLst>
                <a:ext uri="{FF2B5EF4-FFF2-40B4-BE49-F238E27FC236}">
                  <a16:creationId xmlns:a16="http://schemas.microsoft.com/office/drawing/2014/main" id="{F8501266-6AFB-4D79-8BBF-2D1D81A54D13}"/>
                </a:ext>
              </a:extLst>
            </p:cNvPr>
            <p:cNvCxnSpPr>
              <a:stCxn id="57" idx="2"/>
            </p:cNvCxnSpPr>
            <p:nvPr/>
          </p:nvCxnSpPr>
          <p:spPr>
            <a:xfrm flipV="1">
              <a:off x="1487034" y="2030732"/>
              <a:ext cx="6325326" cy="30116"/>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59" name="TextBox 38">
            <a:extLst>
              <a:ext uri="{FF2B5EF4-FFF2-40B4-BE49-F238E27FC236}">
                <a16:creationId xmlns:a16="http://schemas.microsoft.com/office/drawing/2014/main" id="{010E22EB-97D1-47F0-80F1-58CE0F553143}"/>
              </a:ext>
            </a:extLst>
          </p:cNvPr>
          <p:cNvSpPr txBox="1">
            <a:spLocks noChangeArrowheads="1"/>
          </p:cNvSpPr>
          <p:nvPr/>
        </p:nvSpPr>
        <p:spPr bwMode="auto">
          <a:xfrm>
            <a:off x="3761128" y="2159988"/>
            <a:ext cx="19383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dirty="0">
                <a:solidFill>
                  <a:srgbClr val="FF0000"/>
                </a:solidFill>
                <a:latin typeface="微软雅黑" panose="020B0503020204020204" pitchFamily="34" charset="-122"/>
                <a:ea typeface="微软雅黑" panose="020B0503020204020204" pitchFamily="34" charset="-122"/>
              </a:rPr>
              <a:t>文 献 管 理</a:t>
            </a:r>
          </a:p>
        </p:txBody>
      </p:sp>
      <p:sp>
        <p:nvSpPr>
          <p:cNvPr id="60" name="TextBox 28">
            <a:extLst>
              <a:ext uri="{FF2B5EF4-FFF2-40B4-BE49-F238E27FC236}">
                <a16:creationId xmlns:a16="http://schemas.microsoft.com/office/drawing/2014/main" id="{CBD01533-B3DF-4FE0-859B-04A335AF4D23}"/>
              </a:ext>
            </a:extLst>
          </p:cNvPr>
          <p:cNvSpPr txBox="1">
            <a:spLocks noChangeArrowheads="1"/>
          </p:cNvSpPr>
          <p:nvPr/>
        </p:nvSpPr>
        <p:spPr bwMode="auto">
          <a:xfrm>
            <a:off x="3749652" y="1302738"/>
            <a:ext cx="262116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dirty="0">
                <a:latin typeface="微软雅黑" panose="020B0503020204020204" pitchFamily="34" charset="-122"/>
                <a:ea typeface="微软雅黑" panose="020B0503020204020204" pitchFamily="34" charset="-122"/>
              </a:rPr>
              <a:t>文 献 订 阅</a:t>
            </a:r>
          </a:p>
        </p:txBody>
      </p:sp>
      <p:sp>
        <p:nvSpPr>
          <p:cNvPr id="61" name="TextBox 28">
            <a:extLst>
              <a:ext uri="{FF2B5EF4-FFF2-40B4-BE49-F238E27FC236}">
                <a16:creationId xmlns:a16="http://schemas.microsoft.com/office/drawing/2014/main" id="{AEF05F28-61BF-41EC-83E0-885FD5A34FE9}"/>
              </a:ext>
            </a:extLst>
          </p:cNvPr>
          <p:cNvSpPr txBox="1">
            <a:spLocks noChangeArrowheads="1"/>
          </p:cNvSpPr>
          <p:nvPr/>
        </p:nvSpPr>
        <p:spPr bwMode="auto">
          <a:xfrm>
            <a:off x="3761128" y="3874488"/>
            <a:ext cx="19383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dirty="0">
                <a:latin typeface="微软雅黑" panose="020B0503020204020204" pitchFamily="34" charset="-122"/>
                <a:ea typeface="微软雅黑" panose="020B0503020204020204" pitchFamily="34" charset="-122"/>
              </a:rPr>
              <a:t>知 识 卡 片</a:t>
            </a:r>
            <a:endParaRPr lang="zh-CN" altLang="en-US" sz="2800" dirty="0">
              <a:latin typeface="Calibri" panose="020F0502020204030204" pitchFamily="34" charset="0"/>
            </a:endParaRPr>
          </a:p>
        </p:txBody>
      </p:sp>
      <p:grpSp>
        <p:nvGrpSpPr>
          <p:cNvPr id="62" name="组合 29">
            <a:extLst>
              <a:ext uri="{FF2B5EF4-FFF2-40B4-BE49-F238E27FC236}">
                <a16:creationId xmlns:a16="http://schemas.microsoft.com/office/drawing/2014/main" id="{724B66D0-F5E3-4FDE-8722-1ACF0AA309C8}"/>
              </a:ext>
            </a:extLst>
          </p:cNvPr>
          <p:cNvGrpSpPr>
            <a:grpSpLocks/>
          </p:cNvGrpSpPr>
          <p:nvPr/>
        </p:nvGrpSpPr>
        <p:grpSpPr bwMode="auto">
          <a:xfrm>
            <a:off x="3046753" y="3874488"/>
            <a:ext cx="6097247" cy="504825"/>
            <a:chOff x="899592" y="1556792"/>
            <a:chExt cx="6912768" cy="504056"/>
          </a:xfrm>
        </p:grpSpPr>
        <p:sp>
          <p:nvSpPr>
            <p:cNvPr id="63" name="椭圆 62">
              <a:extLst>
                <a:ext uri="{FF2B5EF4-FFF2-40B4-BE49-F238E27FC236}">
                  <a16:creationId xmlns:a16="http://schemas.microsoft.com/office/drawing/2014/main" id="{C6585B39-69E7-4AEE-982B-27813080140D}"/>
                </a:ext>
              </a:extLst>
            </p:cNvPr>
            <p:cNvSpPr/>
            <p:nvPr/>
          </p:nvSpPr>
          <p:spPr>
            <a:xfrm>
              <a:off x="899592" y="1556792"/>
              <a:ext cx="431850" cy="432728"/>
            </a:xfrm>
            <a:prstGeom prst="ellipse">
              <a:avLst/>
            </a:prstGeom>
            <a:solidFill>
              <a:srgbClr val="D9803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800" dirty="0">
                  <a:latin typeface="Arial Unicode MS" pitchFamily="34" charset="-122"/>
                  <a:ea typeface="Arial Unicode MS" pitchFamily="34" charset="-122"/>
                  <a:cs typeface="Arial Unicode MS" pitchFamily="34" charset="-122"/>
                </a:rPr>
                <a:t>4</a:t>
              </a:r>
              <a:endParaRPr lang="zh-CN" altLang="en-US" sz="2800" dirty="0">
                <a:latin typeface="Arial Unicode MS" pitchFamily="34" charset="-122"/>
                <a:ea typeface="Arial Unicode MS" pitchFamily="34" charset="-122"/>
                <a:cs typeface="Arial Unicode MS" pitchFamily="34" charset="-122"/>
              </a:endParaRPr>
            </a:p>
          </p:txBody>
        </p:sp>
        <p:sp>
          <p:nvSpPr>
            <p:cNvPr id="64" name="弧形 63">
              <a:extLst>
                <a:ext uri="{FF2B5EF4-FFF2-40B4-BE49-F238E27FC236}">
                  <a16:creationId xmlns:a16="http://schemas.microsoft.com/office/drawing/2014/main" id="{01FAB778-F895-43F5-A40E-CAA9D78580ED}"/>
                </a:ext>
              </a:extLst>
            </p:cNvPr>
            <p:cNvSpPr/>
            <p:nvPr/>
          </p:nvSpPr>
          <p:spPr>
            <a:xfrm rot="16200000" flipH="1">
              <a:off x="1330113" y="1675300"/>
              <a:ext cx="315431" cy="455664"/>
            </a:xfrm>
            <a:prstGeom prst="arc">
              <a:avLst/>
            </a:prstGeom>
            <a:ln w="38100" cmpd="sng">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zh-CN" altLang="en-US"/>
            </a:p>
          </p:txBody>
        </p:sp>
        <p:cxnSp>
          <p:nvCxnSpPr>
            <p:cNvPr id="65" name="直接连接符 64">
              <a:extLst>
                <a:ext uri="{FF2B5EF4-FFF2-40B4-BE49-F238E27FC236}">
                  <a16:creationId xmlns:a16="http://schemas.microsoft.com/office/drawing/2014/main" id="{9FE41CB0-36F2-4A0C-B2CE-D0A437C2F1E7}"/>
                </a:ext>
              </a:extLst>
            </p:cNvPr>
            <p:cNvCxnSpPr>
              <a:stCxn id="64" idx="2"/>
            </p:cNvCxnSpPr>
            <p:nvPr/>
          </p:nvCxnSpPr>
          <p:spPr>
            <a:xfrm flipV="1">
              <a:off x="1487034" y="2030732"/>
              <a:ext cx="6325326" cy="30116"/>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67" name="TextBox 28">
            <a:extLst>
              <a:ext uri="{FF2B5EF4-FFF2-40B4-BE49-F238E27FC236}">
                <a16:creationId xmlns:a16="http://schemas.microsoft.com/office/drawing/2014/main" id="{26F6A9D0-CE9F-426E-BDAD-116A36878406}"/>
              </a:ext>
            </a:extLst>
          </p:cNvPr>
          <p:cNvSpPr txBox="1">
            <a:spLocks noChangeArrowheads="1"/>
          </p:cNvSpPr>
          <p:nvPr/>
        </p:nvSpPr>
        <p:spPr bwMode="auto">
          <a:xfrm>
            <a:off x="3761127" y="4698948"/>
            <a:ext cx="19383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dirty="0">
                <a:latin typeface="微软雅黑" panose="020B0503020204020204" pitchFamily="34" charset="-122"/>
                <a:ea typeface="微软雅黑" panose="020B0503020204020204" pitchFamily="34" charset="-122"/>
              </a:rPr>
              <a:t>团 队 协 作</a:t>
            </a:r>
          </a:p>
        </p:txBody>
      </p:sp>
      <p:grpSp>
        <p:nvGrpSpPr>
          <p:cNvPr id="68" name="组合 29">
            <a:extLst>
              <a:ext uri="{FF2B5EF4-FFF2-40B4-BE49-F238E27FC236}">
                <a16:creationId xmlns:a16="http://schemas.microsoft.com/office/drawing/2014/main" id="{F70DE43A-30F2-445B-9881-345FAA9991C7}"/>
              </a:ext>
            </a:extLst>
          </p:cNvPr>
          <p:cNvGrpSpPr>
            <a:grpSpLocks/>
          </p:cNvGrpSpPr>
          <p:nvPr/>
        </p:nvGrpSpPr>
        <p:grpSpPr bwMode="auto">
          <a:xfrm>
            <a:off x="3031763" y="4698948"/>
            <a:ext cx="6112237" cy="504825"/>
            <a:chOff x="899592" y="1556792"/>
            <a:chExt cx="6912768" cy="504056"/>
          </a:xfrm>
        </p:grpSpPr>
        <p:sp>
          <p:nvSpPr>
            <p:cNvPr id="69" name="椭圆 68">
              <a:extLst>
                <a:ext uri="{FF2B5EF4-FFF2-40B4-BE49-F238E27FC236}">
                  <a16:creationId xmlns:a16="http://schemas.microsoft.com/office/drawing/2014/main" id="{84D63E84-A6D5-469F-ABF2-78CC2C7B3527}"/>
                </a:ext>
              </a:extLst>
            </p:cNvPr>
            <p:cNvSpPr/>
            <p:nvPr/>
          </p:nvSpPr>
          <p:spPr>
            <a:xfrm>
              <a:off x="899592" y="1556792"/>
              <a:ext cx="431850" cy="432728"/>
            </a:xfrm>
            <a:prstGeom prst="ellipse">
              <a:avLst/>
            </a:prstGeom>
            <a:solidFill>
              <a:srgbClr val="D9803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800" dirty="0">
                  <a:latin typeface="Arial Unicode MS" pitchFamily="34" charset="-122"/>
                  <a:ea typeface="Arial Unicode MS" pitchFamily="34" charset="-122"/>
                  <a:cs typeface="Arial Unicode MS" pitchFamily="34" charset="-122"/>
                </a:rPr>
                <a:t>5</a:t>
              </a:r>
              <a:endParaRPr lang="zh-CN" altLang="en-US" sz="2800" dirty="0">
                <a:latin typeface="Arial Unicode MS" pitchFamily="34" charset="-122"/>
                <a:ea typeface="Arial Unicode MS" pitchFamily="34" charset="-122"/>
                <a:cs typeface="Arial Unicode MS" pitchFamily="34" charset="-122"/>
              </a:endParaRPr>
            </a:p>
          </p:txBody>
        </p:sp>
        <p:sp>
          <p:nvSpPr>
            <p:cNvPr id="70" name="弧形 69">
              <a:extLst>
                <a:ext uri="{FF2B5EF4-FFF2-40B4-BE49-F238E27FC236}">
                  <a16:creationId xmlns:a16="http://schemas.microsoft.com/office/drawing/2014/main" id="{5F319901-1C4A-403D-898C-2160FC0DED20}"/>
                </a:ext>
              </a:extLst>
            </p:cNvPr>
            <p:cNvSpPr/>
            <p:nvPr/>
          </p:nvSpPr>
          <p:spPr>
            <a:xfrm rot="16200000" flipH="1">
              <a:off x="1330113" y="1675300"/>
              <a:ext cx="315431" cy="455664"/>
            </a:xfrm>
            <a:prstGeom prst="arc">
              <a:avLst/>
            </a:prstGeom>
            <a:ln w="38100" cmpd="sng">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zh-CN" altLang="en-US"/>
            </a:p>
          </p:txBody>
        </p:sp>
        <p:cxnSp>
          <p:nvCxnSpPr>
            <p:cNvPr id="71" name="直接连接符 70">
              <a:extLst>
                <a:ext uri="{FF2B5EF4-FFF2-40B4-BE49-F238E27FC236}">
                  <a16:creationId xmlns:a16="http://schemas.microsoft.com/office/drawing/2014/main" id="{6C6100B9-AFBC-41A4-8257-D70112077ABF}"/>
                </a:ext>
              </a:extLst>
            </p:cNvPr>
            <p:cNvCxnSpPr>
              <a:stCxn id="70" idx="2"/>
            </p:cNvCxnSpPr>
            <p:nvPr/>
          </p:nvCxnSpPr>
          <p:spPr>
            <a:xfrm flipV="1">
              <a:off x="1487034" y="2030732"/>
              <a:ext cx="6325326" cy="30116"/>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pic>
        <p:nvPicPr>
          <p:cNvPr id="4" name="音频 3">
            <a:hlinkClick r:id="" action="ppaction://media"/>
            <a:extLst>
              <a:ext uri="{FF2B5EF4-FFF2-40B4-BE49-F238E27FC236}">
                <a16:creationId xmlns:a16="http://schemas.microsoft.com/office/drawing/2014/main" id="{6811F723-5130-4EE3-8A0F-C154275DC24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803268566"/>
      </p:ext>
    </p:extLst>
  </p:cSld>
  <p:clrMapOvr>
    <a:masterClrMapping/>
  </p:clrMapOvr>
  <mc:AlternateContent xmlns:mc="http://schemas.openxmlformats.org/markup-compatibility/2006">
    <mc:Choice xmlns:p14="http://schemas.microsoft.com/office/powerpoint/2010/main" Requires="p14">
      <p:transition spd="slow" p14:dur="2000" advTm="6428"/>
    </mc:Choice>
    <mc:Fallback>
      <p:transition spd="slow" advTm="64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9.8|9.3"/>
</p:tagLst>
</file>

<file path=ppt/tags/tag10.xml><?xml version="1.0" encoding="utf-8"?>
<p:tagLst xmlns:a="http://schemas.openxmlformats.org/drawingml/2006/main" xmlns:r="http://schemas.openxmlformats.org/officeDocument/2006/relationships" xmlns:p="http://schemas.openxmlformats.org/presentationml/2006/main">
  <p:tag name="TIMING" val="|13.5|1"/>
</p:tagLst>
</file>

<file path=ppt/tags/tag11.xml><?xml version="1.0" encoding="utf-8"?>
<p:tagLst xmlns:a="http://schemas.openxmlformats.org/drawingml/2006/main" xmlns:r="http://schemas.openxmlformats.org/officeDocument/2006/relationships" xmlns:p="http://schemas.openxmlformats.org/presentationml/2006/main">
  <p:tag name="TIMING" val="|18.3|6.5|4.4"/>
</p:tagLst>
</file>

<file path=ppt/tags/tag12.xml><?xml version="1.0" encoding="utf-8"?>
<p:tagLst xmlns:a="http://schemas.openxmlformats.org/drawingml/2006/main" xmlns:r="http://schemas.openxmlformats.org/officeDocument/2006/relationships" xmlns:p="http://schemas.openxmlformats.org/presentationml/2006/main">
  <p:tag name="TIMING" val="|4.6|6.4|3.1|46.9"/>
</p:tagLst>
</file>

<file path=ppt/tags/tag13.xml><?xml version="1.0" encoding="utf-8"?>
<p:tagLst xmlns:a="http://schemas.openxmlformats.org/drawingml/2006/main" xmlns:r="http://schemas.openxmlformats.org/officeDocument/2006/relationships" xmlns:p="http://schemas.openxmlformats.org/presentationml/2006/main">
  <p:tag name="TIMING" val="|12.7|5|3.5"/>
</p:tagLst>
</file>

<file path=ppt/tags/tag14.xml><?xml version="1.0" encoding="utf-8"?>
<p:tagLst xmlns:a="http://schemas.openxmlformats.org/drawingml/2006/main" xmlns:r="http://schemas.openxmlformats.org/officeDocument/2006/relationships" xmlns:p="http://schemas.openxmlformats.org/presentationml/2006/main">
  <p:tag name="TIMING" val="|12.2|13.2"/>
</p:tagLst>
</file>

<file path=ppt/tags/tag15.xml><?xml version="1.0" encoding="utf-8"?>
<p:tagLst xmlns:a="http://schemas.openxmlformats.org/drawingml/2006/main" xmlns:r="http://schemas.openxmlformats.org/officeDocument/2006/relationships" xmlns:p="http://schemas.openxmlformats.org/presentationml/2006/main">
  <p:tag name="TIMING" val="|3.5|3.6|9.9|6.5"/>
</p:tagLst>
</file>

<file path=ppt/tags/tag16.xml><?xml version="1.0" encoding="utf-8"?>
<p:tagLst xmlns:a="http://schemas.openxmlformats.org/drawingml/2006/main" xmlns:r="http://schemas.openxmlformats.org/officeDocument/2006/relationships" xmlns:p="http://schemas.openxmlformats.org/presentationml/2006/main">
  <p:tag name="TIMING" val="|26.9"/>
</p:tagLst>
</file>

<file path=ppt/tags/tag17.xml><?xml version="1.0" encoding="utf-8"?>
<p:tagLst xmlns:a="http://schemas.openxmlformats.org/drawingml/2006/main" xmlns:r="http://schemas.openxmlformats.org/officeDocument/2006/relationships" xmlns:p="http://schemas.openxmlformats.org/presentationml/2006/main">
  <p:tag name="TIMING" val="|3.2|11|1.2|5.8|6.8|8.2"/>
</p:tagLst>
</file>

<file path=ppt/tags/tag2.xml><?xml version="1.0" encoding="utf-8"?>
<p:tagLst xmlns:a="http://schemas.openxmlformats.org/drawingml/2006/main" xmlns:r="http://schemas.openxmlformats.org/officeDocument/2006/relationships" xmlns:p="http://schemas.openxmlformats.org/presentationml/2006/main">
  <p:tag name="TIMING" val="|23|2.3|2.9|2.3|5.3|6.9"/>
</p:tagLst>
</file>

<file path=ppt/tags/tag3.xml><?xml version="1.0" encoding="utf-8"?>
<p:tagLst xmlns:a="http://schemas.openxmlformats.org/drawingml/2006/main" xmlns:r="http://schemas.openxmlformats.org/officeDocument/2006/relationships" xmlns:p="http://schemas.openxmlformats.org/presentationml/2006/main">
  <p:tag name="TIMING" val="|4.7|5|3.3|6.4|7.8|8.3|7.5"/>
</p:tagLst>
</file>

<file path=ppt/tags/tag4.xml><?xml version="1.0" encoding="utf-8"?>
<p:tagLst xmlns:a="http://schemas.openxmlformats.org/drawingml/2006/main" xmlns:r="http://schemas.openxmlformats.org/officeDocument/2006/relationships" xmlns:p="http://schemas.openxmlformats.org/presentationml/2006/main">
  <p:tag name="TIMING" val="|27.7|7.6"/>
</p:tagLst>
</file>

<file path=ppt/tags/tag5.xml><?xml version="1.0" encoding="utf-8"?>
<p:tagLst xmlns:a="http://schemas.openxmlformats.org/drawingml/2006/main" xmlns:r="http://schemas.openxmlformats.org/officeDocument/2006/relationships" xmlns:p="http://schemas.openxmlformats.org/presentationml/2006/main">
  <p:tag name="TIMING" val="|7.4|2.5|3.4|3|9|1|2.4|5.6"/>
</p:tagLst>
</file>

<file path=ppt/tags/tag6.xml><?xml version="1.0" encoding="utf-8"?>
<p:tagLst xmlns:a="http://schemas.openxmlformats.org/drawingml/2006/main" xmlns:r="http://schemas.openxmlformats.org/officeDocument/2006/relationships" xmlns:p="http://schemas.openxmlformats.org/presentationml/2006/main">
  <p:tag name="TIMING" val="|5.3|2.3|4.7|5.1|5.8|8.9|3.4|4.7"/>
</p:tagLst>
</file>

<file path=ppt/tags/tag7.xml><?xml version="1.0" encoding="utf-8"?>
<p:tagLst xmlns:a="http://schemas.openxmlformats.org/drawingml/2006/main" xmlns:r="http://schemas.openxmlformats.org/officeDocument/2006/relationships" xmlns:p="http://schemas.openxmlformats.org/presentationml/2006/main">
  <p:tag name="TIMING" val="|7.8|4.3|4.5|3.2|3.4|1.8|34.5|6.8"/>
</p:tagLst>
</file>

<file path=ppt/tags/tag8.xml><?xml version="1.0" encoding="utf-8"?>
<p:tagLst xmlns:a="http://schemas.openxmlformats.org/drawingml/2006/main" xmlns:r="http://schemas.openxmlformats.org/officeDocument/2006/relationships" xmlns:p="http://schemas.openxmlformats.org/presentationml/2006/main">
  <p:tag name="TIMING" val="|8|2.8|2.8|9.9|5.9"/>
</p:tagLst>
</file>

<file path=ppt/tags/tag9.xml><?xml version="1.0" encoding="utf-8"?>
<p:tagLst xmlns:a="http://schemas.openxmlformats.org/drawingml/2006/main" xmlns:r="http://schemas.openxmlformats.org/officeDocument/2006/relationships" xmlns:p="http://schemas.openxmlformats.org/presentationml/2006/main">
  <p:tag name="TIMING" val="|12.4|6.8|13.1|18|1.2|23.1|6.4|1.3"/>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1674</TotalTime>
  <Words>3137</Words>
  <Application>Microsoft Office PowerPoint</Application>
  <PresentationFormat>全屏显示(4:3)</PresentationFormat>
  <Paragraphs>400</Paragraphs>
  <Slides>39</Slides>
  <Notes>39</Notes>
  <HiddenSlides>0</HiddenSlides>
  <MMClips>39</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39</vt:i4>
      </vt:variant>
    </vt:vector>
  </HeadingPairs>
  <TitlesOfParts>
    <vt:vector size="48" baseType="lpstr">
      <vt:lpstr>Arial Unicode MS</vt:lpstr>
      <vt:lpstr>等线</vt:lpstr>
      <vt:lpstr>微软雅黑</vt:lpstr>
      <vt:lpstr>Arial</vt:lpstr>
      <vt:lpstr>Calibri</vt:lpstr>
      <vt:lpstr>Calibri Light</vt:lpstr>
      <vt:lpstr>Impact</vt:lpstr>
      <vt:lpstr>Wingdings</vt:lpstr>
      <vt:lpstr>Office 主题​​</vt:lpstr>
      <vt:lpstr>NoteFirst 文献管理软件</vt:lpstr>
      <vt:lpstr>文献管理软件产品定位</vt:lpstr>
      <vt:lpstr>对电脑系统的要求</vt:lpstr>
      <vt:lpstr>目录</vt:lpstr>
      <vt:lpstr>功能模块介绍</vt:lpstr>
      <vt:lpstr>文献订阅 - 添加RSS源</vt:lpstr>
      <vt:lpstr>主题词订阅</vt:lpstr>
      <vt:lpstr>文献订阅 - 一键收藏为题录</vt:lpstr>
      <vt:lpstr>目录</vt:lpstr>
      <vt:lpstr>NoteFirst文献管理软件操作界面</vt:lpstr>
      <vt:lpstr>功能模块介绍</vt:lpstr>
      <vt:lpstr>获取文献 - 一键获取</vt:lpstr>
      <vt:lpstr>一键获取 - 数据比对</vt:lpstr>
      <vt:lpstr>获取文献 - 导入文献&lt;一&gt;</vt:lpstr>
      <vt:lpstr>获取文献-导入文献&lt;二&gt;</vt:lpstr>
      <vt:lpstr>获取文献-导入文献&lt;三&gt;</vt:lpstr>
      <vt:lpstr>获取文献-导入文件</vt:lpstr>
      <vt:lpstr>获取文献-手动添加</vt:lpstr>
      <vt:lpstr>功能模块介绍</vt:lpstr>
      <vt:lpstr>文献管理-题录自动更新</vt:lpstr>
      <vt:lpstr>文献管理-题录自动更新</vt:lpstr>
      <vt:lpstr>文献管理-内置PDF阅读器</vt:lpstr>
      <vt:lpstr>目录</vt:lpstr>
      <vt:lpstr>功能模块介绍</vt:lpstr>
      <vt:lpstr>论文写作助手-参考文献样式管理</vt:lpstr>
      <vt:lpstr>论文写作助手 - 参考文献插入word</vt:lpstr>
      <vt:lpstr>论文写作助手 - 参考文献自动形成</vt:lpstr>
      <vt:lpstr>目录</vt:lpstr>
      <vt:lpstr>功能模块介绍</vt:lpstr>
      <vt:lpstr>知识卡片 - 保存网页</vt:lpstr>
      <vt:lpstr>知识卡片 - 形成电子书</vt:lpstr>
      <vt:lpstr>目录</vt:lpstr>
      <vt:lpstr>功能模块介绍</vt:lpstr>
      <vt:lpstr>资源分享</vt:lpstr>
      <vt:lpstr>团队协作 - 首页</vt:lpstr>
      <vt:lpstr>团队协作 - 团队知识库</vt:lpstr>
      <vt:lpstr>功能模块介绍</vt:lpstr>
      <vt:lpstr>团队协作 - 个人知识库</vt:lpstr>
      <vt:lpstr>联系我们</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付勇辉</dc:creator>
  <cp:lastModifiedBy>meet</cp:lastModifiedBy>
  <cp:revision>455</cp:revision>
  <dcterms:created xsi:type="dcterms:W3CDTF">2018-03-06T01:33:00Z</dcterms:created>
  <dcterms:modified xsi:type="dcterms:W3CDTF">2021-04-16T02:03:21Z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2052-10.1.0.6929</vt:lpwstr>
  </property>
</Properties>
</file>