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media/image5.jpg" ContentType="image/jpg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22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  <p:sldMasterId id="2147483698" r:id="rId5"/>
    <p:sldMasterId id="2147483717" r:id="rId6"/>
    <p:sldMasterId id="2147483729" r:id="rId7"/>
  </p:sldMasterIdLst>
  <p:notesMasterIdLst>
    <p:notesMasterId r:id="rId53"/>
  </p:notesMasterIdLst>
  <p:sldIdLst>
    <p:sldId id="260" r:id="rId8"/>
    <p:sldId id="261" r:id="rId9"/>
    <p:sldId id="262" r:id="rId10"/>
    <p:sldId id="263" r:id="rId11"/>
    <p:sldId id="264" r:id="rId12"/>
    <p:sldId id="265" r:id="rId13"/>
    <p:sldId id="267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311" r:id="rId24"/>
    <p:sldId id="313" r:id="rId25"/>
    <p:sldId id="312" r:id="rId26"/>
    <p:sldId id="269" r:id="rId27"/>
    <p:sldId id="310" r:id="rId28"/>
    <p:sldId id="270" r:id="rId29"/>
    <p:sldId id="282" r:id="rId30"/>
    <p:sldId id="283" r:id="rId31"/>
    <p:sldId id="284" r:id="rId32"/>
    <p:sldId id="285" r:id="rId33"/>
    <p:sldId id="291" r:id="rId34"/>
    <p:sldId id="292" r:id="rId35"/>
    <p:sldId id="293" r:id="rId36"/>
    <p:sldId id="294" r:id="rId37"/>
    <p:sldId id="295" r:id="rId38"/>
    <p:sldId id="296" r:id="rId39"/>
    <p:sldId id="286" r:id="rId40"/>
    <p:sldId id="287" r:id="rId41"/>
    <p:sldId id="297" r:id="rId42"/>
    <p:sldId id="298" r:id="rId43"/>
    <p:sldId id="299" r:id="rId44"/>
    <p:sldId id="300" r:id="rId45"/>
    <p:sldId id="307" r:id="rId46"/>
    <p:sldId id="308" r:id="rId47"/>
    <p:sldId id="309" r:id="rId48"/>
    <p:sldId id="303" r:id="rId49"/>
    <p:sldId id="304" r:id="rId50"/>
    <p:sldId id="314" r:id="rId51"/>
    <p:sldId id="305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tableStyles" Target="tableStyles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7AE63D-DD33-4A54-9CBE-A59C6CED8B95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EEA497F2-1D60-4804-837C-74537CA98551}">
      <dgm:prSet/>
      <dgm:spPr/>
      <dgm:t>
        <a:bodyPr/>
        <a:lstStyle/>
        <a:p>
          <a:r>
            <a:rPr lang="zh-CN" b="0" i="0" baseline="0" dirty="0"/>
            <a:t>使用</a:t>
          </a:r>
          <a:endParaRPr lang="zh-CN" dirty="0"/>
        </a:p>
      </dgm:t>
    </dgm:pt>
    <dgm:pt modelId="{9F387126-72A2-430C-B300-1D4F37DF7A01}" type="parTrans" cxnId="{C3CEB422-07FC-41C7-BBB0-9ECDB5EE8CFC}">
      <dgm:prSet/>
      <dgm:spPr/>
      <dgm:t>
        <a:bodyPr/>
        <a:lstStyle/>
        <a:p>
          <a:endParaRPr lang="zh-CN" altLang="en-US"/>
        </a:p>
      </dgm:t>
    </dgm:pt>
    <dgm:pt modelId="{33C9ECC7-8E44-49B2-9F2A-639B2563DA57}" type="sibTrans" cxnId="{C3CEB422-07FC-41C7-BBB0-9ECDB5EE8CFC}">
      <dgm:prSet/>
      <dgm:spPr/>
      <dgm:t>
        <a:bodyPr/>
        <a:lstStyle/>
        <a:p>
          <a:endParaRPr lang="zh-CN" altLang="en-US"/>
        </a:p>
      </dgm:t>
    </dgm:pt>
    <dgm:pt modelId="{6A176C48-6D95-447A-ADFC-E2954D8C0EE8}">
      <dgm:prSet/>
      <dgm:spPr/>
      <dgm:t>
        <a:bodyPr/>
        <a:lstStyle/>
        <a:p>
          <a:r>
            <a:rPr lang="zh-CN" b="0" i="0" baseline="0"/>
            <a:t>快捷</a:t>
          </a:r>
          <a:endParaRPr lang="zh-CN"/>
        </a:p>
      </dgm:t>
    </dgm:pt>
    <dgm:pt modelId="{B9F518DE-D4EE-4939-8F25-69DF0B1B21D9}" type="parTrans" cxnId="{36524BFB-8C45-4381-93CD-C262EC39FF86}">
      <dgm:prSet/>
      <dgm:spPr/>
      <dgm:t>
        <a:bodyPr/>
        <a:lstStyle/>
        <a:p>
          <a:endParaRPr lang="zh-CN" altLang="en-US"/>
        </a:p>
      </dgm:t>
    </dgm:pt>
    <dgm:pt modelId="{95D38F9B-D721-4BE3-A4E8-9AFA0DAE1365}" type="sibTrans" cxnId="{36524BFB-8C45-4381-93CD-C262EC39FF86}">
      <dgm:prSet/>
      <dgm:spPr/>
      <dgm:t>
        <a:bodyPr/>
        <a:lstStyle/>
        <a:p>
          <a:endParaRPr lang="zh-CN" altLang="en-US"/>
        </a:p>
      </dgm:t>
    </dgm:pt>
    <dgm:pt modelId="{D367D4E7-CB4F-4899-867A-06018878A4F4}">
      <dgm:prSet/>
      <dgm:spPr/>
      <dgm:t>
        <a:bodyPr/>
        <a:lstStyle/>
        <a:p>
          <a:r>
            <a:rPr lang="zh-CN" b="0" i="0" baseline="0"/>
            <a:t>精准</a:t>
          </a:r>
          <a:endParaRPr lang="zh-CN"/>
        </a:p>
      </dgm:t>
    </dgm:pt>
    <dgm:pt modelId="{C9735A45-F7A7-4641-A3DE-64B44494C13D}" type="parTrans" cxnId="{EC1FCCB2-C7BD-4D66-A20F-0A54CD6359AA}">
      <dgm:prSet/>
      <dgm:spPr/>
      <dgm:t>
        <a:bodyPr/>
        <a:lstStyle/>
        <a:p>
          <a:endParaRPr lang="zh-CN" altLang="en-US"/>
        </a:p>
      </dgm:t>
    </dgm:pt>
    <dgm:pt modelId="{BC9C7BF8-5DCA-498A-99E2-BE1AA4C1ACE3}" type="sibTrans" cxnId="{EC1FCCB2-C7BD-4D66-A20F-0A54CD6359AA}">
      <dgm:prSet/>
      <dgm:spPr/>
      <dgm:t>
        <a:bodyPr/>
        <a:lstStyle/>
        <a:p>
          <a:endParaRPr lang="zh-CN" altLang="en-US"/>
        </a:p>
      </dgm:t>
    </dgm:pt>
    <dgm:pt modelId="{D939D5A9-EE32-43A1-8CEB-220E413DCB6A}">
      <dgm:prSet/>
      <dgm:spPr/>
      <dgm:t>
        <a:bodyPr/>
        <a:lstStyle/>
        <a:p>
          <a:r>
            <a:rPr lang="zh-CN" b="0" i="0" baseline="0"/>
            <a:t>挖掘</a:t>
          </a:r>
          <a:endParaRPr lang="zh-CN"/>
        </a:p>
      </dgm:t>
    </dgm:pt>
    <dgm:pt modelId="{E5394B13-9AF7-449F-BA61-EEAD5911A036}" type="parTrans" cxnId="{AC27FA70-41F0-47FA-BFB1-5B4E4230CF88}">
      <dgm:prSet/>
      <dgm:spPr/>
      <dgm:t>
        <a:bodyPr/>
        <a:lstStyle/>
        <a:p>
          <a:endParaRPr lang="zh-CN" altLang="en-US"/>
        </a:p>
      </dgm:t>
    </dgm:pt>
    <dgm:pt modelId="{5489C8F5-35BF-4CDA-AFA4-52462560694A}" type="sibTrans" cxnId="{AC27FA70-41F0-47FA-BFB1-5B4E4230CF88}">
      <dgm:prSet/>
      <dgm:spPr/>
      <dgm:t>
        <a:bodyPr/>
        <a:lstStyle/>
        <a:p>
          <a:endParaRPr lang="zh-CN" altLang="en-US"/>
        </a:p>
      </dgm:t>
    </dgm:pt>
    <dgm:pt modelId="{D72A2EF5-6B9F-4AB2-9FEA-C7E54F517A46}">
      <dgm:prSet/>
      <dgm:spPr/>
      <dgm:t>
        <a:bodyPr/>
        <a:lstStyle/>
        <a:p>
          <a:r>
            <a:rPr lang="zh-CN"/>
            <a:t>分析</a:t>
          </a:r>
        </a:p>
      </dgm:t>
    </dgm:pt>
    <dgm:pt modelId="{CF1B58AF-BD95-4651-99FE-72145FF89CE5}" type="parTrans" cxnId="{33806E46-EEEA-48AB-842F-426C6BE73512}">
      <dgm:prSet/>
      <dgm:spPr/>
      <dgm:t>
        <a:bodyPr/>
        <a:lstStyle/>
        <a:p>
          <a:endParaRPr lang="zh-CN" altLang="en-US"/>
        </a:p>
      </dgm:t>
    </dgm:pt>
    <dgm:pt modelId="{A297E584-8F1A-469D-BDD7-2DE5F5756926}" type="sibTrans" cxnId="{33806E46-EEEA-48AB-842F-426C6BE73512}">
      <dgm:prSet/>
      <dgm:spPr/>
      <dgm:t>
        <a:bodyPr/>
        <a:lstStyle/>
        <a:p>
          <a:endParaRPr lang="zh-CN" altLang="en-US"/>
        </a:p>
      </dgm:t>
    </dgm:pt>
    <dgm:pt modelId="{E5E910E2-B8BB-496C-BEE3-31DF7B1A51BE}" type="pres">
      <dgm:prSet presAssocID="{9C7AE63D-DD33-4A54-9CBE-A59C6CED8B9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88F8EEB-6946-4150-B258-FEEA2F3746DA}" type="pres">
      <dgm:prSet presAssocID="{EEA497F2-1D60-4804-837C-74537CA98551}" presName="linNode" presStyleCnt="0"/>
      <dgm:spPr/>
    </dgm:pt>
    <dgm:pt modelId="{BB728F1B-4A77-4751-82E8-9D136FA7E82E}" type="pres">
      <dgm:prSet presAssocID="{EEA497F2-1D60-4804-837C-74537CA98551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CE3A8F-2432-4860-B3E9-4CBEC7E42B3C}" type="pres">
      <dgm:prSet presAssocID="{33C9ECC7-8E44-49B2-9F2A-639B2563DA57}" presName="sp" presStyleCnt="0"/>
      <dgm:spPr/>
    </dgm:pt>
    <dgm:pt modelId="{4608CC4E-A0CF-4006-8B4F-3C576034E06F}" type="pres">
      <dgm:prSet presAssocID="{6A176C48-6D95-447A-ADFC-E2954D8C0EE8}" presName="linNode" presStyleCnt="0"/>
      <dgm:spPr/>
    </dgm:pt>
    <dgm:pt modelId="{03BEF70F-0B89-494D-A7AC-6D27567AEA40}" type="pres">
      <dgm:prSet presAssocID="{6A176C48-6D95-447A-ADFC-E2954D8C0EE8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64E3FE-DDC8-4D19-95DA-6F0E7FEBEA2A}" type="pres">
      <dgm:prSet presAssocID="{95D38F9B-D721-4BE3-A4E8-9AFA0DAE1365}" presName="sp" presStyleCnt="0"/>
      <dgm:spPr/>
    </dgm:pt>
    <dgm:pt modelId="{488659B8-2BA2-4E89-AC4C-8D067FFB74E6}" type="pres">
      <dgm:prSet presAssocID="{D367D4E7-CB4F-4899-867A-06018878A4F4}" presName="linNode" presStyleCnt="0"/>
      <dgm:spPr/>
    </dgm:pt>
    <dgm:pt modelId="{7672B201-D494-467E-B6F0-7B62220B5263}" type="pres">
      <dgm:prSet presAssocID="{D367D4E7-CB4F-4899-867A-06018878A4F4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CCC552-CE22-44D6-A1B1-AC0D128EDBCB}" type="pres">
      <dgm:prSet presAssocID="{BC9C7BF8-5DCA-498A-99E2-BE1AA4C1ACE3}" presName="sp" presStyleCnt="0"/>
      <dgm:spPr/>
    </dgm:pt>
    <dgm:pt modelId="{8F6F25C3-515E-4BEF-AD93-712D4D58D6B1}" type="pres">
      <dgm:prSet presAssocID="{D939D5A9-EE32-43A1-8CEB-220E413DCB6A}" presName="linNode" presStyleCnt="0"/>
      <dgm:spPr/>
    </dgm:pt>
    <dgm:pt modelId="{13411B7E-0815-480E-BBBA-92F3048A699B}" type="pres">
      <dgm:prSet presAssocID="{D939D5A9-EE32-43A1-8CEB-220E413DCB6A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9EEA65-7783-466C-8600-56161466CAD0}" type="pres">
      <dgm:prSet presAssocID="{5489C8F5-35BF-4CDA-AFA4-52462560694A}" presName="sp" presStyleCnt="0"/>
      <dgm:spPr/>
    </dgm:pt>
    <dgm:pt modelId="{D6236854-2A9C-41D7-9AB2-7CB93BD33FD4}" type="pres">
      <dgm:prSet presAssocID="{D72A2EF5-6B9F-4AB2-9FEA-C7E54F517A46}" presName="linNode" presStyleCnt="0"/>
      <dgm:spPr/>
    </dgm:pt>
    <dgm:pt modelId="{1CFEB4F2-B846-4857-8B34-70D10CEA2127}" type="pres">
      <dgm:prSet presAssocID="{D72A2EF5-6B9F-4AB2-9FEA-C7E54F517A46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E109AE3-4BDA-45D6-9C08-4294BD2DB184}" type="presOf" srcId="{D939D5A9-EE32-43A1-8CEB-220E413DCB6A}" destId="{13411B7E-0815-480E-BBBA-92F3048A699B}" srcOrd="0" destOrd="0" presId="urn:microsoft.com/office/officeart/2005/8/layout/vList5"/>
    <dgm:cxn modelId="{D38DEAB4-47D4-4312-A696-7CE03C674B3E}" type="presOf" srcId="{EEA497F2-1D60-4804-837C-74537CA98551}" destId="{BB728F1B-4A77-4751-82E8-9D136FA7E82E}" srcOrd="0" destOrd="0" presId="urn:microsoft.com/office/officeart/2005/8/layout/vList5"/>
    <dgm:cxn modelId="{C3CEB422-07FC-41C7-BBB0-9ECDB5EE8CFC}" srcId="{9C7AE63D-DD33-4A54-9CBE-A59C6CED8B95}" destId="{EEA497F2-1D60-4804-837C-74537CA98551}" srcOrd="0" destOrd="0" parTransId="{9F387126-72A2-430C-B300-1D4F37DF7A01}" sibTransId="{33C9ECC7-8E44-49B2-9F2A-639B2563DA57}"/>
    <dgm:cxn modelId="{E9E155CD-F095-4EEC-86B8-4936A11F0B0B}" type="presOf" srcId="{6A176C48-6D95-447A-ADFC-E2954D8C0EE8}" destId="{03BEF70F-0B89-494D-A7AC-6D27567AEA40}" srcOrd="0" destOrd="0" presId="urn:microsoft.com/office/officeart/2005/8/layout/vList5"/>
    <dgm:cxn modelId="{C857D746-5928-49D8-8F69-E24C5890B2D9}" type="presOf" srcId="{9C7AE63D-DD33-4A54-9CBE-A59C6CED8B95}" destId="{E5E910E2-B8BB-496C-BEE3-31DF7B1A51BE}" srcOrd="0" destOrd="0" presId="urn:microsoft.com/office/officeart/2005/8/layout/vList5"/>
    <dgm:cxn modelId="{925B4A75-F022-4832-B61C-A6CB85DAC9DF}" type="presOf" srcId="{D72A2EF5-6B9F-4AB2-9FEA-C7E54F517A46}" destId="{1CFEB4F2-B846-4857-8B34-70D10CEA2127}" srcOrd="0" destOrd="0" presId="urn:microsoft.com/office/officeart/2005/8/layout/vList5"/>
    <dgm:cxn modelId="{AC27FA70-41F0-47FA-BFB1-5B4E4230CF88}" srcId="{9C7AE63D-DD33-4A54-9CBE-A59C6CED8B95}" destId="{D939D5A9-EE32-43A1-8CEB-220E413DCB6A}" srcOrd="3" destOrd="0" parTransId="{E5394B13-9AF7-449F-BA61-EEAD5911A036}" sibTransId="{5489C8F5-35BF-4CDA-AFA4-52462560694A}"/>
    <dgm:cxn modelId="{EC1FCCB2-C7BD-4D66-A20F-0A54CD6359AA}" srcId="{9C7AE63D-DD33-4A54-9CBE-A59C6CED8B95}" destId="{D367D4E7-CB4F-4899-867A-06018878A4F4}" srcOrd="2" destOrd="0" parTransId="{C9735A45-F7A7-4641-A3DE-64B44494C13D}" sibTransId="{BC9C7BF8-5DCA-498A-99E2-BE1AA4C1ACE3}"/>
    <dgm:cxn modelId="{36524BFB-8C45-4381-93CD-C262EC39FF86}" srcId="{9C7AE63D-DD33-4A54-9CBE-A59C6CED8B95}" destId="{6A176C48-6D95-447A-ADFC-E2954D8C0EE8}" srcOrd="1" destOrd="0" parTransId="{B9F518DE-D4EE-4939-8F25-69DF0B1B21D9}" sibTransId="{95D38F9B-D721-4BE3-A4E8-9AFA0DAE1365}"/>
    <dgm:cxn modelId="{33806E46-EEEA-48AB-842F-426C6BE73512}" srcId="{9C7AE63D-DD33-4A54-9CBE-A59C6CED8B95}" destId="{D72A2EF5-6B9F-4AB2-9FEA-C7E54F517A46}" srcOrd="4" destOrd="0" parTransId="{CF1B58AF-BD95-4651-99FE-72145FF89CE5}" sibTransId="{A297E584-8F1A-469D-BDD7-2DE5F5756926}"/>
    <dgm:cxn modelId="{A82B20F5-A8B9-4A55-BE9C-FA0259EC5F29}" type="presOf" srcId="{D367D4E7-CB4F-4899-867A-06018878A4F4}" destId="{7672B201-D494-467E-B6F0-7B62220B5263}" srcOrd="0" destOrd="0" presId="urn:microsoft.com/office/officeart/2005/8/layout/vList5"/>
    <dgm:cxn modelId="{B4E4B2D9-0113-4F9D-B996-51B470F4D786}" type="presParOf" srcId="{E5E910E2-B8BB-496C-BEE3-31DF7B1A51BE}" destId="{588F8EEB-6946-4150-B258-FEEA2F3746DA}" srcOrd="0" destOrd="0" presId="urn:microsoft.com/office/officeart/2005/8/layout/vList5"/>
    <dgm:cxn modelId="{7DA9E2C5-815D-4270-83A4-96D09D9B01FF}" type="presParOf" srcId="{588F8EEB-6946-4150-B258-FEEA2F3746DA}" destId="{BB728F1B-4A77-4751-82E8-9D136FA7E82E}" srcOrd="0" destOrd="0" presId="urn:microsoft.com/office/officeart/2005/8/layout/vList5"/>
    <dgm:cxn modelId="{46993542-401F-4D98-B91C-CCEA7172A431}" type="presParOf" srcId="{E5E910E2-B8BB-496C-BEE3-31DF7B1A51BE}" destId="{1ACE3A8F-2432-4860-B3E9-4CBEC7E42B3C}" srcOrd="1" destOrd="0" presId="urn:microsoft.com/office/officeart/2005/8/layout/vList5"/>
    <dgm:cxn modelId="{234686ED-B07D-4D25-A09F-490CEF296AAF}" type="presParOf" srcId="{E5E910E2-B8BB-496C-BEE3-31DF7B1A51BE}" destId="{4608CC4E-A0CF-4006-8B4F-3C576034E06F}" srcOrd="2" destOrd="0" presId="urn:microsoft.com/office/officeart/2005/8/layout/vList5"/>
    <dgm:cxn modelId="{6CAAB177-1D57-4957-BD30-07EA6F5C5A4C}" type="presParOf" srcId="{4608CC4E-A0CF-4006-8B4F-3C576034E06F}" destId="{03BEF70F-0B89-494D-A7AC-6D27567AEA40}" srcOrd="0" destOrd="0" presId="urn:microsoft.com/office/officeart/2005/8/layout/vList5"/>
    <dgm:cxn modelId="{1354030F-4B76-4F45-8B79-ED59FF01191E}" type="presParOf" srcId="{E5E910E2-B8BB-496C-BEE3-31DF7B1A51BE}" destId="{DC64E3FE-DDC8-4D19-95DA-6F0E7FEBEA2A}" srcOrd="3" destOrd="0" presId="urn:microsoft.com/office/officeart/2005/8/layout/vList5"/>
    <dgm:cxn modelId="{8F4C457E-F9E9-4400-887D-898A6475E741}" type="presParOf" srcId="{E5E910E2-B8BB-496C-BEE3-31DF7B1A51BE}" destId="{488659B8-2BA2-4E89-AC4C-8D067FFB74E6}" srcOrd="4" destOrd="0" presId="urn:microsoft.com/office/officeart/2005/8/layout/vList5"/>
    <dgm:cxn modelId="{AAA5A064-0E52-4868-8C28-E6EAEB96E30D}" type="presParOf" srcId="{488659B8-2BA2-4E89-AC4C-8D067FFB74E6}" destId="{7672B201-D494-467E-B6F0-7B62220B5263}" srcOrd="0" destOrd="0" presId="urn:microsoft.com/office/officeart/2005/8/layout/vList5"/>
    <dgm:cxn modelId="{6568490C-7DC8-44FB-8612-410F3B6FA1AB}" type="presParOf" srcId="{E5E910E2-B8BB-496C-BEE3-31DF7B1A51BE}" destId="{C4CCC552-CE22-44D6-A1B1-AC0D128EDBCB}" srcOrd="5" destOrd="0" presId="urn:microsoft.com/office/officeart/2005/8/layout/vList5"/>
    <dgm:cxn modelId="{ACD0B3F7-8023-4EC1-ABB4-1C166FADDCF9}" type="presParOf" srcId="{E5E910E2-B8BB-496C-BEE3-31DF7B1A51BE}" destId="{8F6F25C3-515E-4BEF-AD93-712D4D58D6B1}" srcOrd="6" destOrd="0" presId="urn:microsoft.com/office/officeart/2005/8/layout/vList5"/>
    <dgm:cxn modelId="{3E2FCE97-B611-460D-AE18-90672E2D7E27}" type="presParOf" srcId="{8F6F25C3-515E-4BEF-AD93-712D4D58D6B1}" destId="{13411B7E-0815-480E-BBBA-92F3048A699B}" srcOrd="0" destOrd="0" presId="urn:microsoft.com/office/officeart/2005/8/layout/vList5"/>
    <dgm:cxn modelId="{6064C5A6-139C-4DD8-8FF4-651BD6971B39}" type="presParOf" srcId="{E5E910E2-B8BB-496C-BEE3-31DF7B1A51BE}" destId="{139EEA65-7783-466C-8600-56161466CAD0}" srcOrd="7" destOrd="0" presId="urn:microsoft.com/office/officeart/2005/8/layout/vList5"/>
    <dgm:cxn modelId="{0CB528E1-1A35-4949-9407-E49CB4B550E6}" type="presParOf" srcId="{E5E910E2-B8BB-496C-BEE3-31DF7B1A51BE}" destId="{D6236854-2A9C-41D7-9AB2-7CB93BD33FD4}" srcOrd="8" destOrd="0" presId="urn:microsoft.com/office/officeart/2005/8/layout/vList5"/>
    <dgm:cxn modelId="{1ACF58B8-ED31-4C27-A8BF-F212F789C82E}" type="presParOf" srcId="{D6236854-2A9C-41D7-9AB2-7CB93BD33FD4}" destId="{1CFEB4F2-B846-4857-8B34-70D10CEA212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74727A-7D95-40BA-B708-212201902CA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11260CF-24FC-4AA5-979C-8D1F0FA9598F}">
      <dgm:prSet/>
      <dgm:spPr/>
      <dgm:t>
        <a:bodyPr/>
        <a:lstStyle/>
        <a:p>
          <a:r>
            <a:rPr lang="zh-CN" dirty="0"/>
            <a:t>资源</a:t>
          </a:r>
          <a:r>
            <a:rPr lang="zh-CN" altLang="en-US" dirty="0"/>
            <a:t>型</a:t>
          </a:r>
          <a:endParaRPr lang="zh-CN" dirty="0"/>
        </a:p>
      </dgm:t>
    </dgm:pt>
    <dgm:pt modelId="{57124FBA-1737-4F53-B87B-E732674334A7}" type="parTrans" cxnId="{A93A2008-CD7E-4AAE-9A1C-97B94EBC8018}">
      <dgm:prSet/>
      <dgm:spPr/>
      <dgm:t>
        <a:bodyPr/>
        <a:lstStyle/>
        <a:p>
          <a:endParaRPr lang="zh-CN" altLang="en-US"/>
        </a:p>
      </dgm:t>
    </dgm:pt>
    <dgm:pt modelId="{8B9DFE19-5578-496B-B5A0-6E167BF9D6D0}" type="sibTrans" cxnId="{A93A2008-CD7E-4AAE-9A1C-97B94EBC8018}">
      <dgm:prSet/>
      <dgm:spPr/>
      <dgm:t>
        <a:bodyPr/>
        <a:lstStyle/>
        <a:p>
          <a:endParaRPr lang="zh-CN" altLang="en-US"/>
        </a:p>
      </dgm:t>
    </dgm:pt>
    <dgm:pt modelId="{BC4378E7-0902-4914-80EA-97DA13A7FBC0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zh-CN" dirty="0"/>
            <a:t>资源补缺</a:t>
          </a:r>
          <a:r>
            <a:rPr lang="zh-CN" altLang="en-US" dirty="0"/>
            <a:t>型</a:t>
          </a:r>
          <a:endParaRPr lang="zh-CN" dirty="0"/>
        </a:p>
      </dgm:t>
    </dgm:pt>
    <dgm:pt modelId="{E35B4EF7-2353-41C3-8E8D-AC0F05D888A9}" type="parTrans" cxnId="{2CE3884A-2431-4CA9-ABF9-EF9EA7FC684A}">
      <dgm:prSet/>
      <dgm:spPr/>
      <dgm:t>
        <a:bodyPr/>
        <a:lstStyle/>
        <a:p>
          <a:endParaRPr lang="zh-CN" altLang="en-US"/>
        </a:p>
      </dgm:t>
    </dgm:pt>
    <dgm:pt modelId="{013E1E3D-9571-44BA-BB5F-D8DC02FE18CB}" type="sibTrans" cxnId="{2CE3884A-2431-4CA9-ABF9-EF9EA7FC684A}">
      <dgm:prSet/>
      <dgm:spPr/>
      <dgm:t>
        <a:bodyPr/>
        <a:lstStyle/>
        <a:p>
          <a:endParaRPr lang="zh-CN" altLang="en-US"/>
        </a:p>
      </dgm:t>
    </dgm:pt>
    <dgm:pt modelId="{302E4F17-7024-405D-9052-CFACDD01549C}">
      <dgm:prSet/>
      <dgm:spPr>
        <a:solidFill>
          <a:srgbClr val="00B050"/>
        </a:solidFill>
      </dgm:spPr>
      <dgm:t>
        <a:bodyPr/>
        <a:lstStyle/>
        <a:p>
          <a:r>
            <a:rPr lang="zh-CN" dirty="0"/>
            <a:t>数据发掘</a:t>
          </a:r>
        </a:p>
      </dgm:t>
    </dgm:pt>
    <dgm:pt modelId="{608F4C8A-C599-4EED-9EC7-670A2A156425}" type="parTrans" cxnId="{4FF2F812-EACB-455B-B904-3AACF0B2C358}">
      <dgm:prSet/>
      <dgm:spPr/>
      <dgm:t>
        <a:bodyPr/>
        <a:lstStyle/>
        <a:p>
          <a:endParaRPr lang="zh-CN" altLang="en-US"/>
        </a:p>
      </dgm:t>
    </dgm:pt>
    <dgm:pt modelId="{88144208-DA02-45C7-8414-676A1E9CD460}" type="sibTrans" cxnId="{4FF2F812-EACB-455B-B904-3AACF0B2C358}">
      <dgm:prSet/>
      <dgm:spPr/>
      <dgm:t>
        <a:bodyPr/>
        <a:lstStyle/>
        <a:p>
          <a:endParaRPr lang="zh-CN" altLang="en-US"/>
        </a:p>
      </dgm:t>
    </dgm:pt>
    <dgm:pt modelId="{418E4923-DBE6-4BF5-AD91-F96DA0704863}" type="pres">
      <dgm:prSet presAssocID="{E274727A-7D95-40BA-B708-212201902CA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0DC7C22-785A-40D6-80A8-21455014F898}" type="pres">
      <dgm:prSet presAssocID="{511260CF-24FC-4AA5-979C-8D1F0FA9598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793A67-5DC8-40BD-BF65-4BA7899E23B1}" type="pres">
      <dgm:prSet presAssocID="{8B9DFE19-5578-496B-B5A0-6E167BF9D6D0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47791129-E409-432B-95EA-4482FBB7F9D6}" type="pres">
      <dgm:prSet presAssocID="{8B9DFE19-5578-496B-B5A0-6E167BF9D6D0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D71E1007-9DFA-4266-8020-47BF27E198B1}" type="pres">
      <dgm:prSet presAssocID="{BC4378E7-0902-4914-80EA-97DA13A7FBC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0AA589-805E-40D2-9A7E-9A612F133248}" type="pres">
      <dgm:prSet presAssocID="{013E1E3D-9571-44BA-BB5F-D8DC02FE18CB}" presName="sibTrans" presStyleLbl="sibTrans2D1" presStyleIdx="1" presStyleCnt="2" custLinFactNeighborX="-7623"/>
      <dgm:spPr/>
      <dgm:t>
        <a:bodyPr/>
        <a:lstStyle/>
        <a:p>
          <a:endParaRPr lang="zh-CN" altLang="en-US"/>
        </a:p>
      </dgm:t>
    </dgm:pt>
    <dgm:pt modelId="{94FC2414-313B-4EAB-9A6B-4A7C022667FD}" type="pres">
      <dgm:prSet presAssocID="{013E1E3D-9571-44BA-BB5F-D8DC02FE18CB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F0B057FF-FAC7-4D53-BAE4-1A84BF48AF39}" type="pres">
      <dgm:prSet presAssocID="{302E4F17-7024-405D-9052-CFACDD01549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179222-D2F0-44C4-AA8E-E9F6B5130978}" type="presOf" srcId="{8B9DFE19-5578-496B-B5A0-6E167BF9D6D0}" destId="{47791129-E409-432B-95EA-4482FBB7F9D6}" srcOrd="1" destOrd="0" presId="urn:microsoft.com/office/officeart/2005/8/layout/process1"/>
    <dgm:cxn modelId="{118BD9CB-08BF-496D-B8C4-EA67963366B2}" type="presOf" srcId="{8B9DFE19-5578-496B-B5A0-6E167BF9D6D0}" destId="{49793A67-5DC8-40BD-BF65-4BA7899E23B1}" srcOrd="0" destOrd="0" presId="urn:microsoft.com/office/officeart/2005/8/layout/process1"/>
    <dgm:cxn modelId="{B33D2D70-48BB-4552-A8B6-8FE4D6E968FC}" type="presOf" srcId="{013E1E3D-9571-44BA-BB5F-D8DC02FE18CB}" destId="{FB0AA589-805E-40D2-9A7E-9A612F133248}" srcOrd="0" destOrd="0" presId="urn:microsoft.com/office/officeart/2005/8/layout/process1"/>
    <dgm:cxn modelId="{2CE3884A-2431-4CA9-ABF9-EF9EA7FC684A}" srcId="{E274727A-7D95-40BA-B708-212201902CA9}" destId="{BC4378E7-0902-4914-80EA-97DA13A7FBC0}" srcOrd="1" destOrd="0" parTransId="{E35B4EF7-2353-41C3-8E8D-AC0F05D888A9}" sibTransId="{013E1E3D-9571-44BA-BB5F-D8DC02FE18CB}"/>
    <dgm:cxn modelId="{0D892F5D-4502-4B28-A1EF-AAD67811541F}" type="presOf" srcId="{BC4378E7-0902-4914-80EA-97DA13A7FBC0}" destId="{D71E1007-9DFA-4266-8020-47BF27E198B1}" srcOrd="0" destOrd="0" presId="urn:microsoft.com/office/officeart/2005/8/layout/process1"/>
    <dgm:cxn modelId="{8A6C691D-9723-4930-AB06-D337EC1C69D8}" type="presOf" srcId="{E274727A-7D95-40BA-B708-212201902CA9}" destId="{418E4923-DBE6-4BF5-AD91-F96DA0704863}" srcOrd="0" destOrd="0" presId="urn:microsoft.com/office/officeart/2005/8/layout/process1"/>
    <dgm:cxn modelId="{E11F43C7-A36E-4347-888C-E8481EAB3777}" type="presOf" srcId="{013E1E3D-9571-44BA-BB5F-D8DC02FE18CB}" destId="{94FC2414-313B-4EAB-9A6B-4A7C022667FD}" srcOrd="1" destOrd="0" presId="urn:microsoft.com/office/officeart/2005/8/layout/process1"/>
    <dgm:cxn modelId="{A93A2008-CD7E-4AAE-9A1C-97B94EBC8018}" srcId="{E274727A-7D95-40BA-B708-212201902CA9}" destId="{511260CF-24FC-4AA5-979C-8D1F0FA9598F}" srcOrd="0" destOrd="0" parTransId="{57124FBA-1737-4F53-B87B-E732674334A7}" sibTransId="{8B9DFE19-5578-496B-B5A0-6E167BF9D6D0}"/>
    <dgm:cxn modelId="{6D69C7ED-9C3D-4468-AAF0-8AB11C3BAA25}" type="presOf" srcId="{302E4F17-7024-405D-9052-CFACDD01549C}" destId="{F0B057FF-FAC7-4D53-BAE4-1A84BF48AF39}" srcOrd="0" destOrd="0" presId="urn:microsoft.com/office/officeart/2005/8/layout/process1"/>
    <dgm:cxn modelId="{0DB82E38-4829-4858-87CD-61E6EA27030A}" type="presOf" srcId="{511260CF-24FC-4AA5-979C-8D1F0FA9598F}" destId="{B0DC7C22-785A-40D6-80A8-21455014F898}" srcOrd="0" destOrd="0" presId="urn:microsoft.com/office/officeart/2005/8/layout/process1"/>
    <dgm:cxn modelId="{4FF2F812-EACB-455B-B904-3AACF0B2C358}" srcId="{E274727A-7D95-40BA-B708-212201902CA9}" destId="{302E4F17-7024-405D-9052-CFACDD01549C}" srcOrd="2" destOrd="0" parTransId="{608F4C8A-C599-4EED-9EC7-670A2A156425}" sibTransId="{88144208-DA02-45C7-8414-676A1E9CD460}"/>
    <dgm:cxn modelId="{D6DFC37A-B3D3-4A3F-B6E5-F66DF464F92A}" type="presParOf" srcId="{418E4923-DBE6-4BF5-AD91-F96DA0704863}" destId="{B0DC7C22-785A-40D6-80A8-21455014F898}" srcOrd="0" destOrd="0" presId="urn:microsoft.com/office/officeart/2005/8/layout/process1"/>
    <dgm:cxn modelId="{9CE2EBFA-FD57-4EC6-992F-750A33A8148A}" type="presParOf" srcId="{418E4923-DBE6-4BF5-AD91-F96DA0704863}" destId="{49793A67-5DC8-40BD-BF65-4BA7899E23B1}" srcOrd="1" destOrd="0" presId="urn:microsoft.com/office/officeart/2005/8/layout/process1"/>
    <dgm:cxn modelId="{B327C70B-BA82-4A0C-AB3E-E99C1C65BD7C}" type="presParOf" srcId="{49793A67-5DC8-40BD-BF65-4BA7899E23B1}" destId="{47791129-E409-432B-95EA-4482FBB7F9D6}" srcOrd="0" destOrd="0" presId="urn:microsoft.com/office/officeart/2005/8/layout/process1"/>
    <dgm:cxn modelId="{13EDA0CE-592C-4CEA-B49B-2AB63B4DB23C}" type="presParOf" srcId="{418E4923-DBE6-4BF5-AD91-F96DA0704863}" destId="{D71E1007-9DFA-4266-8020-47BF27E198B1}" srcOrd="2" destOrd="0" presId="urn:microsoft.com/office/officeart/2005/8/layout/process1"/>
    <dgm:cxn modelId="{C636038A-0E2C-45BB-8084-2FB5B4AB73A0}" type="presParOf" srcId="{418E4923-DBE6-4BF5-AD91-F96DA0704863}" destId="{FB0AA589-805E-40D2-9A7E-9A612F133248}" srcOrd="3" destOrd="0" presId="urn:microsoft.com/office/officeart/2005/8/layout/process1"/>
    <dgm:cxn modelId="{E63D3249-9229-4B47-B5CF-22D05713105C}" type="presParOf" srcId="{FB0AA589-805E-40D2-9A7E-9A612F133248}" destId="{94FC2414-313B-4EAB-9A6B-4A7C022667FD}" srcOrd="0" destOrd="0" presId="urn:microsoft.com/office/officeart/2005/8/layout/process1"/>
    <dgm:cxn modelId="{E1CF4885-A32F-4A79-9046-A577B1D796BA}" type="presParOf" srcId="{418E4923-DBE6-4BF5-AD91-F96DA0704863}" destId="{F0B057FF-FAC7-4D53-BAE4-1A84BF48AF3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876C92-86B2-4E2A-BF65-D4DADD0D80A2}" type="doc">
      <dgm:prSet loTypeId="urn:microsoft.com/office/officeart/2005/8/layout/process2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zh-CN" altLang="en-US"/>
        </a:p>
      </dgm:t>
    </dgm:pt>
    <dgm:pt modelId="{224AD1DE-EF2B-49F0-B08C-D1BF65C87164}">
      <dgm:prSet/>
      <dgm:spPr/>
      <dgm:t>
        <a:bodyPr/>
        <a:lstStyle/>
        <a:p>
          <a:r>
            <a:rPr lang="zh-CN"/>
            <a:t>馆藏纸本</a:t>
          </a:r>
        </a:p>
      </dgm:t>
    </dgm:pt>
    <dgm:pt modelId="{789DA2FA-BB65-41E3-A86C-F54FDAAD1A20}" type="parTrans" cxnId="{45BEEF0C-EEDA-469F-8DA8-1011082F6DDE}">
      <dgm:prSet/>
      <dgm:spPr/>
      <dgm:t>
        <a:bodyPr/>
        <a:lstStyle/>
        <a:p>
          <a:endParaRPr lang="zh-CN" altLang="en-US"/>
        </a:p>
      </dgm:t>
    </dgm:pt>
    <dgm:pt modelId="{2CDBD1C7-2D64-4555-9646-A5157FC25749}" type="sibTrans" cxnId="{45BEEF0C-EEDA-469F-8DA8-1011082F6DDE}">
      <dgm:prSet/>
      <dgm:spPr/>
      <dgm:t>
        <a:bodyPr/>
        <a:lstStyle/>
        <a:p>
          <a:endParaRPr lang="zh-CN" altLang="en-US"/>
        </a:p>
      </dgm:t>
    </dgm:pt>
    <dgm:pt modelId="{6C45CAC1-E024-4D4C-AA1C-97FFF3FC2D64}">
      <dgm:prSet/>
      <dgm:spPr/>
      <dgm:t>
        <a:bodyPr/>
        <a:lstStyle/>
        <a:p>
          <a:r>
            <a:rPr lang="zh-CN"/>
            <a:t>在线试读</a:t>
          </a:r>
        </a:p>
      </dgm:t>
    </dgm:pt>
    <dgm:pt modelId="{6078A73C-0E2D-4CF6-BEC2-267EBE24A038}" type="parTrans" cxnId="{9E4BBE45-55CA-4668-A26C-EAF20A64EEBF}">
      <dgm:prSet/>
      <dgm:spPr/>
      <dgm:t>
        <a:bodyPr/>
        <a:lstStyle/>
        <a:p>
          <a:endParaRPr lang="zh-CN" altLang="en-US"/>
        </a:p>
      </dgm:t>
    </dgm:pt>
    <dgm:pt modelId="{8A058FF3-BAB0-454D-BB2D-30B5F69565D3}" type="sibTrans" cxnId="{9E4BBE45-55CA-4668-A26C-EAF20A64EEBF}">
      <dgm:prSet/>
      <dgm:spPr/>
      <dgm:t>
        <a:bodyPr/>
        <a:lstStyle/>
        <a:p>
          <a:endParaRPr lang="zh-CN" altLang="en-US"/>
        </a:p>
      </dgm:t>
    </dgm:pt>
    <dgm:pt modelId="{1A63F281-3586-434D-88E2-9D463E9B91AE}">
      <dgm:prSet/>
      <dgm:spPr/>
      <dgm:t>
        <a:bodyPr/>
        <a:lstStyle/>
        <a:p>
          <a:r>
            <a:rPr lang="zh-CN"/>
            <a:t>文献传递</a:t>
          </a:r>
        </a:p>
      </dgm:t>
    </dgm:pt>
    <dgm:pt modelId="{B58C56EE-B91C-4A3D-98AE-476F95B37AB5}" type="parTrans" cxnId="{2F7FE8DC-455E-4DDA-ADAD-1AA9BC17E0BA}">
      <dgm:prSet/>
      <dgm:spPr/>
      <dgm:t>
        <a:bodyPr/>
        <a:lstStyle/>
        <a:p>
          <a:endParaRPr lang="zh-CN" altLang="en-US"/>
        </a:p>
      </dgm:t>
    </dgm:pt>
    <dgm:pt modelId="{9371CE8D-A762-4815-BA86-5C796201FC1A}" type="sibTrans" cxnId="{2F7FE8DC-455E-4DDA-ADAD-1AA9BC17E0BA}">
      <dgm:prSet/>
      <dgm:spPr/>
      <dgm:t>
        <a:bodyPr/>
        <a:lstStyle/>
        <a:p>
          <a:endParaRPr lang="zh-CN" altLang="en-US"/>
        </a:p>
      </dgm:t>
    </dgm:pt>
    <dgm:pt modelId="{AC3E49FF-B432-4B64-9C25-6DF4ABB0DDE4}">
      <dgm:prSet/>
      <dgm:spPr/>
      <dgm:t>
        <a:bodyPr/>
        <a:lstStyle/>
        <a:p>
          <a:r>
            <a:rPr lang="zh-CN"/>
            <a:t>包库全文</a:t>
          </a:r>
        </a:p>
      </dgm:t>
    </dgm:pt>
    <dgm:pt modelId="{4C6B2C29-D177-4FA4-8A40-60FCC15EBAF9}" type="parTrans" cxnId="{510F582E-4C44-4466-9A83-DFE586C049BD}">
      <dgm:prSet/>
      <dgm:spPr/>
      <dgm:t>
        <a:bodyPr/>
        <a:lstStyle/>
        <a:p>
          <a:endParaRPr lang="zh-CN" altLang="en-US"/>
        </a:p>
      </dgm:t>
    </dgm:pt>
    <dgm:pt modelId="{10621D19-D88D-4DD4-9B1F-80BAC00B3452}" type="sibTrans" cxnId="{510F582E-4C44-4466-9A83-DFE586C049BD}">
      <dgm:prSet/>
      <dgm:spPr/>
      <dgm:t>
        <a:bodyPr/>
        <a:lstStyle/>
        <a:p>
          <a:endParaRPr lang="zh-CN" altLang="en-US"/>
        </a:p>
      </dgm:t>
    </dgm:pt>
    <dgm:pt modelId="{3DEB652C-DEF0-4B59-A631-1242FBDEBD91}" type="pres">
      <dgm:prSet presAssocID="{7A876C92-86B2-4E2A-BF65-D4DADD0D80A2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4651B71-EAD3-481B-ADC0-519A66799B29}" type="pres">
      <dgm:prSet presAssocID="{224AD1DE-EF2B-49F0-B08C-D1BF65C8716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5E848E-A2CA-4E44-B860-1C2137CD88F5}" type="pres">
      <dgm:prSet presAssocID="{2CDBD1C7-2D64-4555-9646-A5157FC25749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E3686F7C-5455-4148-AD93-8A3684AC2ECC}" type="pres">
      <dgm:prSet presAssocID="{2CDBD1C7-2D64-4555-9646-A5157FC25749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93752E54-8741-4EF8-A4F3-D9BC7D43F9C3}" type="pres">
      <dgm:prSet presAssocID="{6C45CAC1-E024-4D4C-AA1C-97FFF3FC2D6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3FE144-C24D-4F27-8C07-8244F5BF55D6}" type="pres">
      <dgm:prSet presAssocID="{8A058FF3-BAB0-454D-BB2D-30B5F69565D3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3937041D-2D6E-40B1-B6E6-20B5CAA4BBDB}" type="pres">
      <dgm:prSet presAssocID="{8A058FF3-BAB0-454D-BB2D-30B5F69565D3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235B6A09-1829-4F2D-8379-71598D981079}" type="pres">
      <dgm:prSet presAssocID="{1A63F281-3586-434D-88E2-9D463E9B91A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60ED20-04DD-4AAD-9E53-8C332A4930EC}" type="pres">
      <dgm:prSet presAssocID="{9371CE8D-A762-4815-BA86-5C796201FC1A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EDDF962C-CC81-465F-918C-429F6DDBE71C}" type="pres">
      <dgm:prSet presAssocID="{9371CE8D-A762-4815-BA86-5C796201FC1A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406D6118-0C8B-4356-83C6-B6524A98C9E5}" type="pres">
      <dgm:prSet presAssocID="{AC3E49FF-B432-4B64-9C25-6DF4ABB0DDE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C1E34B8-50B6-4DFB-8F08-12DF62F07A5C}" type="presOf" srcId="{9371CE8D-A762-4815-BA86-5C796201FC1A}" destId="{EDDF962C-CC81-465F-918C-429F6DDBE71C}" srcOrd="1" destOrd="0" presId="urn:microsoft.com/office/officeart/2005/8/layout/process2"/>
    <dgm:cxn modelId="{F698163E-C5A9-4543-92C5-9876B543098F}" type="presOf" srcId="{1A63F281-3586-434D-88E2-9D463E9B91AE}" destId="{235B6A09-1829-4F2D-8379-71598D981079}" srcOrd="0" destOrd="0" presId="urn:microsoft.com/office/officeart/2005/8/layout/process2"/>
    <dgm:cxn modelId="{D95C007B-9F2C-44F1-86AC-1C7F9D339B9F}" type="presOf" srcId="{8A058FF3-BAB0-454D-BB2D-30B5F69565D3}" destId="{403FE144-C24D-4F27-8C07-8244F5BF55D6}" srcOrd="0" destOrd="0" presId="urn:microsoft.com/office/officeart/2005/8/layout/process2"/>
    <dgm:cxn modelId="{8304628B-4C7A-48E0-88BD-301C89821217}" type="presOf" srcId="{2CDBD1C7-2D64-4555-9646-A5157FC25749}" destId="{755E848E-A2CA-4E44-B860-1C2137CD88F5}" srcOrd="0" destOrd="0" presId="urn:microsoft.com/office/officeart/2005/8/layout/process2"/>
    <dgm:cxn modelId="{2F7FE8DC-455E-4DDA-ADAD-1AA9BC17E0BA}" srcId="{7A876C92-86B2-4E2A-BF65-D4DADD0D80A2}" destId="{1A63F281-3586-434D-88E2-9D463E9B91AE}" srcOrd="2" destOrd="0" parTransId="{B58C56EE-B91C-4A3D-98AE-476F95B37AB5}" sibTransId="{9371CE8D-A762-4815-BA86-5C796201FC1A}"/>
    <dgm:cxn modelId="{9E4BBE45-55CA-4668-A26C-EAF20A64EEBF}" srcId="{7A876C92-86B2-4E2A-BF65-D4DADD0D80A2}" destId="{6C45CAC1-E024-4D4C-AA1C-97FFF3FC2D64}" srcOrd="1" destOrd="0" parTransId="{6078A73C-0E2D-4CF6-BEC2-267EBE24A038}" sibTransId="{8A058FF3-BAB0-454D-BB2D-30B5F69565D3}"/>
    <dgm:cxn modelId="{1649D9B0-9BEE-4836-AA91-8893643A64A1}" type="presOf" srcId="{224AD1DE-EF2B-49F0-B08C-D1BF65C87164}" destId="{94651B71-EAD3-481B-ADC0-519A66799B29}" srcOrd="0" destOrd="0" presId="urn:microsoft.com/office/officeart/2005/8/layout/process2"/>
    <dgm:cxn modelId="{A0112C29-93D1-452C-8CA8-EA09ABF06454}" type="presOf" srcId="{6C45CAC1-E024-4D4C-AA1C-97FFF3FC2D64}" destId="{93752E54-8741-4EF8-A4F3-D9BC7D43F9C3}" srcOrd="0" destOrd="0" presId="urn:microsoft.com/office/officeart/2005/8/layout/process2"/>
    <dgm:cxn modelId="{FB7A12BF-073D-4496-93C6-53500B84A7FE}" type="presOf" srcId="{8A058FF3-BAB0-454D-BB2D-30B5F69565D3}" destId="{3937041D-2D6E-40B1-B6E6-20B5CAA4BBDB}" srcOrd="1" destOrd="0" presId="urn:microsoft.com/office/officeart/2005/8/layout/process2"/>
    <dgm:cxn modelId="{6241A82A-32DC-442F-A5F1-B2EB5E072EB5}" type="presOf" srcId="{2CDBD1C7-2D64-4555-9646-A5157FC25749}" destId="{E3686F7C-5455-4148-AD93-8A3684AC2ECC}" srcOrd="1" destOrd="0" presId="urn:microsoft.com/office/officeart/2005/8/layout/process2"/>
    <dgm:cxn modelId="{510F582E-4C44-4466-9A83-DFE586C049BD}" srcId="{7A876C92-86B2-4E2A-BF65-D4DADD0D80A2}" destId="{AC3E49FF-B432-4B64-9C25-6DF4ABB0DDE4}" srcOrd="3" destOrd="0" parTransId="{4C6B2C29-D177-4FA4-8A40-60FCC15EBAF9}" sibTransId="{10621D19-D88D-4DD4-9B1F-80BAC00B3452}"/>
    <dgm:cxn modelId="{89E92086-5C2B-47DD-9241-C6008F602805}" type="presOf" srcId="{9371CE8D-A762-4815-BA86-5C796201FC1A}" destId="{6460ED20-04DD-4AAD-9E53-8C332A4930EC}" srcOrd="0" destOrd="0" presId="urn:microsoft.com/office/officeart/2005/8/layout/process2"/>
    <dgm:cxn modelId="{C25201A2-BF60-4B40-A5F5-691399C5AB08}" type="presOf" srcId="{7A876C92-86B2-4E2A-BF65-D4DADD0D80A2}" destId="{3DEB652C-DEF0-4B59-A631-1242FBDEBD91}" srcOrd="0" destOrd="0" presId="urn:microsoft.com/office/officeart/2005/8/layout/process2"/>
    <dgm:cxn modelId="{811EF84E-C154-4C68-B3AE-BBB1F6FECDD5}" type="presOf" srcId="{AC3E49FF-B432-4B64-9C25-6DF4ABB0DDE4}" destId="{406D6118-0C8B-4356-83C6-B6524A98C9E5}" srcOrd="0" destOrd="0" presId="urn:microsoft.com/office/officeart/2005/8/layout/process2"/>
    <dgm:cxn modelId="{45BEEF0C-EEDA-469F-8DA8-1011082F6DDE}" srcId="{7A876C92-86B2-4E2A-BF65-D4DADD0D80A2}" destId="{224AD1DE-EF2B-49F0-B08C-D1BF65C87164}" srcOrd="0" destOrd="0" parTransId="{789DA2FA-BB65-41E3-A86C-F54FDAAD1A20}" sibTransId="{2CDBD1C7-2D64-4555-9646-A5157FC25749}"/>
    <dgm:cxn modelId="{3F4262B5-CDC1-4878-9E2B-5A5EB8F4B82E}" type="presParOf" srcId="{3DEB652C-DEF0-4B59-A631-1242FBDEBD91}" destId="{94651B71-EAD3-481B-ADC0-519A66799B29}" srcOrd="0" destOrd="0" presId="urn:microsoft.com/office/officeart/2005/8/layout/process2"/>
    <dgm:cxn modelId="{DD669AA8-ED7C-4345-8260-1ACBD391184B}" type="presParOf" srcId="{3DEB652C-DEF0-4B59-A631-1242FBDEBD91}" destId="{755E848E-A2CA-4E44-B860-1C2137CD88F5}" srcOrd="1" destOrd="0" presId="urn:microsoft.com/office/officeart/2005/8/layout/process2"/>
    <dgm:cxn modelId="{B6B261DD-6A8C-47BD-9B91-C59EAA53DD49}" type="presParOf" srcId="{755E848E-A2CA-4E44-B860-1C2137CD88F5}" destId="{E3686F7C-5455-4148-AD93-8A3684AC2ECC}" srcOrd="0" destOrd="0" presId="urn:microsoft.com/office/officeart/2005/8/layout/process2"/>
    <dgm:cxn modelId="{7E618455-F903-45D0-879A-8DD43F8C3342}" type="presParOf" srcId="{3DEB652C-DEF0-4B59-A631-1242FBDEBD91}" destId="{93752E54-8741-4EF8-A4F3-D9BC7D43F9C3}" srcOrd="2" destOrd="0" presId="urn:microsoft.com/office/officeart/2005/8/layout/process2"/>
    <dgm:cxn modelId="{FCDA26AB-4244-4ADB-B1C6-DF14368C0A09}" type="presParOf" srcId="{3DEB652C-DEF0-4B59-A631-1242FBDEBD91}" destId="{403FE144-C24D-4F27-8C07-8244F5BF55D6}" srcOrd="3" destOrd="0" presId="urn:microsoft.com/office/officeart/2005/8/layout/process2"/>
    <dgm:cxn modelId="{EC093FD0-DEF9-4C12-BE16-88EB91493708}" type="presParOf" srcId="{403FE144-C24D-4F27-8C07-8244F5BF55D6}" destId="{3937041D-2D6E-40B1-B6E6-20B5CAA4BBDB}" srcOrd="0" destOrd="0" presId="urn:microsoft.com/office/officeart/2005/8/layout/process2"/>
    <dgm:cxn modelId="{F8FB0380-9974-4FD4-8242-59490579ED7C}" type="presParOf" srcId="{3DEB652C-DEF0-4B59-A631-1242FBDEBD91}" destId="{235B6A09-1829-4F2D-8379-71598D981079}" srcOrd="4" destOrd="0" presId="urn:microsoft.com/office/officeart/2005/8/layout/process2"/>
    <dgm:cxn modelId="{86F953DD-DD7E-4F69-85D1-38A72190ECA5}" type="presParOf" srcId="{3DEB652C-DEF0-4B59-A631-1242FBDEBD91}" destId="{6460ED20-04DD-4AAD-9E53-8C332A4930EC}" srcOrd="5" destOrd="0" presId="urn:microsoft.com/office/officeart/2005/8/layout/process2"/>
    <dgm:cxn modelId="{12BE5F2A-DD0A-4BB0-B07B-B9A9E92DC18F}" type="presParOf" srcId="{6460ED20-04DD-4AAD-9E53-8C332A4930EC}" destId="{EDDF962C-CC81-465F-918C-429F6DDBE71C}" srcOrd="0" destOrd="0" presId="urn:microsoft.com/office/officeart/2005/8/layout/process2"/>
    <dgm:cxn modelId="{D405CAF3-2227-4AB0-9B07-4C96EB3F0583}" type="presParOf" srcId="{3DEB652C-DEF0-4B59-A631-1242FBDEBD91}" destId="{406D6118-0C8B-4356-83C6-B6524A98C9E5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274727A-7D95-40BA-B708-212201902CA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11260CF-24FC-4AA5-979C-8D1F0FA9598F}">
      <dgm:prSet/>
      <dgm:spPr/>
      <dgm:t>
        <a:bodyPr/>
        <a:lstStyle/>
        <a:p>
          <a:r>
            <a:rPr lang="zh-CN" dirty="0"/>
            <a:t>资源</a:t>
          </a:r>
          <a:r>
            <a:rPr lang="zh-CN" altLang="en-US" dirty="0"/>
            <a:t>型</a:t>
          </a:r>
          <a:endParaRPr lang="zh-CN" dirty="0"/>
        </a:p>
      </dgm:t>
    </dgm:pt>
    <dgm:pt modelId="{57124FBA-1737-4F53-B87B-E732674334A7}" type="parTrans" cxnId="{A93A2008-CD7E-4AAE-9A1C-97B94EBC8018}">
      <dgm:prSet/>
      <dgm:spPr/>
      <dgm:t>
        <a:bodyPr/>
        <a:lstStyle/>
        <a:p>
          <a:endParaRPr lang="zh-CN" altLang="en-US"/>
        </a:p>
      </dgm:t>
    </dgm:pt>
    <dgm:pt modelId="{8B9DFE19-5578-496B-B5A0-6E167BF9D6D0}" type="sibTrans" cxnId="{A93A2008-CD7E-4AAE-9A1C-97B94EBC8018}">
      <dgm:prSet/>
      <dgm:spPr/>
      <dgm:t>
        <a:bodyPr/>
        <a:lstStyle/>
        <a:p>
          <a:endParaRPr lang="zh-CN" altLang="en-US"/>
        </a:p>
      </dgm:t>
    </dgm:pt>
    <dgm:pt modelId="{BC4378E7-0902-4914-80EA-97DA13A7FBC0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zh-CN" dirty="0"/>
            <a:t>资源补缺</a:t>
          </a:r>
          <a:r>
            <a:rPr lang="zh-CN" altLang="en-US" dirty="0"/>
            <a:t>型</a:t>
          </a:r>
          <a:endParaRPr lang="zh-CN" dirty="0"/>
        </a:p>
      </dgm:t>
    </dgm:pt>
    <dgm:pt modelId="{E35B4EF7-2353-41C3-8E8D-AC0F05D888A9}" type="parTrans" cxnId="{2CE3884A-2431-4CA9-ABF9-EF9EA7FC684A}">
      <dgm:prSet/>
      <dgm:spPr/>
      <dgm:t>
        <a:bodyPr/>
        <a:lstStyle/>
        <a:p>
          <a:endParaRPr lang="zh-CN" altLang="en-US"/>
        </a:p>
      </dgm:t>
    </dgm:pt>
    <dgm:pt modelId="{013E1E3D-9571-44BA-BB5F-D8DC02FE18CB}" type="sibTrans" cxnId="{2CE3884A-2431-4CA9-ABF9-EF9EA7FC684A}">
      <dgm:prSet/>
      <dgm:spPr/>
      <dgm:t>
        <a:bodyPr/>
        <a:lstStyle/>
        <a:p>
          <a:endParaRPr lang="zh-CN" altLang="en-US"/>
        </a:p>
      </dgm:t>
    </dgm:pt>
    <dgm:pt modelId="{302E4F17-7024-405D-9052-CFACDD01549C}">
      <dgm:prSet/>
      <dgm:spPr>
        <a:solidFill>
          <a:srgbClr val="00B050"/>
        </a:solidFill>
      </dgm:spPr>
      <dgm:t>
        <a:bodyPr/>
        <a:lstStyle/>
        <a:p>
          <a:r>
            <a:rPr lang="zh-CN" dirty="0"/>
            <a:t>数据发掘</a:t>
          </a:r>
        </a:p>
      </dgm:t>
    </dgm:pt>
    <dgm:pt modelId="{608F4C8A-C599-4EED-9EC7-670A2A156425}" type="parTrans" cxnId="{4FF2F812-EACB-455B-B904-3AACF0B2C358}">
      <dgm:prSet/>
      <dgm:spPr/>
      <dgm:t>
        <a:bodyPr/>
        <a:lstStyle/>
        <a:p>
          <a:endParaRPr lang="zh-CN" altLang="en-US"/>
        </a:p>
      </dgm:t>
    </dgm:pt>
    <dgm:pt modelId="{88144208-DA02-45C7-8414-676A1E9CD460}" type="sibTrans" cxnId="{4FF2F812-EACB-455B-B904-3AACF0B2C358}">
      <dgm:prSet/>
      <dgm:spPr/>
      <dgm:t>
        <a:bodyPr/>
        <a:lstStyle/>
        <a:p>
          <a:endParaRPr lang="zh-CN" altLang="en-US"/>
        </a:p>
      </dgm:t>
    </dgm:pt>
    <dgm:pt modelId="{418E4923-DBE6-4BF5-AD91-F96DA0704863}" type="pres">
      <dgm:prSet presAssocID="{E274727A-7D95-40BA-B708-212201902CA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0DC7C22-785A-40D6-80A8-21455014F898}" type="pres">
      <dgm:prSet presAssocID="{511260CF-24FC-4AA5-979C-8D1F0FA9598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793A67-5DC8-40BD-BF65-4BA7899E23B1}" type="pres">
      <dgm:prSet presAssocID="{8B9DFE19-5578-496B-B5A0-6E167BF9D6D0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47791129-E409-432B-95EA-4482FBB7F9D6}" type="pres">
      <dgm:prSet presAssocID="{8B9DFE19-5578-496B-B5A0-6E167BF9D6D0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D71E1007-9DFA-4266-8020-47BF27E198B1}" type="pres">
      <dgm:prSet presAssocID="{BC4378E7-0902-4914-80EA-97DA13A7FBC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0AA589-805E-40D2-9A7E-9A612F133248}" type="pres">
      <dgm:prSet presAssocID="{013E1E3D-9571-44BA-BB5F-D8DC02FE18CB}" presName="sibTrans" presStyleLbl="sibTrans2D1" presStyleIdx="1" presStyleCnt="2" custLinFactNeighborX="-7623"/>
      <dgm:spPr/>
      <dgm:t>
        <a:bodyPr/>
        <a:lstStyle/>
        <a:p>
          <a:endParaRPr lang="zh-CN" altLang="en-US"/>
        </a:p>
      </dgm:t>
    </dgm:pt>
    <dgm:pt modelId="{94FC2414-313B-4EAB-9A6B-4A7C022667FD}" type="pres">
      <dgm:prSet presAssocID="{013E1E3D-9571-44BA-BB5F-D8DC02FE18CB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F0B057FF-FAC7-4D53-BAE4-1A84BF48AF39}" type="pres">
      <dgm:prSet presAssocID="{302E4F17-7024-405D-9052-CFACDD01549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179222-D2F0-44C4-AA8E-E9F6B5130978}" type="presOf" srcId="{8B9DFE19-5578-496B-B5A0-6E167BF9D6D0}" destId="{47791129-E409-432B-95EA-4482FBB7F9D6}" srcOrd="1" destOrd="0" presId="urn:microsoft.com/office/officeart/2005/8/layout/process1"/>
    <dgm:cxn modelId="{B33D2D70-48BB-4552-A8B6-8FE4D6E968FC}" type="presOf" srcId="{013E1E3D-9571-44BA-BB5F-D8DC02FE18CB}" destId="{FB0AA589-805E-40D2-9A7E-9A612F133248}" srcOrd="0" destOrd="0" presId="urn:microsoft.com/office/officeart/2005/8/layout/process1"/>
    <dgm:cxn modelId="{2CE3884A-2431-4CA9-ABF9-EF9EA7FC684A}" srcId="{E274727A-7D95-40BA-B708-212201902CA9}" destId="{BC4378E7-0902-4914-80EA-97DA13A7FBC0}" srcOrd="1" destOrd="0" parTransId="{E35B4EF7-2353-41C3-8E8D-AC0F05D888A9}" sibTransId="{013E1E3D-9571-44BA-BB5F-D8DC02FE18CB}"/>
    <dgm:cxn modelId="{118BD9CB-08BF-496D-B8C4-EA67963366B2}" type="presOf" srcId="{8B9DFE19-5578-496B-B5A0-6E167BF9D6D0}" destId="{49793A67-5DC8-40BD-BF65-4BA7899E23B1}" srcOrd="0" destOrd="0" presId="urn:microsoft.com/office/officeart/2005/8/layout/process1"/>
    <dgm:cxn modelId="{0D892F5D-4502-4B28-A1EF-AAD67811541F}" type="presOf" srcId="{BC4378E7-0902-4914-80EA-97DA13A7FBC0}" destId="{D71E1007-9DFA-4266-8020-47BF27E198B1}" srcOrd="0" destOrd="0" presId="urn:microsoft.com/office/officeart/2005/8/layout/process1"/>
    <dgm:cxn modelId="{8A6C691D-9723-4930-AB06-D337EC1C69D8}" type="presOf" srcId="{E274727A-7D95-40BA-B708-212201902CA9}" destId="{418E4923-DBE6-4BF5-AD91-F96DA0704863}" srcOrd="0" destOrd="0" presId="urn:microsoft.com/office/officeart/2005/8/layout/process1"/>
    <dgm:cxn modelId="{E11F43C7-A36E-4347-888C-E8481EAB3777}" type="presOf" srcId="{013E1E3D-9571-44BA-BB5F-D8DC02FE18CB}" destId="{94FC2414-313B-4EAB-9A6B-4A7C022667FD}" srcOrd="1" destOrd="0" presId="urn:microsoft.com/office/officeart/2005/8/layout/process1"/>
    <dgm:cxn modelId="{A93A2008-CD7E-4AAE-9A1C-97B94EBC8018}" srcId="{E274727A-7D95-40BA-B708-212201902CA9}" destId="{511260CF-24FC-4AA5-979C-8D1F0FA9598F}" srcOrd="0" destOrd="0" parTransId="{57124FBA-1737-4F53-B87B-E732674334A7}" sibTransId="{8B9DFE19-5578-496B-B5A0-6E167BF9D6D0}"/>
    <dgm:cxn modelId="{6D69C7ED-9C3D-4468-AAF0-8AB11C3BAA25}" type="presOf" srcId="{302E4F17-7024-405D-9052-CFACDD01549C}" destId="{F0B057FF-FAC7-4D53-BAE4-1A84BF48AF39}" srcOrd="0" destOrd="0" presId="urn:microsoft.com/office/officeart/2005/8/layout/process1"/>
    <dgm:cxn modelId="{0DB82E38-4829-4858-87CD-61E6EA27030A}" type="presOf" srcId="{511260CF-24FC-4AA5-979C-8D1F0FA9598F}" destId="{B0DC7C22-785A-40D6-80A8-21455014F898}" srcOrd="0" destOrd="0" presId="urn:microsoft.com/office/officeart/2005/8/layout/process1"/>
    <dgm:cxn modelId="{4FF2F812-EACB-455B-B904-3AACF0B2C358}" srcId="{E274727A-7D95-40BA-B708-212201902CA9}" destId="{302E4F17-7024-405D-9052-CFACDD01549C}" srcOrd="2" destOrd="0" parTransId="{608F4C8A-C599-4EED-9EC7-670A2A156425}" sibTransId="{88144208-DA02-45C7-8414-676A1E9CD460}"/>
    <dgm:cxn modelId="{D6DFC37A-B3D3-4A3F-B6E5-F66DF464F92A}" type="presParOf" srcId="{418E4923-DBE6-4BF5-AD91-F96DA0704863}" destId="{B0DC7C22-785A-40D6-80A8-21455014F898}" srcOrd="0" destOrd="0" presId="urn:microsoft.com/office/officeart/2005/8/layout/process1"/>
    <dgm:cxn modelId="{9CE2EBFA-FD57-4EC6-992F-750A33A8148A}" type="presParOf" srcId="{418E4923-DBE6-4BF5-AD91-F96DA0704863}" destId="{49793A67-5DC8-40BD-BF65-4BA7899E23B1}" srcOrd="1" destOrd="0" presId="urn:microsoft.com/office/officeart/2005/8/layout/process1"/>
    <dgm:cxn modelId="{B327C70B-BA82-4A0C-AB3E-E99C1C65BD7C}" type="presParOf" srcId="{49793A67-5DC8-40BD-BF65-4BA7899E23B1}" destId="{47791129-E409-432B-95EA-4482FBB7F9D6}" srcOrd="0" destOrd="0" presId="urn:microsoft.com/office/officeart/2005/8/layout/process1"/>
    <dgm:cxn modelId="{13EDA0CE-592C-4CEA-B49B-2AB63B4DB23C}" type="presParOf" srcId="{418E4923-DBE6-4BF5-AD91-F96DA0704863}" destId="{D71E1007-9DFA-4266-8020-47BF27E198B1}" srcOrd="2" destOrd="0" presId="urn:microsoft.com/office/officeart/2005/8/layout/process1"/>
    <dgm:cxn modelId="{C636038A-0E2C-45BB-8084-2FB5B4AB73A0}" type="presParOf" srcId="{418E4923-DBE6-4BF5-AD91-F96DA0704863}" destId="{FB0AA589-805E-40D2-9A7E-9A612F133248}" srcOrd="3" destOrd="0" presId="urn:microsoft.com/office/officeart/2005/8/layout/process1"/>
    <dgm:cxn modelId="{E63D3249-9229-4B47-B5CF-22D05713105C}" type="presParOf" srcId="{FB0AA589-805E-40D2-9A7E-9A612F133248}" destId="{94FC2414-313B-4EAB-9A6B-4A7C022667FD}" srcOrd="0" destOrd="0" presId="urn:microsoft.com/office/officeart/2005/8/layout/process1"/>
    <dgm:cxn modelId="{E1CF4885-A32F-4A79-9046-A577B1D796BA}" type="presParOf" srcId="{418E4923-DBE6-4BF5-AD91-F96DA0704863}" destId="{F0B057FF-FAC7-4D53-BAE4-1A84BF48AF3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728F1B-4A77-4751-82E8-9D136FA7E82E}">
      <dsp:nvSpPr>
        <dsp:cNvPr id="0" name=""/>
        <dsp:cNvSpPr/>
      </dsp:nvSpPr>
      <dsp:spPr>
        <a:xfrm>
          <a:off x="817972" y="1036"/>
          <a:ext cx="920219" cy="4532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kern="1200" baseline="0" dirty="0"/>
            <a:t>使用</a:t>
          </a:r>
          <a:endParaRPr lang="zh-CN" altLang="en-US" sz="2000" kern="1200" dirty="0"/>
        </a:p>
      </dsp:txBody>
      <dsp:txXfrm>
        <a:off x="840096" y="23160"/>
        <a:ext cx="875971" cy="408956"/>
      </dsp:txXfrm>
    </dsp:sp>
    <dsp:sp modelId="{03BEF70F-0B89-494D-A7AC-6D27567AEA40}">
      <dsp:nvSpPr>
        <dsp:cNvPr id="0" name=""/>
        <dsp:cNvSpPr/>
      </dsp:nvSpPr>
      <dsp:spPr>
        <a:xfrm>
          <a:off x="817972" y="476901"/>
          <a:ext cx="920219" cy="453204"/>
        </a:xfrm>
        <a:prstGeom prst="roundRect">
          <a:avLst/>
        </a:prstGeom>
        <a:solidFill>
          <a:schemeClr val="accent4">
            <a:hueOff val="2598923"/>
            <a:satOff val="-11992"/>
            <a:lumOff val="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kern="1200" baseline="0"/>
            <a:t>快捷</a:t>
          </a:r>
          <a:endParaRPr lang="zh-CN" altLang="en-US" sz="2000" kern="1200"/>
        </a:p>
      </dsp:txBody>
      <dsp:txXfrm>
        <a:off x="840096" y="499025"/>
        <a:ext cx="875971" cy="408956"/>
      </dsp:txXfrm>
    </dsp:sp>
    <dsp:sp modelId="{7672B201-D494-467E-B6F0-7B62220B5263}">
      <dsp:nvSpPr>
        <dsp:cNvPr id="0" name=""/>
        <dsp:cNvSpPr/>
      </dsp:nvSpPr>
      <dsp:spPr>
        <a:xfrm>
          <a:off x="817972" y="952766"/>
          <a:ext cx="920219" cy="453204"/>
        </a:xfrm>
        <a:prstGeom prst="round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kern="1200" baseline="0"/>
            <a:t>精准</a:t>
          </a:r>
          <a:endParaRPr lang="zh-CN" altLang="en-US" sz="2000" kern="1200"/>
        </a:p>
      </dsp:txBody>
      <dsp:txXfrm>
        <a:off x="840096" y="974890"/>
        <a:ext cx="875971" cy="408956"/>
      </dsp:txXfrm>
    </dsp:sp>
    <dsp:sp modelId="{13411B7E-0815-480E-BBBA-92F3048A699B}">
      <dsp:nvSpPr>
        <dsp:cNvPr id="0" name=""/>
        <dsp:cNvSpPr/>
      </dsp:nvSpPr>
      <dsp:spPr>
        <a:xfrm>
          <a:off x="817972" y="1428631"/>
          <a:ext cx="920219" cy="453204"/>
        </a:xfrm>
        <a:prstGeom prst="roundRect">
          <a:avLst/>
        </a:prstGeom>
        <a:solidFill>
          <a:schemeClr val="accent4">
            <a:hueOff val="7796769"/>
            <a:satOff val="-35976"/>
            <a:lumOff val="13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kern="1200" baseline="0"/>
            <a:t>挖掘</a:t>
          </a:r>
          <a:endParaRPr lang="zh-CN" altLang="en-US" sz="2000" kern="1200"/>
        </a:p>
      </dsp:txBody>
      <dsp:txXfrm>
        <a:off x="840096" y="1450755"/>
        <a:ext cx="875971" cy="408956"/>
      </dsp:txXfrm>
    </dsp:sp>
    <dsp:sp modelId="{1CFEB4F2-B846-4857-8B34-70D10CEA2127}">
      <dsp:nvSpPr>
        <dsp:cNvPr id="0" name=""/>
        <dsp:cNvSpPr/>
      </dsp:nvSpPr>
      <dsp:spPr>
        <a:xfrm>
          <a:off x="817972" y="1904495"/>
          <a:ext cx="920219" cy="453204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/>
            <a:t>分析</a:t>
          </a:r>
        </a:p>
      </dsp:txBody>
      <dsp:txXfrm>
        <a:off x="840096" y="1926619"/>
        <a:ext cx="875971" cy="4089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C7C22-785A-40D6-80A8-21455014F898}">
      <dsp:nvSpPr>
        <dsp:cNvPr id="0" name=""/>
        <dsp:cNvSpPr/>
      </dsp:nvSpPr>
      <dsp:spPr>
        <a:xfrm>
          <a:off x="7840" y="0"/>
          <a:ext cx="2343390" cy="520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/>
            <a:t>资源</a:t>
          </a:r>
          <a:r>
            <a:rPr lang="zh-CN" altLang="en-US" sz="2000" kern="1200" dirty="0"/>
            <a:t>型</a:t>
          </a:r>
          <a:endParaRPr lang="zh-CN" sz="2000" kern="1200" dirty="0"/>
        </a:p>
      </dsp:txBody>
      <dsp:txXfrm>
        <a:off x="23093" y="15253"/>
        <a:ext cx="2312884" cy="490286"/>
      </dsp:txXfrm>
    </dsp:sp>
    <dsp:sp modelId="{49793A67-5DC8-40BD-BF65-4BA7899E23B1}">
      <dsp:nvSpPr>
        <dsp:cNvPr id="0" name=""/>
        <dsp:cNvSpPr/>
      </dsp:nvSpPr>
      <dsp:spPr>
        <a:xfrm>
          <a:off x="2585570" y="0"/>
          <a:ext cx="496798" cy="5207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2585570" y="104158"/>
        <a:ext cx="347759" cy="312476"/>
      </dsp:txXfrm>
    </dsp:sp>
    <dsp:sp modelId="{D71E1007-9DFA-4266-8020-47BF27E198B1}">
      <dsp:nvSpPr>
        <dsp:cNvPr id="0" name=""/>
        <dsp:cNvSpPr/>
      </dsp:nvSpPr>
      <dsp:spPr>
        <a:xfrm>
          <a:off x="3288587" y="0"/>
          <a:ext cx="2343390" cy="520792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/>
            <a:t>资源补缺</a:t>
          </a:r>
          <a:r>
            <a:rPr lang="zh-CN" altLang="en-US" sz="2000" kern="1200" dirty="0"/>
            <a:t>型</a:t>
          </a:r>
          <a:endParaRPr lang="zh-CN" sz="2000" kern="1200" dirty="0"/>
        </a:p>
      </dsp:txBody>
      <dsp:txXfrm>
        <a:off x="3303840" y="15253"/>
        <a:ext cx="2312884" cy="490286"/>
      </dsp:txXfrm>
    </dsp:sp>
    <dsp:sp modelId="{FB0AA589-805E-40D2-9A7E-9A612F133248}">
      <dsp:nvSpPr>
        <dsp:cNvPr id="0" name=""/>
        <dsp:cNvSpPr/>
      </dsp:nvSpPr>
      <dsp:spPr>
        <a:xfrm>
          <a:off x="5828446" y="0"/>
          <a:ext cx="496798" cy="5207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>
        <a:off x="5828446" y="104158"/>
        <a:ext cx="347759" cy="312476"/>
      </dsp:txXfrm>
    </dsp:sp>
    <dsp:sp modelId="{F0B057FF-FAC7-4D53-BAE4-1A84BF48AF39}">
      <dsp:nvSpPr>
        <dsp:cNvPr id="0" name=""/>
        <dsp:cNvSpPr/>
      </dsp:nvSpPr>
      <dsp:spPr>
        <a:xfrm>
          <a:off x="6569334" y="0"/>
          <a:ext cx="2343390" cy="52079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/>
            <a:t>数据发掘</a:t>
          </a:r>
        </a:p>
      </dsp:txBody>
      <dsp:txXfrm>
        <a:off x="6584587" y="15253"/>
        <a:ext cx="2312884" cy="4902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651B71-EAD3-481B-ADC0-519A66799B29}">
      <dsp:nvSpPr>
        <dsp:cNvPr id="0" name=""/>
        <dsp:cNvSpPr/>
      </dsp:nvSpPr>
      <dsp:spPr>
        <a:xfrm>
          <a:off x="614256" y="2656"/>
          <a:ext cx="1778847" cy="9882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/>
            <a:t>馆藏纸本</a:t>
          </a:r>
        </a:p>
      </dsp:txBody>
      <dsp:txXfrm>
        <a:off x="643201" y="31601"/>
        <a:ext cx="1720957" cy="930358"/>
      </dsp:txXfrm>
    </dsp:sp>
    <dsp:sp modelId="{755E848E-A2CA-4E44-B860-1C2137CD88F5}">
      <dsp:nvSpPr>
        <dsp:cNvPr id="0" name=""/>
        <dsp:cNvSpPr/>
      </dsp:nvSpPr>
      <dsp:spPr>
        <a:xfrm rot="5400000">
          <a:off x="1318383" y="1015611"/>
          <a:ext cx="370593" cy="4447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-5400000">
        <a:off x="1370266" y="1052670"/>
        <a:ext cx="266827" cy="259415"/>
      </dsp:txXfrm>
    </dsp:sp>
    <dsp:sp modelId="{93752E54-8741-4EF8-A4F3-D9BC7D43F9C3}">
      <dsp:nvSpPr>
        <dsp:cNvPr id="0" name=""/>
        <dsp:cNvSpPr/>
      </dsp:nvSpPr>
      <dsp:spPr>
        <a:xfrm>
          <a:off x="614256" y="1485029"/>
          <a:ext cx="1778847" cy="988248"/>
        </a:xfrm>
        <a:prstGeom prst="roundRect">
          <a:avLst>
            <a:gd name="adj" fmla="val 10000"/>
          </a:avLst>
        </a:prstGeom>
        <a:solidFill>
          <a:schemeClr val="accent2">
            <a:hueOff val="-3999991"/>
            <a:satOff val="4136"/>
            <a:lumOff val="-5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/>
            <a:t>在线试读</a:t>
          </a:r>
        </a:p>
      </dsp:txBody>
      <dsp:txXfrm>
        <a:off x="643201" y="1513974"/>
        <a:ext cx="1720957" cy="930358"/>
      </dsp:txXfrm>
    </dsp:sp>
    <dsp:sp modelId="{403FE144-C24D-4F27-8C07-8244F5BF55D6}">
      <dsp:nvSpPr>
        <dsp:cNvPr id="0" name=""/>
        <dsp:cNvSpPr/>
      </dsp:nvSpPr>
      <dsp:spPr>
        <a:xfrm rot="5400000">
          <a:off x="1318383" y="2497984"/>
          <a:ext cx="370593" cy="4447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5999986"/>
            <a:satOff val="6203"/>
            <a:lumOff val="-78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-5400000">
        <a:off x="1370266" y="2535043"/>
        <a:ext cx="266827" cy="259415"/>
      </dsp:txXfrm>
    </dsp:sp>
    <dsp:sp modelId="{235B6A09-1829-4F2D-8379-71598D981079}">
      <dsp:nvSpPr>
        <dsp:cNvPr id="0" name=""/>
        <dsp:cNvSpPr/>
      </dsp:nvSpPr>
      <dsp:spPr>
        <a:xfrm>
          <a:off x="614256" y="2967402"/>
          <a:ext cx="1778847" cy="988248"/>
        </a:xfrm>
        <a:prstGeom prst="roundRect">
          <a:avLst>
            <a:gd name="adj" fmla="val 10000"/>
          </a:avLst>
        </a:prstGeom>
        <a:solidFill>
          <a:schemeClr val="accent2">
            <a:hueOff val="-7999982"/>
            <a:satOff val="8271"/>
            <a:lumOff val="-10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/>
            <a:t>文献传递</a:t>
          </a:r>
        </a:p>
      </dsp:txBody>
      <dsp:txXfrm>
        <a:off x="643201" y="2996347"/>
        <a:ext cx="1720957" cy="930358"/>
      </dsp:txXfrm>
    </dsp:sp>
    <dsp:sp modelId="{6460ED20-04DD-4AAD-9E53-8C332A4930EC}">
      <dsp:nvSpPr>
        <dsp:cNvPr id="0" name=""/>
        <dsp:cNvSpPr/>
      </dsp:nvSpPr>
      <dsp:spPr>
        <a:xfrm rot="5400000">
          <a:off x="1318383" y="3980356"/>
          <a:ext cx="370593" cy="44471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1999973"/>
            <a:satOff val="12407"/>
            <a:lumOff val="-157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-5400000">
        <a:off x="1370266" y="4017415"/>
        <a:ext cx="266827" cy="259415"/>
      </dsp:txXfrm>
    </dsp:sp>
    <dsp:sp modelId="{406D6118-0C8B-4356-83C6-B6524A98C9E5}">
      <dsp:nvSpPr>
        <dsp:cNvPr id="0" name=""/>
        <dsp:cNvSpPr/>
      </dsp:nvSpPr>
      <dsp:spPr>
        <a:xfrm>
          <a:off x="614256" y="4449774"/>
          <a:ext cx="1778847" cy="988248"/>
        </a:xfrm>
        <a:prstGeom prst="roundRect">
          <a:avLst>
            <a:gd name="adj" fmla="val 10000"/>
          </a:avLst>
        </a:prstGeom>
        <a:solidFill>
          <a:schemeClr val="accent2">
            <a:hueOff val="-11999973"/>
            <a:satOff val="12407"/>
            <a:lumOff val="-15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/>
            <a:t>包库全文</a:t>
          </a:r>
        </a:p>
      </dsp:txBody>
      <dsp:txXfrm>
        <a:off x="643201" y="4478719"/>
        <a:ext cx="1720957" cy="9303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DC7C22-785A-40D6-80A8-21455014F898}">
      <dsp:nvSpPr>
        <dsp:cNvPr id="0" name=""/>
        <dsp:cNvSpPr/>
      </dsp:nvSpPr>
      <dsp:spPr>
        <a:xfrm>
          <a:off x="7840" y="0"/>
          <a:ext cx="2343390" cy="5207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/>
            <a:t>资源</a:t>
          </a:r>
          <a:r>
            <a:rPr lang="zh-CN" altLang="en-US" sz="2100" kern="1200" dirty="0"/>
            <a:t>型</a:t>
          </a:r>
          <a:endParaRPr lang="zh-CN" sz="2100" kern="1200" dirty="0"/>
        </a:p>
      </dsp:txBody>
      <dsp:txXfrm>
        <a:off x="23093" y="15253"/>
        <a:ext cx="2312884" cy="490286"/>
      </dsp:txXfrm>
    </dsp:sp>
    <dsp:sp modelId="{49793A67-5DC8-40BD-BF65-4BA7899E23B1}">
      <dsp:nvSpPr>
        <dsp:cNvPr id="0" name=""/>
        <dsp:cNvSpPr/>
      </dsp:nvSpPr>
      <dsp:spPr>
        <a:xfrm>
          <a:off x="2585570" y="0"/>
          <a:ext cx="496798" cy="5207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2585570" y="104158"/>
        <a:ext cx="347759" cy="312476"/>
      </dsp:txXfrm>
    </dsp:sp>
    <dsp:sp modelId="{D71E1007-9DFA-4266-8020-47BF27E198B1}">
      <dsp:nvSpPr>
        <dsp:cNvPr id="0" name=""/>
        <dsp:cNvSpPr/>
      </dsp:nvSpPr>
      <dsp:spPr>
        <a:xfrm>
          <a:off x="3288587" y="0"/>
          <a:ext cx="2343390" cy="520792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/>
            <a:t>资源补缺</a:t>
          </a:r>
          <a:r>
            <a:rPr lang="zh-CN" altLang="en-US" sz="2100" kern="1200" dirty="0"/>
            <a:t>型</a:t>
          </a:r>
          <a:endParaRPr lang="zh-CN" sz="2100" kern="1200" dirty="0"/>
        </a:p>
      </dsp:txBody>
      <dsp:txXfrm>
        <a:off x="3303840" y="15253"/>
        <a:ext cx="2312884" cy="490286"/>
      </dsp:txXfrm>
    </dsp:sp>
    <dsp:sp modelId="{FB0AA589-805E-40D2-9A7E-9A612F133248}">
      <dsp:nvSpPr>
        <dsp:cNvPr id="0" name=""/>
        <dsp:cNvSpPr/>
      </dsp:nvSpPr>
      <dsp:spPr>
        <a:xfrm>
          <a:off x="5828446" y="0"/>
          <a:ext cx="496798" cy="5207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5828446" y="104158"/>
        <a:ext cx="347759" cy="312476"/>
      </dsp:txXfrm>
    </dsp:sp>
    <dsp:sp modelId="{F0B057FF-FAC7-4D53-BAE4-1A84BF48AF39}">
      <dsp:nvSpPr>
        <dsp:cNvPr id="0" name=""/>
        <dsp:cNvSpPr/>
      </dsp:nvSpPr>
      <dsp:spPr>
        <a:xfrm>
          <a:off x="6569334" y="0"/>
          <a:ext cx="2343390" cy="52079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/>
            <a:t>数据发掘</a:t>
          </a:r>
        </a:p>
      </dsp:txBody>
      <dsp:txXfrm>
        <a:off x="6584587" y="15253"/>
        <a:ext cx="2312884" cy="490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E2343-D966-4BA3-A915-7BC6B82E7FAB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DE5563-9E04-4A66-BC52-CD4DF10742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44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i="0" dirty="0">
                <a:solidFill>
                  <a:srgbClr val="000000"/>
                </a:solidFill>
                <a:effectLst/>
                <a:latin typeface="PingFang SC"/>
              </a:rPr>
              <a:t>《Nature》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PingFang SC"/>
              </a:rPr>
              <a:t>百年共引关系  </a:t>
            </a:r>
            <a:r>
              <a:rPr lang="en-US" altLang="zh-CN" b="1" i="0" dirty="0">
                <a:solidFill>
                  <a:srgbClr val="000000"/>
                </a:solidFill>
                <a:effectLst/>
                <a:latin typeface="PingFang SC"/>
              </a:rPr>
              <a:t>8.8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PingFang SC"/>
              </a:rPr>
              <a:t>万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E0D03B-3FF3-47BF-8B67-CE7C863365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89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E11CD-7E61-4104-986A-C7D1C4657F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6903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E11CD-7E61-4104-986A-C7D1C4657F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952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111FB-1F7D-4FAB-A4EF-5CB9150CEB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596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111FB-1F7D-4FAB-A4EF-5CB9150CEB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250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111FB-1F7D-4FAB-A4EF-5CB9150CEB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21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111FB-1F7D-4FAB-A4EF-5CB9150CEB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733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E11CD-7E61-4104-986A-C7D1C4657F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745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03603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同时我们提供四种检索方式，满足读者不同深度的检索需求</a:t>
            </a:r>
          </a:p>
        </p:txBody>
      </p:sp>
    </p:spTree>
    <p:extLst>
      <p:ext uri="{BB962C8B-B14F-4D97-AF65-F5344CB8AC3E}">
        <p14:creationId xmlns:p14="http://schemas.microsoft.com/office/powerpoint/2010/main" val="3818559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4708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9016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12D886-BDF9-4956-89A0-8BAE814517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007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这就是我们超星发现产品的第三个亮点</a:t>
            </a:r>
            <a:r>
              <a:rPr lang="en-US" altLang="zh-CN"/>
              <a:t> </a:t>
            </a:r>
            <a:r>
              <a:rPr lang="zh-CN" altLang="en-US"/>
              <a:t>知识挖掘，通过上述例子，显著特点就是</a:t>
            </a:r>
            <a:r>
              <a:rPr lang="en-US" altLang="zh-CN"/>
              <a:t>AI</a:t>
            </a:r>
            <a:r>
              <a:rPr lang="zh-CN" altLang="en-US"/>
              <a:t>技术，实现</a:t>
            </a:r>
            <a:r>
              <a:rPr lang="en-US" altLang="zh-CN"/>
              <a:t>ai</a:t>
            </a:r>
            <a:r>
              <a:rPr lang="zh-CN" altLang="en-US"/>
              <a:t>技术与超星发现的跨界融合，在读者的检索、阅读、分析、挖掘等方面进行</a:t>
            </a:r>
            <a:r>
              <a:rPr lang="en-US" altLang="zh-CN"/>
              <a:t>ai</a:t>
            </a:r>
            <a:r>
              <a:rPr lang="zh-CN" altLang="en-US"/>
              <a:t>场景的融入，日后也会做更多</a:t>
            </a:r>
            <a:r>
              <a:rPr lang="en-US" altLang="zh-CN"/>
              <a:t>ai</a:t>
            </a:r>
            <a:r>
              <a:rPr lang="zh-CN" altLang="en-US"/>
              <a:t>能力的尝试，为用户带来更多的惊喜，让智慧不断生长。</a:t>
            </a:r>
          </a:p>
        </p:txBody>
      </p:sp>
    </p:spTree>
    <p:extLst>
      <p:ext uri="{BB962C8B-B14F-4D97-AF65-F5344CB8AC3E}">
        <p14:creationId xmlns:p14="http://schemas.microsoft.com/office/powerpoint/2010/main" val="33236297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98314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17154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274331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经费有限，资源购起补缺 </a:t>
            </a:r>
            <a:r>
              <a:rPr lang="en-US" altLang="zh-CN" b="0" i="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SAE </a:t>
            </a:r>
            <a:r>
              <a:rPr lang="zh-CN" altLang="en-US" b="0" i="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美国汽车工程师协会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A111FB-1F7D-4FAB-A4EF-5CB9150CEB9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739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谢谢大家，希望大家能记住超星发现。</a:t>
            </a:r>
          </a:p>
        </p:txBody>
      </p:sp>
    </p:spTree>
    <p:extLst>
      <p:ext uri="{BB962C8B-B14F-4D97-AF65-F5344CB8AC3E}">
        <p14:creationId xmlns:p14="http://schemas.microsoft.com/office/powerpoint/2010/main" val="2297810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E11CD-7E61-4104-986A-C7D1C4657F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121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经费有限，资源购起补缺 </a:t>
            </a:r>
            <a:r>
              <a:rPr lang="en-US" altLang="zh-CN" b="0" i="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SAE </a:t>
            </a:r>
            <a:r>
              <a:rPr lang="zh-CN" altLang="en-US" b="0" i="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美国汽车工程师协会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A111FB-1F7D-4FAB-A4EF-5CB9150CEB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710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经费有限，资源购起补缺 </a:t>
            </a:r>
            <a:r>
              <a:rPr lang="en-US" altLang="zh-CN" b="0" i="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SAE </a:t>
            </a:r>
            <a:r>
              <a:rPr lang="zh-CN" altLang="en-US" b="0" i="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美国汽车工程师协会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A111FB-1F7D-4FAB-A4EF-5CB9150CEB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06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0543B1A9-AE8F-4B99-8517-16A148DEBE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5D239B29-F526-4EE6-BDB1-270542E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8F228898-BD66-4C6C-BA43-BA5AC96AB99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2884A39F-9396-4DA9-BF45-B0BE63A25EF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4699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E11CD-7E61-4104-986A-C7D1C4657F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0390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E11CD-7E61-4104-986A-C7D1C4657F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379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E11CD-7E61-4104-986A-C7D1C4657F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252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46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5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544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141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36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53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439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55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47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6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998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0736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885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636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095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5456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946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6887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0286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725278" y="64311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054107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8925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324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623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879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4962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5870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181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3600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5715B"/>
              </a:gs>
              <a:gs pos="71000">
                <a:srgbClr val="B82E2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849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09216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109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4526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18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469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167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3530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299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075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2725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084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22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377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1153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487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0455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8578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115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2959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645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392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4308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203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6269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53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"/>
          <p:cNvSpPr txBox="1">
            <a:spLocks noGrp="1"/>
          </p:cNvSpPr>
          <p:nvPr>
            <p:ph type="body" sz="quarter" idx="21"/>
          </p:nvPr>
        </p:nvSpPr>
        <p:spPr>
          <a:xfrm>
            <a:off x="603249" y="5919524"/>
            <a:ext cx="10985502" cy="318490"/>
          </a:xfrm>
          <a:prstGeom prst="rect">
            <a:avLst/>
          </a:prstGeom>
          <a:ln w="3175"/>
        </p:spPr>
        <p:txBody>
          <a:bodyPr lIns="22859" tIns="22859" rIns="22859" bIns="22859" anchor="b">
            <a:noAutofit/>
          </a:bodyPr>
          <a:lstStyle/>
          <a:p>
            <a: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pPr>
            <a:endParaRPr/>
          </a:p>
        </p:txBody>
      </p:sp>
      <p:sp>
        <p:nvSpPr>
          <p:cNvPr id="110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03248" y="1287495"/>
            <a:ext cx="10985502" cy="2324101"/>
          </a:xfrm>
          <a:prstGeom prst="rect">
            <a:avLst/>
          </a:prstGeom>
        </p:spPr>
        <p:txBody>
          <a:bodyPr lIns="25400" tIns="25400" rIns="25400" bIns="25400" anchor="b"/>
          <a:lstStyle>
            <a:lvl1pPr defTabSz="1218565">
              <a:lnSpc>
                <a:spcPct val="80000"/>
              </a:lnSpc>
              <a:defRPr sz="5800" b="1" spc="-116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1pPr>
          </a:lstStyle>
          <a:p>
            <a:r>
              <a:t>标题文本</a:t>
            </a:r>
          </a:p>
        </p:txBody>
      </p:sp>
      <p:sp>
        <p:nvSpPr>
          <p:cNvPr id="111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0" y="3598432"/>
            <a:ext cx="10985500" cy="952501"/>
          </a:xfrm>
          <a:prstGeom prst="rect">
            <a:avLst/>
          </a:prstGeom>
        </p:spPr>
        <p:txBody>
          <a:bodyPr lIns="25400" tIns="25400" rIns="25400" bIns="25400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1pPr>
            <a:lvl2pPr marL="0" indent="4572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2pPr>
            <a:lvl3pPr marL="0" indent="9144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3pPr>
            <a:lvl4pPr marL="0" indent="13716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4pPr>
            <a:lvl5pPr marL="0" indent="18288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000699" y="6540499"/>
            <a:ext cx="190602" cy="187301"/>
          </a:xfrm>
          <a:prstGeom prst="rect">
            <a:avLst/>
          </a:prstGeom>
        </p:spPr>
        <p:txBody>
          <a:bodyPr lIns="25400" tIns="25400" rIns="25400" bIns="25400" anchor="b"/>
          <a:lstStyle>
            <a:lvl1pPr algn="ctr" defTabSz="292100">
              <a:defRPr sz="90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481875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790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730336" y="64122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lnSpc>
                <a:spcPct val="100000"/>
              </a:lnSpc>
              <a:defRPr sz="1400">
                <a:solidFill>
                  <a:schemeClr val="accent4"/>
                </a:solidFill>
                <a:latin typeface="+mn-lt"/>
                <a:ea typeface="+mn-ea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240649" y="6459612"/>
            <a:ext cx="1786836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>
                <a:solidFill>
                  <a:schemeClr val="accent4"/>
                </a:solidFill>
                <a:effectLst/>
                <a:latin typeface="+mn-lt"/>
                <a:ea typeface="+mn-ea"/>
                <a:cs typeface="+mn-cs"/>
              </a:rPr>
              <a:t>www.docer.com</a:t>
            </a:r>
            <a:endParaRPr lang="zh-CN" altLang="zh-CN" sz="1200" kern="1200" dirty="0">
              <a:solidFill>
                <a:schemeClr val="accent4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dirty="0">
              <a:solidFill>
                <a:schemeClr val="accent4"/>
              </a:solidFill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dirty="0">
              <a:solidFill>
                <a:schemeClr val="accent4"/>
              </a:solidFill>
              <a:latin typeface="+mn-lt"/>
              <a:ea typeface="+mn-ea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0478371" y="6440939"/>
            <a:ext cx="2362442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>
                <a:solidFill>
                  <a:schemeClr val="accent4"/>
                </a:solidFill>
                <a:effectLst/>
                <a:latin typeface="+mn-lt"/>
                <a:ea typeface="+mn-ea"/>
                <a:cs typeface="+mn-cs"/>
              </a:rPr>
              <a:t>kingsoft@docer.cn</a:t>
            </a:r>
            <a:endParaRPr lang="zh-CN" altLang="zh-CN" sz="1200" kern="1200" dirty="0">
              <a:solidFill>
                <a:schemeClr val="accent4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240649" y="190539"/>
            <a:ext cx="1026563" cy="33592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4"/>
                </a:solidFill>
                <a:latin typeface="+mn-lt"/>
                <a:ea typeface="+mn-ea"/>
              </a:rPr>
              <a:t>YOURLOGO</a:t>
            </a:r>
            <a:endParaRPr lang="zh-CN" altLang="en-US" sz="1400" dirty="0">
              <a:solidFill>
                <a:schemeClr val="accent4"/>
              </a:solidFill>
              <a:latin typeface="+mn-lt"/>
              <a:ea typeface="+mn-ea"/>
            </a:endParaRPr>
          </a:p>
        </p:txBody>
      </p:sp>
      <p:sp>
        <p:nvSpPr>
          <p:cNvPr id="10" name="图形 13"/>
          <p:cNvSpPr/>
          <p:nvPr userDrawn="1"/>
        </p:nvSpPr>
        <p:spPr>
          <a:xfrm flipH="1">
            <a:off x="11538365" y="333375"/>
            <a:ext cx="318673" cy="254938"/>
          </a:xfrm>
          <a:custGeom>
            <a:avLst/>
            <a:gdLst>
              <a:gd name="connsiteX0" fmla="*/ 2827735 w 4464843"/>
              <a:gd name="connsiteY0" fmla="*/ 297656 h 3571875"/>
              <a:gd name="connsiteX1" fmla="*/ 892969 w 4464843"/>
              <a:gd name="connsiteY1" fmla="*/ 297656 h 3571875"/>
              <a:gd name="connsiteX2" fmla="*/ 744141 w 4464843"/>
              <a:gd name="connsiteY2" fmla="*/ 148828 h 3571875"/>
              <a:gd name="connsiteX3" fmla="*/ 892969 w 4464843"/>
              <a:gd name="connsiteY3" fmla="*/ 0 h 3571875"/>
              <a:gd name="connsiteX4" fmla="*/ 2827735 w 4464843"/>
              <a:gd name="connsiteY4" fmla="*/ 0 h 3571875"/>
              <a:gd name="connsiteX5" fmla="*/ 2976563 w 4464843"/>
              <a:gd name="connsiteY5" fmla="*/ 148828 h 3571875"/>
              <a:gd name="connsiteX6" fmla="*/ 2827735 w 4464843"/>
              <a:gd name="connsiteY6" fmla="*/ 297656 h 3571875"/>
              <a:gd name="connsiteX7" fmla="*/ 4316016 w 4464843"/>
              <a:gd name="connsiteY7" fmla="*/ 1934766 h 3571875"/>
              <a:gd name="connsiteX8" fmla="*/ 892969 w 4464843"/>
              <a:gd name="connsiteY8" fmla="*/ 1934766 h 3571875"/>
              <a:gd name="connsiteX9" fmla="*/ 744141 w 4464843"/>
              <a:gd name="connsiteY9" fmla="*/ 1785938 h 3571875"/>
              <a:gd name="connsiteX10" fmla="*/ 892969 w 4464843"/>
              <a:gd name="connsiteY10" fmla="*/ 1637109 h 3571875"/>
              <a:gd name="connsiteX11" fmla="*/ 4316016 w 4464843"/>
              <a:gd name="connsiteY11" fmla="*/ 1637109 h 3571875"/>
              <a:gd name="connsiteX12" fmla="*/ 4464844 w 4464843"/>
              <a:gd name="connsiteY12" fmla="*/ 1785938 h 3571875"/>
              <a:gd name="connsiteX13" fmla="*/ 4316016 w 4464843"/>
              <a:gd name="connsiteY13" fmla="*/ 1934766 h 3571875"/>
              <a:gd name="connsiteX14" fmla="*/ 2827735 w 4464843"/>
              <a:gd name="connsiteY14" fmla="*/ 3571875 h 3571875"/>
              <a:gd name="connsiteX15" fmla="*/ 892969 w 4464843"/>
              <a:gd name="connsiteY15" fmla="*/ 3571875 h 3571875"/>
              <a:gd name="connsiteX16" fmla="*/ 744141 w 4464843"/>
              <a:gd name="connsiteY16" fmla="*/ 3423047 h 3571875"/>
              <a:gd name="connsiteX17" fmla="*/ 892969 w 4464843"/>
              <a:gd name="connsiteY17" fmla="*/ 3274219 h 3571875"/>
              <a:gd name="connsiteX18" fmla="*/ 2827735 w 4464843"/>
              <a:gd name="connsiteY18" fmla="*/ 3274219 h 3571875"/>
              <a:gd name="connsiteX19" fmla="*/ 2976563 w 4464843"/>
              <a:gd name="connsiteY19" fmla="*/ 3423047 h 3571875"/>
              <a:gd name="connsiteX20" fmla="*/ 2827735 w 4464843"/>
              <a:gd name="connsiteY20" fmla="*/ 3571875 h 3571875"/>
              <a:gd name="connsiteX21" fmla="*/ 297656 w 4464843"/>
              <a:gd name="connsiteY21" fmla="*/ 297656 h 3571875"/>
              <a:gd name="connsiteX22" fmla="*/ 148828 w 4464843"/>
              <a:gd name="connsiteY22" fmla="*/ 297656 h 3571875"/>
              <a:gd name="connsiteX23" fmla="*/ 0 w 4464843"/>
              <a:gd name="connsiteY23" fmla="*/ 148828 h 3571875"/>
              <a:gd name="connsiteX24" fmla="*/ 148828 w 4464843"/>
              <a:gd name="connsiteY24" fmla="*/ 0 h 3571875"/>
              <a:gd name="connsiteX25" fmla="*/ 297656 w 4464843"/>
              <a:gd name="connsiteY25" fmla="*/ 0 h 3571875"/>
              <a:gd name="connsiteX26" fmla="*/ 446484 w 4464843"/>
              <a:gd name="connsiteY26" fmla="*/ 148828 h 3571875"/>
              <a:gd name="connsiteX27" fmla="*/ 297656 w 4464843"/>
              <a:gd name="connsiteY27" fmla="*/ 297656 h 3571875"/>
              <a:gd name="connsiteX28" fmla="*/ 297656 w 4464843"/>
              <a:gd name="connsiteY28" fmla="*/ 1934766 h 3571875"/>
              <a:gd name="connsiteX29" fmla="*/ 148828 w 4464843"/>
              <a:gd name="connsiteY29" fmla="*/ 1934766 h 3571875"/>
              <a:gd name="connsiteX30" fmla="*/ 0 w 4464843"/>
              <a:gd name="connsiteY30" fmla="*/ 1785938 h 3571875"/>
              <a:gd name="connsiteX31" fmla="*/ 148828 w 4464843"/>
              <a:gd name="connsiteY31" fmla="*/ 1637109 h 3571875"/>
              <a:gd name="connsiteX32" fmla="*/ 297656 w 4464843"/>
              <a:gd name="connsiteY32" fmla="*/ 1637109 h 3571875"/>
              <a:gd name="connsiteX33" fmla="*/ 446484 w 4464843"/>
              <a:gd name="connsiteY33" fmla="*/ 1785938 h 3571875"/>
              <a:gd name="connsiteX34" fmla="*/ 297656 w 4464843"/>
              <a:gd name="connsiteY34" fmla="*/ 1934766 h 3571875"/>
              <a:gd name="connsiteX35" fmla="*/ 297656 w 4464843"/>
              <a:gd name="connsiteY35" fmla="*/ 3571875 h 3571875"/>
              <a:gd name="connsiteX36" fmla="*/ 148828 w 4464843"/>
              <a:gd name="connsiteY36" fmla="*/ 3571875 h 3571875"/>
              <a:gd name="connsiteX37" fmla="*/ 0 w 4464843"/>
              <a:gd name="connsiteY37" fmla="*/ 3423047 h 3571875"/>
              <a:gd name="connsiteX38" fmla="*/ 148828 w 4464843"/>
              <a:gd name="connsiteY38" fmla="*/ 3274219 h 3571875"/>
              <a:gd name="connsiteX39" fmla="*/ 297656 w 4464843"/>
              <a:gd name="connsiteY39" fmla="*/ 3274219 h 3571875"/>
              <a:gd name="connsiteX40" fmla="*/ 446484 w 4464843"/>
              <a:gd name="connsiteY40" fmla="*/ 3423047 h 3571875"/>
              <a:gd name="connsiteX41" fmla="*/ 297656 w 4464843"/>
              <a:gd name="connsiteY41" fmla="*/ 3571875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464843" h="3571875">
                <a:moveTo>
                  <a:pt x="2827735" y="297656"/>
                </a:moveTo>
                <a:lnTo>
                  <a:pt x="892969" y="297656"/>
                </a:lnTo>
                <a:cubicBezTo>
                  <a:pt x="810648" y="297656"/>
                  <a:pt x="744141" y="231149"/>
                  <a:pt x="744141" y="148828"/>
                </a:cubicBezTo>
                <a:cubicBezTo>
                  <a:pt x="744141" y="66508"/>
                  <a:pt x="810648" y="0"/>
                  <a:pt x="892969" y="0"/>
                </a:cubicBezTo>
                <a:lnTo>
                  <a:pt x="2827735" y="0"/>
                </a:lnTo>
                <a:cubicBezTo>
                  <a:pt x="2910055" y="0"/>
                  <a:pt x="2976563" y="66508"/>
                  <a:pt x="2976563" y="148828"/>
                </a:cubicBezTo>
                <a:cubicBezTo>
                  <a:pt x="2976563" y="231149"/>
                  <a:pt x="2910055" y="297656"/>
                  <a:pt x="2827735" y="297656"/>
                </a:cubicBezTo>
                <a:close/>
                <a:moveTo>
                  <a:pt x="4316016" y="1934766"/>
                </a:moveTo>
                <a:lnTo>
                  <a:pt x="892969" y="1934766"/>
                </a:lnTo>
                <a:cubicBezTo>
                  <a:pt x="810648" y="1934766"/>
                  <a:pt x="744141" y="1868258"/>
                  <a:pt x="744141" y="1785938"/>
                </a:cubicBezTo>
                <a:cubicBezTo>
                  <a:pt x="744141" y="1703617"/>
                  <a:pt x="810648" y="1637109"/>
                  <a:pt x="892969" y="1637109"/>
                </a:cubicBezTo>
                <a:lnTo>
                  <a:pt x="4316016" y="1637109"/>
                </a:lnTo>
                <a:cubicBezTo>
                  <a:pt x="4398336" y="1637109"/>
                  <a:pt x="4464844" y="1703617"/>
                  <a:pt x="4464844" y="1785938"/>
                </a:cubicBezTo>
                <a:cubicBezTo>
                  <a:pt x="4464844" y="1868258"/>
                  <a:pt x="4398336" y="1934766"/>
                  <a:pt x="4316016" y="1934766"/>
                </a:cubicBezTo>
                <a:close/>
                <a:moveTo>
                  <a:pt x="2827735" y="3571875"/>
                </a:moveTo>
                <a:lnTo>
                  <a:pt x="892969" y="3571875"/>
                </a:lnTo>
                <a:cubicBezTo>
                  <a:pt x="810648" y="3571875"/>
                  <a:pt x="744141" y="3505368"/>
                  <a:pt x="744141" y="3423047"/>
                </a:cubicBezTo>
                <a:cubicBezTo>
                  <a:pt x="744141" y="3340726"/>
                  <a:pt x="810648" y="3274219"/>
                  <a:pt x="892969" y="3274219"/>
                </a:cubicBezTo>
                <a:lnTo>
                  <a:pt x="2827735" y="3274219"/>
                </a:lnTo>
                <a:cubicBezTo>
                  <a:pt x="2910055" y="3274219"/>
                  <a:pt x="2976563" y="3340726"/>
                  <a:pt x="2976563" y="3423047"/>
                </a:cubicBezTo>
                <a:cubicBezTo>
                  <a:pt x="2976563" y="3505368"/>
                  <a:pt x="2910055" y="3571875"/>
                  <a:pt x="2827735" y="3571875"/>
                </a:cubicBezTo>
                <a:close/>
                <a:moveTo>
                  <a:pt x="297656" y="297656"/>
                </a:moveTo>
                <a:lnTo>
                  <a:pt x="148828" y="297656"/>
                </a:lnTo>
                <a:cubicBezTo>
                  <a:pt x="66508" y="297656"/>
                  <a:pt x="0" y="231149"/>
                  <a:pt x="0" y="148828"/>
                </a:cubicBezTo>
                <a:cubicBezTo>
                  <a:pt x="0" y="66508"/>
                  <a:pt x="66508" y="0"/>
                  <a:pt x="148828" y="0"/>
                </a:cubicBezTo>
                <a:lnTo>
                  <a:pt x="297656" y="0"/>
                </a:lnTo>
                <a:cubicBezTo>
                  <a:pt x="379977" y="0"/>
                  <a:pt x="446484" y="66508"/>
                  <a:pt x="446484" y="148828"/>
                </a:cubicBezTo>
                <a:cubicBezTo>
                  <a:pt x="446484" y="231149"/>
                  <a:pt x="379977" y="297656"/>
                  <a:pt x="297656" y="297656"/>
                </a:cubicBezTo>
                <a:close/>
                <a:moveTo>
                  <a:pt x="297656" y="1934766"/>
                </a:moveTo>
                <a:lnTo>
                  <a:pt x="148828" y="1934766"/>
                </a:lnTo>
                <a:cubicBezTo>
                  <a:pt x="66508" y="1934766"/>
                  <a:pt x="0" y="1868258"/>
                  <a:pt x="0" y="1785938"/>
                </a:cubicBezTo>
                <a:cubicBezTo>
                  <a:pt x="0" y="1703617"/>
                  <a:pt x="66508" y="1637109"/>
                  <a:pt x="148828" y="1637109"/>
                </a:cubicBezTo>
                <a:lnTo>
                  <a:pt x="297656" y="1637109"/>
                </a:lnTo>
                <a:cubicBezTo>
                  <a:pt x="379977" y="1637109"/>
                  <a:pt x="446484" y="1703617"/>
                  <a:pt x="446484" y="1785938"/>
                </a:cubicBezTo>
                <a:cubicBezTo>
                  <a:pt x="446484" y="1868258"/>
                  <a:pt x="379977" y="1934766"/>
                  <a:pt x="297656" y="1934766"/>
                </a:cubicBezTo>
                <a:close/>
                <a:moveTo>
                  <a:pt x="297656" y="3571875"/>
                </a:moveTo>
                <a:lnTo>
                  <a:pt x="148828" y="3571875"/>
                </a:lnTo>
                <a:cubicBezTo>
                  <a:pt x="66508" y="3571875"/>
                  <a:pt x="0" y="3505368"/>
                  <a:pt x="0" y="3423047"/>
                </a:cubicBezTo>
                <a:cubicBezTo>
                  <a:pt x="0" y="3340726"/>
                  <a:pt x="66508" y="3274219"/>
                  <a:pt x="148828" y="3274219"/>
                </a:cubicBezTo>
                <a:lnTo>
                  <a:pt x="297656" y="3274219"/>
                </a:lnTo>
                <a:cubicBezTo>
                  <a:pt x="379977" y="3274219"/>
                  <a:pt x="446484" y="3340726"/>
                  <a:pt x="446484" y="3423047"/>
                </a:cubicBezTo>
                <a:cubicBezTo>
                  <a:pt x="446484" y="3505368"/>
                  <a:pt x="379977" y="3571875"/>
                  <a:pt x="297656" y="3571875"/>
                </a:cubicBezTo>
                <a:close/>
              </a:path>
            </a:pathLst>
          </a:custGeom>
          <a:solidFill>
            <a:schemeClr val="accent4"/>
          </a:solidFill>
          <a:ln w="46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514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白色空白母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8410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50종_2 copy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403787" y="226740"/>
            <a:ext cx="10972800" cy="504056"/>
          </a:xfrm>
          <a:prstGeom prst="rect">
            <a:avLst/>
          </a:prstGeom>
        </p:spPr>
        <p:txBody>
          <a:bodyPr/>
          <a:lstStyle>
            <a:lvl1pPr algn="l">
              <a:defRPr lang="ko-KR" altLang="en-US" sz="2800" b="1" kern="1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Arial" panose="020B0604020202020204" pitchFamily="34" charset="0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7064319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Image Stand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815834" y="1893303"/>
            <a:ext cx="5280165" cy="3813048"/>
          </a:xfrm>
          <a:prstGeom prst="roundRect">
            <a:avLst>
              <a:gd name="adj" fmla="val 6678"/>
            </a:avLst>
          </a:prstGeo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Single Image#</a:t>
            </a:r>
          </a:p>
        </p:txBody>
      </p:sp>
    </p:spTree>
    <p:extLst>
      <p:ext uri="{BB962C8B-B14F-4D97-AF65-F5344CB8AC3E}">
        <p14:creationId xmlns:p14="http://schemas.microsoft.com/office/powerpoint/2010/main" val="316205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151770"/>
      </p:ext>
    </p:extLst>
  </p:cSld>
  <p:clrMapOvr>
    <a:masterClrMapping/>
  </p:clrMapOvr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C5455D-65A4-3D60-A537-ED2EDD0D63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4A7002-6C84-F7A4-5578-1BBF31D37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F6DE67-F7C5-1CF5-96A1-258F15C9D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202028-8CFE-F617-BCDA-A4E4B1518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24760C-A3B1-E7AA-E296-E425487D1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9200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EB17CB-7C2D-4774-45D2-4C08A3DC4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496E2D-5A82-AE98-337B-5330A5810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94DFD2-94F8-0A2A-9450-12ED56244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502B4E-B079-C13F-CC89-618A0A733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378188-C36A-45E3-6C71-4108F368F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3321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60177-6A5E-F912-0613-748079F4A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F18FF3-F1BE-B227-CA39-4EE8CF8717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FAD2F8-BA4E-8F38-AB2D-931765744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C96F7C-B42C-C773-AD8A-5AB955B66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F2D215-ED18-1036-FF5D-39657080B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391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169430-3000-8C25-6A76-A8F6A610A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1C06E3-A371-8ABE-E634-BFB0ECCD66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A497ECD-CC52-932D-FE20-F91E73EC0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C9293CB-7552-2A14-8112-489C9AFBF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4621D-77D7-E912-C16B-5E63C438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6A84D3-BBAB-6738-4ABA-3DDB536BA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6711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E8FA07-5C4C-A809-75D3-FAE3F22BB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3A54F0-0B3B-5F4D-270C-A84D32AAC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3AF9AB3-5B54-22C2-1705-5ED5FEE4AB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D1C8750-5041-067E-3E0B-44AEA8D78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FE8F36-C44C-CFD7-013B-47E3CB163F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29D8B5F-A09E-0133-7455-C7B48EDB9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37B6EB2-5515-E2FE-7468-48EBA0F36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BFF6B97-A151-C785-2ABA-EE0C0ED71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94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0878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6C184E-D198-2333-F529-F93E9F5A1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E008DD-4042-0CAD-728E-32C3638D1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A89A519-B426-3DD2-B97A-E7E6674DE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D6F7DF-D896-C077-72D1-6E0024472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039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0F510D5-6E68-135A-C244-6D2910923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03FE42-869A-B1ED-F275-4DE7D4D36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4DE442-ABF5-B4BF-015E-BECF54C95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379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EFD36D-A0EE-EFAA-6EC2-FFE751655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03DA93-AC7E-1730-5F8D-B96CB8415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A5D953-0614-005D-5380-483C3DBE8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872108-76E4-B23E-C3E3-5C05C94D6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E54E96-6BE7-E80A-900A-2E7F7BED4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16142E-6B88-BEC2-8099-164E37F98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3026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62858E-50CB-1CCA-0EDA-C699A331C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7C94E74-2D89-9BA3-019E-BD5B39F312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930833-7379-DC9B-EBA4-6193D3DF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B2DFD9-076D-801F-384B-9CA56C990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F07345-0863-5712-B327-F8FE11530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C710061-BFB9-A0CB-E6F6-0C0E44EC9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711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DBAB4B-ED0A-EAF1-D056-18A4F9C4C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E1DCFB2-ED3D-5EB6-4CF9-A588B26D73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797111-0062-A0FD-30F6-B84EF69A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9BDBFB-2FC7-DDFB-28E4-9D7343A3D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79CB05-C1D9-0ED1-D95A-EC7EF2A7C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5839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0F2355B-2775-39A6-1A86-842F2A5EDB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A4ED6DE-FBF4-9F2B-6B18-A3F14210D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B3AD92-7955-3BBD-8961-A7E2C4E75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196697-A706-14CF-E4B6-22D255C23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D78695-905A-5D7D-D274-5DCAE0778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426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95750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018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091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84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79083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624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45568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7165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3989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02906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52460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5917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6374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68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"/>
          <p:cNvSpPr txBox="1">
            <a:spLocks noGrp="1"/>
          </p:cNvSpPr>
          <p:nvPr>
            <p:ph type="body" sz="quarter" idx="21"/>
          </p:nvPr>
        </p:nvSpPr>
        <p:spPr>
          <a:xfrm>
            <a:off x="603249" y="5919524"/>
            <a:ext cx="10985502" cy="318490"/>
          </a:xfrm>
          <a:prstGeom prst="rect">
            <a:avLst/>
          </a:prstGeom>
          <a:ln w="3175"/>
        </p:spPr>
        <p:txBody>
          <a:bodyPr lIns="22859" tIns="22859" rIns="22859" bIns="22859" anchor="b">
            <a:noAutofit/>
          </a:bodyPr>
          <a:lstStyle/>
          <a:p>
            <a: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pPr>
            <a:endParaRPr/>
          </a:p>
        </p:txBody>
      </p:sp>
      <p:sp>
        <p:nvSpPr>
          <p:cNvPr id="110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03248" y="1287495"/>
            <a:ext cx="10985502" cy="2324101"/>
          </a:xfrm>
          <a:prstGeom prst="rect">
            <a:avLst/>
          </a:prstGeom>
        </p:spPr>
        <p:txBody>
          <a:bodyPr lIns="25400" tIns="25400" rIns="25400" bIns="25400" anchor="b"/>
          <a:lstStyle>
            <a:lvl1pPr defTabSz="1218565">
              <a:lnSpc>
                <a:spcPct val="80000"/>
              </a:lnSpc>
              <a:defRPr sz="5800" b="1" spc="-116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1pPr>
          </a:lstStyle>
          <a:p>
            <a:r>
              <a:t>标题文本</a:t>
            </a:r>
          </a:p>
        </p:txBody>
      </p:sp>
      <p:sp>
        <p:nvSpPr>
          <p:cNvPr id="111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0" y="3598432"/>
            <a:ext cx="10985500" cy="952501"/>
          </a:xfrm>
          <a:prstGeom prst="rect">
            <a:avLst/>
          </a:prstGeom>
        </p:spPr>
        <p:txBody>
          <a:bodyPr lIns="25400" tIns="25400" rIns="25400" bIns="25400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1pPr>
            <a:lvl2pPr marL="0" indent="4572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2pPr>
            <a:lvl3pPr marL="0" indent="9144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3pPr>
            <a:lvl4pPr marL="0" indent="13716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4pPr>
            <a:lvl5pPr marL="0" indent="1828800" defTabSz="41275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b="1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000699" y="6540499"/>
            <a:ext cx="190602" cy="187301"/>
          </a:xfrm>
          <a:prstGeom prst="rect">
            <a:avLst/>
          </a:prstGeom>
        </p:spPr>
        <p:txBody>
          <a:bodyPr lIns="25400" tIns="25400" rIns="25400" bIns="25400" anchor="b"/>
          <a:lstStyle>
            <a:lvl1pPr algn="ctr" defTabSz="292100">
              <a:defRPr sz="90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373231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143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730336" y="64122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lnSpc>
                <a:spcPct val="100000"/>
              </a:lnSpc>
              <a:defRPr sz="1400">
                <a:solidFill>
                  <a:schemeClr val="accent4"/>
                </a:solidFill>
                <a:latin typeface="+mn-lt"/>
                <a:ea typeface="+mn-ea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240649" y="6459612"/>
            <a:ext cx="1786836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>
                <a:solidFill>
                  <a:schemeClr val="accent4"/>
                </a:solidFill>
                <a:effectLst/>
                <a:latin typeface="+mn-lt"/>
                <a:ea typeface="+mn-ea"/>
                <a:cs typeface="+mn-cs"/>
              </a:rPr>
              <a:t>www.docer.com</a:t>
            </a:r>
            <a:endParaRPr lang="zh-CN" altLang="zh-CN" sz="1200" kern="1200" dirty="0">
              <a:solidFill>
                <a:schemeClr val="accent4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dirty="0">
              <a:solidFill>
                <a:schemeClr val="accent4"/>
              </a:solidFill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200" dirty="0">
              <a:solidFill>
                <a:schemeClr val="accent4"/>
              </a:solidFill>
              <a:latin typeface="+mn-lt"/>
              <a:ea typeface="+mn-ea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0478371" y="6440939"/>
            <a:ext cx="2362442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>
                <a:solidFill>
                  <a:schemeClr val="accent4"/>
                </a:solidFill>
                <a:effectLst/>
                <a:latin typeface="+mn-lt"/>
                <a:ea typeface="+mn-ea"/>
                <a:cs typeface="+mn-cs"/>
              </a:rPr>
              <a:t>kingsoft@docer.cn</a:t>
            </a:r>
            <a:endParaRPr lang="zh-CN" altLang="zh-CN" sz="1200" kern="1200" dirty="0">
              <a:solidFill>
                <a:schemeClr val="accent4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240649" y="190539"/>
            <a:ext cx="1026563" cy="33592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4"/>
                </a:solidFill>
                <a:latin typeface="+mn-lt"/>
                <a:ea typeface="+mn-ea"/>
              </a:rPr>
              <a:t>YOURLOGO</a:t>
            </a:r>
            <a:endParaRPr lang="zh-CN" altLang="en-US" sz="1400" dirty="0">
              <a:solidFill>
                <a:schemeClr val="accent4"/>
              </a:solidFill>
              <a:latin typeface="+mn-lt"/>
              <a:ea typeface="+mn-ea"/>
            </a:endParaRPr>
          </a:p>
        </p:txBody>
      </p:sp>
      <p:sp>
        <p:nvSpPr>
          <p:cNvPr id="10" name="图形 13"/>
          <p:cNvSpPr/>
          <p:nvPr userDrawn="1"/>
        </p:nvSpPr>
        <p:spPr>
          <a:xfrm flipH="1">
            <a:off x="11538365" y="333375"/>
            <a:ext cx="318673" cy="254938"/>
          </a:xfrm>
          <a:custGeom>
            <a:avLst/>
            <a:gdLst>
              <a:gd name="connsiteX0" fmla="*/ 2827735 w 4464843"/>
              <a:gd name="connsiteY0" fmla="*/ 297656 h 3571875"/>
              <a:gd name="connsiteX1" fmla="*/ 892969 w 4464843"/>
              <a:gd name="connsiteY1" fmla="*/ 297656 h 3571875"/>
              <a:gd name="connsiteX2" fmla="*/ 744141 w 4464843"/>
              <a:gd name="connsiteY2" fmla="*/ 148828 h 3571875"/>
              <a:gd name="connsiteX3" fmla="*/ 892969 w 4464843"/>
              <a:gd name="connsiteY3" fmla="*/ 0 h 3571875"/>
              <a:gd name="connsiteX4" fmla="*/ 2827735 w 4464843"/>
              <a:gd name="connsiteY4" fmla="*/ 0 h 3571875"/>
              <a:gd name="connsiteX5" fmla="*/ 2976563 w 4464843"/>
              <a:gd name="connsiteY5" fmla="*/ 148828 h 3571875"/>
              <a:gd name="connsiteX6" fmla="*/ 2827735 w 4464843"/>
              <a:gd name="connsiteY6" fmla="*/ 297656 h 3571875"/>
              <a:gd name="connsiteX7" fmla="*/ 4316016 w 4464843"/>
              <a:gd name="connsiteY7" fmla="*/ 1934766 h 3571875"/>
              <a:gd name="connsiteX8" fmla="*/ 892969 w 4464843"/>
              <a:gd name="connsiteY8" fmla="*/ 1934766 h 3571875"/>
              <a:gd name="connsiteX9" fmla="*/ 744141 w 4464843"/>
              <a:gd name="connsiteY9" fmla="*/ 1785938 h 3571875"/>
              <a:gd name="connsiteX10" fmla="*/ 892969 w 4464843"/>
              <a:gd name="connsiteY10" fmla="*/ 1637109 h 3571875"/>
              <a:gd name="connsiteX11" fmla="*/ 4316016 w 4464843"/>
              <a:gd name="connsiteY11" fmla="*/ 1637109 h 3571875"/>
              <a:gd name="connsiteX12" fmla="*/ 4464844 w 4464843"/>
              <a:gd name="connsiteY12" fmla="*/ 1785938 h 3571875"/>
              <a:gd name="connsiteX13" fmla="*/ 4316016 w 4464843"/>
              <a:gd name="connsiteY13" fmla="*/ 1934766 h 3571875"/>
              <a:gd name="connsiteX14" fmla="*/ 2827735 w 4464843"/>
              <a:gd name="connsiteY14" fmla="*/ 3571875 h 3571875"/>
              <a:gd name="connsiteX15" fmla="*/ 892969 w 4464843"/>
              <a:gd name="connsiteY15" fmla="*/ 3571875 h 3571875"/>
              <a:gd name="connsiteX16" fmla="*/ 744141 w 4464843"/>
              <a:gd name="connsiteY16" fmla="*/ 3423047 h 3571875"/>
              <a:gd name="connsiteX17" fmla="*/ 892969 w 4464843"/>
              <a:gd name="connsiteY17" fmla="*/ 3274219 h 3571875"/>
              <a:gd name="connsiteX18" fmla="*/ 2827735 w 4464843"/>
              <a:gd name="connsiteY18" fmla="*/ 3274219 h 3571875"/>
              <a:gd name="connsiteX19" fmla="*/ 2976563 w 4464843"/>
              <a:gd name="connsiteY19" fmla="*/ 3423047 h 3571875"/>
              <a:gd name="connsiteX20" fmla="*/ 2827735 w 4464843"/>
              <a:gd name="connsiteY20" fmla="*/ 3571875 h 3571875"/>
              <a:gd name="connsiteX21" fmla="*/ 297656 w 4464843"/>
              <a:gd name="connsiteY21" fmla="*/ 297656 h 3571875"/>
              <a:gd name="connsiteX22" fmla="*/ 148828 w 4464843"/>
              <a:gd name="connsiteY22" fmla="*/ 297656 h 3571875"/>
              <a:gd name="connsiteX23" fmla="*/ 0 w 4464843"/>
              <a:gd name="connsiteY23" fmla="*/ 148828 h 3571875"/>
              <a:gd name="connsiteX24" fmla="*/ 148828 w 4464843"/>
              <a:gd name="connsiteY24" fmla="*/ 0 h 3571875"/>
              <a:gd name="connsiteX25" fmla="*/ 297656 w 4464843"/>
              <a:gd name="connsiteY25" fmla="*/ 0 h 3571875"/>
              <a:gd name="connsiteX26" fmla="*/ 446484 w 4464843"/>
              <a:gd name="connsiteY26" fmla="*/ 148828 h 3571875"/>
              <a:gd name="connsiteX27" fmla="*/ 297656 w 4464843"/>
              <a:gd name="connsiteY27" fmla="*/ 297656 h 3571875"/>
              <a:gd name="connsiteX28" fmla="*/ 297656 w 4464843"/>
              <a:gd name="connsiteY28" fmla="*/ 1934766 h 3571875"/>
              <a:gd name="connsiteX29" fmla="*/ 148828 w 4464843"/>
              <a:gd name="connsiteY29" fmla="*/ 1934766 h 3571875"/>
              <a:gd name="connsiteX30" fmla="*/ 0 w 4464843"/>
              <a:gd name="connsiteY30" fmla="*/ 1785938 h 3571875"/>
              <a:gd name="connsiteX31" fmla="*/ 148828 w 4464843"/>
              <a:gd name="connsiteY31" fmla="*/ 1637109 h 3571875"/>
              <a:gd name="connsiteX32" fmla="*/ 297656 w 4464843"/>
              <a:gd name="connsiteY32" fmla="*/ 1637109 h 3571875"/>
              <a:gd name="connsiteX33" fmla="*/ 446484 w 4464843"/>
              <a:gd name="connsiteY33" fmla="*/ 1785938 h 3571875"/>
              <a:gd name="connsiteX34" fmla="*/ 297656 w 4464843"/>
              <a:gd name="connsiteY34" fmla="*/ 1934766 h 3571875"/>
              <a:gd name="connsiteX35" fmla="*/ 297656 w 4464843"/>
              <a:gd name="connsiteY35" fmla="*/ 3571875 h 3571875"/>
              <a:gd name="connsiteX36" fmla="*/ 148828 w 4464843"/>
              <a:gd name="connsiteY36" fmla="*/ 3571875 h 3571875"/>
              <a:gd name="connsiteX37" fmla="*/ 0 w 4464843"/>
              <a:gd name="connsiteY37" fmla="*/ 3423047 h 3571875"/>
              <a:gd name="connsiteX38" fmla="*/ 148828 w 4464843"/>
              <a:gd name="connsiteY38" fmla="*/ 3274219 h 3571875"/>
              <a:gd name="connsiteX39" fmla="*/ 297656 w 4464843"/>
              <a:gd name="connsiteY39" fmla="*/ 3274219 h 3571875"/>
              <a:gd name="connsiteX40" fmla="*/ 446484 w 4464843"/>
              <a:gd name="connsiteY40" fmla="*/ 3423047 h 3571875"/>
              <a:gd name="connsiteX41" fmla="*/ 297656 w 4464843"/>
              <a:gd name="connsiteY41" fmla="*/ 3571875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464843" h="3571875">
                <a:moveTo>
                  <a:pt x="2827735" y="297656"/>
                </a:moveTo>
                <a:lnTo>
                  <a:pt x="892969" y="297656"/>
                </a:lnTo>
                <a:cubicBezTo>
                  <a:pt x="810648" y="297656"/>
                  <a:pt x="744141" y="231149"/>
                  <a:pt x="744141" y="148828"/>
                </a:cubicBezTo>
                <a:cubicBezTo>
                  <a:pt x="744141" y="66508"/>
                  <a:pt x="810648" y="0"/>
                  <a:pt x="892969" y="0"/>
                </a:cubicBezTo>
                <a:lnTo>
                  <a:pt x="2827735" y="0"/>
                </a:lnTo>
                <a:cubicBezTo>
                  <a:pt x="2910055" y="0"/>
                  <a:pt x="2976563" y="66508"/>
                  <a:pt x="2976563" y="148828"/>
                </a:cubicBezTo>
                <a:cubicBezTo>
                  <a:pt x="2976563" y="231149"/>
                  <a:pt x="2910055" y="297656"/>
                  <a:pt x="2827735" y="297656"/>
                </a:cubicBezTo>
                <a:close/>
                <a:moveTo>
                  <a:pt x="4316016" y="1934766"/>
                </a:moveTo>
                <a:lnTo>
                  <a:pt x="892969" y="1934766"/>
                </a:lnTo>
                <a:cubicBezTo>
                  <a:pt x="810648" y="1934766"/>
                  <a:pt x="744141" y="1868258"/>
                  <a:pt x="744141" y="1785938"/>
                </a:cubicBezTo>
                <a:cubicBezTo>
                  <a:pt x="744141" y="1703617"/>
                  <a:pt x="810648" y="1637109"/>
                  <a:pt x="892969" y="1637109"/>
                </a:cubicBezTo>
                <a:lnTo>
                  <a:pt x="4316016" y="1637109"/>
                </a:lnTo>
                <a:cubicBezTo>
                  <a:pt x="4398336" y="1637109"/>
                  <a:pt x="4464844" y="1703617"/>
                  <a:pt x="4464844" y="1785938"/>
                </a:cubicBezTo>
                <a:cubicBezTo>
                  <a:pt x="4464844" y="1868258"/>
                  <a:pt x="4398336" y="1934766"/>
                  <a:pt x="4316016" y="1934766"/>
                </a:cubicBezTo>
                <a:close/>
                <a:moveTo>
                  <a:pt x="2827735" y="3571875"/>
                </a:moveTo>
                <a:lnTo>
                  <a:pt x="892969" y="3571875"/>
                </a:lnTo>
                <a:cubicBezTo>
                  <a:pt x="810648" y="3571875"/>
                  <a:pt x="744141" y="3505368"/>
                  <a:pt x="744141" y="3423047"/>
                </a:cubicBezTo>
                <a:cubicBezTo>
                  <a:pt x="744141" y="3340726"/>
                  <a:pt x="810648" y="3274219"/>
                  <a:pt x="892969" y="3274219"/>
                </a:cubicBezTo>
                <a:lnTo>
                  <a:pt x="2827735" y="3274219"/>
                </a:lnTo>
                <a:cubicBezTo>
                  <a:pt x="2910055" y="3274219"/>
                  <a:pt x="2976563" y="3340726"/>
                  <a:pt x="2976563" y="3423047"/>
                </a:cubicBezTo>
                <a:cubicBezTo>
                  <a:pt x="2976563" y="3505368"/>
                  <a:pt x="2910055" y="3571875"/>
                  <a:pt x="2827735" y="3571875"/>
                </a:cubicBezTo>
                <a:close/>
                <a:moveTo>
                  <a:pt x="297656" y="297656"/>
                </a:moveTo>
                <a:lnTo>
                  <a:pt x="148828" y="297656"/>
                </a:lnTo>
                <a:cubicBezTo>
                  <a:pt x="66508" y="297656"/>
                  <a:pt x="0" y="231149"/>
                  <a:pt x="0" y="148828"/>
                </a:cubicBezTo>
                <a:cubicBezTo>
                  <a:pt x="0" y="66508"/>
                  <a:pt x="66508" y="0"/>
                  <a:pt x="148828" y="0"/>
                </a:cubicBezTo>
                <a:lnTo>
                  <a:pt x="297656" y="0"/>
                </a:lnTo>
                <a:cubicBezTo>
                  <a:pt x="379977" y="0"/>
                  <a:pt x="446484" y="66508"/>
                  <a:pt x="446484" y="148828"/>
                </a:cubicBezTo>
                <a:cubicBezTo>
                  <a:pt x="446484" y="231149"/>
                  <a:pt x="379977" y="297656"/>
                  <a:pt x="297656" y="297656"/>
                </a:cubicBezTo>
                <a:close/>
                <a:moveTo>
                  <a:pt x="297656" y="1934766"/>
                </a:moveTo>
                <a:lnTo>
                  <a:pt x="148828" y="1934766"/>
                </a:lnTo>
                <a:cubicBezTo>
                  <a:pt x="66508" y="1934766"/>
                  <a:pt x="0" y="1868258"/>
                  <a:pt x="0" y="1785938"/>
                </a:cubicBezTo>
                <a:cubicBezTo>
                  <a:pt x="0" y="1703617"/>
                  <a:pt x="66508" y="1637109"/>
                  <a:pt x="148828" y="1637109"/>
                </a:cubicBezTo>
                <a:lnTo>
                  <a:pt x="297656" y="1637109"/>
                </a:lnTo>
                <a:cubicBezTo>
                  <a:pt x="379977" y="1637109"/>
                  <a:pt x="446484" y="1703617"/>
                  <a:pt x="446484" y="1785938"/>
                </a:cubicBezTo>
                <a:cubicBezTo>
                  <a:pt x="446484" y="1868258"/>
                  <a:pt x="379977" y="1934766"/>
                  <a:pt x="297656" y="1934766"/>
                </a:cubicBezTo>
                <a:close/>
                <a:moveTo>
                  <a:pt x="297656" y="3571875"/>
                </a:moveTo>
                <a:lnTo>
                  <a:pt x="148828" y="3571875"/>
                </a:lnTo>
                <a:cubicBezTo>
                  <a:pt x="66508" y="3571875"/>
                  <a:pt x="0" y="3505368"/>
                  <a:pt x="0" y="3423047"/>
                </a:cubicBezTo>
                <a:cubicBezTo>
                  <a:pt x="0" y="3340726"/>
                  <a:pt x="66508" y="3274219"/>
                  <a:pt x="148828" y="3274219"/>
                </a:cubicBezTo>
                <a:lnTo>
                  <a:pt x="297656" y="3274219"/>
                </a:lnTo>
                <a:cubicBezTo>
                  <a:pt x="379977" y="3274219"/>
                  <a:pt x="446484" y="3340726"/>
                  <a:pt x="446484" y="3423047"/>
                </a:cubicBezTo>
                <a:cubicBezTo>
                  <a:pt x="446484" y="3505368"/>
                  <a:pt x="379977" y="3571875"/>
                  <a:pt x="297656" y="3571875"/>
                </a:cubicBezTo>
                <a:close/>
              </a:path>
            </a:pathLst>
          </a:custGeom>
          <a:solidFill>
            <a:schemeClr val="accent4"/>
          </a:solidFill>
          <a:ln w="46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15484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白色空白母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88819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50종_2 copy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403787" y="226740"/>
            <a:ext cx="10972800" cy="504056"/>
          </a:xfrm>
          <a:prstGeom prst="rect">
            <a:avLst/>
          </a:prstGeom>
        </p:spPr>
        <p:txBody>
          <a:bodyPr/>
          <a:lstStyle>
            <a:lvl1pPr algn="l">
              <a:defRPr lang="ko-KR" altLang="en-US" sz="2800" b="1" kern="1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Arial" panose="020B0604020202020204" pitchFamily="34" charset="0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14964091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Image Stand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815834" y="1893303"/>
            <a:ext cx="5280165" cy="3813048"/>
          </a:xfrm>
          <a:prstGeom prst="roundRect">
            <a:avLst>
              <a:gd name="adj" fmla="val 6678"/>
            </a:avLst>
          </a:prstGeo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Single Image#</a:t>
            </a:r>
          </a:p>
        </p:txBody>
      </p:sp>
    </p:spTree>
    <p:extLst>
      <p:ext uri="{BB962C8B-B14F-4D97-AF65-F5344CB8AC3E}">
        <p14:creationId xmlns:p14="http://schemas.microsoft.com/office/powerpoint/2010/main" val="120607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56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4D073-1D72-47A3-8931-EBB9213BC5FE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4D62B-F7EC-40B1-BDD2-C8BA27287F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36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0102"/>
            </a:gs>
            <a:gs pos="0">
              <a:srgbClr val="331433"/>
            </a:gs>
            <a:gs pos="100000">
              <a:srgbClr val="061C5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A598E-1133-4548-9FE0-915161A3608D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BEFEC-ADBD-4CB6-92E8-EF20253A4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16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19D27-C416-4D37-8E7B-A2B4C38B5F6C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34084-C508-49DA-BFC6-A2075EB742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PA_圆角矩形 1">
            <a:extLst>
              <a:ext uri="{FF2B5EF4-FFF2-40B4-BE49-F238E27FC236}">
                <a16:creationId xmlns:a16="http://schemas.microsoft.com/office/drawing/2014/main" id="{D28A1AE8-2F47-4901-8449-0656EADB9B47}"/>
              </a:ext>
            </a:extLst>
          </p:cNvPr>
          <p:cNvSpPr/>
          <p:nvPr userDrawn="1">
            <p:custDataLst>
              <p:tags r:id="rId14"/>
            </p:custDataLst>
          </p:nvPr>
        </p:nvSpPr>
        <p:spPr>
          <a:xfrm>
            <a:off x="202698" y="215231"/>
            <a:ext cx="11749182" cy="640213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圆角矩形 10">
            <a:extLst>
              <a:ext uri="{FF2B5EF4-FFF2-40B4-BE49-F238E27FC236}">
                <a16:creationId xmlns:a16="http://schemas.microsoft.com/office/drawing/2014/main" id="{F076A026-BAAA-4D1D-A52C-1FE6BC42C241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399607" y="-669852"/>
            <a:ext cx="552893" cy="1339703"/>
          </a:xfrm>
          <a:prstGeom prst="roundRect">
            <a:avLst>
              <a:gd name="adj" fmla="val 50000"/>
            </a:avLst>
          </a:prstGeom>
          <a:solidFill>
            <a:srgbClr val="1E3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82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59000"/>
                </a:schemeClr>
              </a:gs>
              <a:gs pos="0">
                <a:schemeClr val="bg1">
                  <a:alpha val="34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02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36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E7EFFA8-0628-A70F-E7B3-0C0DA60B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549A6-0A9D-7998-BA0F-24F274289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AAB33C-6887-ED59-EA0F-6B1C68A8E4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8C04B-7835-46A8-9B69-2A41F623CE71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ECEB84-D02A-790F-0AC3-F4B1DD8746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21B5B3-3866-5334-D308-32366EF144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7D52A-286C-400D-ABD0-36DC7E01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6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4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915A9-1404-4910-AD82-B9B93FC8620F}" type="datetimeFigureOut">
              <a:rPr lang="zh-CN" altLang="en-US" smtClean="0"/>
              <a:t>2024-09-26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1804A-CC74-4A4B-8408-71E283B62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94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openxmlformats.org/officeDocument/2006/relationships/image" Target="../media/image43.png"/><Relationship Id="rId3" Type="http://schemas.openxmlformats.org/officeDocument/2006/relationships/notesSlide" Target="../notesSlides/notesSlide12.xml"/><Relationship Id="rId7" Type="http://schemas.openxmlformats.org/officeDocument/2006/relationships/diagramColors" Target="../diagrams/colors3.xml"/><Relationship Id="rId12" Type="http://schemas.openxmlformats.org/officeDocument/2006/relationships/image" Target="../media/image42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4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41.png"/><Relationship Id="rId5" Type="http://schemas.openxmlformats.org/officeDocument/2006/relationships/diagramLayout" Target="../diagrams/layout3.xml"/><Relationship Id="rId10" Type="http://schemas.openxmlformats.org/officeDocument/2006/relationships/image" Target="../media/image40.png"/><Relationship Id="rId4" Type="http://schemas.openxmlformats.org/officeDocument/2006/relationships/diagramData" Target="../diagrams/data3.xml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7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9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2.jpg"/><Relationship Id="rId5" Type="http://schemas.openxmlformats.org/officeDocument/2006/relationships/image" Target="../media/image81.jpeg"/><Relationship Id="rId4" Type="http://schemas.openxmlformats.org/officeDocument/2006/relationships/image" Target="../media/image8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4.png"/><Relationship Id="rId7" Type="http://schemas.openxmlformats.org/officeDocument/2006/relationships/image" Target="../media/image9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g"/><Relationship Id="rId3" Type="http://schemas.openxmlformats.org/officeDocument/2006/relationships/tags" Target="../tags/tag22.xml"/><Relationship Id="rId7" Type="http://schemas.openxmlformats.org/officeDocument/2006/relationships/image" Target="../media/image8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83.png"/><Relationship Id="rId5" Type="http://schemas.openxmlformats.org/officeDocument/2006/relationships/image" Target="../media/image97.png"/><Relationship Id="rId10" Type="http://schemas.openxmlformats.org/officeDocument/2006/relationships/image" Target="../media/image100.png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99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26" Type="http://schemas.openxmlformats.org/officeDocument/2006/relationships/tags" Target="../tags/tag48.xml"/><Relationship Id="rId21" Type="http://schemas.openxmlformats.org/officeDocument/2006/relationships/tags" Target="../tags/tag43.xml"/><Relationship Id="rId34" Type="http://schemas.openxmlformats.org/officeDocument/2006/relationships/tags" Target="../tags/tag56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openxmlformats.org/officeDocument/2006/relationships/tags" Target="../tags/tag47.xml"/><Relationship Id="rId33" Type="http://schemas.openxmlformats.org/officeDocument/2006/relationships/tags" Target="../tags/tag55.xml"/><Relationship Id="rId38" Type="http://schemas.openxmlformats.org/officeDocument/2006/relationships/image" Target="../media/image102.png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29" Type="http://schemas.openxmlformats.org/officeDocument/2006/relationships/tags" Target="../tags/tag51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tags" Target="../tags/tag46.xml"/><Relationship Id="rId32" Type="http://schemas.openxmlformats.org/officeDocument/2006/relationships/tags" Target="../tags/tag54.xml"/><Relationship Id="rId37" Type="http://schemas.openxmlformats.org/officeDocument/2006/relationships/image" Target="../media/image101.png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tags" Target="../tags/tag45.xml"/><Relationship Id="rId28" Type="http://schemas.openxmlformats.org/officeDocument/2006/relationships/tags" Target="../tags/tag50.xml"/><Relationship Id="rId36" Type="http://schemas.openxmlformats.org/officeDocument/2006/relationships/notesSlide" Target="../notesSlides/notesSlide17.xml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31" Type="http://schemas.openxmlformats.org/officeDocument/2006/relationships/tags" Target="../tags/tag53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tags" Target="../tags/tag44.xml"/><Relationship Id="rId27" Type="http://schemas.openxmlformats.org/officeDocument/2006/relationships/tags" Target="../tags/tag49.xml"/><Relationship Id="rId30" Type="http://schemas.openxmlformats.org/officeDocument/2006/relationships/tags" Target="../tags/tag52.xml"/><Relationship Id="rId35" Type="http://schemas.openxmlformats.org/officeDocument/2006/relationships/slideLayout" Target="../slideLayouts/slideLayout83.xml"/><Relationship Id="rId8" Type="http://schemas.openxmlformats.org/officeDocument/2006/relationships/tags" Target="../tags/tag30.xml"/><Relationship Id="rId3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slideLayout" Target="../slideLayouts/slideLayout83.xml"/><Relationship Id="rId18" Type="http://schemas.openxmlformats.org/officeDocument/2006/relationships/image" Target="../media/image110.png"/><Relationship Id="rId26" Type="http://schemas.openxmlformats.org/officeDocument/2006/relationships/image" Target="../media/image118.png"/><Relationship Id="rId3" Type="http://schemas.openxmlformats.org/officeDocument/2006/relationships/tags" Target="../tags/tag59.xml"/><Relationship Id="rId21" Type="http://schemas.openxmlformats.org/officeDocument/2006/relationships/image" Target="../media/image113.png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image" Target="../media/image109.png"/><Relationship Id="rId25" Type="http://schemas.openxmlformats.org/officeDocument/2006/relationships/image" Target="../media/image117.png"/><Relationship Id="rId2" Type="http://schemas.openxmlformats.org/officeDocument/2006/relationships/tags" Target="../tags/tag58.xml"/><Relationship Id="rId16" Type="http://schemas.openxmlformats.org/officeDocument/2006/relationships/image" Target="../media/image108.png"/><Relationship Id="rId20" Type="http://schemas.openxmlformats.org/officeDocument/2006/relationships/image" Target="../media/image112.pn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24" Type="http://schemas.openxmlformats.org/officeDocument/2006/relationships/image" Target="../media/image116.png"/><Relationship Id="rId5" Type="http://schemas.openxmlformats.org/officeDocument/2006/relationships/tags" Target="../tags/tag61.xml"/><Relationship Id="rId15" Type="http://schemas.openxmlformats.org/officeDocument/2006/relationships/image" Target="../media/image107.png"/><Relationship Id="rId23" Type="http://schemas.openxmlformats.org/officeDocument/2006/relationships/image" Target="../media/image115.png"/><Relationship Id="rId10" Type="http://schemas.openxmlformats.org/officeDocument/2006/relationships/tags" Target="../tags/tag66.xml"/><Relationship Id="rId19" Type="http://schemas.openxmlformats.org/officeDocument/2006/relationships/image" Target="../media/image111.png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notesSlide" Target="../notesSlides/notesSlide19.xml"/><Relationship Id="rId22" Type="http://schemas.openxmlformats.org/officeDocument/2006/relationships/image" Target="../media/image1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83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84.png"/><Relationship Id="rId9" Type="http://schemas.openxmlformats.org/officeDocument/2006/relationships/image" Target="../media/image1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tags" Target="../tags/tag71.xml"/><Relationship Id="rId7" Type="http://schemas.openxmlformats.org/officeDocument/2006/relationships/image" Target="../media/image132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22.xml"/><Relationship Id="rId10" Type="http://schemas.openxmlformats.org/officeDocument/2006/relationships/image" Target="../media/image135.png"/><Relationship Id="rId4" Type="http://schemas.openxmlformats.org/officeDocument/2006/relationships/slideLayout" Target="../slideLayouts/slideLayout71.xml"/><Relationship Id="rId9" Type="http://schemas.openxmlformats.org/officeDocument/2006/relationships/image" Target="../media/image1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139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84.png"/><Relationship Id="rId7" Type="http://schemas.openxmlformats.org/officeDocument/2006/relationships/image" Target="../media/image14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Relationship Id="rId9" Type="http://schemas.openxmlformats.org/officeDocument/2006/relationships/image" Target="../media/image14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slideLayout" Target="../slideLayouts/slideLayout71.xml"/><Relationship Id="rId7" Type="http://schemas.openxmlformats.org/officeDocument/2006/relationships/image" Target="../media/image148.png"/><Relationship Id="rId12" Type="http://schemas.openxmlformats.org/officeDocument/2006/relationships/image" Target="../media/image153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6.jpeg"/><Relationship Id="rId9" Type="http://schemas.openxmlformats.org/officeDocument/2006/relationships/image" Target="../media/image1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156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66.png"/><Relationship Id="rId4" Type="http://schemas.openxmlformats.org/officeDocument/2006/relationships/image" Target="../media/image1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68.png"/><Relationship Id="rId4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diagramDrawing" Target="../diagrams/drawing4.xml"/><Relationship Id="rId3" Type="http://schemas.openxmlformats.org/officeDocument/2006/relationships/tags" Target="../tags/tag76.xml"/><Relationship Id="rId7" Type="http://schemas.openxmlformats.org/officeDocument/2006/relationships/image" Target="../media/image19.png"/><Relationship Id="rId12" Type="http://schemas.openxmlformats.org/officeDocument/2006/relationships/diagramColors" Target="../diagrams/colors4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18.png"/><Relationship Id="rId11" Type="http://schemas.openxmlformats.org/officeDocument/2006/relationships/diagramQuickStyle" Target="../diagrams/quickStyle4.xml"/><Relationship Id="rId5" Type="http://schemas.openxmlformats.org/officeDocument/2006/relationships/notesSlide" Target="../notesSlides/notesSlide25.xml"/><Relationship Id="rId15" Type="http://schemas.openxmlformats.org/officeDocument/2006/relationships/image" Target="../media/image22.png"/><Relationship Id="rId10" Type="http://schemas.openxmlformats.org/officeDocument/2006/relationships/diagramLayout" Target="../diagrams/layout4.xml"/><Relationship Id="rId4" Type="http://schemas.openxmlformats.org/officeDocument/2006/relationships/slideLayout" Target="../slideLayouts/slideLayout41.xml"/><Relationship Id="rId9" Type="http://schemas.openxmlformats.org/officeDocument/2006/relationships/diagramData" Target="../diagrams/data4.xml"/><Relationship Id="rId14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tags" Target="../tags/tag79.xml"/><Relationship Id="rId7" Type="http://schemas.openxmlformats.org/officeDocument/2006/relationships/image" Target="../media/image6.jpe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notesSlide" Target="../notesSlides/notesSlide26.xml"/><Relationship Id="rId11" Type="http://schemas.openxmlformats.org/officeDocument/2006/relationships/image" Target="../media/image172.png"/><Relationship Id="rId5" Type="http://schemas.openxmlformats.org/officeDocument/2006/relationships/slideLayout" Target="../slideLayouts/slideLayout41.xml"/><Relationship Id="rId10" Type="http://schemas.openxmlformats.org/officeDocument/2006/relationships/image" Target="../media/image171.png"/><Relationship Id="rId4" Type="http://schemas.openxmlformats.org/officeDocument/2006/relationships/tags" Target="../tags/tag80.xml"/><Relationship Id="rId9" Type="http://schemas.openxmlformats.org/officeDocument/2006/relationships/image" Target="../media/image17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diagramDrawing" Target="../diagrams/drawing2.xml"/><Relationship Id="rId3" Type="http://schemas.openxmlformats.org/officeDocument/2006/relationships/tags" Target="../tags/tag6.xml"/><Relationship Id="rId7" Type="http://schemas.openxmlformats.org/officeDocument/2006/relationships/image" Target="../media/image19.png"/><Relationship Id="rId12" Type="http://schemas.openxmlformats.org/officeDocument/2006/relationships/diagramColors" Target="../diagrams/colors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11" Type="http://schemas.openxmlformats.org/officeDocument/2006/relationships/diagramQuickStyle" Target="../diagrams/quickStyle2.xml"/><Relationship Id="rId5" Type="http://schemas.openxmlformats.org/officeDocument/2006/relationships/notesSlide" Target="../notesSlides/notesSlide5.xml"/><Relationship Id="rId15" Type="http://schemas.openxmlformats.org/officeDocument/2006/relationships/image" Target="../media/image22.png"/><Relationship Id="rId10" Type="http://schemas.openxmlformats.org/officeDocument/2006/relationships/diagramLayout" Target="../diagrams/layout2.xml"/><Relationship Id="rId4" Type="http://schemas.openxmlformats.org/officeDocument/2006/relationships/slideLayout" Target="../slideLayouts/slideLayout7.xml"/><Relationship Id="rId9" Type="http://schemas.openxmlformats.org/officeDocument/2006/relationships/diagramData" Target="../diagrams/data2.xml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" y="4"/>
            <a:ext cx="12191999" cy="6857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37818" y="1144349"/>
            <a:ext cx="9589971" cy="30598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面向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数据的资源检索与获取服务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/>
            </a:r>
            <a:b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</a:b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   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    ----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以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超星系列资源为例</a:t>
            </a:r>
            <a:b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</a:br>
            <a:endParaRPr sz="44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5" name="object 4"/>
          <p:cNvSpPr txBox="1"/>
          <p:nvPr/>
        </p:nvSpPr>
        <p:spPr>
          <a:xfrm>
            <a:off x="1504215" y="4916809"/>
            <a:ext cx="436499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24535" algn="l"/>
              </a:tabLst>
            </a:pPr>
            <a:r>
              <a:rPr lang="zh-CN" altLang="en-US" sz="2400" b="1" dirty="0" smtClean="0">
                <a:solidFill>
                  <a:srgbClr val="FFFFFF"/>
                </a:solidFill>
                <a:latin typeface="宋体"/>
                <a:cs typeface="宋体"/>
              </a:rPr>
              <a:t>主讲人：王洪</a:t>
            </a:r>
            <a:endParaRPr sz="2400" b="1" dirty="0"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1993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B4B6A38C-B090-4663-9309-42A59EF12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661" y="851955"/>
            <a:ext cx="11929668" cy="575756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CEF6D65C-5446-4AB6-9740-7717755C7D1D}"/>
              </a:ext>
            </a:extLst>
          </p:cNvPr>
          <p:cNvSpPr/>
          <p:nvPr/>
        </p:nvSpPr>
        <p:spPr>
          <a:xfrm>
            <a:off x="3741037" y="3556298"/>
            <a:ext cx="351210" cy="24527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8BFAFE9-C39B-49B8-9D18-43A0F3AFE7B2}"/>
              </a:ext>
            </a:extLst>
          </p:cNvPr>
          <p:cNvSpPr/>
          <p:nvPr/>
        </p:nvSpPr>
        <p:spPr>
          <a:xfrm>
            <a:off x="2723322" y="3221026"/>
            <a:ext cx="1373894" cy="62030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E8B04655-D6C9-4F9F-8BD9-41D50284C9D9}"/>
              </a:ext>
            </a:extLst>
          </p:cNvPr>
          <p:cNvCxnSpPr>
            <a:cxnSpLocks/>
          </p:cNvCxnSpPr>
          <p:nvPr/>
        </p:nvCxnSpPr>
        <p:spPr>
          <a:xfrm flipV="1">
            <a:off x="4097216" y="2954215"/>
            <a:ext cx="2147876" cy="7644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75AC20AA-AF8E-4A51-B2D4-6705D608E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6359" y="0"/>
            <a:ext cx="3101720" cy="678728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81E1CB9-F709-4ED6-9FE7-53F126B8D9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6644" y="0"/>
            <a:ext cx="2651685" cy="6746389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81AD8D23-E29D-4D4D-AE07-15B1F96F39F4}"/>
              </a:ext>
            </a:extLst>
          </p:cNvPr>
          <p:cNvSpPr txBox="1"/>
          <p:nvPr/>
        </p:nvSpPr>
        <p:spPr>
          <a:xfrm>
            <a:off x="3797372" y="398575"/>
            <a:ext cx="30380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深入图书章节目录</a:t>
            </a:r>
            <a:r>
              <a:rPr lang="zh-CN" altLang="en-US" sz="1600" b="0" i="0" dirty="0" smtClean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检索</a:t>
            </a:r>
            <a:endParaRPr lang="zh-CN" altLang="en-US" sz="1600" dirty="0"/>
          </a:p>
        </p:txBody>
      </p:sp>
      <p:sp>
        <p:nvSpPr>
          <p:cNvPr id="18" name="MH_PageTitle">
            <a:extLst>
              <a:ext uri="{FF2B5EF4-FFF2-40B4-BE49-F238E27FC236}">
                <a16:creationId xmlns:a16="http://schemas.microsoft.com/office/drawing/2014/main" id="{3C4DCA78-7C68-703A-808C-160625179F8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0320" y="257178"/>
            <a:ext cx="42481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1.3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目次检索</a:t>
            </a:r>
          </a:p>
        </p:txBody>
      </p:sp>
    </p:spTree>
    <p:extLst>
      <p:ext uri="{BB962C8B-B14F-4D97-AF65-F5344CB8AC3E}">
        <p14:creationId xmlns:p14="http://schemas.microsoft.com/office/powerpoint/2010/main" val="160681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6B3BFB95-9496-432B-87DC-F26A6E875AE2}"/>
              </a:ext>
            </a:extLst>
          </p:cNvPr>
          <p:cNvGrpSpPr/>
          <p:nvPr/>
        </p:nvGrpSpPr>
        <p:grpSpPr>
          <a:xfrm>
            <a:off x="3789621" y="192472"/>
            <a:ext cx="7240108" cy="572303"/>
            <a:chOff x="3482502" y="1187170"/>
            <a:chExt cx="7240108" cy="57230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FEA881E-D0CF-4AE8-ADE9-F2DA6311CBFB}"/>
                </a:ext>
              </a:extLst>
            </p:cNvPr>
            <p:cNvGrpSpPr/>
            <p:nvPr/>
          </p:nvGrpSpPr>
          <p:grpSpPr>
            <a:xfrm>
              <a:off x="5269193" y="1187170"/>
              <a:ext cx="1815088" cy="572303"/>
              <a:chOff x="3666731" y="1984470"/>
              <a:chExt cx="2636520" cy="1447800"/>
            </a:xfrm>
            <a:effectLst>
              <a:outerShdw blurRad="1270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任意多边形 10">
                <a:extLst>
                  <a:ext uri="{FF2B5EF4-FFF2-40B4-BE49-F238E27FC236}">
                    <a16:creationId xmlns:a16="http://schemas.microsoft.com/office/drawing/2014/main" id="{A2F82415-FED7-4CF2-A013-7E9242E13B57}"/>
                  </a:ext>
                </a:extLst>
              </p:cNvPr>
              <p:cNvSpPr/>
              <p:nvPr/>
            </p:nvSpPr>
            <p:spPr>
              <a:xfrm>
                <a:off x="3666731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chemeClr val="accent2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35">
                <a:extLst>
                  <a:ext uri="{FF2B5EF4-FFF2-40B4-BE49-F238E27FC236}">
                    <a16:creationId xmlns:a16="http://schemas.microsoft.com/office/drawing/2014/main" id="{7880E9B5-7781-42E1-9FBB-0FB9FC37E948}"/>
                  </a:ext>
                </a:extLst>
              </p:cNvPr>
              <p:cNvSpPr txBox="1"/>
              <p:nvPr/>
            </p:nvSpPr>
            <p:spPr>
              <a:xfrm>
                <a:off x="3971726" y="2280140"/>
                <a:ext cx="2230360" cy="856467"/>
              </a:xfrm>
              <a:prstGeom prst="rect">
                <a:avLst/>
              </a:prstGeom>
              <a:noFill/>
              <a:ln w="50800"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试读</a:t>
                </a:r>
                <a:endParaRPr kumimoji="0" lang="zh-CN" altLang="en-US" sz="1600" b="1" i="0" u="none" strike="noStrike" kern="1200" cap="none" spc="0" normalizeH="0" baseline="-3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A9A5BB5-E441-4228-AC87-4116A9DD4C81}"/>
                </a:ext>
              </a:extLst>
            </p:cNvPr>
            <p:cNvGrpSpPr/>
            <p:nvPr/>
          </p:nvGrpSpPr>
          <p:grpSpPr>
            <a:xfrm>
              <a:off x="3482502" y="1187170"/>
              <a:ext cx="1815088" cy="572303"/>
              <a:chOff x="1436370" y="1984470"/>
              <a:chExt cx="2636520" cy="1447800"/>
            </a:xfrm>
            <a:effectLst>
              <a:outerShdw blurRad="1270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任意多边形 13">
                <a:extLst>
                  <a:ext uri="{FF2B5EF4-FFF2-40B4-BE49-F238E27FC236}">
                    <a16:creationId xmlns:a16="http://schemas.microsoft.com/office/drawing/2014/main" id="{040B4452-3F2E-4584-A4B2-C808DE04B504}"/>
                  </a:ext>
                </a:extLst>
              </p:cNvPr>
              <p:cNvSpPr/>
              <p:nvPr/>
            </p:nvSpPr>
            <p:spPr>
              <a:xfrm>
                <a:off x="1436370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chemeClr val="accent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文本框 43">
                <a:extLst>
                  <a:ext uri="{FF2B5EF4-FFF2-40B4-BE49-F238E27FC236}">
                    <a16:creationId xmlns:a16="http://schemas.microsoft.com/office/drawing/2014/main" id="{1BD72694-409E-4355-81C5-E42C08B09573}"/>
                  </a:ext>
                </a:extLst>
              </p:cNvPr>
              <p:cNvSpPr txBox="1"/>
              <p:nvPr/>
            </p:nvSpPr>
            <p:spPr>
              <a:xfrm>
                <a:off x="1709210" y="2319723"/>
                <a:ext cx="2293960" cy="777295"/>
              </a:xfrm>
              <a:prstGeom prst="rect">
                <a:avLst/>
              </a:prstGeom>
              <a:noFill/>
              <a:ln w="50800"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馆藏纸本</a:t>
                </a:r>
                <a:endParaRPr kumimoji="0" lang="zh-CN" altLang="en-US" sz="1600" b="1" i="0" u="none" strike="noStrike" kern="1200" cap="none" spc="0" normalizeH="0" baseline="-3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AD2D131-18E6-4DBF-BE99-1900C6B69939}"/>
                </a:ext>
              </a:extLst>
            </p:cNvPr>
            <p:cNvGrpSpPr/>
            <p:nvPr/>
          </p:nvGrpSpPr>
          <p:grpSpPr>
            <a:xfrm>
              <a:off x="8907522" y="1187170"/>
              <a:ext cx="1815088" cy="572303"/>
              <a:chOff x="8127453" y="1984470"/>
              <a:chExt cx="2636520" cy="1447800"/>
            </a:xfrm>
            <a:effectLst>
              <a:outerShdw blurRad="1270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任意多边形 16">
                <a:extLst>
                  <a:ext uri="{FF2B5EF4-FFF2-40B4-BE49-F238E27FC236}">
                    <a16:creationId xmlns:a16="http://schemas.microsoft.com/office/drawing/2014/main" id="{CD4B6B52-A9F8-4650-83A2-541E7E3677D2}"/>
                  </a:ext>
                </a:extLst>
              </p:cNvPr>
              <p:cNvSpPr/>
              <p:nvPr/>
            </p:nvSpPr>
            <p:spPr>
              <a:xfrm>
                <a:off x="8127453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chemeClr val="accent4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46">
                <a:extLst>
                  <a:ext uri="{FF2B5EF4-FFF2-40B4-BE49-F238E27FC236}">
                    <a16:creationId xmlns:a16="http://schemas.microsoft.com/office/drawing/2014/main" id="{19C3BEF9-BD9A-4AF1-8BD8-26DD86D84354}"/>
                  </a:ext>
                </a:extLst>
              </p:cNvPr>
              <p:cNvSpPr txBox="1"/>
              <p:nvPr/>
            </p:nvSpPr>
            <p:spPr>
              <a:xfrm>
                <a:off x="8439016" y="2252234"/>
                <a:ext cx="2230360" cy="912269"/>
              </a:xfrm>
              <a:prstGeom prst="rect">
                <a:avLst/>
              </a:prstGeom>
              <a:noFill/>
              <a:ln w="50800"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汇雅电子书</a:t>
                </a:r>
                <a:endParaRPr kumimoji="0" lang="zh-CN" altLang="en-US" sz="1600" b="1" i="0" u="none" strike="noStrike" kern="1200" cap="none" spc="0" normalizeH="0" baseline="-3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4BFD8CE-7349-4565-9F49-96C23E7BBE3A}"/>
                </a:ext>
              </a:extLst>
            </p:cNvPr>
            <p:cNvGrpSpPr/>
            <p:nvPr/>
          </p:nvGrpSpPr>
          <p:grpSpPr>
            <a:xfrm>
              <a:off x="7088357" y="1187170"/>
              <a:ext cx="1815088" cy="572303"/>
              <a:chOff x="5897092" y="1984470"/>
              <a:chExt cx="2636520" cy="1447800"/>
            </a:xfrm>
            <a:effectLst>
              <a:outerShdw blurRad="1270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任意多边形 19">
                <a:extLst>
                  <a:ext uri="{FF2B5EF4-FFF2-40B4-BE49-F238E27FC236}">
                    <a16:creationId xmlns:a16="http://schemas.microsoft.com/office/drawing/2014/main" id="{CAB00EA1-7816-4706-835F-85DD64AB41F8}"/>
                  </a:ext>
                </a:extLst>
              </p:cNvPr>
              <p:cNvSpPr/>
              <p:nvPr/>
            </p:nvSpPr>
            <p:spPr>
              <a:xfrm>
                <a:off x="5897092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chemeClr val="accent3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49">
                <a:extLst>
                  <a:ext uri="{FF2B5EF4-FFF2-40B4-BE49-F238E27FC236}">
                    <a16:creationId xmlns:a16="http://schemas.microsoft.com/office/drawing/2014/main" id="{B49DA4D0-EA28-4AF5-9AD4-9786C8740A1A}"/>
                  </a:ext>
                </a:extLst>
              </p:cNvPr>
              <p:cNvSpPr txBox="1"/>
              <p:nvPr/>
            </p:nvSpPr>
            <p:spPr>
              <a:xfrm>
                <a:off x="6227712" y="2319728"/>
                <a:ext cx="2205655" cy="777295"/>
              </a:xfrm>
              <a:prstGeom prst="rect">
                <a:avLst/>
              </a:prstGeom>
              <a:noFill/>
              <a:ln w="50800"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文献传递</a:t>
                </a:r>
                <a:endParaRPr kumimoji="0" lang="zh-CN" altLang="en-US" sz="1600" b="1" i="0" u="none" strike="noStrike" kern="1200" cap="none" spc="0" normalizeH="0" baseline="-3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E2094FC2-0095-4C6A-8E29-F7D3019EF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189" y="907407"/>
            <a:ext cx="10916605" cy="56587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26EEEE0-95A6-4C5C-AAA0-FB17D9F07C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7294" y="2415827"/>
            <a:ext cx="6118970" cy="42057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MH_PageTitle">
            <a:extLst>
              <a:ext uri="{FF2B5EF4-FFF2-40B4-BE49-F238E27FC236}">
                <a16:creationId xmlns:a16="http://schemas.microsoft.com/office/drawing/2014/main" id="{CC98AD18-1A4D-652C-D767-7DFACBBD16E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0320" y="257178"/>
            <a:ext cx="42481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1.4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资源获取</a:t>
            </a:r>
          </a:p>
        </p:txBody>
      </p:sp>
    </p:spTree>
    <p:extLst>
      <p:ext uri="{BB962C8B-B14F-4D97-AF65-F5344CB8AC3E}">
        <p14:creationId xmlns:p14="http://schemas.microsoft.com/office/powerpoint/2010/main" val="78131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00A59524-20E9-4808-8606-A58E67184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81" y="963914"/>
            <a:ext cx="11003579" cy="568116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F145C41-0543-48C1-977F-77854AE3C3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686" y="952889"/>
            <a:ext cx="7094883" cy="561209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09C42E4-586F-42E5-BA61-EB1B9CE7CA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4158" y="952889"/>
            <a:ext cx="7344502" cy="561209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0EA1FA7-645B-4A13-BC9E-DF36F8F13B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625" y="900123"/>
            <a:ext cx="7182211" cy="5681162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4" name="MH_PageTitle">
            <a:extLst>
              <a:ext uri="{FF2B5EF4-FFF2-40B4-BE49-F238E27FC236}">
                <a16:creationId xmlns:a16="http://schemas.microsoft.com/office/drawing/2014/main" id="{4CE97B77-9A9A-0CF1-2DCE-28549E3A664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0319" y="257178"/>
            <a:ext cx="5072063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1.4.1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资源获取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——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文献传递</a:t>
            </a:r>
          </a:p>
        </p:txBody>
      </p:sp>
    </p:spTree>
    <p:extLst>
      <p:ext uri="{BB962C8B-B14F-4D97-AF65-F5344CB8AC3E}">
        <p14:creationId xmlns:p14="http://schemas.microsoft.com/office/powerpoint/2010/main" val="42071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PageTitle">
            <a:extLst>
              <a:ext uri="{FF2B5EF4-FFF2-40B4-BE49-F238E27FC236}">
                <a16:creationId xmlns:a16="http://schemas.microsoft.com/office/drawing/2014/main" id="{9F0E7DA6-270B-4751-9054-D6F1BA47484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00138" y="282501"/>
            <a:ext cx="42481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1.4.2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图书获取途径</a:t>
            </a:r>
          </a:p>
        </p:txBody>
      </p:sp>
      <p:graphicFrame>
        <p:nvGraphicFramePr>
          <p:cNvPr id="13" name="图示 12">
            <a:extLst>
              <a:ext uri="{FF2B5EF4-FFF2-40B4-BE49-F238E27FC236}">
                <a16:creationId xmlns:a16="http://schemas.microsoft.com/office/drawing/2014/main" id="{CF524356-F2F3-4677-9F7F-A88F3B127574}"/>
              </a:ext>
            </a:extLst>
          </p:cNvPr>
          <p:cNvGraphicFramePr/>
          <p:nvPr/>
        </p:nvGraphicFramePr>
        <p:xfrm>
          <a:off x="9266843" y="708660"/>
          <a:ext cx="3007360" cy="544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:a16="http://schemas.microsoft.com/office/drawing/2014/main" id="{088C8267-9B2D-4D4C-A607-D4AF1F8C93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6399" y="708660"/>
            <a:ext cx="9079346" cy="568414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7CE094A-9A2A-4E57-97AC-2C4D360507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9" y="787790"/>
            <a:ext cx="6590656" cy="591645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E254553-9B2E-44D2-800C-7CCC763979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811" y="1489742"/>
            <a:ext cx="7702968" cy="494186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4678D40-2990-430F-9826-BCC02D05B19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69770" y="669851"/>
            <a:ext cx="4249009" cy="483164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1BA2635-C577-4C74-8A3B-37F03047187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r="59560" b="-267"/>
          <a:stretch/>
        </p:blipFill>
        <p:spPr>
          <a:xfrm>
            <a:off x="7668600" y="669851"/>
            <a:ext cx="1722728" cy="489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7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99607" y="-669852"/>
            <a:ext cx="552893" cy="1339703"/>
          </a:xfrm>
          <a:prstGeom prst="roundRect">
            <a:avLst>
              <a:gd name="adj" fmla="val 50000"/>
            </a:avLst>
          </a:prstGeom>
          <a:solidFill>
            <a:srgbClr val="1E3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库_TextPlaceholder 4">
            <a:extLst>
              <a:ext uri="{FF2B5EF4-FFF2-40B4-BE49-F238E27FC236}">
                <a16:creationId xmlns:a16="http://schemas.microsoft.com/office/drawing/2014/main" id="{D6150B83-C7D2-44D4-8491-6A471D25A65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042212" y="3106614"/>
            <a:ext cx="3110411" cy="16406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endParaRPr lang="id-ID" sz="1400" dirty="0">
              <a:solidFill>
                <a:schemeClr val="bg1">
                  <a:lumMod val="65000"/>
                </a:schemeClr>
              </a:solidFill>
              <a:latin typeface="+mj-lt"/>
              <a:cs typeface="Calibri"/>
            </a:endParaRPr>
          </a:p>
        </p:txBody>
      </p:sp>
      <p:sp>
        <p:nvSpPr>
          <p:cNvPr id="2" name="MH_PageTitle">
            <a:extLst>
              <a:ext uri="{FF2B5EF4-FFF2-40B4-BE49-F238E27FC236}">
                <a16:creationId xmlns:a16="http://schemas.microsoft.com/office/drawing/2014/main" id="{3A4D5B5D-8202-46E4-8C64-39F852BBD4E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2212" y="282501"/>
            <a:ext cx="6870844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2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百链云图书馆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www.blyun.com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8521DA-574F-4E60-AF58-A4C69948377B}"/>
              </a:ext>
            </a:extLst>
          </p:cNvPr>
          <p:cNvSpPr txBox="1"/>
          <p:nvPr/>
        </p:nvSpPr>
        <p:spPr>
          <a:xfrm>
            <a:off x="676053" y="5528624"/>
            <a:ext cx="10185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资源补缺</a:t>
            </a:r>
            <a:endParaRPr lang="en-US" altLang="zh-CN" dirty="0"/>
          </a:p>
          <a:p>
            <a:r>
              <a:rPr lang="zh-CN" altLang="en-US" dirty="0"/>
              <a:t>图书以外的稀缺资源 外文期刊、论文、标准、专利等。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F37EEC6-B5EA-441C-B4AC-6F85ADED8F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0059" y="1075966"/>
            <a:ext cx="7689732" cy="41717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16165E8-1C03-437D-B8ED-1CE8C6438D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42" y="1610325"/>
            <a:ext cx="6305122" cy="363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99607" y="-669852"/>
            <a:ext cx="552893" cy="1339703"/>
          </a:xfrm>
          <a:prstGeom prst="roundRect">
            <a:avLst>
              <a:gd name="adj" fmla="val 50000"/>
            </a:avLst>
          </a:prstGeom>
          <a:solidFill>
            <a:srgbClr val="1E3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F3CD53A-37BB-478E-9EE4-3DE768960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89" y="1060292"/>
            <a:ext cx="10677236" cy="5450153"/>
          </a:xfrm>
          <a:prstGeom prst="rect">
            <a:avLst/>
          </a:prstGeom>
        </p:spPr>
      </p:pic>
      <p:sp>
        <p:nvSpPr>
          <p:cNvPr id="4" name="MH_PageTitle">
            <a:extLst>
              <a:ext uri="{FF2B5EF4-FFF2-40B4-BE49-F238E27FC236}">
                <a16:creationId xmlns:a16="http://schemas.microsoft.com/office/drawing/2014/main" id="{F7748492-D6CD-4E57-B7A0-81DBCA179D8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42212" y="282501"/>
            <a:ext cx="6870844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2.1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百链云图书馆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——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一站式跨库检索</a:t>
            </a:r>
          </a:p>
        </p:txBody>
      </p:sp>
    </p:spTree>
    <p:extLst>
      <p:ext uri="{BB962C8B-B14F-4D97-AF65-F5344CB8AC3E}">
        <p14:creationId xmlns:p14="http://schemas.microsoft.com/office/powerpoint/2010/main" val="294437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99607" y="-669852"/>
            <a:ext cx="552893" cy="1339703"/>
          </a:xfrm>
          <a:prstGeom prst="roundRect">
            <a:avLst>
              <a:gd name="adj" fmla="val 50000"/>
            </a:avLst>
          </a:prstGeom>
          <a:solidFill>
            <a:srgbClr val="1E3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MH_PageTitle">
            <a:extLst>
              <a:ext uri="{FF2B5EF4-FFF2-40B4-BE49-F238E27FC236}">
                <a16:creationId xmlns:a16="http://schemas.microsoft.com/office/drawing/2014/main" id="{F7748492-D6CD-4E57-B7A0-81DBCA179D8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42212" y="282501"/>
            <a:ext cx="6870844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2.2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百链云图书馆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——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资源获取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FEB11E2-20DB-4D81-A0AC-7746CFC1A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418" y="751903"/>
            <a:ext cx="9658793" cy="57440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BECD45-117B-FBF2-667D-3450CD849B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809" y="722085"/>
            <a:ext cx="8116003" cy="54868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2F40EB2-BA93-B9EC-2531-1AA6BAA5C4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5320" y="665552"/>
            <a:ext cx="6211649" cy="35294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93C1835-D495-FAA8-C7FA-D6569FBFA2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0473" y="4138661"/>
            <a:ext cx="6040582" cy="239898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C93BEB5-9E24-4780-7D24-95224D57B8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227" y="717299"/>
            <a:ext cx="9060965" cy="563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40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19200" y="396240"/>
            <a:ext cx="70836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学习通“移动图书馆”获取方式</a:t>
            </a:r>
          </a:p>
        </p:txBody>
      </p:sp>
      <p:sp>
        <p:nvSpPr>
          <p:cNvPr id="8" name="矩形 7"/>
          <p:cNvSpPr/>
          <p:nvPr/>
        </p:nvSpPr>
        <p:spPr>
          <a:xfrm>
            <a:off x="1470330" y="6038007"/>
            <a:ext cx="9144000" cy="460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17063" y="2067064"/>
            <a:ext cx="284289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n-ea"/>
                <a:ea typeface="+mn-ea"/>
                <a:cs typeface="仿宋" panose="02010609060101010101" charset="-122"/>
              </a:rPr>
              <a:t>一、可以通过以下两种方式下载</a:t>
            </a:r>
            <a:r>
              <a:rPr lang="en-US" altLang="zh-CN" b="1" dirty="0">
                <a:latin typeface="+mn-ea"/>
                <a:ea typeface="+mn-ea"/>
                <a:cs typeface="仿宋" panose="02010609060101010101" charset="-122"/>
              </a:rPr>
              <a:t>“</a:t>
            </a:r>
            <a:r>
              <a:rPr lang="zh-CN" altLang="en-US" b="1" dirty="0">
                <a:latin typeface="+mn-ea"/>
                <a:ea typeface="+mn-ea"/>
                <a:cs typeface="仿宋" panose="02010609060101010101" charset="-122"/>
              </a:rPr>
              <a:t>学习通</a:t>
            </a:r>
            <a:r>
              <a:rPr lang="en-US" altLang="zh-CN" b="1" dirty="0">
                <a:latin typeface="+mn-ea"/>
                <a:ea typeface="+mn-ea"/>
                <a:cs typeface="仿宋" panose="02010609060101010101" charset="-122"/>
              </a:rPr>
              <a:t>”</a:t>
            </a:r>
            <a:r>
              <a:rPr lang="zh-CN" altLang="en-US" b="1" dirty="0">
                <a:latin typeface="+mn-ea"/>
                <a:ea typeface="+mn-ea"/>
                <a:cs typeface="仿宋" panose="02010609060101010101" charset="-122"/>
              </a:rPr>
              <a:t>：</a:t>
            </a:r>
          </a:p>
          <a:p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仿宋" panose="02010609060101010101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+mn-ea"/>
                <a:ea typeface="+mn-ea"/>
                <a:cs typeface="仿宋" panose="02010609060101010101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仿宋" panose="02010609060101010101" charset="-122"/>
              </a:rPr>
              <a:t>、应用市场下载</a:t>
            </a:r>
          </a:p>
          <a:p>
            <a:endParaRPr lang="zh-CN" altLang="en-US" b="1" i="1" dirty="0">
              <a:solidFill>
                <a:schemeClr val="tx1"/>
              </a:solidFill>
              <a:latin typeface="+mn-ea"/>
              <a:ea typeface="+mn-ea"/>
              <a:cs typeface="仿宋" panose="02010609060101010101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仿宋" panose="02010609060101010101" charset="-122"/>
              </a:rPr>
              <a:t>用户可以直接在应用市场搜索“学习通”。</a:t>
            </a:r>
          </a:p>
          <a:p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仿宋" panose="02010609060101010101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+mn-ea"/>
                <a:ea typeface="+mn-ea"/>
                <a:cs typeface="仿宋" panose="02010609060101010101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  <a:cs typeface="仿宋" panose="02010609060101010101" charset="-122"/>
              </a:rPr>
              <a:t>、二维码下载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仿宋" panose="02010609060101010101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+mn-ea"/>
              <a:ea typeface="+mn-ea"/>
              <a:cs typeface="仿宋" panose="02010609060101010101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  <a:cs typeface="仿宋" panose="02010609060101010101" charset="-122"/>
              </a:rPr>
              <a:t>通过扫描二维码进行下载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250" y="2538000"/>
            <a:ext cx="1970187" cy="1970187"/>
          </a:xfrm>
          <a:prstGeom prst="rect">
            <a:avLst/>
          </a:prstGeom>
        </p:spPr>
      </p:pic>
      <p:pic>
        <p:nvPicPr>
          <p:cNvPr id="11" name="图片 10" descr="IMG_66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005" y="1809750"/>
            <a:ext cx="2266950" cy="422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08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399" y="980736"/>
            <a:ext cx="2202847" cy="54064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638" y="980735"/>
            <a:ext cx="2202847" cy="54064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4877" y="989808"/>
            <a:ext cx="2280999" cy="54064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529" y="989808"/>
            <a:ext cx="2202846" cy="54064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4160" y="980736"/>
            <a:ext cx="2210239" cy="54245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1154370" y="333494"/>
            <a:ext cx="1906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 </a:t>
            </a:r>
            <a:r>
              <a:rPr lang="zh-CN" altLang="en-US" sz="2800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登录</a:t>
            </a:r>
          </a:p>
        </p:txBody>
      </p:sp>
      <p:sp>
        <p:nvSpPr>
          <p:cNvPr id="10" name="矩形 9"/>
          <p:cNvSpPr/>
          <p:nvPr/>
        </p:nvSpPr>
        <p:spPr>
          <a:xfrm>
            <a:off x="9700260" y="354568"/>
            <a:ext cx="1882140" cy="5529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邀请</a:t>
            </a:r>
            <a:r>
              <a:rPr lang="zh-CN" altLang="en-US" dirty="0" smtClean="0">
                <a:solidFill>
                  <a:srgbClr val="FF0000"/>
                </a:solidFill>
              </a:rPr>
              <a:t>码</a:t>
            </a:r>
            <a:r>
              <a:rPr lang="en-US" altLang="zh-CN" dirty="0" smtClean="0">
                <a:solidFill>
                  <a:srgbClr val="FF0000"/>
                </a:solidFill>
              </a:rPr>
              <a:t>:zuel123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32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2745" y="1303640"/>
            <a:ext cx="10258804" cy="4128941"/>
            <a:chOff x="223679" y="1260983"/>
            <a:chExt cx="10258804" cy="41289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3679" y="1263190"/>
              <a:ext cx="1711227" cy="4126734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33195" y="1263190"/>
              <a:ext cx="1711227" cy="4126734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42710" y="1263190"/>
              <a:ext cx="1711227" cy="4126734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52226" y="1263190"/>
              <a:ext cx="1711227" cy="4126734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61741" y="1260983"/>
              <a:ext cx="1711227" cy="4126734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71256" y="1260983"/>
              <a:ext cx="1711227" cy="4126734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</p:grpSp>
      <p:sp>
        <p:nvSpPr>
          <p:cNvPr id="20" name="MH_Title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05839" y="5646420"/>
            <a:ext cx="10005061" cy="96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sz="1600" dirty="0">
                <a:latin typeface="+mn-lt"/>
                <a:ea typeface="+mn-ea"/>
                <a:cs typeface="+mn-ea"/>
                <a:sym typeface="+mn-lt"/>
              </a:rPr>
              <a:t>移动图书馆内容包括图书、期刊</a:t>
            </a:r>
            <a:r>
              <a:rPr sz="1600" dirty="0" smtClean="0">
                <a:latin typeface="+mn-lt"/>
                <a:ea typeface="+mn-ea"/>
                <a:cs typeface="+mn-ea"/>
                <a:sym typeface="+mn-lt"/>
              </a:rPr>
              <a:t>、讲座</a:t>
            </a:r>
            <a:r>
              <a:rPr sz="1600" dirty="0">
                <a:latin typeface="+mn-lt"/>
                <a:ea typeface="+mn-ea"/>
                <a:cs typeface="+mn-ea"/>
                <a:sym typeface="+mn-lt"/>
              </a:rPr>
              <a:t>、视频、课程、有声资源、在线书城等海量文献资源，通过先进的数字出版技术实现了在移动应用上的自适应阅读体验。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012745" y="325874"/>
            <a:ext cx="3219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</a:t>
            </a:r>
            <a:r>
              <a:rPr lang="zh-CN" altLang="en-US" sz="2800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移动图书馆</a:t>
            </a:r>
          </a:p>
        </p:txBody>
      </p:sp>
    </p:spTree>
    <p:extLst>
      <p:ext uri="{BB962C8B-B14F-4D97-AF65-F5344CB8AC3E}">
        <p14:creationId xmlns:p14="http://schemas.microsoft.com/office/powerpoint/2010/main" val="283995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4428DA-682F-9F1D-037F-6F79656B99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72" t="1813" r="1648"/>
          <a:stretch/>
        </p:blipFill>
        <p:spPr>
          <a:xfrm>
            <a:off x="118159" y="1524626"/>
            <a:ext cx="3934106" cy="316845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D2A2581-57D8-24B7-2A26-D76D352C739F}"/>
              </a:ext>
            </a:extLst>
          </p:cNvPr>
          <p:cNvGrpSpPr/>
          <p:nvPr/>
        </p:nvGrpSpPr>
        <p:grpSpPr>
          <a:xfrm>
            <a:off x="4213563" y="1545408"/>
            <a:ext cx="3911207" cy="3034142"/>
            <a:chOff x="5449079" y="923731"/>
            <a:chExt cx="6428792" cy="487057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4D714F-B625-4144-AF13-7F61FEAD28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46" t="1158" r="36843" b="12459"/>
            <a:stretch/>
          </p:blipFill>
          <p:spPr>
            <a:xfrm>
              <a:off x="5449079" y="923731"/>
              <a:ext cx="6428792" cy="487057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9AB5693-5CE5-4A1F-AF17-D7CA5AAB5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91985" y="5160002"/>
              <a:ext cx="1627109" cy="49809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B55E429-B5C2-46FD-6C05-C9DA3FE95960}"/>
              </a:ext>
            </a:extLst>
          </p:cNvPr>
          <p:cNvSpPr/>
          <p:nvPr/>
        </p:nvSpPr>
        <p:spPr>
          <a:xfrm>
            <a:off x="139148" y="152043"/>
            <a:ext cx="3100047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6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rPr>
              <a:t>可视化知识图谱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0645A4-9D13-5B8C-1C72-3202FA99F704}"/>
              </a:ext>
            </a:extLst>
          </p:cNvPr>
          <p:cNvSpPr txBox="1"/>
          <p:nvPr/>
        </p:nvSpPr>
        <p:spPr>
          <a:xfrm>
            <a:off x="450623" y="4811947"/>
            <a:ext cx="3195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大学材料科学作者关系视图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8CD93C-41C5-0E69-E120-839C741485D9}"/>
              </a:ext>
            </a:extLst>
          </p:cNvPr>
          <p:cNvSpPr txBox="1"/>
          <p:nvPr/>
        </p:nvSpPr>
        <p:spPr>
          <a:xfrm>
            <a:off x="4394042" y="4815549"/>
            <a:ext cx="3425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大学材料科学关键词共现视图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BAF5F19-6D6A-673F-49C2-7D1BC6B1D32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9" r="19763"/>
          <a:stretch/>
        </p:blipFill>
        <p:spPr>
          <a:xfrm>
            <a:off x="8308968" y="1524626"/>
            <a:ext cx="3612482" cy="31380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7487EAB-5CCD-3E3F-A6B6-B09A3730BF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3076" y="4169774"/>
            <a:ext cx="989915" cy="3102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5EE784DA-E4A3-7010-15AA-DF45EF88EC0E}"/>
              </a:ext>
            </a:extLst>
          </p:cNvPr>
          <p:cNvSpPr txBox="1"/>
          <p:nvPr/>
        </p:nvSpPr>
        <p:spPr>
          <a:xfrm>
            <a:off x="8858670" y="4853649"/>
            <a:ext cx="251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学者关键词共现视图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88D8A7F-0DEC-9890-E800-623CB37365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2295" y="654616"/>
            <a:ext cx="10827410" cy="605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8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785" y="1104900"/>
            <a:ext cx="2280999" cy="54064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785" y="1104900"/>
            <a:ext cx="2332895" cy="54030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4681" y="1104900"/>
            <a:ext cx="2240474" cy="54030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0916" y="1104900"/>
            <a:ext cx="2240474" cy="54030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7150" y="1104900"/>
            <a:ext cx="2240474" cy="54030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矩形 8"/>
          <p:cNvSpPr/>
          <p:nvPr/>
        </p:nvSpPr>
        <p:spPr>
          <a:xfrm>
            <a:off x="1012745" y="325874"/>
            <a:ext cx="4583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600" dirty="0" smtClean="0">
                <a:cs typeface="+mn-ea"/>
              </a:rPr>
              <a:t>3.2 </a:t>
            </a:r>
            <a:r>
              <a:rPr lang="zh-CN" altLang="en-US" sz="2400" spc="600" dirty="0" smtClean="0">
                <a:cs typeface="+mn-ea"/>
              </a:rPr>
              <a:t>移动图书馆</a:t>
            </a:r>
            <a:r>
              <a:rPr lang="en-US" altLang="zh-CN" sz="2400" spc="600" dirty="0" smtClean="0">
                <a:cs typeface="+mn-ea"/>
              </a:rPr>
              <a:t>-</a:t>
            </a:r>
            <a:r>
              <a:rPr lang="zh-CN" altLang="en-US" sz="2400" spc="600" dirty="0" smtClean="0">
                <a:cs typeface="+mn-ea"/>
              </a:rPr>
              <a:t>馆藏查询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2852686" y="4442460"/>
            <a:ext cx="1899599" cy="1082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图书馆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OPAC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系统账号密码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9387" y="1196340"/>
            <a:ext cx="1999466" cy="4907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853" y="1196340"/>
            <a:ext cx="1999466" cy="4907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319" y="1196340"/>
            <a:ext cx="1999466" cy="4907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7785" y="1196340"/>
            <a:ext cx="1999466" cy="4907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9921" y="1196340"/>
            <a:ext cx="1999466" cy="49072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1082040" y="327660"/>
            <a:ext cx="3474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</a:t>
            </a:r>
            <a:r>
              <a:rPr lang="zh-CN" altLang="en-US" sz="2800" b="1" spc="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资源查找</a:t>
            </a:r>
            <a:endParaRPr lang="zh-CN" altLang="en-US" sz="2800" b="1" spc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5420" y="1889760"/>
            <a:ext cx="1874520" cy="21336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51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367" y="1264920"/>
            <a:ext cx="1833306" cy="43453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673" y="1264920"/>
            <a:ext cx="1772940" cy="43513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2979" y="1264920"/>
            <a:ext cx="1774110" cy="43541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6285" y="1264920"/>
            <a:ext cx="1774110" cy="43541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1097280" y="251460"/>
            <a:ext cx="3474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 AI</a:t>
            </a:r>
            <a:r>
              <a:rPr lang="zh-CN" altLang="en-US" sz="2800" b="1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馆员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9591" y="1264920"/>
            <a:ext cx="1772422" cy="43500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546367" y="4634866"/>
            <a:ext cx="436838" cy="53033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58544" y="4291966"/>
            <a:ext cx="436838" cy="53033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1209" y="1264920"/>
            <a:ext cx="1770492" cy="43453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843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CB83B94E-4B64-41C6-BAA2-F7AE3EE54E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93" b="22043"/>
          <a:stretch/>
        </p:blipFill>
        <p:spPr>
          <a:xfrm>
            <a:off x="6150993" y="924678"/>
            <a:ext cx="5832769" cy="2804231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E2FB8CFD-CB4E-4697-9756-BEFEE5F3DEA6}"/>
              </a:ext>
            </a:extLst>
          </p:cNvPr>
          <p:cNvSpPr/>
          <p:nvPr/>
        </p:nvSpPr>
        <p:spPr>
          <a:xfrm>
            <a:off x="59255" y="192418"/>
            <a:ext cx="6469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超星发现系统  访问方式：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www.zhizhen.com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073780">
                    <a:alpha val="58000"/>
                  </a:srgbClr>
                </a:glow>
              </a:effectLst>
              <a:uLnTx/>
              <a:uFillTx/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20141B4-E95E-4CCB-9170-DAE142904DB4}"/>
              </a:ext>
            </a:extLst>
          </p:cNvPr>
          <p:cNvGrpSpPr/>
          <p:nvPr/>
        </p:nvGrpSpPr>
        <p:grpSpPr>
          <a:xfrm>
            <a:off x="0" y="697136"/>
            <a:ext cx="11273869" cy="154819"/>
            <a:chOff x="0" y="697136"/>
            <a:chExt cx="11273869" cy="154819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874740E-7E05-4C6D-9014-AD34D1921C16}"/>
                </a:ext>
              </a:extLst>
            </p:cNvPr>
            <p:cNvCxnSpPr/>
            <p:nvPr/>
          </p:nvCxnSpPr>
          <p:spPr>
            <a:xfrm>
              <a:off x="0" y="851955"/>
              <a:ext cx="11273869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 70">
              <a:extLst>
                <a:ext uri="{FF2B5EF4-FFF2-40B4-BE49-F238E27FC236}">
                  <a16:creationId xmlns:a16="http://schemas.microsoft.com/office/drawing/2014/main" id="{76931221-8A2B-4291-A556-0108C020816F}"/>
                </a:ext>
              </a:extLst>
            </p:cNvPr>
            <p:cNvSpPr/>
            <p:nvPr/>
          </p:nvSpPr>
          <p:spPr>
            <a:xfrm flipV="1">
              <a:off x="0" y="697136"/>
              <a:ext cx="1967533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4BBA7DED-ECCA-47F3-AD22-642EFF046852}"/>
                </a:ext>
              </a:extLst>
            </p:cNvPr>
            <p:cNvSpPr/>
            <p:nvPr/>
          </p:nvSpPr>
          <p:spPr>
            <a:xfrm flipV="1">
              <a:off x="1898464" y="697136"/>
              <a:ext cx="1033431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3883070A-9822-4C3D-A3D6-3271D36122FC}"/>
                </a:ext>
              </a:extLst>
            </p:cNvPr>
            <p:cNvSpPr/>
            <p:nvPr/>
          </p:nvSpPr>
          <p:spPr>
            <a:xfrm flipV="1">
              <a:off x="2906048" y="697136"/>
              <a:ext cx="454710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E9A262DC-63B7-47B5-9B3E-5510FDBFB97A}"/>
                </a:ext>
              </a:extLst>
            </p:cNvPr>
            <p:cNvSpPr/>
            <p:nvPr/>
          </p:nvSpPr>
          <p:spPr>
            <a:xfrm flipV="1">
              <a:off x="3334911" y="697136"/>
              <a:ext cx="454710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BEE0C9F2-C8EC-426A-A75A-E78C32E6D946}"/>
                </a:ext>
              </a:extLst>
            </p:cNvPr>
            <p:cNvSpPr/>
            <p:nvPr/>
          </p:nvSpPr>
          <p:spPr>
            <a:xfrm flipV="1">
              <a:off x="3763773" y="697136"/>
              <a:ext cx="454710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6C4666D-634C-49AD-A8D9-C983A5C5147A}"/>
              </a:ext>
            </a:extLst>
          </p:cNvPr>
          <p:cNvGrpSpPr/>
          <p:nvPr/>
        </p:nvGrpSpPr>
        <p:grpSpPr>
          <a:xfrm>
            <a:off x="4664737" y="3744923"/>
            <a:ext cx="7350626" cy="3106057"/>
            <a:chOff x="0" y="2796352"/>
            <a:chExt cx="8054039" cy="3670034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270C6592-1726-47A0-9A2A-2295EE3F2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9920" y="3405239"/>
              <a:ext cx="1837251" cy="733508"/>
            </a:xfrm>
            <a:custGeom>
              <a:avLst/>
              <a:gdLst>
                <a:gd name="T0" fmla="*/ 281 w 1245"/>
                <a:gd name="T1" fmla="*/ 0 h 427"/>
                <a:gd name="T2" fmla="*/ 0 w 1245"/>
                <a:gd name="T3" fmla="*/ 427 h 427"/>
                <a:gd name="T4" fmla="*/ 1245 w 1245"/>
                <a:gd name="T5" fmla="*/ 427 h 427"/>
                <a:gd name="T6" fmla="*/ 963 w 1245"/>
                <a:gd name="T7" fmla="*/ 0 h 427"/>
                <a:gd name="T8" fmla="*/ 281 w 1245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5" h="427">
                  <a:moveTo>
                    <a:pt x="281" y="0"/>
                  </a:moveTo>
                  <a:lnTo>
                    <a:pt x="0" y="427"/>
                  </a:lnTo>
                  <a:lnTo>
                    <a:pt x="1245" y="427"/>
                  </a:lnTo>
                  <a:lnTo>
                    <a:pt x="963" y="0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FF5050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171281B-7447-4D1A-92B6-122421AF9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297" y="4138747"/>
              <a:ext cx="2671025" cy="731790"/>
            </a:xfrm>
            <a:custGeom>
              <a:avLst/>
              <a:gdLst>
                <a:gd name="T0" fmla="*/ 283 w 1810"/>
                <a:gd name="T1" fmla="*/ 0 h 426"/>
                <a:gd name="T2" fmla="*/ 0 w 1810"/>
                <a:gd name="T3" fmla="*/ 426 h 426"/>
                <a:gd name="T4" fmla="*/ 1810 w 1810"/>
                <a:gd name="T5" fmla="*/ 426 h 426"/>
                <a:gd name="T6" fmla="*/ 1528 w 1810"/>
                <a:gd name="T7" fmla="*/ 0 h 426"/>
                <a:gd name="T8" fmla="*/ 283 w 1810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426">
                  <a:moveTo>
                    <a:pt x="283" y="0"/>
                  </a:moveTo>
                  <a:lnTo>
                    <a:pt x="0" y="426"/>
                  </a:lnTo>
                  <a:lnTo>
                    <a:pt x="1810" y="426"/>
                  </a:lnTo>
                  <a:lnTo>
                    <a:pt x="1528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FFB03D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850F9517-B0BA-4935-A8E0-197CCEC0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23" y="4870537"/>
              <a:ext cx="3500370" cy="730073"/>
            </a:xfrm>
            <a:custGeom>
              <a:avLst/>
              <a:gdLst>
                <a:gd name="T0" fmla="*/ 281 w 2372"/>
                <a:gd name="T1" fmla="*/ 0 h 425"/>
                <a:gd name="T2" fmla="*/ 0 w 2372"/>
                <a:gd name="T3" fmla="*/ 425 h 425"/>
                <a:gd name="T4" fmla="*/ 2372 w 2372"/>
                <a:gd name="T5" fmla="*/ 425 h 425"/>
                <a:gd name="T6" fmla="*/ 2091 w 2372"/>
                <a:gd name="T7" fmla="*/ 0 h 425"/>
                <a:gd name="T8" fmla="*/ 281 w 2372"/>
                <a:gd name="T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2" h="425">
                  <a:moveTo>
                    <a:pt x="281" y="0"/>
                  </a:moveTo>
                  <a:lnTo>
                    <a:pt x="0" y="425"/>
                  </a:lnTo>
                  <a:lnTo>
                    <a:pt x="2372" y="425"/>
                  </a:lnTo>
                  <a:lnTo>
                    <a:pt x="2091" y="0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7030A0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51383FBB-4C22-4B27-9D83-6765C7C28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600609"/>
              <a:ext cx="4335619" cy="731790"/>
            </a:xfrm>
            <a:custGeom>
              <a:avLst/>
              <a:gdLst>
                <a:gd name="T0" fmla="*/ 283 w 2938"/>
                <a:gd name="T1" fmla="*/ 0 h 426"/>
                <a:gd name="T2" fmla="*/ 2655 w 2938"/>
                <a:gd name="T3" fmla="*/ 0 h 426"/>
                <a:gd name="T4" fmla="*/ 2938 w 2938"/>
                <a:gd name="T5" fmla="*/ 426 h 426"/>
                <a:gd name="T6" fmla="*/ 0 w 2938"/>
                <a:gd name="T7" fmla="*/ 426 h 426"/>
                <a:gd name="T8" fmla="*/ 283 w 2938"/>
                <a:gd name="T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8" h="426">
                  <a:moveTo>
                    <a:pt x="283" y="0"/>
                  </a:moveTo>
                  <a:lnTo>
                    <a:pt x="2655" y="0"/>
                  </a:lnTo>
                  <a:lnTo>
                    <a:pt x="2938" y="426"/>
                  </a:lnTo>
                  <a:lnTo>
                    <a:pt x="0" y="426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01ACBE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 Box 10">
              <a:extLst>
                <a:ext uri="{FF2B5EF4-FFF2-40B4-BE49-F238E27FC236}">
                  <a16:creationId xmlns:a16="http://schemas.microsoft.com/office/drawing/2014/main" id="{EE8BE9E6-3112-4B3D-B600-B2830DB051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3370" y="5842389"/>
              <a:ext cx="21472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数据基础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2888C62C-78FA-42F2-A154-D561F47A5E34}"/>
                </a:ext>
              </a:extLst>
            </p:cNvPr>
            <p:cNvSpPr/>
            <p:nvPr/>
          </p:nvSpPr>
          <p:spPr>
            <a:xfrm>
              <a:off x="4021856" y="5860399"/>
              <a:ext cx="212210" cy="212210"/>
            </a:xfrm>
            <a:prstGeom prst="ellipse">
              <a:avLst/>
            </a:prstGeom>
            <a:solidFill>
              <a:srgbClr val="01ACBE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D026F27-7051-48A7-A14B-F6E3084A7B65}"/>
                </a:ext>
              </a:extLst>
            </p:cNvPr>
            <p:cNvCxnSpPr/>
            <p:nvPr/>
          </p:nvCxnSpPr>
          <p:spPr>
            <a:xfrm flipV="1">
              <a:off x="4234067" y="5948618"/>
              <a:ext cx="398480" cy="1"/>
            </a:xfrm>
            <a:prstGeom prst="line">
              <a:avLst/>
            </a:prstGeom>
            <a:noFill/>
            <a:ln w="19050" cap="flat" cmpd="sng">
              <a:solidFill>
                <a:srgbClr val="01ACBE"/>
              </a:solidFill>
              <a:prstDash val="dash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84258DD-93A6-4B33-846E-FD6E11BCAA42}"/>
                </a:ext>
              </a:extLst>
            </p:cNvPr>
            <p:cNvSpPr/>
            <p:nvPr/>
          </p:nvSpPr>
          <p:spPr>
            <a:xfrm>
              <a:off x="4730859" y="5492334"/>
              <a:ext cx="600150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1ACB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基石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1ACB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9" name="矩形 47">
              <a:extLst>
                <a:ext uri="{FF2B5EF4-FFF2-40B4-BE49-F238E27FC236}">
                  <a16:creationId xmlns:a16="http://schemas.microsoft.com/office/drawing/2014/main" id="{C5D17232-1C71-44BD-B63D-8BE8B9C83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858" y="5754982"/>
              <a:ext cx="3120775" cy="711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Calibri" pitchFamily="34" charset="0"/>
                </a:rPr>
                <a:t>保证用户底层检索文献量，</a:t>
              </a: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Calibri" pitchFamily="34" charset="0"/>
                </a:rPr>
                <a:t>文献资源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Calibri" pitchFamily="34" charset="0"/>
                </a:rPr>
                <a:t>知识</a:t>
              </a: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Calibri" pitchFamily="34" charset="0"/>
                </a:rPr>
                <a:t>技创新的重要支撑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20" name="Text Box 10">
              <a:extLst>
                <a:ext uri="{FF2B5EF4-FFF2-40B4-BE49-F238E27FC236}">
                  <a16:creationId xmlns:a16="http://schemas.microsoft.com/office/drawing/2014/main" id="{5EFC762F-F5AF-400B-8DA5-7F609F67AB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192" y="5112316"/>
              <a:ext cx="21472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全面、精准检索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</p:txBody>
        </p:sp>
        <p:sp>
          <p:nvSpPr>
            <p:cNvPr id="21" name="Oval 13">
              <a:extLst>
                <a:ext uri="{FF2B5EF4-FFF2-40B4-BE49-F238E27FC236}">
                  <a16:creationId xmlns:a16="http://schemas.microsoft.com/office/drawing/2014/main" id="{997AAA24-91A4-42CF-93E2-417AFA03EA6C}"/>
                </a:ext>
              </a:extLst>
            </p:cNvPr>
            <p:cNvSpPr/>
            <p:nvPr/>
          </p:nvSpPr>
          <p:spPr>
            <a:xfrm>
              <a:off x="3604122" y="5107561"/>
              <a:ext cx="212210" cy="212210"/>
            </a:xfrm>
            <a:prstGeom prst="ellipse">
              <a:avLst/>
            </a:prstGeom>
            <a:solidFill>
              <a:srgbClr val="7030A0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E995AB58-9436-4AE2-A832-81F9B8A42A72}"/>
                </a:ext>
              </a:extLst>
            </p:cNvPr>
            <p:cNvCxnSpPr/>
            <p:nvPr/>
          </p:nvCxnSpPr>
          <p:spPr>
            <a:xfrm flipV="1">
              <a:off x="3816332" y="5130310"/>
              <a:ext cx="816215" cy="5867"/>
            </a:xfrm>
            <a:prstGeom prst="line">
              <a:avLst/>
            </a:prstGeom>
            <a:noFill/>
            <a:ln w="19050" cap="flat" cmpd="sng">
              <a:solidFill>
                <a:srgbClr val="7030A0"/>
              </a:solidFill>
              <a:prstDash val="dash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矩形 47">
              <a:extLst>
                <a:ext uri="{FF2B5EF4-FFF2-40B4-BE49-F238E27FC236}">
                  <a16:creationId xmlns:a16="http://schemas.microsoft.com/office/drawing/2014/main" id="{2FCF990B-8339-4521-AF20-F58330888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859" y="5099926"/>
              <a:ext cx="2237487" cy="380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Calibri" pitchFamily="34" charset="0"/>
                </a:rPr>
                <a:t>检索全面率、准确率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2E2B570-F7D3-45DA-B2F1-B716F6D40F3E}"/>
                </a:ext>
              </a:extLst>
            </p:cNvPr>
            <p:cNvSpPr/>
            <p:nvPr/>
          </p:nvSpPr>
          <p:spPr>
            <a:xfrm>
              <a:off x="4730859" y="4830896"/>
              <a:ext cx="600150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保障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" name="Text Box 10">
              <a:extLst>
                <a:ext uri="{FF2B5EF4-FFF2-40B4-BE49-F238E27FC236}">
                  <a16:creationId xmlns:a16="http://schemas.microsoft.com/office/drawing/2014/main" id="{A16DAAF9-3862-4F6C-A615-74054FCF1D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193" y="4366143"/>
              <a:ext cx="21472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资源整合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</p:txBody>
        </p:sp>
        <p:sp>
          <p:nvSpPr>
            <p:cNvPr id="34" name="Text Box 10">
              <a:extLst>
                <a:ext uri="{FF2B5EF4-FFF2-40B4-BE49-F238E27FC236}">
                  <a16:creationId xmlns:a16="http://schemas.microsoft.com/office/drawing/2014/main" id="{B378EA5E-BECF-4779-B881-C231661977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192" y="3667674"/>
              <a:ext cx="21472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82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rPr>
                <a:t>分析发掘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Open Sans" pitchFamily="34" charset="0"/>
              </a:endParaRPr>
            </a:p>
          </p:txBody>
        </p:sp>
        <p:sp>
          <p:nvSpPr>
            <p:cNvPr id="35" name="Oval 12">
              <a:extLst>
                <a:ext uri="{FF2B5EF4-FFF2-40B4-BE49-F238E27FC236}">
                  <a16:creationId xmlns:a16="http://schemas.microsoft.com/office/drawing/2014/main" id="{D6D1B88D-4ED1-469C-8E5F-6300D714C99A}"/>
                </a:ext>
              </a:extLst>
            </p:cNvPr>
            <p:cNvSpPr/>
            <p:nvPr/>
          </p:nvSpPr>
          <p:spPr>
            <a:xfrm>
              <a:off x="3178163" y="4401854"/>
              <a:ext cx="212210" cy="212210"/>
            </a:xfrm>
            <a:prstGeom prst="ellipse">
              <a:avLst/>
            </a:prstGeom>
            <a:solidFill>
              <a:srgbClr val="FFB03D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6" name="肘形接點 23">
              <a:extLst>
                <a:ext uri="{FF2B5EF4-FFF2-40B4-BE49-F238E27FC236}">
                  <a16:creationId xmlns:a16="http://schemas.microsoft.com/office/drawing/2014/main" id="{AF2F965C-2AE7-4454-96D8-DB3E6439674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3698966" y="3458416"/>
              <a:ext cx="597748" cy="1269415"/>
            </a:xfrm>
            <a:custGeom>
              <a:avLst/>
              <a:gdLst>
                <a:gd name="connsiteX0" fmla="*/ 0 w 681038"/>
                <a:gd name="connsiteY0" fmla="*/ 0 h 2268538"/>
                <a:gd name="connsiteX1" fmla="*/ 681038 w 681038"/>
                <a:gd name="connsiteY1" fmla="*/ 0 h 2268538"/>
                <a:gd name="connsiteX2" fmla="*/ 681038 w 681038"/>
                <a:gd name="connsiteY2" fmla="*/ 2268538 h 2268538"/>
                <a:gd name="connsiteX0" fmla="*/ 0 w 626447"/>
                <a:gd name="connsiteY0" fmla="*/ 0 h 2732562"/>
                <a:gd name="connsiteX1" fmla="*/ 626447 w 626447"/>
                <a:gd name="connsiteY1" fmla="*/ 464024 h 2732562"/>
                <a:gd name="connsiteX2" fmla="*/ 626447 w 626447"/>
                <a:gd name="connsiteY2" fmla="*/ 2732562 h 2732562"/>
                <a:gd name="connsiteX0" fmla="*/ 0 w 626447"/>
                <a:gd name="connsiteY0" fmla="*/ 0 h 2084046"/>
                <a:gd name="connsiteX1" fmla="*/ 626447 w 626447"/>
                <a:gd name="connsiteY1" fmla="*/ 464024 h 2084046"/>
                <a:gd name="connsiteX2" fmla="*/ 626446 w 626447"/>
                <a:gd name="connsiteY2" fmla="*/ 2084046 h 208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6447" h="2084046" fill="none">
                  <a:moveTo>
                    <a:pt x="0" y="0"/>
                  </a:moveTo>
                  <a:lnTo>
                    <a:pt x="626447" y="464024"/>
                  </a:lnTo>
                  <a:cubicBezTo>
                    <a:pt x="626447" y="1220203"/>
                    <a:pt x="626446" y="1327867"/>
                    <a:pt x="626446" y="2084046"/>
                  </a:cubicBezTo>
                </a:path>
              </a:pathLst>
            </a:custGeom>
            <a:noFill/>
            <a:ln w="19050" cap="flat" cmpd="sng">
              <a:solidFill>
                <a:srgbClr val="FFB03D"/>
              </a:solidFill>
              <a:prstDash val="dash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微软雅黑" pitchFamily="34" charset="-122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EC290D6-0034-4BC0-B076-ED7DB2BE6698}"/>
                </a:ext>
              </a:extLst>
            </p:cNvPr>
            <p:cNvSpPr/>
            <p:nvPr/>
          </p:nvSpPr>
          <p:spPr>
            <a:xfrm>
              <a:off x="4730859" y="3609471"/>
              <a:ext cx="600150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B03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堡垒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B0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" name="矩形 47">
              <a:extLst>
                <a:ext uri="{FF2B5EF4-FFF2-40B4-BE49-F238E27FC236}">
                  <a16:creationId xmlns:a16="http://schemas.microsoft.com/office/drawing/2014/main" id="{B38D59E8-5D23-4CCB-B392-CB52D11485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858" y="3872119"/>
              <a:ext cx="3323181" cy="711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Calibri" pitchFamily="34" charset="0"/>
                </a:rPr>
                <a:t>优化整合各类型国内外知名、综合性、权威的文献服务系统资源与本地资源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39" name="Oval 11">
              <a:extLst>
                <a:ext uri="{FF2B5EF4-FFF2-40B4-BE49-F238E27FC236}">
                  <a16:creationId xmlns:a16="http://schemas.microsoft.com/office/drawing/2014/main" id="{E3B7B2CA-F124-4752-BF69-A911474C21D9}"/>
                </a:ext>
              </a:extLst>
            </p:cNvPr>
            <p:cNvSpPr/>
            <p:nvPr/>
          </p:nvSpPr>
          <p:spPr>
            <a:xfrm>
              <a:off x="2778687" y="3618766"/>
              <a:ext cx="212210" cy="21221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0" name="肘形接點 23">
              <a:extLst>
                <a:ext uri="{FF2B5EF4-FFF2-40B4-BE49-F238E27FC236}">
                  <a16:creationId xmlns:a16="http://schemas.microsoft.com/office/drawing/2014/main" id="{15113EFD-04E0-4D0E-B028-6E5B39ACB1D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3552416" y="2517402"/>
              <a:ext cx="527832" cy="1674896"/>
            </a:xfrm>
            <a:custGeom>
              <a:avLst/>
              <a:gdLst>
                <a:gd name="connsiteX0" fmla="*/ 0 w 681038"/>
                <a:gd name="connsiteY0" fmla="*/ 0 h 2268538"/>
                <a:gd name="connsiteX1" fmla="*/ 681038 w 681038"/>
                <a:gd name="connsiteY1" fmla="*/ 0 h 2268538"/>
                <a:gd name="connsiteX2" fmla="*/ 681038 w 681038"/>
                <a:gd name="connsiteY2" fmla="*/ 2268538 h 2268538"/>
                <a:gd name="connsiteX0" fmla="*/ 0 w 626447"/>
                <a:gd name="connsiteY0" fmla="*/ 0 h 2732562"/>
                <a:gd name="connsiteX1" fmla="*/ 626447 w 626447"/>
                <a:gd name="connsiteY1" fmla="*/ 464024 h 2732562"/>
                <a:gd name="connsiteX2" fmla="*/ 626447 w 626447"/>
                <a:gd name="connsiteY2" fmla="*/ 2732562 h 2732562"/>
                <a:gd name="connsiteX0" fmla="*/ 0 w 626447"/>
                <a:gd name="connsiteY0" fmla="*/ 0 h 2200551"/>
                <a:gd name="connsiteX1" fmla="*/ 626447 w 626447"/>
                <a:gd name="connsiteY1" fmla="*/ 464024 h 2200551"/>
                <a:gd name="connsiteX2" fmla="*/ 622250 w 626447"/>
                <a:gd name="connsiteY2" fmla="*/ 2200551 h 220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6447" h="2200551" fill="none">
                  <a:moveTo>
                    <a:pt x="0" y="0"/>
                  </a:moveTo>
                  <a:lnTo>
                    <a:pt x="626447" y="464024"/>
                  </a:lnTo>
                  <a:cubicBezTo>
                    <a:pt x="626447" y="1220203"/>
                    <a:pt x="622250" y="1444372"/>
                    <a:pt x="622250" y="2200551"/>
                  </a:cubicBezTo>
                </a:path>
              </a:pathLst>
            </a:custGeom>
            <a:solidFill>
              <a:srgbClr val="FF5050"/>
            </a:solidFill>
            <a:ln w="19050" cap="flat" cmpd="sng">
              <a:solidFill>
                <a:srgbClr val="FF0000"/>
              </a:solidFill>
              <a:prstDash val="dash"/>
              <a:bevel/>
              <a:headEnd type="oval" w="med" len="med"/>
              <a:tailEnd type="oval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微软雅黑" pitchFamily="34" charset="-122"/>
                <a:cs typeface="+mn-cs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36C13D3-7B24-44CC-AB36-7D93ED7D8FF4}"/>
                </a:ext>
              </a:extLst>
            </p:cNvPr>
            <p:cNvSpPr/>
            <p:nvPr/>
          </p:nvSpPr>
          <p:spPr>
            <a:xfrm>
              <a:off x="4752092" y="2796352"/>
              <a:ext cx="600150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505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目的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2" name="矩形 47">
              <a:extLst>
                <a:ext uri="{FF2B5EF4-FFF2-40B4-BE49-F238E27FC236}">
                  <a16:creationId xmlns:a16="http://schemas.microsoft.com/office/drawing/2014/main" id="{952EB695-F41E-4014-A3A4-CFBE2818C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092" y="3059000"/>
              <a:ext cx="2237487" cy="380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知识服务为最终目的</a:t>
              </a:r>
            </a:p>
          </p:txBody>
        </p:sp>
      </p:grpSp>
      <p:grpSp>
        <p:nvGrpSpPr>
          <p:cNvPr id="44" name="Group 39">
            <a:extLst>
              <a:ext uri="{FF2B5EF4-FFF2-40B4-BE49-F238E27FC236}">
                <a16:creationId xmlns:a16="http://schemas.microsoft.com/office/drawing/2014/main" id="{880B924D-C960-4C6A-B302-71D85F0A5166}"/>
              </a:ext>
            </a:extLst>
          </p:cNvPr>
          <p:cNvGrpSpPr/>
          <p:nvPr/>
        </p:nvGrpSpPr>
        <p:grpSpPr>
          <a:xfrm>
            <a:off x="462178" y="4528295"/>
            <a:ext cx="2337415" cy="2219083"/>
            <a:chOff x="849666" y="1269514"/>
            <a:chExt cx="4597624" cy="4751774"/>
          </a:xfrm>
        </p:grpSpPr>
        <p:sp>
          <p:nvSpPr>
            <p:cNvPr id="45" name="Arc 5">
              <a:extLst>
                <a:ext uri="{FF2B5EF4-FFF2-40B4-BE49-F238E27FC236}">
                  <a16:creationId xmlns:a16="http://schemas.microsoft.com/office/drawing/2014/main" id="{F9725DEA-35C4-4C1F-B645-1F3BC8454879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6" name="Arc 6">
              <a:extLst>
                <a:ext uri="{FF2B5EF4-FFF2-40B4-BE49-F238E27FC236}">
                  <a16:creationId xmlns:a16="http://schemas.microsoft.com/office/drawing/2014/main" id="{A8683BFD-0F0B-4E3F-ADF1-C838718F47B6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7" name="Oval 7">
              <a:extLst>
                <a:ext uri="{FF2B5EF4-FFF2-40B4-BE49-F238E27FC236}">
                  <a16:creationId xmlns:a16="http://schemas.microsoft.com/office/drawing/2014/main" id="{7FBFD11F-2479-4BF4-8755-5860BAD93584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8" name="Oval 8">
              <a:extLst>
                <a:ext uri="{FF2B5EF4-FFF2-40B4-BE49-F238E27FC236}">
                  <a16:creationId xmlns:a16="http://schemas.microsoft.com/office/drawing/2014/main" id="{23C3B0A5-EC8A-4B7D-B6B8-C0701A9669A0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9" name="Oval 9">
              <a:extLst>
                <a:ext uri="{FF2B5EF4-FFF2-40B4-BE49-F238E27FC236}">
                  <a16:creationId xmlns:a16="http://schemas.microsoft.com/office/drawing/2014/main" id="{6B90E962-3E16-4A38-B805-4ADF49478F09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10">
              <a:extLst>
                <a:ext uri="{FF2B5EF4-FFF2-40B4-BE49-F238E27FC236}">
                  <a16:creationId xmlns:a16="http://schemas.microsoft.com/office/drawing/2014/main" id="{8FC7FFA7-2721-45A8-B2D8-30015E5EC5F7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1" name="Oval 11">
              <a:extLst>
                <a:ext uri="{FF2B5EF4-FFF2-40B4-BE49-F238E27FC236}">
                  <a16:creationId xmlns:a16="http://schemas.microsoft.com/office/drawing/2014/main" id="{E4A7CC6D-A5E0-410D-A0F2-E45DF98E46B1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2" name="Oval 12">
              <a:extLst>
                <a:ext uri="{FF2B5EF4-FFF2-40B4-BE49-F238E27FC236}">
                  <a16:creationId xmlns:a16="http://schemas.microsoft.com/office/drawing/2014/main" id="{51DFC31D-431F-4080-AF80-416D0363B2B1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3" name="Oval 13">
              <a:extLst>
                <a:ext uri="{FF2B5EF4-FFF2-40B4-BE49-F238E27FC236}">
                  <a16:creationId xmlns:a16="http://schemas.microsoft.com/office/drawing/2014/main" id="{4C7A4BF8-39DC-48AC-ADFA-5442E6C223F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54" name="Group 14">
              <a:extLst>
                <a:ext uri="{FF2B5EF4-FFF2-40B4-BE49-F238E27FC236}">
                  <a16:creationId xmlns:a16="http://schemas.microsoft.com/office/drawing/2014/main" id="{DD83B46F-13BC-4007-97C5-4BB116FBC51C}"/>
                </a:ext>
              </a:extLst>
            </p:cNvPr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56" name="Freeform: Shape 15">
                <a:extLst>
                  <a:ext uri="{FF2B5EF4-FFF2-40B4-BE49-F238E27FC236}">
                    <a16:creationId xmlns:a16="http://schemas.microsoft.com/office/drawing/2014/main" id="{6F8A7CEA-E734-4C59-8988-80ED3A1A3703}"/>
                  </a:ext>
                </a:extLst>
              </p:cNvPr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16">
                <a:extLst>
                  <a:ext uri="{FF2B5EF4-FFF2-40B4-BE49-F238E27FC236}">
                    <a16:creationId xmlns:a16="http://schemas.microsoft.com/office/drawing/2014/main" id="{433BF1F6-C561-4E8E-A3B2-66181337914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Parallelogram 17">
                <a:extLst>
                  <a:ext uri="{FF2B5EF4-FFF2-40B4-BE49-F238E27FC236}">
                    <a16:creationId xmlns:a16="http://schemas.microsoft.com/office/drawing/2014/main" id="{1A371E53-E876-4D9D-B789-993789D3BA6B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Parallelogram 18">
                <a:extLst>
                  <a:ext uri="{FF2B5EF4-FFF2-40B4-BE49-F238E27FC236}">
                    <a16:creationId xmlns:a16="http://schemas.microsoft.com/office/drawing/2014/main" id="{04499625-A5BB-43C2-BA32-D630B7C88455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5" name="Arc 19">
              <a:extLst>
                <a:ext uri="{FF2B5EF4-FFF2-40B4-BE49-F238E27FC236}">
                  <a16:creationId xmlns:a16="http://schemas.microsoft.com/office/drawing/2014/main" id="{897D956F-3C96-4B57-BEBE-A461B4660F6E}"/>
                </a:ext>
              </a:extLst>
            </p:cNvPr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86BD8FD-7F84-4699-B913-1D40C3E76E7B}"/>
              </a:ext>
            </a:extLst>
          </p:cNvPr>
          <p:cNvGrpSpPr/>
          <p:nvPr/>
        </p:nvGrpSpPr>
        <p:grpSpPr>
          <a:xfrm>
            <a:off x="291114" y="1110981"/>
            <a:ext cx="5364701" cy="3235836"/>
            <a:chOff x="2003303" y="2210832"/>
            <a:chExt cx="5968886" cy="3743035"/>
          </a:xfrm>
        </p:grpSpPr>
        <p:grpSp>
          <p:nvGrpSpPr>
            <p:cNvPr id="78" name="그룹 8">
              <a:extLst>
                <a:ext uri="{FF2B5EF4-FFF2-40B4-BE49-F238E27FC236}">
                  <a16:creationId xmlns:a16="http://schemas.microsoft.com/office/drawing/2014/main" id="{1E54DCA6-39BB-4EDB-9FA1-ED7311D5F077}"/>
                </a:ext>
              </a:extLst>
            </p:cNvPr>
            <p:cNvGrpSpPr/>
            <p:nvPr/>
          </p:nvGrpSpPr>
          <p:grpSpPr>
            <a:xfrm>
              <a:off x="3891022" y="4788582"/>
              <a:ext cx="2260128" cy="1165285"/>
              <a:chOff x="2560547" y="5007949"/>
              <a:chExt cx="2178035" cy="1004884"/>
            </a:xfrm>
          </p:grpSpPr>
          <p:sp>
            <p:nvSpPr>
              <p:cNvPr id="90" name="Rectangle 3">
                <a:extLst>
                  <a:ext uri="{FF2B5EF4-FFF2-40B4-BE49-F238E27FC236}">
                    <a16:creationId xmlns:a16="http://schemas.microsoft.com/office/drawing/2014/main" id="{37396CF3-6581-4BCA-9F92-5495E0ABD9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60547" y="5007949"/>
                <a:ext cx="2178035" cy="200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marL="0" marR="0" lvl="1" indent="0" algn="ctr" defTabSz="914400" rtl="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挖掘隐性知识   </a:t>
                </a: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深入 </a:t>
                </a:r>
                <a:endParaRPr kumimoji="0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91" name="Rectangle 3">
                <a:extLst>
                  <a:ext uri="{FF2B5EF4-FFF2-40B4-BE49-F238E27FC236}">
                    <a16:creationId xmlns:a16="http://schemas.microsoft.com/office/drawing/2014/main" id="{B2C1E343-F374-4114-8676-014BD46BE7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60547" y="5258093"/>
                <a:ext cx="1998811" cy="7547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Tahoma" pitchFamily="34" charset="0"/>
                  </a:rPr>
                  <a:t>学科情况、学术渊源、知识点、作者、机构关联等</a:t>
                </a:r>
              </a:p>
            </p:txBody>
          </p:sp>
        </p:grpSp>
        <p:grpSp>
          <p:nvGrpSpPr>
            <p:cNvPr id="79" name="그룹 14">
              <a:extLst>
                <a:ext uri="{FF2B5EF4-FFF2-40B4-BE49-F238E27FC236}">
                  <a16:creationId xmlns:a16="http://schemas.microsoft.com/office/drawing/2014/main" id="{0D84FE10-F12E-4F43-BF6E-ECC978A8B108}"/>
                </a:ext>
              </a:extLst>
            </p:cNvPr>
            <p:cNvGrpSpPr/>
            <p:nvPr/>
          </p:nvGrpSpPr>
          <p:grpSpPr>
            <a:xfrm>
              <a:off x="2003303" y="2263251"/>
              <a:ext cx="2320143" cy="1281221"/>
              <a:chOff x="738614" y="2785012"/>
              <a:chExt cx="2235869" cy="1104855"/>
            </a:xfrm>
          </p:grpSpPr>
          <p:sp>
            <p:nvSpPr>
              <p:cNvPr id="88" name="Rectangle 3">
                <a:extLst>
                  <a:ext uri="{FF2B5EF4-FFF2-40B4-BE49-F238E27FC236}">
                    <a16:creationId xmlns:a16="http://schemas.microsoft.com/office/drawing/2014/main" id="{480A7770-7438-48C6-A702-D1049FB1ED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8614" y="2785012"/>
                <a:ext cx="1891653" cy="7547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Tahoma" pitchFamily="34" charset="0"/>
                  </a:rPr>
                  <a:t>对接馆藏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OPAC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Tahoma" pitchFamily="34" charset="0"/>
                  </a:rPr>
                  <a:t>；对接读秀；对接百链；对接第三方数据商。</a:t>
                </a:r>
              </a:p>
            </p:txBody>
          </p:sp>
          <p:sp>
            <p:nvSpPr>
              <p:cNvPr id="89" name="Rectangle 3">
                <a:extLst>
                  <a:ext uri="{FF2B5EF4-FFF2-40B4-BE49-F238E27FC236}">
                    <a16:creationId xmlns:a16="http://schemas.microsoft.com/office/drawing/2014/main" id="{41C30C5A-B147-4D03-8FB6-47EB810957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0336" y="3616819"/>
                <a:ext cx="2224147" cy="2730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Tahoma" pitchFamily="34" charset="0"/>
                  </a:rPr>
                  <a:t>查找显性知识  </a:t>
                </a: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Microsoft Sans Serif" pitchFamily="34" charset="0"/>
                    <a:cs typeface="Microsoft Sans Serif" pitchFamily="34" charset="0"/>
                  </a:rPr>
                  <a:t>全面</a:t>
                </a:r>
              </a:p>
            </p:txBody>
          </p:sp>
        </p:grpSp>
        <p:grpSp>
          <p:nvGrpSpPr>
            <p:cNvPr id="80" name="그룹 17">
              <a:extLst>
                <a:ext uri="{FF2B5EF4-FFF2-40B4-BE49-F238E27FC236}">
                  <a16:creationId xmlns:a16="http://schemas.microsoft.com/office/drawing/2014/main" id="{88523517-F38B-4BA0-A852-34BB334A225E}"/>
                </a:ext>
              </a:extLst>
            </p:cNvPr>
            <p:cNvGrpSpPr/>
            <p:nvPr/>
          </p:nvGrpSpPr>
          <p:grpSpPr>
            <a:xfrm>
              <a:off x="6338241" y="2210832"/>
              <a:ext cx="1633948" cy="1578549"/>
              <a:chOff x="4704707" y="2785012"/>
              <a:chExt cx="1574599" cy="1361253"/>
            </a:xfrm>
          </p:grpSpPr>
          <p:sp>
            <p:nvSpPr>
              <p:cNvPr id="86" name="Rectangle 3">
                <a:extLst>
                  <a:ext uri="{FF2B5EF4-FFF2-40B4-BE49-F238E27FC236}">
                    <a16:creationId xmlns:a16="http://schemas.microsoft.com/office/drawing/2014/main" id="{D3860553-2E12-48A0-8D32-091E31E95F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04707" y="2785012"/>
                <a:ext cx="1574599" cy="6447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揭示以作者、科研学者个人为中心学术产出情况</a:t>
                </a:r>
              </a:p>
            </p:txBody>
          </p:sp>
          <p:sp>
            <p:nvSpPr>
              <p:cNvPr id="87" name="Rectangle 3">
                <a:extLst>
                  <a:ext uri="{FF2B5EF4-FFF2-40B4-BE49-F238E27FC236}">
                    <a16:creationId xmlns:a16="http://schemas.microsoft.com/office/drawing/2014/main" id="{632795EC-F659-42AC-AC93-B86D5AAC0D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04708" y="3616223"/>
                <a:ext cx="1574598" cy="5300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cs typeface="Tahoma" pitchFamily="34" charset="0"/>
                  </a:rPr>
                  <a:t>成果统计分析        </a:t>
                </a: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Microsoft Sans Serif" pitchFamily="34" charset="0"/>
                    <a:cs typeface="Microsoft Sans Serif" pitchFamily="34" charset="0"/>
                  </a:rPr>
                  <a:t>多维</a:t>
                </a:r>
              </a:p>
            </p:txBody>
          </p:sp>
        </p:grpSp>
        <p:sp>
          <p:nvSpPr>
            <p:cNvPr id="81" name="타원 20">
              <a:extLst>
                <a:ext uri="{FF2B5EF4-FFF2-40B4-BE49-F238E27FC236}">
                  <a16:creationId xmlns:a16="http://schemas.microsoft.com/office/drawing/2014/main" id="{F9C789D9-FE34-44AA-AB23-75912738717F}"/>
                </a:ext>
              </a:extLst>
            </p:cNvPr>
            <p:cNvSpPr/>
            <p:nvPr/>
          </p:nvSpPr>
          <p:spPr>
            <a:xfrm>
              <a:off x="2132162" y="3709133"/>
              <a:ext cx="1583053" cy="1583052"/>
            </a:xfrm>
            <a:prstGeom prst="ellipse">
              <a:avLst/>
            </a:prstGeom>
            <a:blipFill>
              <a:blip r:embed="rId4"/>
              <a:srcRect/>
              <a:stretch>
                <a:fillRect l="-5988" t="632" r="-5988" b="-12606"/>
              </a:stretch>
            </a:blipFill>
            <a:ln w="12700">
              <a:solidFill>
                <a:srgbClr val="425C8F"/>
              </a:solidFill>
            </a:ln>
            <a:effectLst>
              <a:innerShdw blurRad="381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82" name="타원 21">
              <a:extLst>
                <a:ext uri="{FF2B5EF4-FFF2-40B4-BE49-F238E27FC236}">
                  <a16:creationId xmlns:a16="http://schemas.microsoft.com/office/drawing/2014/main" id="{ACB6C9AE-4DE7-4EE0-B036-D4607E37ABA9}"/>
                </a:ext>
              </a:extLst>
            </p:cNvPr>
            <p:cNvSpPr/>
            <p:nvPr/>
          </p:nvSpPr>
          <p:spPr>
            <a:xfrm>
              <a:off x="4250121" y="2790608"/>
              <a:ext cx="1583053" cy="1583052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425C8F"/>
              </a:solidFill>
            </a:ln>
            <a:effectLst>
              <a:innerShdw blurRad="381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83" name="타원 22">
              <a:extLst>
                <a:ext uri="{FF2B5EF4-FFF2-40B4-BE49-F238E27FC236}">
                  <a16:creationId xmlns:a16="http://schemas.microsoft.com/office/drawing/2014/main" id="{1DBB59D3-7455-4834-B8F9-C6D1773D45D7}"/>
                </a:ext>
              </a:extLst>
            </p:cNvPr>
            <p:cNvSpPr/>
            <p:nvPr/>
          </p:nvSpPr>
          <p:spPr>
            <a:xfrm>
              <a:off x="6363687" y="3709133"/>
              <a:ext cx="1583053" cy="1583052"/>
            </a:xfrm>
            <a:prstGeom prst="ellipse">
              <a:avLst/>
            </a:prstGeom>
            <a:blipFill>
              <a:blip r:embed="rId6"/>
              <a:srcRect/>
              <a:stretch>
                <a:fillRect l="-38813" r="-38813"/>
              </a:stretch>
            </a:blipFill>
            <a:ln w="12700">
              <a:solidFill>
                <a:srgbClr val="425C8F"/>
              </a:solidFill>
            </a:ln>
            <a:effectLst>
              <a:innerShdw blurRad="381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cxnSp>
          <p:nvCxnSpPr>
            <p:cNvPr id="84" name="직선 연결선 24">
              <a:extLst>
                <a:ext uri="{FF2B5EF4-FFF2-40B4-BE49-F238E27FC236}">
                  <a16:creationId xmlns:a16="http://schemas.microsoft.com/office/drawing/2014/main" id="{03BF72DB-D024-495F-ADE5-55652F45CE59}"/>
                </a:ext>
              </a:extLst>
            </p:cNvPr>
            <p:cNvCxnSpPr/>
            <p:nvPr/>
          </p:nvCxnSpPr>
          <p:spPr>
            <a:xfrm>
              <a:off x="5803427" y="3865632"/>
              <a:ext cx="626968" cy="268632"/>
            </a:xfrm>
            <a:prstGeom prst="line">
              <a:avLst/>
            </a:prstGeom>
            <a:ln>
              <a:solidFill>
                <a:srgbClr val="425C8F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연결선 25">
              <a:extLst>
                <a:ext uri="{FF2B5EF4-FFF2-40B4-BE49-F238E27FC236}">
                  <a16:creationId xmlns:a16="http://schemas.microsoft.com/office/drawing/2014/main" id="{7FC2F999-3284-46D4-92C4-6A494F49DCAC}"/>
                </a:ext>
              </a:extLst>
            </p:cNvPr>
            <p:cNvCxnSpPr/>
            <p:nvPr/>
          </p:nvCxnSpPr>
          <p:spPr>
            <a:xfrm flipH="1">
              <a:off x="3652772" y="3865632"/>
              <a:ext cx="626968" cy="268632"/>
            </a:xfrm>
            <a:prstGeom prst="line">
              <a:avLst/>
            </a:prstGeom>
            <a:ln>
              <a:solidFill>
                <a:srgbClr val="425C8F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872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0480" y="-9343"/>
            <a:ext cx="3605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超星发现系统示例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641388" y="143911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id="{D1531F4D-D1FA-4D9A-9D0C-9E8B03CB2F92}"/>
              </a:ext>
            </a:extLst>
          </p:cNvPr>
          <p:cNvSpPr/>
          <p:nvPr/>
        </p:nvSpPr>
        <p:spPr>
          <a:xfrm>
            <a:off x="5802972" y="660748"/>
            <a:ext cx="63120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年，深圳媒体人罗尔为患白血病的女儿罗一笑写下网络热文《罗一笑，你给我站住》，通过文章打赏和其他捐助通道，罗尔收到了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万元的“众筹”。白血病是一类造血干细胞恶性克隆性疾病。临床可见不同程度的贫血、出血、感染发热以及肝、脾、淋巴结肿大和骨骼疼痛。据报道，我国各地区白血病的发病率在各种肿瘤中占第六位。那么我们国内对白血病的研究情况是什么样的，应用超星发现系统检索“</a:t>
            </a:r>
            <a:r>
              <a:rPr kumimoji="0" lang="zh-CN" altLang="zh-CN" sz="1800" b="1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白血病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”，基于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历年期刊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论文通过超星发现进行数据挖掘有哪些代表性的研究机构和学者，在湖北省内有哪些代表性的研究机构和专家学者。从期刊发文研究情况来看，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湖北省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最具权威的专家是谁、所属单位、研究方向（关键词）、与人的合作关系、与机构的合作关系以及基金情况是怎样的？</a:t>
            </a: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4C8B3764-94F4-4F94-BFDD-5B366C66F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2972" y="4008585"/>
            <a:ext cx="6410377" cy="2849416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636CAF41-A685-48D5-8B31-6486E76445F4}"/>
              </a:ext>
            </a:extLst>
          </p:cNvPr>
          <p:cNvGrpSpPr/>
          <p:nvPr/>
        </p:nvGrpSpPr>
        <p:grpSpPr>
          <a:xfrm>
            <a:off x="4737" y="660748"/>
            <a:ext cx="3688400" cy="5265876"/>
            <a:chOff x="75087" y="796062"/>
            <a:chExt cx="3688400" cy="5265876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64FAFC67-103D-43FA-86EE-BE635B9BC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19287" y="796062"/>
              <a:ext cx="1844200" cy="4640982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3936502C-A10F-4CA8-827E-A963813BD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87" y="796062"/>
              <a:ext cx="1844200" cy="5265876"/>
            </a:xfrm>
            <a:prstGeom prst="rect">
              <a:avLst/>
            </a:prstGeom>
          </p:spPr>
        </p:pic>
      </p:grpSp>
      <p:pic>
        <p:nvPicPr>
          <p:cNvPr id="74" name="图片 73">
            <a:extLst>
              <a:ext uri="{FF2B5EF4-FFF2-40B4-BE49-F238E27FC236}">
                <a16:creationId xmlns:a16="http://schemas.microsoft.com/office/drawing/2014/main" id="{F2C2B8EE-498D-470D-8D4D-1F8B6D80D80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991" t="14567" r="10994" b="6354"/>
          <a:stretch/>
        </p:blipFill>
        <p:spPr>
          <a:xfrm>
            <a:off x="1848937" y="2936678"/>
            <a:ext cx="3958847" cy="39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3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7199" y="21603"/>
            <a:ext cx="1858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结果验证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088373" y="178695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78DC815-BE32-46B8-BA0A-DA818A2BB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139" y="594118"/>
            <a:ext cx="12203139" cy="616654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37A6A2BA-39B4-4742-B600-4BE111361D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985" t="-1203"/>
          <a:stretch/>
        </p:blipFill>
        <p:spPr>
          <a:xfrm>
            <a:off x="4478" y="609357"/>
            <a:ext cx="5720675" cy="3779042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B8562CF5-B4FF-4A7D-997F-BD6291E826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75306"/>
            <a:ext cx="5890770" cy="268269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E644B30F-F108-455D-8170-8EE3F4B7C4EA}"/>
              </a:ext>
            </a:extLst>
          </p:cNvPr>
          <p:cNvGrpSpPr/>
          <p:nvPr/>
        </p:nvGrpSpPr>
        <p:grpSpPr>
          <a:xfrm>
            <a:off x="4889666" y="609357"/>
            <a:ext cx="7297856" cy="5715495"/>
            <a:chOff x="1127095" y="531701"/>
            <a:chExt cx="7297856" cy="5715495"/>
          </a:xfrm>
        </p:grpSpPr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75FDEE1A-3DE4-4965-8A7B-EC874609B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7095" y="531701"/>
              <a:ext cx="1813717" cy="5372566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21B7C410-FDDE-4196-AEF7-92247160E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07593" y="531701"/>
              <a:ext cx="1821338" cy="5509737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5047A296-97FA-4617-AB4B-10886BE0DE2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28931" y="531701"/>
              <a:ext cx="1859441" cy="5669771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60AC2048-2605-474D-8A27-2E9765FCF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88372" y="531701"/>
              <a:ext cx="1836579" cy="5715495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B2674D2-0CCB-4A4D-A847-8FFE38080AF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20448" y="594118"/>
            <a:ext cx="9120769" cy="6273222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8307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7F6CDE-D74F-4E82-B945-589FC5ED74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260408"/>
            <a:ext cx="10059272" cy="297206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1620" y="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学术研究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4131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185916" y="12513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15" name="MH_Picture_1">
            <a:extLst>
              <a:ext uri="{FF2B5EF4-FFF2-40B4-BE49-F238E27FC236}">
                <a16:creationId xmlns:a16="http://schemas.microsoft.com/office/drawing/2014/main" id="{040286F3-6840-4F3A-8302-248226E0F934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489533" y="784776"/>
            <a:ext cx="4702467" cy="4797577"/>
          </a:xfrm>
          <a:custGeom>
            <a:avLst/>
            <a:gdLst>
              <a:gd name="connsiteX0" fmla="*/ 2265680 w 4785360"/>
              <a:gd name="connsiteY0" fmla="*/ 0 h 6085840"/>
              <a:gd name="connsiteX1" fmla="*/ 0 w 4785360"/>
              <a:gd name="connsiteY1" fmla="*/ 1026160 h 6085840"/>
              <a:gd name="connsiteX2" fmla="*/ 2204720 w 4785360"/>
              <a:gd name="connsiteY2" fmla="*/ 6085840 h 6085840"/>
              <a:gd name="connsiteX3" fmla="*/ 4785360 w 4785360"/>
              <a:gd name="connsiteY3" fmla="*/ 4927600 h 6085840"/>
              <a:gd name="connsiteX4" fmla="*/ 4754880 w 4785360"/>
              <a:gd name="connsiteY4" fmla="*/ 10160 h 6085840"/>
              <a:gd name="connsiteX5" fmla="*/ 2265680 w 4785360"/>
              <a:gd name="connsiteY5" fmla="*/ 0 h 608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85360" h="6085840">
                <a:moveTo>
                  <a:pt x="2265680" y="0"/>
                </a:moveTo>
                <a:lnTo>
                  <a:pt x="0" y="1026160"/>
                </a:lnTo>
                <a:lnTo>
                  <a:pt x="2204720" y="6085840"/>
                </a:lnTo>
                <a:lnTo>
                  <a:pt x="4785360" y="4927600"/>
                </a:lnTo>
                <a:lnTo>
                  <a:pt x="4754880" y="10160"/>
                </a:lnTo>
                <a:lnTo>
                  <a:pt x="2265680" y="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MH_Text_1">
            <a:extLst>
              <a:ext uri="{FF2B5EF4-FFF2-40B4-BE49-F238E27FC236}">
                <a16:creationId xmlns:a16="http://schemas.microsoft.com/office/drawing/2014/main" id="{B0B7486D-567F-4DB3-A53E-3181F560E843}"/>
              </a:ext>
            </a:extLst>
          </p:cNvPr>
          <p:cNvSpPr txBox="1"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831756" y="1994779"/>
            <a:ext cx="7289147" cy="110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srgbClr val="005897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特别关注本领域重要专家学者、科研机构的成果。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srgbClr val="005897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优先挑选本领域的专业期刊、核心期刊，或更高层次文献。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MH_SubTitle_1">
            <a:extLst>
              <a:ext uri="{FF2B5EF4-FFF2-40B4-BE49-F238E27FC236}">
                <a16:creationId xmlns:a16="http://schemas.microsoft.com/office/drawing/2014/main" id="{6A73BD20-93ED-4755-8BD5-CA99BAEFDC66}"/>
              </a:ext>
            </a:extLst>
          </p:cNvPr>
          <p:cNvSpPr txBox="1"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499952" y="881194"/>
            <a:ext cx="5899593" cy="98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solidFill>
                  <a:srgbClr val="005897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面对数量众多的文献，我们该如何挑选？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2BCDB1C-0387-4613-A1BF-49D3505B016F}"/>
              </a:ext>
            </a:extLst>
          </p:cNvPr>
          <p:cNvSpPr/>
          <p:nvPr/>
        </p:nvSpPr>
        <p:spPr>
          <a:xfrm>
            <a:off x="1299395" y="32493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热点选题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CEF39B-805E-4FDB-BBEE-72074641CA7F}"/>
              </a:ext>
            </a:extLst>
          </p:cNvPr>
          <p:cNvSpPr txBox="1"/>
          <p:nvPr/>
        </p:nvSpPr>
        <p:spPr>
          <a:xfrm>
            <a:off x="2845793" y="347525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关键词筛选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FA6BAA1-2330-4354-95A3-FD119FBD45F7}"/>
              </a:ext>
            </a:extLst>
          </p:cNvPr>
          <p:cNvSpPr txBox="1"/>
          <p:nvPr/>
        </p:nvSpPr>
        <p:spPr>
          <a:xfrm>
            <a:off x="4756175" y="36840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机构追踪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5B865AA-A2F0-4CDA-B4CB-2FA9777BBD70}"/>
              </a:ext>
            </a:extLst>
          </p:cNvPr>
          <p:cNvSpPr txBox="1"/>
          <p:nvPr/>
        </p:nvSpPr>
        <p:spPr>
          <a:xfrm>
            <a:off x="6236653" y="39863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学者追踪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15A8C86-369C-4721-A6A1-09AF564D6B60}"/>
              </a:ext>
            </a:extLst>
          </p:cNvPr>
          <p:cNvSpPr txBox="1"/>
          <p:nvPr/>
        </p:nvSpPr>
        <p:spPr>
          <a:xfrm>
            <a:off x="5734966" y="5794229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找到合适的人、机构、合适论证资料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4ED7BC3-3A5E-4B9C-A221-90E61815A31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468"/>
          <a:stretch/>
        </p:blipFill>
        <p:spPr>
          <a:xfrm flipH="1">
            <a:off x="139945" y="4669289"/>
            <a:ext cx="4616230" cy="147015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44E60DFC-23D3-4751-8555-49F3483C4E0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4785" y="5248166"/>
            <a:ext cx="6200225" cy="167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33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8"/>
          <p:cNvSpPr/>
          <p:nvPr>
            <p:custDataLst>
              <p:tags r:id="rId2"/>
            </p:custDataLst>
          </p:nvPr>
        </p:nvSpPr>
        <p:spPr bwMode="auto">
          <a:xfrm>
            <a:off x="-2312987" y="4198620"/>
            <a:ext cx="1401762" cy="1198563"/>
          </a:xfrm>
          <a:custGeom>
            <a:avLst/>
            <a:gdLst>
              <a:gd name="T0" fmla="*/ 883 w 883"/>
              <a:gd name="T1" fmla="*/ 755 h 755"/>
              <a:gd name="T2" fmla="*/ 883 w 883"/>
              <a:gd name="T3" fmla="*/ 308 h 755"/>
              <a:gd name="T4" fmla="*/ 196 w 883"/>
              <a:gd name="T5" fmla="*/ 0 h 755"/>
              <a:gd name="T6" fmla="*/ 0 w 883"/>
              <a:gd name="T7" fmla="*/ 348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3" h="755">
                <a:moveTo>
                  <a:pt x="883" y="755"/>
                </a:moveTo>
                <a:lnTo>
                  <a:pt x="883" y="308"/>
                </a:lnTo>
                <a:lnTo>
                  <a:pt x="196" y="0"/>
                </a:lnTo>
                <a:lnTo>
                  <a:pt x="0" y="3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Freeform 60"/>
          <p:cNvSpPr/>
          <p:nvPr>
            <p:custDataLst>
              <p:tags r:id="rId3"/>
            </p:custDataLst>
          </p:nvPr>
        </p:nvSpPr>
        <p:spPr bwMode="auto">
          <a:xfrm>
            <a:off x="-2693987" y="5105400"/>
            <a:ext cx="1782762" cy="1368425"/>
          </a:xfrm>
          <a:custGeom>
            <a:avLst/>
            <a:gdLst>
              <a:gd name="T0" fmla="*/ 1123 w 1123"/>
              <a:gd name="T1" fmla="*/ 862 h 862"/>
              <a:gd name="T2" fmla="*/ 1123 w 1123"/>
              <a:gd name="T3" fmla="*/ 414 h 862"/>
              <a:gd name="T4" fmla="*/ 197 w 1123"/>
              <a:gd name="T5" fmla="*/ 0 h 862"/>
              <a:gd name="T6" fmla="*/ 0 w 1123"/>
              <a:gd name="T7" fmla="*/ 341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3" h="862">
                <a:moveTo>
                  <a:pt x="1123" y="862"/>
                </a:moveTo>
                <a:lnTo>
                  <a:pt x="1123" y="414"/>
                </a:lnTo>
                <a:lnTo>
                  <a:pt x="197" y="0"/>
                </a:lnTo>
                <a:lnTo>
                  <a:pt x="0" y="3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93675" y="191135"/>
            <a:ext cx="2189480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本馆资源整合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634615" y="1199515"/>
            <a:ext cx="8712835" cy="56584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32405" y="2541270"/>
            <a:ext cx="866140" cy="5492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1720" y="5334000"/>
            <a:ext cx="521970" cy="2406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5520" y="2446020"/>
            <a:ext cx="411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+mn-cs"/>
              </a:rPr>
              <a:t>①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3525520" y="2654300"/>
            <a:ext cx="41084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+mn-cs"/>
              </a:rPr>
              <a:t>②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25520" y="2853055"/>
            <a:ext cx="36131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+mn-cs"/>
              </a:rPr>
              <a:t>③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21145" y="5147945"/>
            <a:ext cx="740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ingFang SC Semibold" panose="020B0400000000000000" charset="-122"/>
                <a:ea typeface="PingFang SC Semibold" panose="020B0400000000000000" charset="-122"/>
                <a:cs typeface="+mn-cs"/>
              </a:rPr>
              <a:t>④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662324" y="1057115"/>
            <a:ext cx="2203467" cy="69866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-2693987" y="1755775"/>
            <a:ext cx="5157787" cy="4718051"/>
            <a:chOff x="-2693987" y="1755775"/>
            <a:chExt cx="5157787" cy="4718051"/>
          </a:xfrm>
        </p:grpSpPr>
        <p:sp>
          <p:nvSpPr>
            <p:cNvPr id="43" name="Line 40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-138112" y="6142038"/>
              <a:ext cx="0" cy="0"/>
            </a:xfrm>
            <a:prstGeom prst="line">
              <a:avLst/>
            </a:prstGeom>
            <a:noFill/>
            <a:ln w="7938" cap="flat">
              <a:solidFill>
                <a:srgbClr val="172A8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4" name="Line 4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-193675" y="5454650"/>
              <a:ext cx="0" cy="0"/>
            </a:xfrm>
            <a:prstGeom prst="line">
              <a:avLst/>
            </a:prstGeom>
            <a:noFill/>
            <a:ln w="7938" cap="flat">
              <a:solidFill>
                <a:srgbClr val="172A8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6" name="Freeform 42"/>
            <p:cNvSpPr/>
            <p:nvPr>
              <p:custDataLst>
                <p:tags r:id="rId6"/>
              </p:custDataLst>
            </p:nvPr>
          </p:nvSpPr>
          <p:spPr bwMode="auto">
            <a:xfrm>
              <a:off x="-1220787" y="2470150"/>
              <a:ext cx="617537" cy="692150"/>
            </a:xfrm>
            <a:custGeom>
              <a:avLst/>
              <a:gdLst>
                <a:gd name="T0" fmla="*/ 195 w 389"/>
                <a:gd name="T1" fmla="*/ 0 h 436"/>
                <a:gd name="T2" fmla="*/ 0 w 389"/>
                <a:gd name="T3" fmla="*/ 351 h 436"/>
                <a:gd name="T4" fmla="*/ 195 w 389"/>
                <a:gd name="T5" fmla="*/ 436 h 436"/>
                <a:gd name="T6" fmla="*/ 389 w 389"/>
                <a:gd name="T7" fmla="*/ 351 h 436"/>
                <a:gd name="T8" fmla="*/ 195 w 389"/>
                <a:gd name="T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436">
                  <a:moveTo>
                    <a:pt x="195" y="0"/>
                  </a:moveTo>
                  <a:lnTo>
                    <a:pt x="0" y="351"/>
                  </a:lnTo>
                  <a:lnTo>
                    <a:pt x="195" y="436"/>
                  </a:lnTo>
                  <a:lnTo>
                    <a:pt x="389" y="351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7" name="Line 43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>
              <a:off x="-911225" y="2354263"/>
              <a:ext cx="0" cy="0"/>
            </a:xfrm>
            <a:prstGeom prst="line">
              <a:avLst/>
            </a:prstGeom>
            <a:noFill/>
            <a:ln w="15875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8" name="Freeform 44"/>
            <p:cNvSpPr/>
            <p:nvPr>
              <p:custDataLst>
                <p:tags r:id="rId8"/>
              </p:custDataLst>
            </p:nvPr>
          </p:nvSpPr>
          <p:spPr bwMode="auto">
            <a:xfrm>
              <a:off x="-911225" y="1755775"/>
              <a:ext cx="3375025" cy="2211388"/>
            </a:xfrm>
            <a:custGeom>
              <a:avLst/>
              <a:gdLst>
                <a:gd name="T0" fmla="*/ 0 w 2126"/>
                <a:gd name="T1" fmla="*/ 947 h 1393"/>
                <a:gd name="T2" fmla="*/ 0 w 2126"/>
                <a:gd name="T3" fmla="*/ 1393 h 1393"/>
                <a:gd name="T4" fmla="*/ 2126 w 2126"/>
                <a:gd name="T5" fmla="*/ 450 h 1393"/>
                <a:gd name="T6" fmla="*/ 2126 w 2126"/>
                <a:gd name="T7" fmla="*/ 0 h 1393"/>
                <a:gd name="T8" fmla="*/ 0 w 2126"/>
                <a:gd name="T9" fmla="*/ 947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6" h="1393">
                  <a:moveTo>
                    <a:pt x="0" y="947"/>
                  </a:moveTo>
                  <a:lnTo>
                    <a:pt x="0" y="1393"/>
                  </a:lnTo>
                  <a:lnTo>
                    <a:pt x="2126" y="450"/>
                  </a:lnTo>
                  <a:lnTo>
                    <a:pt x="2126" y="0"/>
                  </a:lnTo>
                  <a:lnTo>
                    <a:pt x="0" y="9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49" name="Line 45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 flipV="1">
              <a:off x="-575582" y="3101068"/>
              <a:ext cx="27214" cy="181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0" name="Line 46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>
              <a:off x="-561975" y="31019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1" name="Freeform 47"/>
            <p:cNvSpPr/>
            <p:nvPr>
              <p:custDataLst>
                <p:tags r:id="rId11"/>
              </p:custDataLst>
            </p:nvPr>
          </p:nvSpPr>
          <p:spPr bwMode="auto">
            <a:xfrm>
              <a:off x="-1576387" y="3101975"/>
              <a:ext cx="665162" cy="865188"/>
            </a:xfrm>
            <a:custGeom>
              <a:avLst/>
              <a:gdLst>
                <a:gd name="T0" fmla="*/ 419 w 419"/>
                <a:gd name="T1" fmla="*/ 99 h 545"/>
                <a:gd name="T2" fmla="*/ 196 w 419"/>
                <a:gd name="T3" fmla="*/ 0 h 545"/>
                <a:gd name="T4" fmla="*/ 0 w 419"/>
                <a:gd name="T5" fmla="*/ 355 h 545"/>
                <a:gd name="T6" fmla="*/ 419 w 419"/>
                <a:gd name="T7" fmla="*/ 545 h 545"/>
                <a:gd name="T8" fmla="*/ 419 w 419"/>
                <a:gd name="T9" fmla="*/ 99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545">
                  <a:moveTo>
                    <a:pt x="419" y="99"/>
                  </a:moveTo>
                  <a:lnTo>
                    <a:pt x="196" y="0"/>
                  </a:lnTo>
                  <a:lnTo>
                    <a:pt x="0" y="355"/>
                  </a:lnTo>
                  <a:lnTo>
                    <a:pt x="419" y="545"/>
                  </a:lnTo>
                  <a:lnTo>
                    <a:pt x="419" y="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2" name="Freeform 48"/>
            <p:cNvSpPr/>
            <p:nvPr>
              <p:custDataLst>
                <p:tags r:id="rId12"/>
              </p:custDataLst>
            </p:nvPr>
          </p:nvSpPr>
          <p:spPr bwMode="auto">
            <a:xfrm>
              <a:off x="-911225" y="2470150"/>
              <a:ext cx="307975" cy="692150"/>
            </a:xfrm>
            <a:custGeom>
              <a:avLst/>
              <a:gdLst>
                <a:gd name="T0" fmla="*/ 0 w 194"/>
                <a:gd name="T1" fmla="*/ 0 h 436"/>
                <a:gd name="T2" fmla="*/ 0 w 194"/>
                <a:gd name="T3" fmla="*/ 436 h 436"/>
                <a:gd name="T4" fmla="*/ 194 w 194"/>
                <a:gd name="T5" fmla="*/ 351 h 436"/>
                <a:gd name="T6" fmla="*/ 0 w 194"/>
                <a:gd name="T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436">
                  <a:moveTo>
                    <a:pt x="0" y="0"/>
                  </a:moveTo>
                  <a:lnTo>
                    <a:pt x="0" y="436"/>
                  </a:lnTo>
                  <a:lnTo>
                    <a:pt x="194" y="3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3" name="Freeform 50"/>
            <p:cNvSpPr/>
            <p:nvPr>
              <p:custDataLst>
                <p:tags r:id="rId13"/>
              </p:custDataLst>
            </p:nvPr>
          </p:nvSpPr>
          <p:spPr bwMode="auto">
            <a:xfrm>
              <a:off x="-911225" y="2590800"/>
              <a:ext cx="3375025" cy="2209800"/>
            </a:xfrm>
            <a:custGeom>
              <a:avLst/>
              <a:gdLst>
                <a:gd name="T0" fmla="*/ 0 w 2126"/>
                <a:gd name="T1" fmla="*/ 947 h 1392"/>
                <a:gd name="T2" fmla="*/ 0 w 2126"/>
                <a:gd name="T3" fmla="*/ 1392 h 1392"/>
                <a:gd name="T4" fmla="*/ 2126 w 2126"/>
                <a:gd name="T5" fmla="*/ 450 h 1392"/>
                <a:gd name="T6" fmla="*/ 2126 w 2126"/>
                <a:gd name="T7" fmla="*/ 0 h 1392"/>
                <a:gd name="T8" fmla="*/ 0 w 2126"/>
                <a:gd name="T9" fmla="*/ 947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6" h="1392">
                  <a:moveTo>
                    <a:pt x="0" y="947"/>
                  </a:moveTo>
                  <a:lnTo>
                    <a:pt x="0" y="1392"/>
                  </a:lnTo>
                  <a:lnTo>
                    <a:pt x="2126" y="450"/>
                  </a:lnTo>
                  <a:lnTo>
                    <a:pt x="2126" y="0"/>
                  </a:lnTo>
                  <a:lnTo>
                    <a:pt x="0" y="9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4" name="Freeform 51"/>
            <p:cNvSpPr/>
            <p:nvPr>
              <p:custDataLst>
                <p:tags r:id="rId14"/>
              </p:custDataLst>
            </p:nvPr>
          </p:nvSpPr>
          <p:spPr bwMode="auto">
            <a:xfrm>
              <a:off x="-1944687" y="3770313"/>
              <a:ext cx="1033462" cy="1030288"/>
            </a:xfrm>
            <a:custGeom>
              <a:avLst/>
              <a:gdLst>
                <a:gd name="T0" fmla="*/ 651 w 651"/>
                <a:gd name="T1" fmla="*/ 649 h 649"/>
                <a:gd name="T2" fmla="*/ 651 w 651"/>
                <a:gd name="T3" fmla="*/ 204 h 649"/>
                <a:gd name="T4" fmla="*/ 194 w 651"/>
                <a:gd name="T5" fmla="*/ 0 h 649"/>
                <a:gd name="T6" fmla="*/ 0 w 651"/>
                <a:gd name="T7" fmla="*/ 351 h 649"/>
                <a:gd name="T8" fmla="*/ 651 w 651"/>
                <a:gd name="T9" fmla="*/ 64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649">
                  <a:moveTo>
                    <a:pt x="651" y="649"/>
                  </a:moveTo>
                  <a:lnTo>
                    <a:pt x="651" y="204"/>
                  </a:lnTo>
                  <a:lnTo>
                    <a:pt x="194" y="0"/>
                  </a:lnTo>
                  <a:lnTo>
                    <a:pt x="0" y="351"/>
                  </a:lnTo>
                  <a:lnTo>
                    <a:pt x="651" y="649"/>
                  </a:lnTo>
                  <a:close/>
                </a:path>
              </a:pathLst>
            </a:custGeom>
            <a:solidFill>
              <a:srgbClr val="D45A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5" name="Freeform 52"/>
            <p:cNvSpPr/>
            <p:nvPr>
              <p:custDataLst>
                <p:tags r:id="rId15"/>
              </p:custDataLst>
            </p:nvPr>
          </p:nvSpPr>
          <p:spPr bwMode="auto">
            <a:xfrm>
              <a:off x="-1944687" y="3770313"/>
              <a:ext cx="1033462" cy="1030288"/>
            </a:xfrm>
            <a:custGeom>
              <a:avLst/>
              <a:gdLst>
                <a:gd name="T0" fmla="*/ 651 w 651"/>
                <a:gd name="T1" fmla="*/ 649 h 649"/>
                <a:gd name="T2" fmla="*/ 651 w 651"/>
                <a:gd name="T3" fmla="*/ 204 h 649"/>
                <a:gd name="T4" fmla="*/ 194 w 651"/>
                <a:gd name="T5" fmla="*/ 0 h 649"/>
                <a:gd name="T6" fmla="*/ 0 w 651"/>
                <a:gd name="T7" fmla="*/ 351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649">
                  <a:moveTo>
                    <a:pt x="651" y="649"/>
                  </a:moveTo>
                  <a:lnTo>
                    <a:pt x="651" y="204"/>
                  </a:lnTo>
                  <a:lnTo>
                    <a:pt x="194" y="0"/>
                  </a:lnTo>
                  <a:lnTo>
                    <a:pt x="0" y="3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6" name="Freeform 53"/>
            <p:cNvSpPr/>
            <p:nvPr>
              <p:custDataLst>
                <p:tags r:id="rId16"/>
              </p:custDataLst>
            </p:nvPr>
          </p:nvSpPr>
          <p:spPr bwMode="auto">
            <a:xfrm>
              <a:off x="-911225" y="3417888"/>
              <a:ext cx="3375025" cy="2212975"/>
            </a:xfrm>
            <a:custGeom>
              <a:avLst/>
              <a:gdLst>
                <a:gd name="T0" fmla="*/ 0 w 2126"/>
                <a:gd name="T1" fmla="*/ 947 h 1394"/>
                <a:gd name="T2" fmla="*/ 0 w 2126"/>
                <a:gd name="T3" fmla="*/ 1394 h 1394"/>
                <a:gd name="T4" fmla="*/ 2126 w 2126"/>
                <a:gd name="T5" fmla="*/ 450 h 1394"/>
                <a:gd name="T6" fmla="*/ 2126 w 2126"/>
                <a:gd name="T7" fmla="*/ 0 h 1394"/>
                <a:gd name="T8" fmla="*/ 0 w 2126"/>
                <a:gd name="T9" fmla="*/ 947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6" h="1394">
                  <a:moveTo>
                    <a:pt x="0" y="947"/>
                  </a:moveTo>
                  <a:lnTo>
                    <a:pt x="0" y="1394"/>
                  </a:lnTo>
                  <a:lnTo>
                    <a:pt x="2126" y="450"/>
                  </a:lnTo>
                  <a:lnTo>
                    <a:pt x="2126" y="0"/>
                  </a:lnTo>
                  <a:lnTo>
                    <a:pt x="0" y="9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7" name="Freeform 54"/>
            <p:cNvSpPr/>
            <p:nvPr>
              <p:custDataLst>
                <p:tags r:id="rId17"/>
              </p:custDataLst>
            </p:nvPr>
          </p:nvSpPr>
          <p:spPr bwMode="auto">
            <a:xfrm>
              <a:off x="-911225" y="4259263"/>
              <a:ext cx="3375025" cy="2214563"/>
            </a:xfrm>
            <a:custGeom>
              <a:avLst/>
              <a:gdLst>
                <a:gd name="T0" fmla="*/ 0 w 2126"/>
                <a:gd name="T1" fmla="*/ 947 h 1395"/>
                <a:gd name="T2" fmla="*/ 0 w 2126"/>
                <a:gd name="T3" fmla="*/ 1395 h 1395"/>
                <a:gd name="T4" fmla="*/ 2126 w 2126"/>
                <a:gd name="T5" fmla="*/ 450 h 1395"/>
                <a:gd name="T6" fmla="*/ 2126 w 2126"/>
                <a:gd name="T7" fmla="*/ 0 h 1395"/>
                <a:gd name="T8" fmla="*/ 0 w 2126"/>
                <a:gd name="T9" fmla="*/ 947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6" h="1395">
                  <a:moveTo>
                    <a:pt x="0" y="947"/>
                  </a:moveTo>
                  <a:lnTo>
                    <a:pt x="0" y="1395"/>
                  </a:lnTo>
                  <a:lnTo>
                    <a:pt x="2126" y="450"/>
                  </a:lnTo>
                  <a:lnTo>
                    <a:pt x="2126" y="0"/>
                  </a:lnTo>
                  <a:lnTo>
                    <a:pt x="0" y="947"/>
                  </a:lnTo>
                  <a:close/>
                </a:path>
              </a:pathLst>
            </a:custGeom>
            <a:solidFill>
              <a:srgbClr val="3B3E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8" name="Freeform 56"/>
            <p:cNvSpPr/>
            <p:nvPr>
              <p:custDataLst>
                <p:tags r:id="rId18"/>
              </p:custDataLst>
            </p:nvPr>
          </p:nvSpPr>
          <p:spPr bwMode="auto">
            <a:xfrm>
              <a:off x="-911225" y="3770313"/>
              <a:ext cx="1039812" cy="1030288"/>
            </a:xfrm>
            <a:custGeom>
              <a:avLst/>
              <a:gdLst>
                <a:gd name="T0" fmla="*/ 0 w 655"/>
                <a:gd name="T1" fmla="*/ 649 h 649"/>
                <a:gd name="T2" fmla="*/ 0 w 655"/>
                <a:gd name="T3" fmla="*/ 204 h 649"/>
                <a:gd name="T4" fmla="*/ 457 w 655"/>
                <a:gd name="T5" fmla="*/ 0 h 649"/>
                <a:gd name="T6" fmla="*/ 655 w 655"/>
                <a:gd name="T7" fmla="*/ 36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649">
                  <a:moveTo>
                    <a:pt x="0" y="649"/>
                  </a:moveTo>
                  <a:lnTo>
                    <a:pt x="0" y="204"/>
                  </a:lnTo>
                  <a:lnTo>
                    <a:pt x="457" y="0"/>
                  </a:lnTo>
                  <a:lnTo>
                    <a:pt x="655" y="3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59" name="Freeform 57"/>
            <p:cNvSpPr/>
            <p:nvPr>
              <p:custDataLst>
                <p:tags r:id="rId19"/>
              </p:custDataLst>
            </p:nvPr>
          </p:nvSpPr>
          <p:spPr bwMode="auto">
            <a:xfrm>
              <a:off x="-2312987" y="4432300"/>
              <a:ext cx="1401762" cy="1198563"/>
            </a:xfrm>
            <a:custGeom>
              <a:avLst/>
              <a:gdLst>
                <a:gd name="T0" fmla="*/ 883 w 883"/>
                <a:gd name="T1" fmla="*/ 755 h 755"/>
                <a:gd name="T2" fmla="*/ 883 w 883"/>
                <a:gd name="T3" fmla="*/ 308 h 755"/>
                <a:gd name="T4" fmla="*/ 196 w 883"/>
                <a:gd name="T5" fmla="*/ 0 h 755"/>
                <a:gd name="T6" fmla="*/ 0 w 883"/>
                <a:gd name="T7" fmla="*/ 348 h 755"/>
                <a:gd name="T8" fmla="*/ 883 w 883"/>
                <a:gd name="T9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3" h="755">
                  <a:moveTo>
                    <a:pt x="883" y="755"/>
                  </a:moveTo>
                  <a:lnTo>
                    <a:pt x="883" y="308"/>
                  </a:lnTo>
                  <a:lnTo>
                    <a:pt x="196" y="0"/>
                  </a:lnTo>
                  <a:lnTo>
                    <a:pt x="0" y="348"/>
                  </a:lnTo>
                  <a:lnTo>
                    <a:pt x="883" y="755"/>
                  </a:lnTo>
                  <a:close/>
                </a:path>
              </a:pathLst>
            </a:custGeom>
            <a:solidFill>
              <a:srgbClr val="7C8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0" name="Freeform 58"/>
            <p:cNvSpPr/>
            <p:nvPr>
              <p:custDataLst>
                <p:tags r:id="rId20"/>
              </p:custDataLst>
            </p:nvPr>
          </p:nvSpPr>
          <p:spPr bwMode="auto">
            <a:xfrm>
              <a:off x="-2312987" y="4432300"/>
              <a:ext cx="1401762" cy="1198563"/>
            </a:xfrm>
            <a:custGeom>
              <a:avLst/>
              <a:gdLst>
                <a:gd name="T0" fmla="*/ 883 w 883"/>
                <a:gd name="T1" fmla="*/ 755 h 755"/>
                <a:gd name="T2" fmla="*/ 883 w 883"/>
                <a:gd name="T3" fmla="*/ 308 h 755"/>
                <a:gd name="T4" fmla="*/ 196 w 883"/>
                <a:gd name="T5" fmla="*/ 0 h 755"/>
                <a:gd name="T6" fmla="*/ 0 w 883"/>
                <a:gd name="T7" fmla="*/ 34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3" h="755">
                  <a:moveTo>
                    <a:pt x="883" y="755"/>
                  </a:moveTo>
                  <a:lnTo>
                    <a:pt x="883" y="308"/>
                  </a:lnTo>
                  <a:lnTo>
                    <a:pt x="196" y="0"/>
                  </a:lnTo>
                  <a:lnTo>
                    <a:pt x="0" y="3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1" name="Freeform 59"/>
            <p:cNvSpPr/>
            <p:nvPr>
              <p:custDataLst>
                <p:tags r:id="rId21"/>
              </p:custDataLst>
            </p:nvPr>
          </p:nvSpPr>
          <p:spPr bwMode="auto">
            <a:xfrm>
              <a:off x="-2693987" y="5105400"/>
              <a:ext cx="1782762" cy="1368425"/>
            </a:xfrm>
            <a:custGeom>
              <a:avLst/>
              <a:gdLst>
                <a:gd name="T0" fmla="*/ 1123 w 1123"/>
                <a:gd name="T1" fmla="*/ 862 h 862"/>
                <a:gd name="T2" fmla="*/ 1123 w 1123"/>
                <a:gd name="T3" fmla="*/ 414 h 862"/>
                <a:gd name="T4" fmla="*/ 197 w 1123"/>
                <a:gd name="T5" fmla="*/ 0 h 862"/>
                <a:gd name="T6" fmla="*/ 0 w 1123"/>
                <a:gd name="T7" fmla="*/ 341 h 862"/>
                <a:gd name="T8" fmla="*/ 1123 w 1123"/>
                <a:gd name="T9" fmla="*/ 86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862">
                  <a:moveTo>
                    <a:pt x="1123" y="862"/>
                  </a:moveTo>
                  <a:lnTo>
                    <a:pt x="1123" y="414"/>
                  </a:lnTo>
                  <a:lnTo>
                    <a:pt x="197" y="0"/>
                  </a:lnTo>
                  <a:lnTo>
                    <a:pt x="0" y="341"/>
                  </a:lnTo>
                  <a:lnTo>
                    <a:pt x="1123" y="8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2" name="Freeform 60"/>
            <p:cNvSpPr/>
            <p:nvPr>
              <p:custDataLst>
                <p:tags r:id="rId22"/>
              </p:custDataLst>
            </p:nvPr>
          </p:nvSpPr>
          <p:spPr bwMode="auto">
            <a:xfrm>
              <a:off x="-2693987" y="5105400"/>
              <a:ext cx="1782762" cy="1368425"/>
            </a:xfrm>
            <a:custGeom>
              <a:avLst/>
              <a:gdLst>
                <a:gd name="T0" fmla="*/ 1123 w 1123"/>
                <a:gd name="T1" fmla="*/ 862 h 862"/>
                <a:gd name="T2" fmla="*/ 1123 w 1123"/>
                <a:gd name="T3" fmla="*/ 414 h 862"/>
                <a:gd name="T4" fmla="*/ 197 w 1123"/>
                <a:gd name="T5" fmla="*/ 0 h 862"/>
                <a:gd name="T6" fmla="*/ 0 w 1123"/>
                <a:gd name="T7" fmla="*/ 34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3" h="862">
                  <a:moveTo>
                    <a:pt x="1123" y="862"/>
                  </a:moveTo>
                  <a:lnTo>
                    <a:pt x="1123" y="414"/>
                  </a:lnTo>
                  <a:lnTo>
                    <a:pt x="197" y="0"/>
                  </a:lnTo>
                  <a:lnTo>
                    <a:pt x="0" y="3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8" name="Freeform 62"/>
            <p:cNvSpPr/>
            <p:nvPr>
              <p:custDataLst>
                <p:tags r:id="rId23"/>
              </p:custDataLst>
            </p:nvPr>
          </p:nvSpPr>
          <p:spPr bwMode="auto">
            <a:xfrm>
              <a:off x="-911225" y="4435475"/>
              <a:ext cx="1408112" cy="1195388"/>
            </a:xfrm>
            <a:custGeom>
              <a:avLst/>
              <a:gdLst>
                <a:gd name="T0" fmla="*/ 0 w 887"/>
                <a:gd name="T1" fmla="*/ 753 h 753"/>
                <a:gd name="T2" fmla="*/ 0 w 887"/>
                <a:gd name="T3" fmla="*/ 306 h 753"/>
                <a:gd name="T4" fmla="*/ 686 w 887"/>
                <a:gd name="T5" fmla="*/ 0 h 753"/>
                <a:gd name="T6" fmla="*/ 887 w 887"/>
                <a:gd name="T7" fmla="*/ 358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7" h="753">
                  <a:moveTo>
                    <a:pt x="0" y="753"/>
                  </a:moveTo>
                  <a:lnTo>
                    <a:pt x="0" y="306"/>
                  </a:lnTo>
                  <a:lnTo>
                    <a:pt x="686" y="0"/>
                  </a:lnTo>
                  <a:lnTo>
                    <a:pt x="887" y="3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9" name="Freeform 64"/>
            <p:cNvSpPr/>
            <p:nvPr>
              <p:custDataLst>
                <p:tags r:id="rId24"/>
              </p:custDataLst>
            </p:nvPr>
          </p:nvSpPr>
          <p:spPr bwMode="auto">
            <a:xfrm>
              <a:off x="-911225" y="5105400"/>
              <a:ext cx="1795462" cy="1368425"/>
            </a:xfrm>
            <a:custGeom>
              <a:avLst/>
              <a:gdLst>
                <a:gd name="T0" fmla="*/ 0 w 1131"/>
                <a:gd name="T1" fmla="*/ 862 h 862"/>
                <a:gd name="T2" fmla="*/ 0 w 1131"/>
                <a:gd name="T3" fmla="*/ 414 h 862"/>
                <a:gd name="T4" fmla="*/ 928 w 1131"/>
                <a:gd name="T5" fmla="*/ 0 h 862"/>
                <a:gd name="T6" fmla="*/ 1131 w 1131"/>
                <a:gd name="T7" fmla="*/ 36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1" h="862">
                  <a:moveTo>
                    <a:pt x="0" y="862"/>
                  </a:moveTo>
                  <a:lnTo>
                    <a:pt x="0" y="414"/>
                  </a:lnTo>
                  <a:lnTo>
                    <a:pt x="928" y="0"/>
                  </a:lnTo>
                  <a:lnTo>
                    <a:pt x="1131" y="3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0" name="Line 15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>
              <a:off x="-1006223" y="2408060"/>
              <a:ext cx="0" cy="0"/>
            </a:xfrm>
            <a:prstGeom prst="line">
              <a:avLst/>
            </a:prstGeom>
            <a:noFill/>
            <a:ln w="15875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1" name="KSO_Shape"/>
            <p:cNvSpPr/>
            <p:nvPr>
              <p:custDataLst>
                <p:tags r:id="rId26"/>
              </p:custDataLst>
            </p:nvPr>
          </p:nvSpPr>
          <p:spPr>
            <a:xfrm>
              <a:off x="-1395323" y="3376993"/>
              <a:ext cx="321260" cy="240945"/>
            </a:xfrm>
            <a:custGeom>
              <a:avLst/>
              <a:gdLst>
                <a:gd name="connsiteX0" fmla="*/ 577329 w 833225"/>
                <a:gd name="connsiteY0" fmla="*/ 241699 h 624687"/>
                <a:gd name="connsiteX1" fmla="*/ 541325 w 833225"/>
                <a:gd name="connsiteY1" fmla="*/ 277703 h 624687"/>
                <a:gd name="connsiteX2" fmla="*/ 577329 w 833225"/>
                <a:gd name="connsiteY2" fmla="*/ 313707 h 624687"/>
                <a:gd name="connsiteX3" fmla="*/ 613333 w 833225"/>
                <a:gd name="connsiteY3" fmla="*/ 277703 h 624687"/>
                <a:gd name="connsiteX4" fmla="*/ 577329 w 833225"/>
                <a:gd name="connsiteY4" fmla="*/ 241699 h 624687"/>
                <a:gd name="connsiteX5" fmla="*/ 424929 w 833225"/>
                <a:gd name="connsiteY5" fmla="*/ 241699 h 624687"/>
                <a:gd name="connsiteX6" fmla="*/ 388925 w 833225"/>
                <a:gd name="connsiteY6" fmla="*/ 277703 h 624687"/>
                <a:gd name="connsiteX7" fmla="*/ 424929 w 833225"/>
                <a:gd name="connsiteY7" fmla="*/ 313707 h 624687"/>
                <a:gd name="connsiteX8" fmla="*/ 460933 w 833225"/>
                <a:gd name="connsiteY8" fmla="*/ 277703 h 624687"/>
                <a:gd name="connsiteX9" fmla="*/ 424929 w 833225"/>
                <a:gd name="connsiteY9" fmla="*/ 241699 h 624687"/>
                <a:gd name="connsiteX10" fmla="*/ 272529 w 833225"/>
                <a:gd name="connsiteY10" fmla="*/ 241699 h 624687"/>
                <a:gd name="connsiteX11" fmla="*/ 236525 w 833225"/>
                <a:gd name="connsiteY11" fmla="*/ 277703 h 624687"/>
                <a:gd name="connsiteX12" fmla="*/ 272529 w 833225"/>
                <a:gd name="connsiteY12" fmla="*/ 313707 h 624687"/>
                <a:gd name="connsiteX13" fmla="*/ 308533 w 833225"/>
                <a:gd name="connsiteY13" fmla="*/ 277703 h 624687"/>
                <a:gd name="connsiteX14" fmla="*/ 272529 w 833225"/>
                <a:gd name="connsiteY14" fmla="*/ 241699 h 624687"/>
                <a:gd name="connsiteX15" fmla="*/ 429066 w 833225"/>
                <a:gd name="connsiteY15" fmla="*/ 124 h 624687"/>
                <a:gd name="connsiteX16" fmla="*/ 543580 w 833225"/>
                <a:gd name="connsiteY16" fmla="*/ 13237 h 624687"/>
                <a:gd name="connsiteX17" fmla="*/ 789350 w 833225"/>
                <a:gd name="connsiteY17" fmla="*/ 401436 h 624687"/>
                <a:gd name="connsiteX18" fmla="*/ 362652 w 833225"/>
                <a:gd name="connsiteY18" fmla="*/ 552944 h 624687"/>
                <a:gd name="connsiteX19" fmla="*/ 243007 w 833225"/>
                <a:gd name="connsiteY19" fmla="*/ 624687 h 624687"/>
                <a:gd name="connsiteX20" fmla="*/ 211865 w 833225"/>
                <a:gd name="connsiteY20" fmla="*/ 519440 h 624687"/>
                <a:gd name="connsiteX21" fmla="*/ 117966 w 833225"/>
                <a:gd name="connsiteY21" fmla="*/ 84077 h 624687"/>
                <a:gd name="connsiteX22" fmla="*/ 429066 w 833225"/>
                <a:gd name="connsiteY22" fmla="*/ 124 h 6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3225" h="624687">
                  <a:moveTo>
                    <a:pt x="577329" y="241699"/>
                  </a:moveTo>
                  <a:cubicBezTo>
                    <a:pt x="557445" y="241699"/>
                    <a:pt x="541325" y="257819"/>
                    <a:pt x="541325" y="277703"/>
                  </a:cubicBezTo>
                  <a:cubicBezTo>
                    <a:pt x="541325" y="297587"/>
                    <a:pt x="557445" y="313707"/>
                    <a:pt x="577329" y="313707"/>
                  </a:cubicBezTo>
                  <a:cubicBezTo>
                    <a:pt x="597213" y="313707"/>
                    <a:pt x="613333" y="297587"/>
                    <a:pt x="613333" y="277703"/>
                  </a:cubicBezTo>
                  <a:cubicBezTo>
                    <a:pt x="613333" y="257819"/>
                    <a:pt x="597213" y="241699"/>
                    <a:pt x="577329" y="241699"/>
                  </a:cubicBezTo>
                  <a:close/>
                  <a:moveTo>
                    <a:pt x="424929" y="241699"/>
                  </a:moveTo>
                  <a:cubicBezTo>
                    <a:pt x="405045" y="241699"/>
                    <a:pt x="388925" y="257819"/>
                    <a:pt x="388925" y="277703"/>
                  </a:cubicBezTo>
                  <a:cubicBezTo>
                    <a:pt x="388925" y="297587"/>
                    <a:pt x="405045" y="313707"/>
                    <a:pt x="424929" y="313707"/>
                  </a:cubicBezTo>
                  <a:cubicBezTo>
                    <a:pt x="444813" y="313707"/>
                    <a:pt x="460933" y="297587"/>
                    <a:pt x="460933" y="277703"/>
                  </a:cubicBezTo>
                  <a:cubicBezTo>
                    <a:pt x="460933" y="257819"/>
                    <a:pt x="444813" y="241699"/>
                    <a:pt x="424929" y="241699"/>
                  </a:cubicBezTo>
                  <a:close/>
                  <a:moveTo>
                    <a:pt x="272529" y="241699"/>
                  </a:moveTo>
                  <a:cubicBezTo>
                    <a:pt x="252645" y="241699"/>
                    <a:pt x="236525" y="257819"/>
                    <a:pt x="236525" y="277703"/>
                  </a:cubicBezTo>
                  <a:cubicBezTo>
                    <a:pt x="236525" y="297587"/>
                    <a:pt x="252645" y="313707"/>
                    <a:pt x="272529" y="313707"/>
                  </a:cubicBezTo>
                  <a:cubicBezTo>
                    <a:pt x="292413" y="313707"/>
                    <a:pt x="308533" y="297587"/>
                    <a:pt x="308533" y="277703"/>
                  </a:cubicBezTo>
                  <a:cubicBezTo>
                    <a:pt x="308533" y="257819"/>
                    <a:pt x="292413" y="241699"/>
                    <a:pt x="272529" y="241699"/>
                  </a:cubicBezTo>
                  <a:close/>
                  <a:moveTo>
                    <a:pt x="429066" y="124"/>
                  </a:moveTo>
                  <a:cubicBezTo>
                    <a:pt x="467414" y="891"/>
                    <a:pt x="505944" y="5202"/>
                    <a:pt x="543580" y="13237"/>
                  </a:cubicBezTo>
                  <a:cubicBezTo>
                    <a:pt x="786614" y="65121"/>
                    <a:pt x="903137" y="249172"/>
                    <a:pt x="789350" y="401436"/>
                  </a:cubicBezTo>
                  <a:cubicBezTo>
                    <a:pt x="710142" y="507428"/>
                    <a:pt x="538801" y="568267"/>
                    <a:pt x="362652" y="552944"/>
                  </a:cubicBezTo>
                  <a:lnTo>
                    <a:pt x="243007" y="624687"/>
                  </a:lnTo>
                  <a:lnTo>
                    <a:pt x="211865" y="519440"/>
                  </a:lnTo>
                  <a:cubicBezTo>
                    <a:pt x="-26035" y="429957"/>
                    <a:pt x="-72481" y="214611"/>
                    <a:pt x="117966" y="84077"/>
                  </a:cubicBezTo>
                  <a:cubicBezTo>
                    <a:pt x="200623" y="27423"/>
                    <a:pt x="314022" y="-2176"/>
                    <a:pt x="429066" y="12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style>
            <a:lnRef idx="2">
              <a:srgbClr val="F39332">
                <a:shade val="50000"/>
              </a:srgbClr>
            </a:lnRef>
            <a:fillRef idx="1">
              <a:srgbClr val="F39332"/>
            </a:fillRef>
            <a:effectRef idx="0">
              <a:srgbClr val="F39332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2" name="KSO_Shape"/>
            <p:cNvSpPr/>
            <p:nvPr>
              <p:custDataLst>
                <p:tags r:id="rId27"/>
              </p:custDataLst>
            </p:nvPr>
          </p:nvSpPr>
          <p:spPr bwMode="auto">
            <a:xfrm>
              <a:off x="-1596609" y="3958565"/>
              <a:ext cx="337305" cy="484170"/>
            </a:xfrm>
            <a:custGeom>
              <a:avLst/>
              <a:gdLst>
                <a:gd name="T0" fmla="*/ 2147483646 w 78"/>
                <a:gd name="T1" fmla="*/ 2147483646 h 112"/>
                <a:gd name="T2" fmla="*/ 2147483646 w 78"/>
                <a:gd name="T3" fmla="*/ 2147483646 h 112"/>
                <a:gd name="T4" fmla="*/ 2147483646 w 78"/>
                <a:gd name="T5" fmla="*/ 2147483646 h 112"/>
                <a:gd name="T6" fmla="*/ 2147483646 w 78"/>
                <a:gd name="T7" fmla="*/ 2147483646 h 112"/>
                <a:gd name="T8" fmla="*/ 2147483646 w 78"/>
                <a:gd name="T9" fmla="*/ 2147483646 h 112"/>
                <a:gd name="T10" fmla="*/ 2147483646 w 78"/>
                <a:gd name="T11" fmla="*/ 2147483646 h 112"/>
                <a:gd name="T12" fmla="*/ 2147483646 w 78"/>
                <a:gd name="T13" fmla="*/ 2147483646 h 112"/>
                <a:gd name="T14" fmla="*/ 2147483646 w 78"/>
                <a:gd name="T15" fmla="*/ 2147483646 h 112"/>
                <a:gd name="T16" fmla="*/ 2147483646 w 78"/>
                <a:gd name="T17" fmla="*/ 2147483646 h 112"/>
                <a:gd name="T18" fmla="*/ 2147483646 w 78"/>
                <a:gd name="T19" fmla="*/ 2147483646 h 112"/>
                <a:gd name="T20" fmla="*/ 2147483646 w 78"/>
                <a:gd name="T21" fmla="*/ 2147483646 h 112"/>
                <a:gd name="T22" fmla="*/ 2147483646 w 78"/>
                <a:gd name="T23" fmla="*/ 2147483646 h 112"/>
                <a:gd name="T24" fmla="*/ 2147483646 w 78"/>
                <a:gd name="T25" fmla="*/ 2147483646 h 112"/>
                <a:gd name="T26" fmla="*/ 2147483646 w 78"/>
                <a:gd name="T27" fmla="*/ 2147483646 h 112"/>
                <a:gd name="T28" fmla="*/ 2147483646 w 78"/>
                <a:gd name="T29" fmla="*/ 2147483646 h 112"/>
                <a:gd name="T30" fmla="*/ 2147483646 w 78"/>
                <a:gd name="T31" fmla="*/ 2147483646 h 112"/>
                <a:gd name="T32" fmla="*/ 2147483646 w 78"/>
                <a:gd name="T33" fmla="*/ 2147483646 h 112"/>
                <a:gd name="T34" fmla="*/ 2147483646 w 78"/>
                <a:gd name="T35" fmla="*/ 2147483646 h 112"/>
                <a:gd name="T36" fmla="*/ 2147483646 w 78"/>
                <a:gd name="T37" fmla="*/ 2147483646 h 112"/>
                <a:gd name="T38" fmla="*/ 2147483646 w 78"/>
                <a:gd name="T39" fmla="*/ 2147483646 h 112"/>
                <a:gd name="T40" fmla="*/ 2147483646 w 78"/>
                <a:gd name="T41" fmla="*/ 2147483646 h 112"/>
                <a:gd name="T42" fmla="*/ 2147483646 w 78"/>
                <a:gd name="T43" fmla="*/ 2147483646 h 112"/>
                <a:gd name="T44" fmla="*/ 2147483646 w 78"/>
                <a:gd name="T45" fmla="*/ 2147483646 h 112"/>
                <a:gd name="T46" fmla="*/ 2147483646 w 78"/>
                <a:gd name="T47" fmla="*/ 2147483646 h 112"/>
                <a:gd name="T48" fmla="*/ 2147483646 w 78"/>
                <a:gd name="T49" fmla="*/ 2147483646 h 112"/>
                <a:gd name="T50" fmla="*/ 2147483646 w 78"/>
                <a:gd name="T51" fmla="*/ 2147483646 h 112"/>
                <a:gd name="T52" fmla="*/ 2147483646 w 78"/>
                <a:gd name="T53" fmla="*/ 2147483646 h 112"/>
                <a:gd name="T54" fmla="*/ 2147483646 w 78"/>
                <a:gd name="T55" fmla="*/ 2147483646 h 112"/>
                <a:gd name="T56" fmla="*/ 2147483646 w 78"/>
                <a:gd name="T57" fmla="*/ 2147483646 h 112"/>
                <a:gd name="T58" fmla="*/ 2147483646 w 78"/>
                <a:gd name="T59" fmla="*/ 2147483646 h 112"/>
                <a:gd name="T60" fmla="*/ 2147483646 w 78"/>
                <a:gd name="T61" fmla="*/ 2147483646 h 112"/>
                <a:gd name="T62" fmla="*/ 2147483646 w 78"/>
                <a:gd name="T63" fmla="*/ 2147483646 h 112"/>
                <a:gd name="T64" fmla="*/ 2147483646 w 78"/>
                <a:gd name="T65" fmla="*/ 2147483646 h 112"/>
                <a:gd name="T66" fmla="*/ 2147483646 w 78"/>
                <a:gd name="T67" fmla="*/ 2147483646 h 112"/>
                <a:gd name="T68" fmla="*/ 2147483646 w 78"/>
                <a:gd name="T69" fmla="*/ 2147483646 h 112"/>
                <a:gd name="T70" fmla="*/ 2147483646 w 78"/>
                <a:gd name="T71" fmla="*/ 2147483646 h 112"/>
                <a:gd name="T72" fmla="*/ 2147483646 w 78"/>
                <a:gd name="T73" fmla="*/ 2147483646 h 112"/>
                <a:gd name="T74" fmla="*/ 2147483646 w 78"/>
                <a:gd name="T75" fmla="*/ 2147483646 h 112"/>
                <a:gd name="T76" fmla="*/ 2147483646 w 78"/>
                <a:gd name="T77" fmla="*/ 2147483646 h 11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78" h="112">
                  <a:moveTo>
                    <a:pt x="21" y="36"/>
                  </a:moveTo>
                  <a:cubicBezTo>
                    <a:pt x="20" y="27"/>
                    <a:pt x="20" y="19"/>
                    <a:pt x="21" y="11"/>
                  </a:cubicBezTo>
                  <a:cubicBezTo>
                    <a:pt x="37" y="0"/>
                    <a:pt x="45" y="13"/>
                    <a:pt x="58" y="11"/>
                  </a:cubicBezTo>
                  <a:cubicBezTo>
                    <a:pt x="59" y="19"/>
                    <a:pt x="59" y="29"/>
                    <a:pt x="57" y="36"/>
                  </a:cubicBezTo>
                  <a:cubicBezTo>
                    <a:pt x="57" y="40"/>
                    <a:pt x="55" y="44"/>
                    <a:pt x="53" y="47"/>
                  </a:cubicBezTo>
                  <a:cubicBezTo>
                    <a:pt x="49" y="51"/>
                    <a:pt x="44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4" y="53"/>
                    <a:pt x="29" y="51"/>
                    <a:pt x="26" y="47"/>
                  </a:cubicBezTo>
                  <a:cubicBezTo>
                    <a:pt x="24" y="44"/>
                    <a:pt x="22" y="40"/>
                    <a:pt x="21" y="36"/>
                  </a:cubicBezTo>
                  <a:close/>
                  <a:moveTo>
                    <a:pt x="13" y="107"/>
                  </a:moveTo>
                  <a:cubicBezTo>
                    <a:pt x="67" y="107"/>
                    <a:pt x="67" y="107"/>
                    <a:pt x="67" y="107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70" y="67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78" y="98"/>
                    <a:pt x="77" y="103"/>
                    <a:pt x="68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8" y="61"/>
                    <a:pt x="69" y="64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lose/>
                  <a:moveTo>
                    <a:pt x="14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" y="103"/>
                    <a:pt x="0" y="98"/>
                    <a:pt x="3" y="90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3"/>
                    <a:pt x="11" y="60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14" y="72"/>
                    <a:pt x="14" y="72"/>
                    <a:pt x="14" y="72"/>
                  </a:cubicBezTo>
                  <a:lnTo>
                    <a:pt x="14" y="10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3" name="KSO_Shape"/>
            <p:cNvSpPr/>
            <p:nvPr>
              <p:custDataLst>
                <p:tags r:id="rId28"/>
              </p:custDataLst>
            </p:nvPr>
          </p:nvSpPr>
          <p:spPr>
            <a:xfrm>
              <a:off x="-1887000" y="4771338"/>
              <a:ext cx="546604" cy="305187"/>
            </a:xfrm>
            <a:custGeom>
              <a:avLst/>
              <a:gdLst/>
              <a:ahLst/>
              <a:cxnLst/>
              <a:rect l="l" t="t" r="r" b="b"/>
              <a:pathLst>
                <a:path w="2263730" h="1265688">
                  <a:moveTo>
                    <a:pt x="905551" y="0"/>
                  </a:moveTo>
                  <a:cubicBezTo>
                    <a:pt x="964955" y="0"/>
                    <a:pt x="1021809" y="12275"/>
                    <a:pt x="1073606" y="36122"/>
                  </a:cubicBezTo>
                  <a:cubicBezTo>
                    <a:pt x="867772" y="107015"/>
                    <a:pt x="717264" y="277397"/>
                    <a:pt x="695253" y="481416"/>
                  </a:cubicBezTo>
                  <a:cubicBezTo>
                    <a:pt x="659529" y="464587"/>
                    <a:pt x="621677" y="456871"/>
                    <a:pt x="584749" y="459054"/>
                  </a:cubicBezTo>
                  <a:cubicBezTo>
                    <a:pt x="568316" y="460025"/>
                    <a:pt x="552067" y="462956"/>
                    <a:pt x="536229" y="467989"/>
                  </a:cubicBezTo>
                  <a:cubicBezTo>
                    <a:pt x="461080" y="491867"/>
                    <a:pt x="412084" y="557684"/>
                    <a:pt x="398547" y="640069"/>
                  </a:cubicBezTo>
                  <a:cubicBezTo>
                    <a:pt x="252469" y="690186"/>
                    <a:pt x="150529" y="805213"/>
                    <a:pt x="150529" y="939037"/>
                  </a:cubicBezTo>
                  <a:cubicBezTo>
                    <a:pt x="150529" y="1060859"/>
                    <a:pt x="235005" y="1167106"/>
                    <a:pt x="360867" y="1221858"/>
                  </a:cubicBezTo>
                  <a:cubicBezTo>
                    <a:pt x="258008" y="1163330"/>
                    <a:pt x="191624" y="1067577"/>
                    <a:pt x="191624" y="959585"/>
                  </a:cubicBezTo>
                  <a:cubicBezTo>
                    <a:pt x="191624" y="825761"/>
                    <a:pt x="293564" y="710734"/>
                    <a:pt x="439642" y="660617"/>
                  </a:cubicBezTo>
                  <a:cubicBezTo>
                    <a:pt x="453179" y="578232"/>
                    <a:pt x="502175" y="512415"/>
                    <a:pt x="577324" y="488537"/>
                  </a:cubicBezTo>
                  <a:cubicBezTo>
                    <a:pt x="593162" y="483504"/>
                    <a:pt x="609411" y="480573"/>
                    <a:pt x="625844" y="479602"/>
                  </a:cubicBezTo>
                  <a:cubicBezTo>
                    <a:pt x="662772" y="477419"/>
                    <a:pt x="700624" y="485135"/>
                    <a:pt x="736348" y="501964"/>
                  </a:cubicBezTo>
                  <a:cubicBezTo>
                    <a:pt x="765500" y="231754"/>
                    <a:pt x="1020053" y="20548"/>
                    <a:pt x="1329741" y="20548"/>
                  </a:cubicBezTo>
                  <a:cubicBezTo>
                    <a:pt x="1659087" y="20548"/>
                    <a:pt x="1926075" y="259418"/>
                    <a:pt x="1926075" y="554079"/>
                  </a:cubicBezTo>
                  <a:cubicBezTo>
                    <a:pt x="1926075" y="582788"/>
                    <a:pt x="1923540" y="610967"/>
                    <a:pt x="1917927" y="638343"/>
                  </a:cubicBezTo>
                  <a:cubicBezTo>
                    <a:pt x="2114194" y="662993"/>
                    <a:pt x="2263730" y="797503"/>
                    <a:pt x="2263730" y="959585"/>
                  </a:cubicBezTo>
                  <a:cubicBezTo>
                    <a:pt x="2263730" y="1100449"/>
                    <a:pt x="2150783" y="1220487"/>
                    <a:pt x="1992071" y="1265207"/>
                  </a:cubicBezTo>
                  <a:lnTo>
                    <a:pt x="1990321" y="1265688"/>
                  </a:lnTo>
                  <a:lnTo>
                    <a:pt x="465245" y="1265688"/>
                  </a:lnTo>
                  <a:lnTo>
                    <a:pt x="370547" y="1265688"/>
                  </a:lnTo>
                  <a:lnTo>
                    <a:pt x="351179" y="1263493"/>
                  </a:lnTo>
                  <a:cubicBezTo>
                    <a:pt x="343976" y="1265446"/>
                    <a:pt x="336631" y="1265688"/>
                    <a:pt x="329229" y="1265688"/>
                  </a:cubicBezTo>
                  <a:cubicBezTo>
                    <a:pt x="147401" y="1265688"/>
                    <a:pt x="0" y="1119441"/>
                    <a:pt x="0" y="939037"/>
                  </a:cubicBezTo>
                  <a:cubicBezTo>
                    <a:pt x="0" y="805213"/>
                    <a:pt x="81109" y="690186"/>
                    <a:pt x="197338" y="640069"/>
                  </a:cubicBezTo>
                  <a:cubicBezTo>
                    <a:pt x="208108" y="557684"/>
                    <a:pt x="247093" y="491867"/>
                    <a:pt x="306885" y="467989"/>
                  </a:cubicBezTo>
                  <a:cubicBezTo>
                    <a:pt x="319486" y="462956"/>
                    <a:pt x="332415" y="460025"/>
                    <a:pt x="345490" y="459054"/>
                  </a:cubicBezTo>
                  <a:cubicBezTo>
                    <a:pt x="374873" y="456871"/>
                    <a:pt x="404990" y="464587"/>
                    <a:pt x="433414" y="481416"/>
                  </a:cubicBezTo>
                  <a:cubicBezTo>
                    <a:pt x="456609" y="211206"/>
                    <a:pt x="659145" y="0"/>
                    <a:pt x="905551" y="0"/>
                  </a:cubicBezTo>
                  <a:close/>
                </a:path>
              </a:pathLst>
            </a:custGeom>
            <a:solidFill>
              <a:schemeClr val="lt1"/>
            </a:solidFill>
            <a:ln w="76200">
              <a:noFill/>
            </a:ln>
          </p:spPr>
          <p:style>
            <a:lnRef idx="2">
              <a:srgbClr val="F39332">
                <a:shade val="50000"/>
              </a:srgbClr>
            </a:lnRef>
            <a:fillRef idx="1">
              <a:srgbClr val="F39332"/>
            </a:fillRef>
            <a:effectRef idx="0">
              <a:srgbClr val="F39332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KSO_Shape"/>
            <p:cNvSpPr/>
            <p:nvPr>
              <p:custDataLst>
                <p:tags r:id="rId29"/>
              </p:custDataLst>
            </p:nvPr>
          </p:nvSpPr>
          <p:spPr>
            <a:xfrm flipH="1">
              <a:off x="-2064012" y="5512054"/>
              <a:ext cx="522812" cy="370326"/>
            </a:xfrm>
            <a:custGeom>
              <a:avLst/>
              <a:gdLst/>
              <a:ahLst/>
              <a:cxnLst/>
              <a:rect l="l" t="t" r="r" b="b"/>
              <a:pathLst>
                <a:path w="1211637" h="857258">
                  <a:moveTo>
                    <a:pt x="937021" y="713258"/>
                  </a:moveTo>
                  <a:cubicBezTo>
                    <a:pt x="976786" y="713258"/>
                    <a:pt x="1009021" y="745493"/>
                    <a:pt x="1009021" y="785258"/>
                  </a:cubicBezTo>
                  <a:cubicBezTo>
                    <a:pt x="1009021" y="825023"/>
                    <a:pt x="976786" y="857258"/>
                    <a:pt x="937021" y="857258"/>
                  </a:cubicBezTo>
                  <a:cubicBezTo>
                    <a:pt x="897256" y="857258"/>
                    <a:pt x="865021" y="825023"/>
                    <a:pt x="865021" y="785258"/>
                  </a:cubicBezTo>
                  <a:cubicBezTo>
                    <a:pt x="865021" y="745493"/>
                    <a:pt x="897256" y="713258"/>
                    <a:pt x="937021" y="713258"/>
                  </a:cubicBezTo>
                  <a:close/>
                  <a:moveTo>
                    <a:pt x="568554" y="713258"/>
                  </a:moveTo>
                  <a:cubicBezTo>
                    <a:pt x="608319" y="713258"/>
                    <a:pt x="640554" y="745493"/>
                    <a:pt x="640554" y="785258"/>
                  </a:cubicBezTo>
                  <a:cubicBezTo>
                    <a:pt x="640554" y="825023"/>
                    <a:pt x="608319" y="857258"/>
                    <a:pt x="568554" y="857258"/>
                  </a:cubicBezTo>
                  <a:cubicBezTo>
                    <a:pt x="528789" y="857258"/>
                    <a:pt x="496554" y="825023"/>
                    <a:pt x="496554" y="785258"/>
                  </a:cubicBezTo>
                  <a:cubicBezTo>
                    <a:pt x="496554" y="745493"/>
                    <a:pt x="528789" y="713258"/>
                    <a:pt x="568554" y="713258"/>
                  </a:cubicBezTo>
                  <a:close/>
                  <a:moveTo>
                    <a:pt x="238524" y="0"/>
                  </a:moveTo>
                  <a:lnTo>
                    <a:pt x="287824" y="4511"/>
                  </a:lnTo>
                  <a:lnTo>
                    <a:pt x="288000" y="4511"/>
                  </a:lnTo>
                  <a:lnTo>
                    <a:pt x="288001" y="4528"/>
                  </a:lnTo>
                  <a:lnTo>
                    <a:pt x="308028" y="6360"/>
                  </a:lnTo>
                  <a:lnTo>
                    <a:pt x="374622" y="197367"/>
                  </a:lnTo>
                  <a:lnTo>
                    <a:pt x="1211637" y="197367"/>
                  </a:lnTo>
                  <a:lnTo>
                    <a:pt x="1050402" y="681918"/>
                  </a:lnTo>
                  <a:lnTo>
                    <a:pt x="472773" y="681918"/>
                  </a:lnTo>
                  <a:lnTo>
                    <a:pt x="399476" y="461644"/>
                  </a:lnTo>
                  <a:lnTo>
                    <a:pt x="257414" y="54181"/>
                  </a:lnTo>
                  <a:lnTo>
                    <a:pt x="1" y="54181"/>
                  </a:lnTo>
                  <a:lnTo>
                    <a:pt x="0" y="4511"/>
                  </a:lnTo>
                  <a:lnTo>
                    <a:pt x="240097" y="45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style>
            <a:lnRef idx="2">
              <a:srgbClr val="F39332">
                <a:shade val="50000"/>
              </a:srgbClr>
            </a:lnRef>
            <a:fillRef idx="1">
              <a:srgbClr val="F39332"/>
            </a:fillRef>
            <a:effectRef idx="0">
              <a:srgbClr val="F39332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文本框 74"/>
            <p:cNvSpPr txBox="1"/>
            <p:nvPr>
              <p:custDataLst>
                <p:tags r:id="rId30"/>
              </p:custDataLst>
            </p:nvPr>
          </p:nvSpPr>
          <p:spPr>
            <a:xfrm rot="20159630">
              <a:off x="-413915" y="2407207"/>
              <a:ext cx="2868723" cy="655711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lt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整合本馆馆藏资源</a:t>
              </a:r>
            </a:p>
          </p:txBody>
        </p:sp>
        <p:sp>
          <p:nvSpPr>
            <p:cNvPr id="76" name="文本框 75"/>
            <p:cNvSpPr txBox="1"/>
            <p:nvPr>
              <p:custDataLst>
                <p:tags r:id="rId31"/>
              </p:custDataLst>
            </p:nvPr>
          </p:nvSpPr>
          <p:spPr>
            <a:xfrm rot="20159630">
              <a:off x="-418405" y="3246561"/>
              <a:ext cx="2868723" cy="633641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lt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整合本馆电子资源</a:t>
              </a:r>
            </a:p>
          </p:txBody>
        </p:sp>
        <p:sp>
          <p:nvSpPr>
            <p:cNvPr id="77" name="文本框 76"/>
            <p:cNvSpPr txBox="1"/>
            <p:nvPr>
              <p:custDataLst>
                <p:tags r:id="rId32"/>
              </p:custDataLst>
            </p:nvPr>
          </p:nvSpPr>
          <p:spPr>
            <a:xfrm rot="20159630">
              <a:off x="-415734" y="4073891"/>
              <a:ext cx="2868723" cy="646772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lt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整合文献传递渠道</a:t>
              </a:r>
            </a:p>
          </p:txBody>
        </p:sp>
        <p:sp>
          <p:nvSpPr>
            <p:cNvPr id="78" name="文本框 77"/>
            <p:cNvSpPr txBox="1"/>
            <p:nvPr>
              <p:custDataLst>
                <p:tags r:id="rId33"/>
              </p:custDataLst>
            </p:nvPr>
          </p:nvSpPr>
          <p:spPr>
            <a:xfrm rot="20159630">
              <a:off x="-419227" y="4920683"/>
              <a:ext cx="2868723" cy="629597"/>
            </a:xfrm>
            <a:prstGeom prst="rect">
              <a:avLst/>
            </a:prstGeom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整合</a:t>
              </a:r>
              <a:r>
                <a:rPr lang="en-US" altLang="zh-CN" sz="1800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OA</a:t>
              </a:r>
              <a:r>
                <a:rPr lang="zh-CN" alt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资源</a:t>
              </a:r>
            </a:p>
          </p:txBody>
        </p:sp>
        <p:sp>
          <p:nvSpPr>
            <p:cNvPr id="79" name="Freeform 119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-1099140" y="2826051"/>
              <a:ext cx="151403" cy="13532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3467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en-US" sz="2105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566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  <p:bldLst>
      <p:bldP spid="2" grpId="0" animBg="1"/>
      <p:bldP spid="5" grpId="0" animBg="1"/>
      <p:bldP spid="14" grpId="0"/>
      <p:bldP spid="20" grpId="0"/>
      <p:bldP spid="26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1145" y="140970"/>
            <a:ext cx="10900410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AD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四种检索方式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7AD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455" y="1147014"/>
            <a:ext cx="5682895" cy="24882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515" y="1147014"/>
            <a:ext cx="5337116" cy="2503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0316" y="4527592"/>
            <a:ext cx="7834537" cy="16574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284" y="3739779"/>
            <a:ext cx="5508171" cy="24582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矩形 17"/>
          <p:cNvSpPr/>
          <p:nvPr/>
        </p:nvSpPr>
        <p:spPr>
          <a:xfrm>
            <a:off x="4393709" y="2997395"/>
            <a:ext cx="1282397" cy="3419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简单检索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52252" y="2997395"/>
            <a:ext cx="1282397" cy="3419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高级检索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93709" y="5843062"/>
            <a:ext cx="1282397" cy="3419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专业</a:t>
            </a:r>
            <a:r>
              <a:rPr lang="zh-CN" altLang="en-US" b="1" dirty="0" smtClean="0">
                <a:solidFill>
                  <a:srgbClr val="FF0000"/>
                </a:solidFill>
              </a:rPr>
              <a:t>检索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52251" y="5843063"/>
            <a:ext cx="1282397" cy="3419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二次检索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78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526540" y="1572260"/>
            <a:ext cx="1947545" cy="114046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rcRect r="-1361" b="64595"/>
          <a:stretch>
            <a:fillRect/>
          </a:stretch>
        </p:blipFill>
        <p:spPr>
          <a:xfrm>
            <a:off x="2472055" y="1697355"/>
            <a:ext cx="1985645" cy="1609725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rcRect l="995" r="-805" b="64511"/>
          <a:stretch>
            <a:fillRect/>
          </a:stretch>
        </p:blipFill>
        <p:spPr>
          <a:xfrm>
            <a:off x="3239135" y="1872615"/>
            <a:ext cx="2038350" cy="167894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/>
          <a:srcRect r="196" b="59954"/>
          <a:stretch>
            <a:fillRect/>
          </a:stretch>
        </p:blipFill>
        <p:spPr>
          <a:xfrm>
            <a:off x="3748405" y="2035810"/>
            <a:ext cx="1988820" cy="176911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/>
          <a:srcRect r="-160" b="64360"/>
          <a:stretch>
            <a:fillRect/>
          </a:stretch>
        </p:blipFill>
        <p:spPr>
          <a:xfrm>
            <a:off x="4367530" y="2197735"/>
            <a:ext cx="1983105" cy="176276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/>
          <a:srcRect r="652" b="67337"/>
          <a:stretch>
            <a:fillRect/>
          </a:stretch>
        </p:blipFill>
        <p:spPr>
          <a:xfrm>
            <a:off x="4984115" y="2351405"/>
            <a:ext cx="2223770" cy="182626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/>
          <a:srcRect r="519" b="66037"/>
          <a:stretch>
            <a:fillRect/>
          </a:stretch>
        </p:blipFill>
        <p:spPr>
          <a:xfrm>
            <a:off x="5652135" y="2521585"/>
            <a:ext cx="2188845" cy="181483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/>
          <a:srcRect r="878" b="70844"/>
          <a:stretch>
            <a:fillRect/>
          </a:stretch>
        </p:blipFill>
        <p:spPr>
          <a:xfrm>
            <a:off x="6231255" y="2712720"/>
            <a:ext cx="1960880" cy="1623695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rcRect r="1929" b="39216"/>
          <a:stretch>
            <a:fillRect/>
          </a:stretch>
        </p:blipFill>
        <p:spPr>
          <a:xfrm>
            <a:off x="6810375" y="2879090"/>
            <a:ext cx="2195195" cy="177165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/>
          <a:srcRect r="1001" b="52765"/>
          <a:stretch>
            <a:fillRect/>
          </a:stretch>
        </p:blipFill>
        <p:spPr>
          <a:xfrm>
            <a:off x="7460615" y="3128010"/>
            <a:ext cx="2197100" cy="174117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5"/>
          <a:srcRect r="-88" b="68387"/>
          <a:stretch>
            <a:fillRect/>
          </a:stretch>
        </p:blipFill>
        <p:spPr>
          <a:xfrm>
            <a:off x="8198485" y="3307080"/>
            <a:ext cx="2164080" cy="1761490"/>
          </a:xfrm>
          <a:prstGeom prst="rect">
            <a:avLst/>
          </a:prstGeom>
          <a:ln w="12700" cmpd="sng">
            <a:solidFill>
              <a:schemeClr val="dk1">
                <a:lumMod val="50000"/>
                <a:lumOff val="50000"/>
              </a:schemeClr>
            </a:solidFill>
            <a:prstDash val="solid"/>
          </a:ln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8845550" y="3551555"/>
            <a:ext cx="2257425" cy="1895475"/>
          </a:xfrm>
          <a:prstGeom prst="rect">
            <a:avLst/>
          </a:prstGeom>
          <a:ln>
            <a:solidFill>
              <a:schemeClr val="dk1">
                <a:lumMod val="50000"/>
                <a:lumOff val="50000"/>
              </a:schemeClr>
            </a:solidFill>
          </a:ln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30" name="文本框 29"/>
          <p:cNvSpPr txBox="1"/>
          <p:nvPr/>
        </p:nvSpPr>
        <p:spPr>
          <a:xfrm>
            <a:off x="253365" y="141605"/>
            <a:ext cx="4114165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AD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分面聚类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7AD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24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4464" y="933099"/>
            <a:ext cx="5567646" cy="337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536" marR="0" lvl="0" indent="-81253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知识的定义</a:t>
            </a:r>
          </a:p>
          <a:p>
            <a:pPr marL="812536" marR="0" lvl="0" indent="-81253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知识（</a:t>
            </a:r>
            <a:r>
              <a:rPr kumimoji="0" lang="en-US" altLang="zh-CN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Knowledge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）是人们对客观事物的存在和运动规律的认识，是人类在改造客观世界的实践中积累起来的认识和经验的总和。</a:t>
            </a:r>
            <a:endParaRPr kumimoji="0" lang="en-US" altLang="zh-CN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12536" marR="0" lvl="0" indent="-81253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知识的类型</a:t>
            </a:r>
          </a:p>
          <a:p>
            <a:pPr marL="812536" marR="0" lvl="0" indent="-81253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隐性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知识    </a:t>
            </a: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显性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知识</a:t>
            </a:r>
          </a:p>
          <a:p>
            <a:pPr marL="812536" marR="0" lvl="0" indent="-81253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）世界经合组织的分类： </a:t>
            </a:r>
          </a:p>
          <a:p>
            <a:pPr marL="812536" marR="0" lvl="0" indent="-81253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 – what     Know – why</a:t>
            </a:r>
          </a:p>
          <a:p>
            <a:pPr marL="812536" marR="0" lvl="0" indent="-812536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Know – how      Know – who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670696" y="530153"/>
          <a:ext cx="5066841" cy="281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位图图像" r:id="rId3" imgW="4296375" imgH="1876190" progId="Paint.Picture">
                  <p:embed/>
                </p:oleObj>
              </mc:Choice>
              <mc:Fallback>
                <p:oleObj name="位图图像" r:id="rId3" imgW="4296375" imgH="1876190" progId="Paint.Picture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0696" y="530153"/>
                        <a:ext cx="5066841" cy="2815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0697" y="3345691"/>
            <a:ext cx="5066840" cy="28913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9424" y="189719"/>
            <a:ext cx="3234122" cy="680869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19903" y="127208"/>
            <a:ext cx="8184213" cy="643020"/>
          </a:xfrm>
          <a:prstGeom prst="rect">
            <a:avLst/>
          </a:prstGeom>
        </p:spPr>
        <p:txBody>
          <a:bodyPr vert="horz" lIns="121882" tIns="60941" rIns="121882" bIns="60941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j-cs"/>
              </a:rPr>
              <a:t>信息</a:t>
            </a:r>
            <a:r>
              <a:rPr kumimoji="0" lang="en-US" altLang="zh-CN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j-cs"/>
              </a:rPr>
              <a:t>﹒</a:t>
            </a:r>
            <a:r>
              <a:rPr kumimoji="0" lang="zh-CN" altLang="en-US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j-cs"/>
              </a:rPr>
              <a:t>知识</a:t>
            </a:r>
            <a:r>
              <a:rPr kumimoji="0" lang="en-US" altLang="zh-CN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j-cs"/>
              </a:rPr>
              <a:t>﹒</a:t>
            </a:r>
            <a:r>
              <a:rPr kumimoji="0" lang="zh-CN" altLang="en-US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j-cs"/>
              </a:rPr>
              <a:t>情报</a:t>
            </a:r>
            <a:r>
              <a:rPr kumimoji="0" lang="en-US" altLang="zh-CN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j-cs"/>
              </a:rPr>
              <a:t>﹒</a:t>
            </a:r>
            <a:r>
              <a:rPr kumimoji="0" lang="zh-CN" altLang="en-US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j-cs"/>
              </a:rPr>
              <a:t>文献之间的关系</a:t>
            </a:r>
          </a:p>
        </p:txBody>
      </p:sp>
      <p:sp>
        <p:nvSpPr>
          <p:cNvPr id="8" name="矩形 7"/>
          <p:cNvSpPr/>
          <p:nvPr/>
        </p:nvSpPr>
        <p:spPr>
          <a:xfrm>
            <a:off x="454463" y="4370252"/>
            <a:ext cx="5641537" cy="1886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知识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是同类信息的深化、积累，是优化了的信息的总汇和结晶。从外延上看，只是包含在信息中。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文献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是记录信息或知识的物质形式，也是借以传递信息或知识的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工具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2715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3323" y="9343"/>
            <a:ext cx="44101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查找显性知识 资源获取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596977" y="153382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02EA7EF-178F-4360-84C9-FBC341FDE3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0871" y="5317332"/>
            <a:ext cx="7031666" cy="1524132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37FA77F-BE1C-4F2F-807C-3F85BDD46E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7390" y="2094182"/>
            <a:ext cx="7018628" cy="1714649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A1095A5-89A4-456F-A6F2-49E30E5650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4352" y="3878794"/>
            <a:ext cx="7031666" cy="1387829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C57D941-12F1-4D84-9D3D-227375134B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0871" y="603461"/>
            <a:ext cx="7031666" cy="143268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EE725F89-4BD9-41F5-BE8E-5D6020197DE7}"/>
              </a:ext>
            </a:extLst>
          </p:cNvPr>
          <p:cNvSpPr/>
          <p:nvPr/>
        </p:nvSpPr>
        <p:spPr>
          <a:xfrm>
            <a:off x="3244361" y="1795450"/>
            <a:ext cx="2655930" cy="228769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D4E4DE2B-7D5E-4FAD-ABDC-2FF7C8AFD88A}"/>
              </a:ext>
            </a:extLst>
          </p:cNvPr>
          <p:cNvSpPr/>
          <p:nvPr/>
        </p:nvSpPr>
        <p:spPr>
          <a:xfrm>
            <a:off x="3244361" y="3562354"/>
            <a:ext cx="2655930" cy="228769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CDA027F-35AE-4E3A-A96D-C70D3C294E6F}"/>
              </a:ext>
            </a:extLst>
          </p:cNvPr>
          <p:cNvSpPr/>
          <p:nvPr/>
        </p:nvSpPr>
        <p:spPr>
          <a:xfrm>
            <a:off x="3244361" y="5107817"/>
            <a:ext cx="2655930" cy="228769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00E9C02-2BF5-464D-B7AA-55C20A0CEEC2}"/>
              </a:ext>
            </a:extLst>
          </p:cNvPr>
          <p:cNvSpPr/>
          <p:nvPr/>
        </p:nvSpPr>
        <p:spPr>
          <a:xfrm>
            <a:off x="3244361" y="6565609"/>
            <a:ext cx="2655930" cy="228769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42B49C8F-0690-4707-A603-CEA4F4D75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196" y="164119"/>
            <a:ext cx="4805563" cy="402291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ahoma" pitchFamily="34" charset="0"/>
              </a:rPr>
              <a:t>资源整合，一站式检索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ahoma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0F5B609-0A3C-4402-95D4-DC0C64DC98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5192" y="2467205"/>
            <a:ext cx="5166808" cy="437425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EA745ECF-866E-4DBF-90F4-D34E893259CA}"/>
              </a:ext>
            </a:extLst>
          </p:cNvPr>
          <p:cNvCxnSpPr>
            <a:cxnSpLocks/>
          </p:cNvCxnSpPr>
          <p:nvPr/>
        </p:nvCxnSpPr>
        <p:spPr>
          <a:xfrm flipH="1">
            <a:off x="4137891" y="4656230"/>
            <a:ext cx="2887301" cy="203765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id="{F720F70B-1FE7-4416-9236-D07CC9EBD2CE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75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6609" y="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保存题录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032750" y="96851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91C0AB3-1161-4598-8381-076C22EF2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2803"/>
            <a:ext cx="5534941" cy="635519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580201C-D185-4ABA-BB0D-F0C3FE5777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1001" y="-41693"/>
            <a:ext cx="9473401" cy="6858000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43CDD74-0944-4F4F-B998-DA405AB2330A}"/>
              </a:ext>
            </a:extLst>
          </p:cNvPr>
          <p:cNvSpPr/>
          <p:nvPr/>
        </p:nvSpPr>
        <p:spPr>
          <a:xfrm>
            <a:off x="9057759" y="624158"/>
            <a:ext cx="944880" cy="1706417"/>
          </a:xfrm>
          <a:prstGeom prst="roundRect">
            <a:avLst>
              <a:gd name="adj" fmla="val 1831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E33A484-9B56-49AA-A3F2-3F719F16A783}"/>
              </a:ext>
            </a:extLst>
          </p:cNvPr>
          <p:cNvSpPr/>
          <p:nvPr/>
        </p:nvSpPr>
        <p:spPr>
          <a:xfrm>
            <a:off x="10455752" y="6547685"/>
            <a:ext cx="1607470" cy="377084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937E86-5412-4CED-9C42-77BF23D8E31F}"/>
              </a:ext>
            </a:extLst>
          </p:cNvPr>
          <p:cNvSpPr txBox="1"/>
          <p:nvPr/>
        </p:nvSpPr>
        <p:spPr>
          <a:xfrm>
            <a:off x="1241024" y="2225983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选择文献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9C23010-0629-4C7D-BF3D-C0F055573161}"/>
              </a:ext>
            </a:extLst>
          </p:cNvPr>
          <p:cNvSpPr txBox="1"/>
          <p:nvPr/>
        </p:nvSpPr>
        <p:spPr>
          <a:xfrm>
            <a:off x="10487553" y="6138591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保存题录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7CCDF6E-04F3-4E12-8E85-0066C91B26E9}"/>
              </a:ext>
            </a:extLst>
          </p:cNvPr>
          <p:cNvSpPr txBox="1"/>
          <p:nvPr/>
        </p:nvSpPr>
        <p:spPr>
          <a:xfrm>
            <a:off x="9892756" y="474942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highlight>
                  <a:srgbClr val="000000"/>
                </a:highligh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题录导出</a:t>
            </a:r>
          </a:p>
        </p:txBody>
      </p:sp>
    </p:spTree>
    <p:extLst>
      <p:ext uri="{BB962C8B-B14F-4D97-AF65-F5344CB8AC3E}">
        <p14:creationId xmlns:p14="http://schemas.microsoft.com/office/powerpoint/2010/main" val="403859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7" grpId="0"/>
      <p:bldP spid="23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5966" y="-934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文献引证关系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982844" y="133344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41A39F0-3E43-40E2-A8A7-6EBF67920463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CC69D7A4-9CE4-4FB5-980D-D47C53F35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4673" y="6523510"/>
            <a:ext cx="7467600" cy="402291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Tahoma" pitchFamily="34" charset="0"/>
              </a:rPr>
              <a:t>期刊、图书、学位论文、会议论文之间立体引用分析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6FB488B-F87D-4976-8F42-82C3747A5F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781" y="1169455"/>
            <a:ext cx="5585932" cy="419725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8A5F056-7523-4CA1-A49D-E4892F0986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8246" y="672402"/>
            <a:ext cx="5616427" cy="5707875"/>
          </a:xfrm>
          <a:prstGeom prst="rect">
            <a:avLst/>
          </a:prstGeom>
        </p:spPr>
      </p:pic>
      <p:sp>
        <p:nvSpPr>
          <p:cNvPr id="26" name="Rectangle 3">
            <a:extLst>
              <a:ext uri="{FF2B5EF4-FFF2-40B4-BE49-F238E27FC236}">
                <a16:creationId xmlns:a16="http://schemas.microsoft.com/office/drawing/2014/main" id="{5E7503CC-6A44-4033-A8C5-ED298E896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6955" y="167171"/>
            <a:ext cx="2977881" cy="402291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Tahoma" pitchFamily="34" charset="0"/>
              </a:rPr>
              <a:t>追本溯源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16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3B3E4D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3B3E4D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6513830"/>
            <a:ext cx="1095375" cy="161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9210" y="6475730"/>
            <a:ext cx="1619250" cy="2000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35410" y="240665"/>
            <a:ext cx="390525" cy="466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365" y="349885"/>
            <a:ext cx="1057275" cy="228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223510" y="2472690"/>
            <a:ext cx="6577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与超星发现的跨界融合，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23510" y="2994660"/>
            <a:ext cx="6968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将为用户带来更多惊喜，让智慧不断生长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557395" y="1600200"/>
            <a:ext cx="3646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知识挖掘：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</a:t>
            </a:r>
          </a:p>
        </p:txBody>
      </p:sp>
    </p:spTree>
    <p:extLst>
      <p:ext uri="{BB962C8B-B14F-4D97-AF65-F5344CB8AC3E}">
        <p14:creationId xmlns:p14="http://schemas.microsoft.com/office/powerpoint/2010/main" val="330438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id="{5A8E1C84-8168-D26A-93A1-BAE709120EA6}"/>
              </a:ext>
            </a:extLst>
          </p:cNvPr>
          <p:cNvSpPr txBox="1"/>
          <p:nvPr/>
        </p:nvSpPr>
        <p:spPr>
          <a:xfrm>
            <a:off x="193675" y="191135"/>
            <a:ext cx="2189480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C71F0B-2CE2-10A5-CA19-0666602CD50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1846" y="807487"/>
            <a:ext cx="3785870" cy="946086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AFED728-AFD5-AEB1-AD21-A6FB8FD971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4340" y="692286"/>
            <a:ext cx="3386455" cy="12729845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AEBA32E-A53A-AD95-5B64-0B31B98310EB}"/>
              </a:ext>
            </a:extLst>
          </p:cNvPr>
          <p:cNvGrpSpPr/>
          <p:nvPr/>
        </p:nvGrpSpPr>
        <p:grpSpPr>
          <a:xfrm>
            <a:off x="4563914" y="772248"/>
            <a:ext cx="3079750" cy="4365625"/>
            <a:chOff x="4702810" y="1628775"/>
            <a:chExt cx="3079750" cy="436562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165C874-6E8E-61E3-F613-8A12621F2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55235" y="1628775"/>
              <a:ext cx="2228215" cy="436562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51845EC-1737-D98B-E543-C68E8C3AF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5400000">
              <a:off x="6712585" y="3162935"/>
              <a:ext cx="843280" cy="129667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0F8A6F3-FF91-6314-E126-22694CCC7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5400000" flipV="1">
              <a:off x="4835525" y="3257550"/>
              <a:ext cx="843280" cy="1108710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716879C-A953-E0C4-280E-4391874B803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108325" y="220980"/>
            <a:ext cx="592982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通过数据挖掘，构筑新的“知识面”</a:t>
            </a: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EB8FB095-4B3E-B476-BB82-310EA08EDFB8}"/>
              </a:ext>
            </a:extLst>
          </p:cNvPr>
          <p:cNvSpPr/>
          <p:nvPr/>
        </p:nvSpPr>
        <p:spPr>
          <a:xfrm>
            <a:off x="4047174" y="4980988"/>
            <a:ext cx="4506517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知识挖掘的意义在于发现文献中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人与人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人与知识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知识与知识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机构与人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机构与机构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等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之间的相互关系。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Calibri" panose="020F0502020204030204" charset="0"/>
              </a:rPr>
              <a:t>          </a:t>
            </a:r>
          </a:p>
        </p:txBody>
      </p:sp>
    </p:spTree>
    <p:extLst>
      <p:ext uri="{BB962C8B-B14F-4D97-AF65-F5344CB8AC3E}">
        <p14:creationId xmlns:p14="http://schemas.microsoft.com/office/powerpoint/2010/main" val="290402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879B4F9-984F-1EBC-50FA-57480D7EC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348" y="623838"/>
            <a:ext cx="9419652" cy="5465496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41A39F0-3E43-40E2-A8A7-6EBF67920463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990592F-6BC6-26C6-BDF5-92648016E953}"/>
              </a:ext>
            </a:extLst>
          </p:cNvPr>
          <p:cNvGrpSpPr/>
          <p:nvPr/>
        </p:nvGrpSpPr>
        <p:grpSpPr>
          <a:xfrm>
            <a:off x="97595" y="617327"/>
            <a:ext cx="5542324" cy="5540220"/>
            <a:chOff x="97595" y="617327"/>
            <a:chExt cx="5542324" cy="554022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3D77A4F-C353-5D17-2567-BCD49F25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595" y="665510"/>
              <a:ext cx="1813717" cy="463336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1E6EC56-B502-231E-92DC-66373CD87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31937" y="660289"/>
              <a:ext cx="1844200" cy="5204911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1E5382B-9D4A-3A76-7F7C-45D5B8475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88099" y="617327"/>
              <a:ext cx="1851820" cy="554022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119205" y="23284"/>
            <a:ext cx="5070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发掘隐性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可视化分析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4131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96187" y="165045"/>
            <a:ext cx="491490" cy="318085"/>
            <a:chOff x="3017520" y="601990"/>
            <a:chExt cx="491490" cy="414010"/>
          </a:xfrm>
        </p:grpSpPr>
        <p:sp>
          <p:nvSpPr>
            <p:cNvPr id="22" name="燕尾形 2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81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9205" y="23284"/>
            <a:ext cx="5070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发掘隐性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可视化分析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4131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996187" y="165045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41A39F0-3E43-40E2-A8A7-6EBF67920463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132BC-4DD0-7AB3-28E3-5F7898780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8059"/>
            <a:ext cx="6109854" cy="339436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5150F9-D452-9F67-6F3E-DC11A62FB0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3937"/>
            <a:ext cx="5465618" cy="30440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51C0BD4-C0AD-0FEA-FC08-66E34E9DD1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3486" y="3595255"/>
            <a:ext cx="5905637" cy="326274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3B49A1-D849-6305-1C6D-43403DB53F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7694" y="1303382"/>
            <a:ext cx="6064306" cy="545522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63913EE-5499-32B5-13DC-5A58E7A1EB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133766"/>
            <a:ext cx="6082748" cy="278225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8952995-BBD9-028E-1BF3-2BC3D5C193F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513" b="50086"/>
          <a:stretch/>
        </p:blipFill>
        <p:spPr>
          <a:xfrm>
            <a:off x="0" y="3844636"/>
            <a:ext cx="5987128" cy="278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6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2940A22-2F0D-D594-C4F4-CED09A0F00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74ABD47-D830-A56C-1349-BBFCD8680D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690" y="1758315"/>
            <a:ext cx="5162550" cy="37623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46416F5-CEAF-2585-DF19-377DA93E89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7800" y="3850640"/>
            <a:ext cx="3764280" cy="10928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22F3701-507C-6550-F121-26D49DE762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6430" y="1835150"/>
            <a:ext cx="3669030" cy="11722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4FEF3A-450A-5635-5C70-6B51D41690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0975" y="5110480"/>
            <a:ext cx="3727450" cy="10902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9CC0335-18CA-A944-C221-2F360001E9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47865" y="1952625"/>
            <a:ext cx="3366135" cy="1054735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EFD17C55-0E9A-CB31-93B9-B7F76A1CF71E}"/>
              </a:ext>
            </a:extLst>
          </p:cNvPr>
          <p:cNvSpPr/>
          <p:nvPr/>
        </p:nvSpPr>
        <p:spPr>
          <a:xfrm>
            <a:off x="3725545" y="763270"/>
            <a:ext cx="4877435" cy="542290"/>
          </a:xfrm>
          <a:prstGeom prst="roundRect">
            <a:avLst>
              <a:gd name="adj" fmla="val 42270"/>
            </a:avLst>
          </a:prstGeom>
          <a:gradFill>
            <a:gsLst>
              <a:gs pos="99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0" scaled="0"/>
          </a:gra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冶金工程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专业的作者、机构分布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3AE7F80-34AA-59E2-60A9-1859EC24B276}"/>
              </a:ext>
            </a:extLst>
          </p:cNvPr>
          <p:cNvSpPr/>
          <p:nvPr/>
        </p:nvSpPr>
        <p:spPr>
          <a:xfrm>
            <a:off x="5623560" y="2384425"/>
            <a:ext cx="622935" cy="55626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9163742-7346-2670-1096-0179763A7BC2}"/>
              </a:ext>
            </a:extLst>
          </p:cNvPr>
          <p:cNvSpPr/>
          <p:nvPr/>
        </p:nvSpPr>
        <p:spPr>
          <a:xfrm>
            <a:off x="6424930" y="2799080"/>
            <a:ext cx="622935" cy="55626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F1C15A4-BC62-B5FC-DDDE-C19E473BF981}"/>
              </a:ext>
            </a:extLst>
          </p:cNvPr>
          <p:cNvSpPr/>
          <p:nvPr/>
        </p:nvSpPr>
        <p:spPr>
          <a:xfrm>
            <a:off x="4903470" y="3150870"/>
            <a:ext cx="622935" cy="55626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2DB2B2C-6A9B-B866-8DB3-FCD932B69F1E}"/>
              </a:ext>
            </a:extLst>
          </p:cNvPr>
          <p:cNvSpPr/>
          <p:nvPr/>
        </p:nvSpPr>
        <p:spPr>
          <a:xfrm>
            <a:off x="5801995" y="4943475"/>
            <a:ext cx="622935" cy="55626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727F43-34E2-3312-E4D8-1D6E22308252}"/>
              </a:ext>
            </a:extLst>
          </p:cNvPr>
          <p:cNvGrpSpPr/>
          <p:nvPr/>
        </p:nvGrpSpPr>
        <p:grpSpPr>
          <a:xfrm>
            <a:off x="1304925" y="1601470"/>
            <a:ext cx="9719310" cy="4690110"/>
            <a:chOff x="2055" y="2522"/>
            <a:chExt cx="15306" cy="738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61BEC7E-5967-957C-748B-996DB6362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55" y="2522"/>
              <a:ext cx="15306" cy="7387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8AAAC07-046B-EFD9-B5AD-0BCB7C212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18" y="3218"/>
              <a:ext cx="6915" cy="5443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A835A555-0F51-A379-44BE-9F7E8DF46BD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80125" y="2940685"/>
            <a:ext cx="4629150" cy="1590675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221DCA6F-4625-37A5-F905-A8B0566AEC22}"/>
              </a:ext>
            </a:extLst>
          </p:cNvPr>
          <p:cNvSpPr/>
          <p:nvPr/>
        </p:nvSpPr>
        <p:spPr>
          <a:xfrm>
            <a:off x="3021330" y="3208020"/>
            <a:ext cx="594360" cy="58483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477FC50-1A4A-47E1-0C97-13EF510228C8}"/>
              </a:ext>
            </a:extLst>
          </p:cNvPr>
          <p:cNvSpPr/>
          <p:nvPr/>
        </p:nvSpPr>
        <p:spPr>
          <a:xfrm>
            <a:off x="4423410" y="2940685"/>
            <a:ext cx="594360" cy="58483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BD1E98C-EF53-6D6D-7D1D-70503222EE32}"/>
              </a:ext>
            </a:extLst>
          </p:cNvPr>
          <p:cNvSpPr/>
          <p:nvPr/>
        </p:nvSpPr>
        <p:spPr>
          <a:xfrm>
            <a:off x="3683635" y="2566035"/>
            <a:ext cx="594360" cy="58483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2701E4-F9E8-72EF-E9CD-EB32575FD558}"/>
              </a:ext>
            </a:extLst>
          </p:cNvPr>
          <p:cNvSpPr txBox="1"/>
          <p:nvPr/>
        </p:nvSpPr>
        <p:spPr>
          <a:xfrm>
            <a:off x="2527935" y="149860"/>
            <a:ext cx="10153650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通过知识关联，找到重点大学和知名导师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2AF724-C240-70FF-56B9-5D1EF421A004}"/>
              </a:ext>
            </a:extLst>
          </p:cNvPr>
          <p:cNvSpPr txBox="1"/>
          <p:nvPr/>
        </p:nvSpPr>
        <p:spPr>
          <a:xfrm>
            <a:off x="84455" y="190500"/>
            <a:ext cx="5539105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B2918C92-284B-141D-3B0C-32C27654A552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36855" y="86360"/>
            <a:ext cx="2475865" cy="592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专业领域的挖掘</a:t>
            </a:r>
          </a:p>
        </p:txBody>
      </p:sp>
    </p:spTree>
    <p:extLst>
      <p:ext uri="{BB962C8B-B14F-4D97-AF65-F5344CB8AC3E}">
        <p14:creationId xmlns:p14="http://schemas.microsoft.com/office/powerpoint/2010/main" val="42528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41A39F0-3E43-40E2-A8A7-6EBF67920463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9E8647E9-39FE-9683-B5C9-82403FDDA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2348" y="657009"/>
            <a:ext cx="9419652" cy="54654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6CADDE3-4132-7CC9-E1DB-4B91B0B2AC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0586" y="3995531"/>
            <a:ext cx="6283606" cy="214685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7E3754DF-3078-F8E8-71F5-92465ACFE9C2}"/>
              </a:ext>
            </a:extLst>
          </p:cNvPr>
          <p:cNvCxnSpPr>
            <a:cxnSpLocks/>
          </p:cNvCxnSpPr>
          <p:nvPr/>
        </p:nvCxnSpPr>
        <p:spPr>
          <a:xfrm flipH="1">
            <a:off x="7851243" y="2892287"/>
            <a:ext cx="2932044" cy="125233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extLst>
              <a:ext uri="{FF2B5EF4-FFF2-40B4-BE49-F238E27FC236}">
                <a16:creationId xmlns:a16="http://schemas.microsoft.com/office/drawing/2014/main" id="{6104E0C0-70DA-5A7D-5551-62A9B7E22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11910"/>
            <a:ext cx="6669015" cy="27504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27A064B-FADD-84AF-0014-AE9F5C9AF2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969" y="3371681"/>
            <a:ext cx="6654884" cy="2813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文本框 19"/>
          <p:cNvSpPr txBox="1"/>
          <p:nvPr/>
        </p:nvSpPr>
        <p:spPr>
          <a:xfrm>
            <a:off x="119205" y="23284"/>
            <a:ext cx="4878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发掘隐性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多主题对比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4131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996187" y="165045"/>
            <a:ext cx="491490" cy="318085"/>
            <a:chOff x="3017520" y="601990"/>
            <a:chExt cx="491490" cy="414010"/>
          </a:xfrm>
        </p:grpSpPr>
        <p:sp>
          <p:nvSpPr>
            <p:cNvPr id="23" name="燕尾形 22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84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2402" y="5898"/>
            <a:ext cx="4467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发掘隐性知识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知识图谱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4131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46152" y="128911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41A39F0-3E43-40E2-A8A7-6EBF67920463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2817" y="605912"/>
            <a:ext cx="9271856" cy="5794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76" y="596571"/>
            <a:ext cx="11876722" cy="594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4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80DECCB0-4FB2-4A9D-A99A-C4397DD56F86}"/>
              </a:ext>
            </a:extLst>
          </p:cNvPr>
          <p:cNvSpPr/>
          <p:nvPr/>
        </p:nvSpPr>
        <p:spPr>
          <a:xfrm>
            <a:off x="330480" y="212915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科研与文献检索的三个层次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073780">
                    <a:alpha val="58000"/>
                  </a:srgbClr>
                </a:glow>
              </a:effectLst>
              <a:uLnTx/>
              <a:uFillTx/>
              <a:latin typeface="Calibri" panose="020F0502020204030204" pitchFamily="34" charset="0"/>
              <a:ea typeface="经典综艺体简" panose="02010609000101010101" pitchFamily="49" charset="-122"/>
              <a:cs typeface="+mn-cs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1B694F0-7DD4-4379-97FD-29B87EC2111B}"/>
              </a:ext>
            </a:extLst>
          </p:cNvPr>
          <p:cNvGrpSpPr/>
          <p:nvPr/>
        </p:nvGrpSpPr>
        <p:grpSpPr>
          <a:xfrm>
            <a:off x="0" y="697136"/>
            <a:ext cx="11273869" cy="154819"/>
            <a:chOff x="0" y="697136"/>
            <a:chExt cx="11273869" cy="154819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30C68ED-6C2B-4B35-B0C9-B8D2E69A687B}"/>
                </a:ext>
              </a:extLst>
            </p:cNvPr>
            <p:cNvCxnSpPr/>
            <p:nvPr/>
          </p:nvCxnSpPr>
          <p:spPr>
            <a:xfrm>
              <a:off x="0" y="851955"/>
              <a:ext cx="11273869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任意多边形 70">
              <a:extLst>
                <a:ext uri="{FF2B5EF4-FFF2-40B4-BE49-F238E27FC236}">
                  <a16:creationId xmlns:a16="http://schemas.microsoft.com/office/drawing/2014/main" id="{41BD00AF-C6C6-4B1D-8869-A86069264110}"/>
                </a:ext>
              </a:extLst>
            </p:cNvPr>
            <p:cNvSpPr/>
            <p:nvPr/>
          </p:nvSpPr>
          <p:spPr>
            <a:xfrm flipV="1">
              <a:off x="0" y="697136"/>
              <a:ext cx="1967533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B336D77C-A729-4FF3-8817-436B7D1335A7}"/>
                </a:ext>
              </a:extLst>
            </p:cNvPr>
            <p:cNvSpPr/>
            <p:nvPr/>
          </p:nvSpPr>
          <p:spPr>
            <a:xfrm flipV="1">
              <a:off x="1898464" y="697136"/>
              <a:ext cx="1033431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8987EC36-7259-44CF-B7C5-0356131F3C7B}"/>
                </a:ext>
              </a:extLst>
            </p:cNvPr>
            <p:cNvSpPr/>
            <p:nvPr/>
          </p:nvSpPr>
          <p:spPr>
            <a:xfrm flipV="1">
              <a:off x="2906048" y="697136"/>
              <a:ext cx="454710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017615E7-A9A0-4A9E-A98F-A2F7AA5DA413}"/>
                </a:ext>
              </a:extLst>
            </p:cNvPr>
            <p:cNvSpPr/>
            <p:nvPr/>
          </p:nvSpPr>
          <p:spPr>
            <a:xfrm flipV="1">
              <a:off x="3334911" y="697136"/>
              <a:ext cx="454710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D39797DB-3B68-461F-BF6E-4CC1F82418A5}"/>
                </a:ext>
              </a:extLst>
            </p:cNvPr>
            <p:cNvSpPr/>
            <p:nvPr/>
          </p:nvSpPr>
          <p:spPr>
            <a:xfrm flipV="1">
              <a:off x="3763773" y="697136"/>
              <a:ext cx="454710" cy="78378"/>
            </a:xfrm>
            <a:prstGeom prst="parallelogram">
              <a:avLst>
                <a:gd name="adj" fmla="val 163205"/>
              </a:avLst>
            </a:prstGeom>
            <a:solidFill>
              <a:srgbClr val="FFFF0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403C1B0-EDC5-4BAF-8152-650DD47C08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7" b="1612"/>
          <a:stretch/>
        </p:blipFill>
        <p:spPr>
          <a:xfrm>
            <a:off x="5482624" y="1031366"/>
            <a:ext cx="6579897" cy="556811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4DFBBDF-0BC6-41C6-9138-63B3C9177D7E}"/>
              </a:ext>
            </a:extLst>
          </p:cNvPr>
          <p:cNvSpPr/>
          <p:nvPr/>
        </p:nvSpPr>
        <p:spPr>
          <a:xfrm>
            <a:off x="202216" y="1031366"/>
            <a:ext cx="52076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初级：研究方向、对象、方法明确，通过文献检索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得到具体手段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88900">
                  <a:srgbClr val="073780">
                    <a:alpha val="58000"/>
                  </a:srgbClr>
                </a:glow>
              </a:effectLst>
              <a:uLnTx/>
              <a:uFillTx/>
              <a:latin typeface="Calibri" panose="020F0502020204030204" pitchFamily="34" charset="0"/>
              <a:ea typeface="经典综艺体简" panose="02010609000101010101" pitchFamily="49" charset="-122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中级：研究方向、对象明确，但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解决途径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需通过文献检索得出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073780">
                    <a:alpha val="58000"/>
                  </a:srgbClr>
                </a:glow>
              </a:effectLst>
              <a:uLnTx/>
              <a:uFillTx/>
              <a:latin typeface="Calibri" panose="020F0502020204030204" pitchFamily="34" charset="0"/>
              <a:ea typeface="经典综艺体简" panose="02010609000101010101" pitchFamily="49" charset="-122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高级：大的研究方向明确，但具体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方向和对象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073780">
                      <a:alpha val="58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经典综艺体简" panose="02010609000101010101" pitchFamily="49" charset="-122"/>
                <a:cs typeface="+mn-cs"/>
              </a:rPr>
              <a:t>均需通过大量文献检索、分析后确定。</a:t>
            </a:r>
          </a:p>
        </p:txBody>
      </p:sp>
      <p:pic>
        <p:nvPicPr>
          <p:cNvPr id="113" name="图片 112">
            <a:extLst>
              <a:ext uri="{FF2B5EF4-FFF2-40B4-BE49-F238E27FC236}">
                <a16:creationId xmlns:a16="http://schemas.microsoft.com/office/drawing/2014/main" id="{64EC9BD7-1F35-4543-817F-BD4EE1472F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295" y="4064806"/>
            <a:ext cx="3882275" cy="23599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6847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5915" y="186055"/>
            <a:ext cx="6025515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单通过篇知识关联，拓展知识领域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" y="862965"/>
            <a:ext cx="9119235" cy="5455285"/>
          </a:xfrm>
          <a:prstGeom prst="rect">
            <a:avLst/>
          </a:prstGeom>
        </p:spPr>
      </p:pic>
      <p:sp>
        <p:nvSpPr>
          <p:cNvPr id="14" name="流程图: 过程 13"/>
          <p:cNvSpPr/>
          <p:nvPr/>
        </p:nvSpPr>
        <p:spPr>
          <a:xfrm>
            <a:off x="7656195" y="3084195"/>
            <a:ext cx="1670050" cy="2072640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5150" y="1980565"/>
            <a:ext cx="2451100" cy="2781300"/>
          </a:xfrm>
          <a:prstGeom prst="rect">
            <a:avLst/>
          </a:prstGeom>
          <a:ln w="12700" cmpd="sng">
            <a:solidFill>
              <a:schemeClr val="bg2"/>
            </a:solidFill>
            <a:prstDash val="solid"/>
          </a:ln>
        </p:spPr>
      </p:pic>
      <p:sp>
        <p:nvSpPr>
          <p:cNvPr id="16" name="右箭头 15"/>
          <p:cNvSpPr/>
          <p:nvPr/>
        </p:nvSpPr>
        <p:spPr>
          <a:xfrm rot="12060000">
            <a:off x="10926445" y="3420110"/>
            <a:ext cx="351155" cy="34099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0545" y="862965"/>
            <a:ext cx="9056370" cy="5688965"/>
          </a:xfrm>
          <a:prstGeom prst="rect">
            <a:avLst/>
          </a:prstGeom>
        </p:spPr>
      </p:pic>
      <p:sp>
        <p:nvSpPr>
          <p:cNvPr id="19" name="流程图: 过程 18"/>
          <p:cNvSpPr/>
          <p:nvPr/>
        </p:nvSpPr>
        <p:spPr>
          <a:xfrm>
            <a:off x="10104755" y="1496060"/>
            <a:ext cx="689610" cy="616585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右箭头 19"/>
          <p:cNvSpPr/>
          <p:nvPr/>
        </p:nvSpPr>
        <p:spPr>
          <a:xfrm rot="12060000">
            <a:off x="10843895" y="1633220"/>
            <a:ext cx="351155" cy="34099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58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4" grpId="1" animBg="1"/>
      <p:bldP spid="16" grpId="0" bldLvl="0" animBg="1"/>
      <p:bldP spid="16" grpId="1" animBg="1"/>
      <p:bldP spid="19" grpId="0" animBg="1"/>
      <p:bldP spid="19" grpId="1" animBg="1"/>
      <p:bldP spid="20" grpId="0" bldLvl="0" animBg="1"/>
      <p:bldP spid="20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0035" y="281305"/>
            <a:ext cx="3161030" cy="4883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挖掘文献之间知识关联，洞察全局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" y="1209040"/>
            <a:ext cx="8074025" cy="427418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869815" y="2400935"/>
            <a:ext cx="426720" cy="3905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970" y="1209040"/>
            <a:ext cx="8868410" cy="470027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3788410" y="1209040"/>
            <a:ext cx="4565650" cy="4528185"/>
          </a:xfrm>
          <a:prstGeom prst="ellipse">
            <a:avLst/>
          </a:prstGeom>
          <a:solidFill>
            <a:srgbClr val="C000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16650" y="5301615"/>
            <a:ext cx="508000" cy="43561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3880" y="1209040"/>
            <a:ext cx="9273540" cy="489585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6724650" y="4528820"/>
            <a:ext cx="864870" cy="772795"/>
          </a:xfrm>
          <a:prstGeom prst="ellipse">
            <a:avLst/>
          </a:prstGeom>
          <a:solidFill>
            <a:srgbClr val="C00000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流程图: 过程 21"/>
          <p:cNvSpPr/>
          <p:nvPr/>
        </p:nvSpPr>
        <p:spPr>
          <a:xfrm>
            <a:off x="9644380" y="1799590"/>
            <a:ext cx="1463040" cy="3502025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2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14" grpId="0" bldLvl="0" animBg="1"/>
      <p:bldP spid="14" grpId="1" animBg="1"/>
      <p:bldP spid="14" grpId="2" bldLvl="0" animBg="1"/>
      <p:bldP spid="17" grpId="0" bldLvl="0" animBg="1"/>
      <p:bldP spid="17" grpId="1" animBg="1"/>
      <p:bldP spid="20" grpId="0" bldLvl="0" animBg="1"/>
      <p:bldP spid="20" grpId="1" animBg="1"/>
      <p:bldP spid="20" grpId="2" bldLvl="0" animBg="1"/>
      <p:bldP spid="2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3BADF6B0-C56A-4B6A-8F35-8701674F8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5966" y="-93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超星翻译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317826" y="102172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449599A9-78B1-475E-AA61-99DAB4DA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18"/>
            <a:ext cx="999904" cy="55429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41A39F0-3E43-40E2-A8A7-6EBF67920463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9C4F9D5-4DE4-EB8D-2867-01CEC98C2F44}"/>
              </a:ext>
            </a:extLst>
          </p:cNvPr>
          <p:cNvGrpSpPr/>
          <p:nvPr/>
        </p:nvGrpSpPr>
        <p:grpSpPr>
          <a:xfrm>
            <a:off x="168965" y="659598"/>
            <a:ext cx="10857837" cy="5138988"/>
            <a:chOff x="-119271" y="894522"/>
            <a:chExt cx="10857837" cy="51389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C05E2A1-3F8F-8C6B-1DF7-A87DF4BE02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19271" y="947280"/>
              <a:ext cx="10857837" cy="5086230"/>
            </a:xfrm>
            <a:prstGeom prst="rect">
              <a:avLst/>
            </a:prstGeom>
          </p:spPr>
        </p:pic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241CA0F-D6B3-2FF1-5AE6-405302A00028}"/>
                </a:ext>
              </a:extLst>
            </p:cNvPr>
            <p:cNvSpPr/>
            <p:nvPr/>
          </p:nvSpPr>
          <p:spPr>
            <a:xfrm>
              <a:off x="8120270" y="894522"/>
              <a:ext cx="795130" cy="35780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BE3BDDC-FE48-8C86-2046-D711AB043FEC}"/>
                </a:ext>
              </a:extLst>
            </p:cNvPr>
            <p:cNvSpPr/>
            <p:nvPr/>
          </p:nvSpPr>
          <p:spPr>
            <a:xfrm>
              <a:off x="9028043" y="4177747"/>
              <a:ext cx="795130" cy="70236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08C2BDE-B889-84EA-5935-E538B9264C84}"/>
                </a:ext>
              </a:extLst>
            </p:cNvPr>
            <p:cNvSpPr/>
            <p:nvPr/>
          </p:nvSpPr>
          <p:spPr>
            <a:xfrm>
              <a:off x="3081130" y="3359425"/>
              <a:ext cx="3250096" cy="248479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6A309CC5-9599-D8F7-971A-8339948711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0437" y="536028"/>
            <a:ext cx="9971563" cy="584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6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298C57-C55F-1BCB-DD4C-D89B730C9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163" y="841565"/>
            <a:ext cx="10857837" cy="508623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48E16CAE-987E-CEDA-077A-410DAFC57FF2}"/>
              </a:ext>
            </a:extLst>
          </p:cNvPr>
          <p:cNvSpPr/>
          <p:nvPr/>
        </p:nvSpPr>
        <p:spPr>
          <a:xfrm>
            <a:off x="9573704" y="788807"/>
            <a:ext cx="795130" cy="35780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97FAE92-7918-2534-5B36-FFF133D4415E}"/>
              </a:ext>
            </a:extLst>
          </p:cNvPr>
          <p:cNvSpPr/>
          <p:nvPr/>
        </p:nvSpPr>
        <p:spPr>
          <a:xfrm>
            <a:off x="10481477" y="4072032"/>
            <a:ext cx="795130" cy="70236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1EDDA9D-469C-00A3-0903-8175157C6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6573"/>
            <a:ext cx="8118714" cy="425371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9D54D82-BFE5-BDF5-E7F8-17DD323F7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1173018" cy="5847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684E8A0-5469-D048-A8C4-6E06B6B916B9}"/>
              </a:ext>
            </a:extLst>
          </p:cNvPr>
          <p:cNvSpPr txBox="1"/>
          <p:nvPr/>
        </p:nvSpPr>
        <p:spPr>
          <a:xfrm>
            <a:off x="335966" y="-93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4131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超星翻译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0414FEC-86C4-B7D5-7E42-821360A2AACC}"/>
              </a:ext>
            </a:extLst>
          </p:cNvPr>
          <p:cNvCxnSpPr/>
          <p:nvPr/>
        </p:nvCxnSpPr>
        <p:spPr>
          <a:xfrm>
            <a:off x="172402" y="56953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A0C75E-7A2D-1034-4CCE-A36A9F8D26FB}"/>
              </a:ext>
            </a:extLst>
          </p:cNvPr>
          <p:cNvGrpSpPr/>
          <p:nvPr/>
        </p:nvGrpSpPr>
        <p:grpSpPr>
          <a:xfrm>
            <a:off x="2317826" y="102172"/>
            <a:ext cx="491490" cy="318085"/>
            <a:chOff x="3017520" y="601990"/>
            <a:chExt cx="491490" cy="414010"/>
          </a:xfrm>
        </p:grpSpPr>
        <p:sp>
          <p:nvSpPr>
            <p:cNvPr id="12" name="燕尾形 8">
              <a:extLst>
                <a:ext uri="{FF2B5EF4-FFF2-40B4-BE49-F238E27FC236}">
                  <a16:creationId xmlns:a16="http://schemas.microsoft.com/office/drawing/2014/main" id="{8D277080-003D-840C-638E-7050AA6AF56C}"/>
                </a:ext>
              </a:extLst>
            </p:cNvPr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燕尾形 9">
              <a:extLst>
                <a:ext uri="{FF2B5EF4-FFF2-40B4-BE49-F238E27FC236}">
                  <a16:creationId xmlns:a16="http://schemas.microsoft.com/office/drawing/2014/main" id="{7A356A14-208B-B938-3B2A-1C60EFCBCDEB}"/>
                </a:ext>
              </a:extLst>
            </p:cNvPr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燕尾形 10">
              <a:extLst>
                <a:ext uri="{FF2B5EF4-FFF2-40B4-BE49-F238E27FC236}">
                  <a16:creationId xmlns:a16="http://schemas.microsoft.com/office/drawing/2014/main" id="{3A4E9165-82D3-AFD1-4D4B-11F06354C63C}"/>
                </a:ext>
              </a:extLst>
            </p:cNvPr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1E512AD-069A-FD60-CB52-35E79442AFCB}"/>
              </a:ext>
            </a:extLst>
          </p:cNvPr>
          <p:cNvSpPr/>
          <p:nvPr/>
        </p:nvSpPr>
        <p:spPr>
          <a:xfrm>
            <a:off x="7990522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7A8BA06-FF61-AD9B-0A83-83A191D596D2}"/>
              </a:ext>
            </a:extLst>
          </p:cNvPr>
          <p:cNvSpPr/>
          <p:nvPr/>
        </p:nvSpPr>
        <p:spPr>
          <a:xfrm>
            <a:off x="9057759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BC1C0A5-A7AE-600D-790A-906BB29CCD76}"/>
              </a:ext>
            </a:extLst>
          </p:cNvPr>
          <p:cNvSpPr/>
          <p:nvPr/>
        </p:nvSpPr>
        <p:spPr>
          <a:xfrm>
            <a:off x="10124996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63EB5F4-6393-7EFB-E22A-2FDE14DFF616}"/>
              </a:ext>
            </a:extLst>
          </p:cNvPr>
          <p:cNvSpPr/>
          <p:nvPr/>
        </p:nvSpPr>
        <p:spPr>
          <a:xfrm>
            <a:off x="11192233" y="46285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CAFFAFF-9E8B-8C46-45A8-259EA8AF9979}"/>
              </a:ext>
            </a:extLst>
          </p:cNvPr>
          <p:cNvSpPr/>
          <p:nvPr/>
        </p:nvSpPr>
        <p:spPr>
          <a:xfrm>
            <a:off x="7990522" y="334043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6FBB2FE-CA71-0F1B-4BB6-F73EDEC7C8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076" y="1652467"/>
            <a:ext cx="10421282" cy="561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5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5199" y="330549"/>
            <a:ext cx="4244895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66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超</a:t>
            </a:r>
            <a:r>
              <a:rPr lang="zh-CN" altLang="en-US" sz="2666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星系列数据库</a:t>
            </a:r>
          </a:p>
        </p:txBody>
      </p:sp>
      <p:pic>
        <p:nvPicPr>
          <p:cNvPr id="16" name="图片 15"/>
          <p:cNvPicPr>
            <a:picLocks/>
          </p:cNvPicPr>
          <p:nvPr/>
        </p:nvPicPr>
        <p:blipFill rotWithShape="1">
          <a:blip r:embed="rId6"/>
          <a:srcRect l="31471" t="1" r="28347" b="64516"/>
          <a:stretch/>
        </p:blipFill>
        <p:spPr>
          <a:xfrm>
            <a:off x="335199" y="2557961"/>
            <a:ext cx="2805713" cy="985339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sp>
        <p:nvSpPr>
          <p:cNvPr id="17" name="文本框 16"/>
          <p:cNvSpPr txBox="1"/>
          <p:nvPr/>
        </p:nvSpPr>
        <p:spPr>
          <a:xfrm>
            <a:off x="538524" y="3586995"/>
            <a:ext cx="297327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6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www.duxiu.com</a:t>
            </a:r>
            <a:endParaRPr lang="zh-CN" altLang="en-US" sz="26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/>
          </p:cNvPicPr>
          <p:nvPr/>
        </p:nvPicPr>
        <p:blipFill rotWithShape="1">
          <a:blip r:embed="rId7"/>
          <a:srcRect l="26588" t="18555" r="45948" b="65014"/>
          <a:stretch/>
        </p:blipFill>
        <p:spPr>
          <a:xfrm>
            <a:off x="6567054" y="3543300"/>
            <a:ext cx="2535738" cy="916208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6512322" y="4422441"/>
            <a:ext cx="322499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6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www.zhizhen.com</a:t>
            </a:r>
            <a:endParaRPr lang="zh-CN" altLang="en-US" sz="26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5DB3874-5764-4E7A-9568-EA633DE0D27E}"/>
              </a:ext>
            </a:extLst>
          </p:cNvPr>
          <p:cNvCxnSpPr>
            <a:cxnSpLocks/>
          </p:cNvCxnSpPr>
          <p:nvPr/>
        </p:nvCxnSpPr>
        <p:spPr>
          <a:xfrm>
            <a:off x="3454834" y="1583555"/>
            <a:ext cx="0" cy="5004518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9E78A4E-D1B4-4124-B306-F073FF30731F}"/>
              </a:ext>
            </a:extLst>
          </p:cNvPr>
          <p:cNvCxnSpPr>
            <a:cxnSpLocks/>
          </p:cNvCxnSpPr>
          <p:nvPr/>
        </p:nvCxnSpPr>
        <p:spPr>
          <a:xfrm>
            <a:off x="6527562" y="3269011"/>
            <a:ext cx="0" cy="3248888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6349FF76-324A-440D-B6AD-4FB1759BCA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2231" y="2554808"/>
            <a:ext cx="2879312" cy="870438"/>
          </a:xfrm>
          <a:prstGeom prst="rect">
            <a:avLst/>
          </a:prstGeom>
        </p:spPr>
      </p:pic>
      <p:graphicFrame>
        <p:nvGraphicFramePr>
          <p:cNvPr id="24" name="图示 23">
            <a:extLst>
              <a:ext uri="{FF2B5EF4-FFF2-40B4-BE49-F238E27FC236}">
                <a16:creationId xmlns:a16="http://schemas.microsoft.com/office/drawing/2014/main" id="{F5C2890C-6278-4807-9ED8-1279A4C465FB}"/>
              </a:ext>
            </a:extLst>
          </p:cNvPr>
          <p:cNvGraphicFramePr/>
          <p:nvPr/>
        </p:nvGraphicFramePr>
        <p:xfrm>
          <a:off x="426633" y="4893455"/>
          <a:ext cx="8920566" cy="52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7A62C843-DF0B-4DC2-A5FB-71222847303B}"/>
              </a:ext>
            </a:extLst>
          </p:cNvPr>
          <p:cNvSpPr txBox="1"/>
          <p:nvPr/>
        </p:nvSpPr>
        <p:spPr>
          <a:xfrm>
            <a:off x="3621970" y="3483290"/>
            <a:ext cx="2469424" cy="502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66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www.blyun.com</a:t>
            </a:r>
          </a:p>
        </p:txBody>
      </p:sp>
      <p:sp>
        <p:nvSpPr>
          <p:cNvPr id="28" name="MH_Text_1">
            <a:extLst>
              <a:ext uri="{FF2B5EF4-FFF2-40B4-BE49-F238E27FC236}">
                <a16:creationId xmlns:a16="http://schemas.microsoft.com/office/drawing/2014/main" id="{A46FEC4B-FA7D-4027-AC31-ED79F3B06F9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3508" y="5563530"/>
            <a:ext cx="1706562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图书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资源型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数据库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MH_Text_1">
            <a:extLst>
              <a:ext uri="{FF2B5EF4-FFF2-40B4-BE49-F238E27FC236}">
                <a16:creationId xmlns:a16="http://schemas.microsoft.com/office/drawing/2014/main" id="{64F61853-662E-4461-ADF4-FD34996E639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36842" y="5451216"/>
            <a:ext cx="252661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图书以外的资源补缺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外文期刊（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SD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wiley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ACS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RSC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SAE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ASEM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等）、标准、专利等文献资源。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MH_Text_1">
            <a:extLst>
              <a:ext uri="{FF2B5EF4-FFF2-40B4-BE49-F238E27FC236}">
                <a16:creationId xmlns:a16="http://schemas.microsoft.com/office/drawing/2014/main" id="{55A9C1D4-3870-44FF-9F6A-E4402CAABC3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02612" y="5451216"/>
            <a:ext cx="222521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数据分析知识发掘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学者、机构、期刊来源以及学术评价等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时效性、客观性和权威性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CA090B3-DBC2-4856-B9F8-2D2EFA7DDC8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92064" y="888887"/>
            <a:ext cx="1780952" cy="1771429"/>
          </a:xfrm>
          <a:prstGeom prst="rect">
            <a:avLst/>
          </a:prstGeom>
          <a:ln w="12700">
            <a:solidFill>
              <a:schemeClr val="bg2">
                <a:lumMod val="75000"/>
              </a:schemeClr>
            </a:solidFill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E582226-B6E9-42AE-88C0-13D04FCAE691}"/>
              </a:ext>
            </a:extLst>
          </p:cNvPr>
          <p:cNvSpPr txBox="1"/>
          <p:nvPr/>
        </p:nvSpPr>
        <p:spPr>
          <a:xfrm>
            <a:off x="6773738" y="2756920"/>
            <a:ext cx="20633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APP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获取方式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app.chaoxing.com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377130" y="178522"/>
            <a:ext cx="2708922" cy="642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9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000">
            <a:off x="6700467" y="2261949"/>
            <a:ext cx="3213206" cy="3213206"/>
          </a:xfrm>
          <a:prstGeom prst="rect">
            <a:avLst/>
          </a:prstGeom>
          <a:scene3d>
            <a:camera prst="perspectiveRelaxedModerately">
              <a:rot lat="18600000" lon="0" rev="0"/>
            </a:camera>
            <a:lightRig rig="threePt" dir="t"/>
          </a:scene3d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140" y="2244725"/>
            <a:ext cx="3380740" cy="3380740"/>
          </a:xfrm>
          <a:prstGeom prst="rect">
            <a:avLst/>
          </a:prstGeom>
          <a:scene3d>
            <a:camera prst="perspectiveRelaxedModerately">
              <a:rot lat="18600000" lon="0" rev="0"/>
            </a:camera>
            <a:lightRig rig="threePt" dir="t"/>
          </a:scene3d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728460" y="2203450"/>
            <a:ext cx="3401695" cy="3401695"/>
          </a:xfrm>
          <a:prstGeom prst="rect">
            <a:avLst/>
          </a:prstGeom>
          <a:scene3d>
            <a:camera prst="perspectiveRelaxedModerately">
              <a:rot lat="18600000" lon="0" rev="0"/>
            </a:camera>
            <a:lightRig rig="threePt" dir="t"/>
          </a:scene3d>
        </p:spPr>
      </p:pic>
      <p:sp>
        <p:nvSpPr>
          <p:cNvPr id="2" name="文本框 1"/>
          <p:cNvSpPr txBox="1"/>
          <p:nvPr/>
        </p:nvSpPr>
        <p:spPr>
          <a:xfrm>
            <a:off x="545475" y="2640647"/>
            <a:ext cx="5475605" cy="14053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谢谢！</a:t>
            </a:r>
            <a:endParaRPr kumimoji="0" lang="en-US" altLang="zh-CN" sz="4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知识因发现而</a:t>
            </a:r>
            <a:r>
              <a:rPr kumimoji="0" lang="zh-CN" altLang="en-US" sz="40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精彩</a:t>
            </a:r>
            <a:endParaRPr kumimoji="0" lang="zh-CN" altLang="en-US" sz="48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5" name="图片 24" descr="0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580501" y="950595"/>
            <a:ext cx="3750310" cy="338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9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5.20833e-05 0.0280556 " pathEditMode="relative" rAng="0" ptsTypes="">
                                      <p:cBhvr>
                                        <p:cTn id="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42017" y="328689"/>
            <a:ext cx="4244895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6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rPr>
              <a:t>图书馆数据库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AAAE0F-47DE-79A3-FB5C-4C6F9A8F6AA7}"/>
              </a:ext>
            </a:extLst>
          </p:cNvPr>
          <p:cNvSpPr txBox="1"/>
          <p:nvPr/>
        </p:nvSpPr>
        <p:spPr>
          <a:xfrm>
            <a:off x="8354291" y="1080655"/>
            <a:ext cx="3543300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图书馆有的怎么获取？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10C0CC7D-CAC5-A58A-77AD-2A8C2ABD58B5}"/>
              </a:ext>
            </a:extLst>
          </p:cNvPr>
          <p:cNvGraphicFramePr/>
          <p:nvPr>
            <p:extLst/>
          </p:nvPr>
        </p:nvGraphicFramePr>
        <p:xfrm>
          <a:off x="8562109" y="1901536"/>
          <a:ext cx="2556164" cy="2358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0A363DA-278C-82D4-9548-9FA98AF1AC5E}"/>
              </a:ext>
            </a:extLst>
          </p:cNvPr>
          <p:cNvSpPr txBox="1"/>
          <p:nvPr/>
        </p:nvSpPr>
        <p:spPr>
          <a:xfrm>
            <a:off x="8264236" y="4601582"/>
            <a:ext cx="3927764" cy="583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图书馆没有的怎么获取？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189" y="906808"/>
            <a:ext cx="7239781" cy="468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9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5199" y="330549"/>
            <a:ext cx="4244895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66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超</a:t>
            </a:r>
            <a:r>
              <a:rPr lang="zh-CN" altLang="en-US" sz="2666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星系列数据库</a:t>
            </a:r>
          </a:p>
        </p:txBody>
      </p:sp>
      <p:pic>
        <p:nvPicPr>
          <p:cNvPr id="16" name="图片 15"/>
          <p:cNvPicPr>
            <a:picLocks/>
          </p:cNvPicPr>
          <p:nvPr/>
        </p:nvPicPr>
        <p:blipFill rotWithShape="1">
          <a:blip r:embed="rId6"/>
          <a:srcRect l="31471" t="1" r="28347" b="64516"/>
          <a:stretch/>
        </p:blipFill>
        <p:spPr>
          <a:xfrm>
            <a:off x="335199" y="2557961"/>
            <a:ext cx="2805713" cy="985339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sp>
        <p:nvSpPr>
          <p:cNvPr id="17" name="文本框 16"/>
          <p:cNvSpPr txBox="1"/>
          <p:nvPr/>
        </p:nvSpPr>
        <p:spPr>
          <a:xfrm>
            <a:off x="538524" y="3586995"/>
            <a:ext cx="297327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6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www.duxiu.com</a:t>
            </a:r>
            <a:endParaRPr lang="zh-CN" altLang="en-US" sz="26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/>
          </p:cNvPicPr>
          <p:nvPr/>
        </p:nvPicPr>
        <p:blipFill rotWithShape="1">
          <a:blip r:embed="rId7"/>
          <a:srcRect l="26588" t="18555" r="45948" b="65014"/>
          <a:stretch/>
        </p:blipFill>
        <p:spPr>
          <a:xfrm>
            <a:off x="6567054" y="3543300"/>
            <a:ext cx="2535738" cy="916208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6512322" y="4422441"/>
            <a:ext cx="322499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6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www.zhizhen.com</a:t>
            </a:r>
            <a:endParaRPr lang="zh-CN" altLang="en-US" sz="266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5DB3874-5764-4E7A-9568-EA633DE0D27E}"/>
              </a:ext>
            </a:extLst>
          </p:cNvPr>
          <p:cNvCxnSpPr>
            <a:cxnSpLocks/>
          </p:cNvCxnSpPr>
          <p:nvPr/>
        </p:nvCxnSpPr>
        <p:spPr>
          <a:xfrm>
            <a:off x="3454834" y="1583555"/>
            <a:ext cx="0" cy="5004518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9E78A4E-D1B4-4124-B306-F073FF30731F}"/>
              </a:ext>
            </a:extLst>
          </p:cNvPr>
          <p:cNvCxnSpPr>
            <a:cxnSpLocks/>
          </p:cNvCxnSpPr>
          <p:nvPr/>
        </p:nvCxnSpPr>
        <p:spPr>
          <a:xfrm>
            <a:off x="6527562" y="3269011"/>
            <a:ext cx="0" cy="3248888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6349FF76-324A-440D-B6AD-4FB1759BCA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2231" y="2554808"/>
            <a:ext cx="2879312" cy="870438"/>
          </a:xfrm>
          <a:prstGeom prst="rect">
            <a:avLst/>
          </a:prstGeom>
        </p:spPr>
      </p:pic>
      <p:graphicFrame>
        <p:nvGraphicFramePr>
          <p:cNvPr id="24" name="图示 23">
            <a:extLst>
              <a:ext uri="{FF2B5EF4-FFF2-40B4-BE49-F238E27FC236}">
                <a16:creationId xmlns:a16="http://schemas.microsoft.com/office/drawing/2014/main" id="{F5C2890C-6278-4807-9ED8-1279A4C465FB}"/>
              </a:ext>
            </a:extLst>
          </p:cNvPr>
          <p:cNvGraphicFramePr/>
          <p:nvPr/>
        </p:nvGraphicFramePr>
        <p:xfrm>
          <a:off x="426633" y="4893455"/>
          <a:ext cx="8920566" cy="52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7A62C843-DF0B-4DC2-A5FB-71222847303B}"/>
              </a:ext>
            </a:extLst>
          </p:cNvPr>
          <p:cNvSpPr txBox="1"/>
          <p:nvPr/>
        </p:nvSpPr>
        <p:spPr>
          <a:xfrm>
            <a:off x="3621970" y="3483290"/>
            <a:ext cx="2469424" cy="502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66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www.blyun.com</a:t>
            </a:r>
          </a:p>
        </p:txBody>
      </p:sp>
      <p:sp>
        <p:nvSpPr>
          <p:cNvPr id="28" name="MH_Text_1">
            <a:extLst>
              <a:ext uri="{FF2B5EF4-FFF2-40B4-BE49-F238E27FC236}">
                <a16:creationId xmlns:a16="http://schemas.microsoft.com/office/drawing/2014/main" id="{A46FEC4B-FA7D-4027-AC31-ED79F3B06F9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3508" y="5563530"/>
            <a:ext cx="1706562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图书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资源型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数据库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MH_Text_1">
            <a:extLst>
              <a:ext uri="{FF2B5EF4-FFF2-40B4-BE49-F238E27FC236}">
                <a16:creationId xmlns:a16="http://schemas.microsoft.com/office/drawing/2014/main" id="{64F61853-662E-4461-ADF4-FD34996E639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36842" y="5451216"/>
            <a:ext cx="252661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图书以外的资源补缺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外文期刊（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SD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wiley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ACS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RSC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SAE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ASEM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等）、标准、专利等文献资源。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MH_Text_1">
            <a:extLst>
              <a:ext uri="{FF2B5EF4-FFF2-40B4-BE49-F238E27FC236}">
                <a16:creationId xmlns:a16="http://schemas.microsoft.com/office/drawing/2014/main" id="{55A9C1D4-3870-44FF-9F6A-E4402CAABC3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02612" y="5451216"/>
            <a:ext cx="222521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数据分析知识发掘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学者、机构、期刊来源以及学术评价等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时效性、客观性和权威性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CA090B3-DBC2-4856-B9F8-2D2EFA7DDC8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92064" y="888887"/>
            <a:ext cx="1780952" cy="1771429"/>
          </a:xfrm>
          <a:prstGeom prst="rect">
            <a:avLst/>
          </a:prstGeom>
          <a:ln w="12700">
            <a:solidFill>
              <a:schemeClr val="bg2">
                <a:lumMod val="75000"/>
              </a:schemeClr>
            </a:solidFill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E582226-B6E9-42AE-88C0-13D04FCAE691}"/>
              </a:ext>
            </a:extLst>
          </p:cNvPr>
          <p:cNvSpPr txBox="1"/>
          <p:nvPr/>
        </p:nvSpPr>
        <p:spPr>
          <a:xfrm>
            <a:off x="6773738" y="2756920"/>
            <a:ext cx="20633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APP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获取方式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app.chaoxing.com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377130" y="178522"/>
            <a:ext cx="2708922" cy="642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0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MH_PageTitle">
            <a:extLst>
              <a:ext uri="{FF2B5EF4-FFF2-40B4-BE49-F238E27FC236}">
                <a16:creationId xmlns:a16="http://schemas.microsoft.com/office/drawing/2014/main" id="{0C3776E4-BA11-46BD-B2BA-1A6FDF4C8AF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00138" y="257177"/>
            <a:ext cx="42481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宋体" panose="02010600030101010101" pitchFamily="2" charset="-122"/>
                <a:cs typeface="+mn-cs"/>
              </a:rPr>
              <a:t>1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宋体" panose="02010600030101010101" pitchFamily="2" charset="-122"/>
                <a:cs typeface="+mn-cs"/>
              </a:rPr>
              <a:t>读秀学术搜索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08D3B2A-D554-428A-B413-CC6C4C6018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89" t="1774" r="9930"/>
          <a:stretch/>
        </p:blipFill>
        <p:spPr>
          <a:xfrm>
            <a:off x="466472" y="715155"/>
            <a:ext cx="5945071" cy="40523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0821438-5AD8-4645-8C0E-E9956B605B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9819" y="1351646"/>
            <a:ext cx="5176662" cy="31882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2C52D23-CDFE-44B7-B10B-7478E99A95BC}"/>
              </a:ext>
            </a:extLst>
          </p:cNvPr>
          <p:cNvSpPr txBox="1"/>
          <p:nvPr/>
        </p:nvSpPr>
        <p:spPr>
          <a:xfrm>
            <a:off x="298412" y="4942516"/>
            <a:ext cx="6113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609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一站式搜索馆藏纸质图书、电子图书、随书光盘等学术资源，几乎囊括了本单位文献服务机构内的所有信息源。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285750" marR="0" lvl="0" indent="-285750" algn="l" defTabSz="609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深达图书内容的全文检索，任何一句话，一段文字等找到出自哪一本、哪一页。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1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F9D574D-F5A4-4DEB-8688-FCFC852E58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678" y="1047327"/>
            <a:ext cx="8535140" cy="5319221"/>
          </a:xfrm>
          <a:prstGeom prst="rect">
            <a:avLst/>
          </a:prstGeom>
        </p:spPr>
      </p:pic>
      <p:sp>
        <p:nvSpPr>
          <p:cNvPr id="20" name="cursor_99188">
            <a:extLst>
              <a:ext uri="{FF2B5EF4-FFF2-40B4-BE49-F238E27FC236}">
                <a16:creationId xmlns:a16="http://schemas.microsoft.com/office/drawing/2014/main" id="{1106E9A5-80C1-4567-961A-F1587E6443D5}"/>
              </a:ext>
            </a:extLst>
          </p:cNvPr>
          <p:cNvSpPr>
            <a:spLocks noChangeAspect="1"/>
          </p:cNvSpPr>
          <p:nvPr/>
        </p:nvSpPr>
        <p:spPr bwMode="auto">
          <a:xfrm>
            <a:off x="4769366" y="3582424"/>
            <a:ext cx="423621" cy="547313"/>
          </a:xfrm>
          <a:custGeom>
            <a:avLst/>
            <a:gdLst>
              <a:gd name="connsiteX0" fmla="*/ 110819 w 608463"/>
              <a:gd name="connsiteY0" fmla="*/ 257686 h 607568"/>
              <a:gd name="connsiteX1" fmla="*/ 125247 w 608463"/>
              <a:gd name="connsiteY1" fmla="*/ 263556 h 607568"/>
              <a:gd name="connsiteX2" fmla="*/ 125247 w 608463"/>
              <a:gd name="connsiteY2" fmla="*/ 292408 h 607568"/>
              <a:gd name="connsiteX3" fmla="*/ 79907 w 608463"/>
              <a:gd name="connsiteY3" fmla="*/ 337527 h 607568"/>
              <a:gd name="connsiteX4" fmla="*/ 65613 w 608463"/>
              <a:gd name="connsiteY4" fmla="*/ 343512 h 607568"/>
              <a:gd name="connsiteX5" fmla="*/ 51166 w 608463"/>
              <a:gd name="connsiteY5" fmla="*/ 337527 h 607568"/>
              <a:gd name="connsiteX6" fmla="*/ 51166 w 608463"/>
              <a:gd name="connsiteY6" fmla="*/ 308829 h 607568"/>
              <a:gd name="connsiteX7" fmla="*/ 96506 w 608463"/>
              <a:gd name="connsiteY7" fmla="*/ 263556 h 607568"/>
              <a:gd name="connsiteX8" fmla="*/ 110819 w 608463"/>
              <a:gd name="connsiteY8" fmla="*/ 257686 h 607568"/>
              <a:gd name="connsiteX9" fmla="*/ 20438 w 608463"/>
              <a:gd name="connsiteY9" fmla="*/ 180577 h 607568"/>
              <a:gd name="connsiteX10" fmla="*/ 84364 w 608463"/>
              <a:gd name="connsiteY10" fmla="*/ 180577 h 607568"/>
              <a:gd name="connsiteX11" fmla="*/ 104648 w 608463"/>
              <a:gd name="connsiteY11" fmla="*/ 200977 h 607568"/>
              <a:gd name="connsiteX12" fmla="*/ 84364 w 608463"/>
              <a:gd name="connsiteY12" fmla="*/ 221223 h 607568"/>
              <a:gd name="connsiteX13" fmla="*/ 20438 w 608463"/>
              <a:gd name="connsiteY13" fmla="*/ 221223 h 607568"/>
              <a:gd name="connsiteX14" fmla="*/ 0 w 608463"/>
              <a:gd name="connsiteY14" fmla="*/ 200977 h 607568"/>
              <a:gd name="connsiteX15" fmla="*/ 20438 w 608463"/>
              <a:gd name="connsiteY15" fmla="*/ 180577 h 607568"/>
              <a:gd name="connsiteX16" fmla="*/ 179945 w 608463"/>
              <a:gd name="connsiteY16" fmla="*/ 153302 h 607568"/>
              <a:gd name="connsiteX17" fmla="*/ 565135 w 608463"/>
              <a:gd name="connsiteY17" fmla="*/ 306719 h 607568"/>
              <a:gd name="connsiteX18" fmla="*/ 577888 w 608463"/>
              <a:gd name="connsiteY18" fmla="*/ 324055 h 607568"/>
              <a:gd name="connsiteX19" fmla="*/ 567747 w 608463"/>
              <a:gd name="connsiteY19" fmla="*/ 343078 h 607568"/>
              <a:gd name="connsiteX20" fmla="*/ 481398 w 608463"/>
              <a:gd name="connsiteY20" fmla="*/ 392939 h 607568"/>
              <a:gd name="connsiteX21" fmla="*/ 602471 w 608463"/>
              <a:gd name="connsiteY21" fmla="*/ 513831 h 607568"/>
              <a:gd name="connsiteX22" fmla="*/ 602471 w 608463"/>
              <a:gd name="connsiteY22" fmla="*/ 542673 h 607568"/>
              <a:gd name="connsiteX23" fmla="*/ 543318 w 608463"/>
              <a:gd name="connsiteY23" fmla="*/ 601585 h 607568"/>
              <a:gd name="connsiteX24" fmla="*/ 529029 w 608463"/>
              <a:gd name="connsiteY24" fmla="*/ 607568 h 607568"/>
              <a:gd name="connsiteX25" fmla="*/ 514586 w 608463"/>
              <a:gd name="connsiteY25" fmla="*/ 601585 h 607568"/>
              <a:gd name="connsiteX26" fmla="*/ 393513 w 608463"/>
              <a:gd name="connsiteY26" fmla="*/ 480693 h 607568"/>
              <a:gd name="connsiteX27" fmla="*/ 343578 w 608463"/>
              <a:gd name="connsiteY27" fmla="*/ 566913 h 607568"/>
              <a:gd name="connsiteX28" fmla="*/ 324526 w 608463"/>
              <a:gd name="connsiteY28" fmla="*/ 577038 h 607568"/>
              <a:gd name="connsiteX29" fmla="*/ 307164 w 608463"/>
              <a:gd name="connsiteY29" fmla="*/ 564305 h 607568"/>
              <a:gd name="connsiteX30" fmla="*/ 153518 w 608463"/>
              <a:gd name="connsiteY30" fmla="*/ 179690 h 607568"/>
              <a:gd name="connsiteX31" fmla="*/ 157974 w 608463"/>
              <a:gd name="connsiteY31" fmla="*/ 157751 h 607568"/>
              <a:gd name="connsiteX32" fmla="*/ 179945 w 608463"/>
              <a:gd name="connsiteY32" fmla="*/ 153302 h 607568"/>
              <a:gd name="connsiteX33" fmla="*/ 74971 w 608463"/>
              <a:gd name="connsiteY33" fmla="*/ 54495 h 607568"/>
              <a:gd name="connsiteX34" fmla="*/ 89271 w 608463"/>
              <a:gd name="connsiteY34" fmla="*/ 60475 h 607568"/>
              <a:gd name="connsiteX35" fmla="*/ 134570 w 608463"/>
              <a:gd name="connsiteY35" fmla="*/ 105558 h 607568"/>
              <a:gd name="connsiteX36" fmla="*/ 134570 w 608463"/>
              <a:gd name="connsiteY36" fmla="*/ 134387 h 607568"/>
              <a:gd name="connsiteX37" fmla="*/ 120135 w 608463"/>
              <a:gd name="connsiteY37" fmla="*/ 140214 h 607568"/>
              <a:gd name="connsiteX38" fmla="*/ 105701 w 608463"/>
              <a:gd name="connsiteY38" fmla="*/ 134387 h 607568"/>
              <a:gd name="connsiteX39" fmla="*/ 60556 w 608463"/>
              <a:gd name="connsiteY39" fmla="*/ 89150 h 607568"/>
              <a:gd name="connsiteX40" fmla="*/ 60556 w 608463"/>
              <a:gd name="connsiteY40" fmla="*/ 60475 h 607568"/>
              <a:gd name="connsiteX41" fmla="*/ 74971 w 608463"/>
              <a:gd name="connsiteY41" fmla="*/ 54495 h 607568"/>
              <a:gd name="connsiteX42" fmla="*/ 323582 w 608463"/>
              <a:gd name="connsiteY42" fmla="*/ 45110 h 607568"/>
              <a:gd name="connsiteX43" fmla="*/ 337997 w 608463"/>
              <a:gd name="connsiteY43" fmla="*/ 51095 h 607568"/>
              <a:gd name="connsiteX44" fmla="*/ 337997 w 608463"/>
              <a:gd name="connsiteY44" fmla="*/ 79794 h 607568"/>
              <a:gd name="connsiteX45" fmla="*/ 292852 w 608463"/>
              <a:gd name="connsiteY45" fmla="*/ 125066 h 607568"/>
              <a:gd name="connsiteX46" fmla="*/ 278418 w 608463"/>
              <a:gd name="connsiteY46" fmla="*/ 130898 h 607568"/>
              <a:gd name="connsiteX47" fmla="*/ 263983 w 608463"/>
              <a:gd name="connsiteY47" fmla="*/ 125066 h 607568"/>
              <a:gd name="connsiteX48" fmla="*/ 263983 w 608463"/>
              <a:gd name="connsiteY48" fmla="*/ 96215 h 607568"/>
              <a:gd name="connsiteX49" fmla="*/ 309282 w 608463"/>
              <a:gd name="connsiteY49" fmla="*/ 51095 h 607568"/>
              <a:gd name="connsiteX50" fmla="*/ 323582 w 608463"/>
              <a:gd name="connsiteY50" fmla="*/ 45110 h 607568"/>
              <a:gd name="connsiteX51" fmla="*/ 201294 w 608463"/>
              <a:gd name="connsiteY51" fmla="*/ 0 h 607568"/>
              <a:gd name="connsiteX52" fmla="*/ 221575 w 608463"/>
              <a:gd name="connsiteY52" fmla="*/ 20257 h 607568"/>
              <a:gd name="connsiteX53" fmla="*/ 221575 w 608463"/>
              <a:gd name="connsiteY53" fmla="*/ 84250 h 607568"/>
              <a:gd name="connsiteX54" fmla="*/ 201294 w 608463"/>
              <a:gd name="connsiteY54" fmla="*/ 104507 h 607568"/>
              <a:gd name="connsiteX55" fmla="*/ 180859 w 608463"/>
              <a:gd name="connsiteY55" fmla="*/ 84250 h 607568"/>
              <a:gd name="connsiteX56" fmla="*/ 180859 w 608463"/>
              <a:gd name="connsiteY56" fmla="*/ 20257 h 607568"/>
              <a:gd name="connsiteX57" fmla="*/ 201294 w 608463"/>
              <a:gd name="connsiteY57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63" h="607568">
                <a:moveTo>
                  <a:pt x="110819" y="257686"/>
                </a:moveTo>
                <a:cubicBezTo>
                  <a:pt x="116026" y="257686"/>
                  <a:pt x="121251" y="259642"/>
                  <a:pt x="125247" y="263556"/>
                </a:cubicBezTo>
                <a:cubicBezTo>
                  <a:pt x="133086" y="271536"/>
                  <a:pt x="133086" y="284427"/>
                  <a:pt x="125247" y="292408"/>
                </a:cubicBezTo>
                <a:lnTo>
                  <a:pt x="79907" y="337527"/>
                </a:lnTo>
                <a:cubicBezTo>
                  <a:pt x="76064" y="341517"/>
                  <a:pt x="70839" y="343512"/>
                  <a:pt x="65613" y="343512"/>
                </a:cubicBezTo>
                <a:cubicBezTo>
                  <a:pt x="60387" y="343512"/>
                  <a:pt x="55162" y="341517"/>
                  <a:pt x="51166" y="337527"/>
                </a:cubicBezTo>
                <a:cubicBezTo>
                  <a:pt x="43327" y="329547"/>
                  <a:pt x="43327" y="316655"/>
                  <a:pt x="51166" y="308829"/>
                </a:cubicBezTo>
                <a:lnTo>
                  <a:pt x="96506" y="263556"/>
                </a:lnTo>
                <a:cubicBezTo>
                  <a:pt x="100426" y="259642"/>
                  <a:pt x="105613" y="257686"/>
                  <a:pt x="110819" y="257686"/>
                </a:cubicBezTo>
                <a:close/>
                <a:moveTo>
                  <a:pt x="20438" y="180577"/>
                </a:moveTo>
                <a:lnTo>
                  <a:pt x="84364" y="180577"/>
                </a:lnTo>
                <a:cubicBezTo>
                  <a:pt x="95582" y="180577"/>
                  <a:pt x="104648" y="189626"/>
                  <a:pt x="104648" y="200977"/>
                </a:cubicBezTo>
                <a:cubicBezTo>
                  <a:pt x="104648" y="212174"/>
                  <a:pt x="95582" y="221223"/>
                  <a:pt x="84364" y="221223"/>
                </a:cubicBezTo>
                <a:lnTo>
                  <a:pt x="20438" y="221223"/>
                </a:lnTo>
                <a:cubicBezTo>
                  <a:pt x="9066" y="221223"/>
                  <a:pt x="0" y="212174"/>
                  <a:pt x="0" y="200977"/>
                </a:cubicBezTo>
                <a:cubicBezTo>
                  <a:pt x="0" y="189626"/>
                  <a:pt x="9066" y="180577"/>
                  <a:pt x="20438" y="180577"/>
                </a:cubicBezTo>
                <a:close/>
                <a:moveTo>
                  <a:pt x="179945" y="153302"/>
                </a:moveTo>
                <a:lnTo>
                  <a:pt x="565135" y="306719"/>
                </a:lnTo>
                <a:cubicBezTo>
                  <a:pt x="572357" y="309634"/>
                  <a:pt x="577273" y="316384"/>
                  <a:pt x="577888" y="324055"/>
                </a:cubicBezTo>
                <a:cubicBezTo>
                  <a:pt x="578503" y="331879"/>
                  <a:pt x="574508" y="339243"/>
                  <a:pt x="567747" y="343078"/>
                </a:cubicBezTo>
                <a:lnTo>
                  <a:pt x="481398" y="392939"/>
                </a:lnTo>
                <a:lnTo>
                  <a:pt x="602471" y="513831"/>
                </a:lnTo>
                <a:cubicBezTo>
                  <a:pt x="610461" y="521808"/>
                  <a:pt x="610461" y="534695"/>
                  <a:pt x="602471" y="542673"/>
                </a:cubicBezTo>
                <a:lnTo>
                  <a:pt x="543318" y="601585"/>
                </a:lnTo>
                <a:cubicBezTo>
                  <a:pt x="539630" y="605420"/>
                  <a:pt x="534406" y="607568"/>
                  <a:pt x="529029" y="607568"/>
                </a:cubicBezTo>
                <a:cubicBezTo>
                  <a:pt x="523651" y="607568"/>
                  <a:pt x="518427" y="605420"/>
                  <a:pt x="514586" y="601585"/>
                </a:cubicBezTo>
                <a:lnTo>
                  <a:pt x="393513" y="480693"/>
                </a:lnTo>
                <a:lnTo>
                  <a:pt x="343578" y="566913"/>
                </a:lnTo>
                <a:cubicBezTo>
                  <a:pt x="339737" y="573663"/>
                  <a:pt x="332362" y="577652"/>
                  <a:pt x="324526" y="577038"/>
                </a:cubicBezTo>
                <a:cubicBezTo>
                  <a:pt x="316844" y="576578"/>
                  <a:pt x="310083" y="571515"/>
                  <a:pt x="307164" y="564305"/>
                </a:cubicBezTo>
                <a:lnTo>
                  <a:pt x="153518" y="179690"/>
                </a:lnTo>
                <a:cubicBezTo>
                  <a:pt x="150445" y="172173"/>
                  <a:pt x="152289" y="163581"/>
                  <a:pt x="157974" y="157751"/>
                </a:cubicBezTo>
                <a:cubicBezTo>
                  <a:pt x="163812" y="152075"/>
                  <a:pt x="172416" y="150234"/>
                  <a:pt x="179945" y="153302"/>
                </a:cubicBezTo>
                <a:close/>
                <a:moveTo>
                  <a:pt x="74971" y="54495"/>
                </a:moveTo>
                <a:cubicBezTo>
                  <a:pt x="80173" y="54495"/>
                  <a:pt x="85355" y="56488"/>
                  <a:pt x="89271" y="60475"/>
                </a:cubicBezTo>
                <a:lnTo>
                  <a:pt x="134570" y="105558"/>
                </a:lnTo>
                <a:cubicBezTo>
                  <a:pt x="142401" y="113532"/>
                  <a:pt x="142401" y="126413"/>
                  <a:pt x="134570" y="134387"/>
                </a:cubicBezTo>
                <a:cubicBezTo>
                  <a:pt x="130577" y="138221"/>
                  <a:pt x="125356" y="140214"/>
                  <a:pt x="120135" y="140214"/>
                </a:cubicBezTo>
                <a:cubicBezTo>
                  <a:pt x="114915" y="140214"/>
                  <a:pt x="109694" y="138221"/>
                  <a:pt x="105701" y="134387"/>
                </a:cubicBezTo>
                <a:lnTo>
                  <a:pt x="60556" y="89150"/>
                </a:lnTo>
                <a:cubicBezTo>
                  <a:pt x="52571" y="81330"/>
                  <a:pt x="52571" y="68449"/>
                  <a:pt x="60556" y="60475"/>
                </a:cubicBezTo>
                <a:cubicBezTo>
                  <a:pt x="64549" y="56488"/>
                  <a:pt x="69769" y="54495"/>
                  <a:pt x="74971" y="54495"/>
                </a:cubicBezTo>
                <a:close/>
                <a:moveTo>
                  <a:pt x="323582" y="45110"/>
                </a:moveTo>
                <a:cubicBezTo>
                  <a:pt x="328784" y="45110"/>
                  <a:pt x="334005" y="47105"/>
                  <a:pt x="337997" y="51095"/>
                </a:cubicBezTo>
                <a:cubicBezTo>
                  <a:pt x="345982" y="59076"/>
                  <a:pt x="345982" y="71967"/>
                  <a:pt x="337997" y="79794"/>
                </a:cubicBezTo>
                <a:lnTo>
                  <a:pt x="292852" y="125066"/>
                </a:lnTo>
                <a:cubicBezTo>
                  <a:pt x="288859" y="128903"/>
                  <a:pt x="283638" y="130898"/>
                  <a:pt x="278418" y="130898"/>
                </a:cubicBezTo>
                <a:cubicBezTo>
                  <a:pt x="273197" y="130898"/>
                  <a:pt x="267976" y="128903"/>
                  <a:pt x="263983" y="125066"/>
                </a:cubicBezTo>
                <a:cubicBezTo>
                  <a:pt x="256152" y="117086"/>
                  <a:pt x="256152" y="104195"/>
                  <a:pt x="263983" y="96215"/>
                </a:cubicBezTo>
                <a:lnTo>
                  <a:pt x="309282" y="51095"/>
                </a:lnTo>
                <a:cubicBezTo>
                  <a:pt x="313198" y="47105"/>
                  <a:pt x="318380" y="45110"/>
                  <a:pt x="323582" y="45110"/>
                </a:cubicBezTo>
                <a:close/>
                <a:moveTo>
                  <a:pt x="201294" y="0"/>
                </a:moveTo>
                <a:cubicBezTo>
                  <a:pt x="212510" y="0"/>
                  <a:pt x="221575" y="9054"/>
                  <a:pt x="221575" y="20257"/>
                </a:cubicBezTo>
                <a:lnTo>
                  <a:pt x="221575" y="84250"/>
                </a:lnTo>
                <a:cubicBezTo>
                  <a:pt x="221575" y="95453"/>
                  <a:pt x="212510" y="104507"/>
                  <a:pt x="201294" y="104507"/>
                </a:cubicBezTo>
                <a:cubicBezTo>
                  <a:pt x="189924" y="104507"/>
                  <a:pt x="180859" y="95453"/>
                  <a:pt x="180859" y="84250"/>
                </a:cubicBezTo>
                <a:lnTo>
                  <a:pt x="180859" y="20257"/>
                </a:lnTo>
                <a:cubicBezTo>
                  <a:pt x="180859" y="9054"/>
                  <a:pt x="190078" y="0"/>
                  <a:pt x="201294" y="0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3F78DA4-548F-43A3-9B8D-3C3153F94958}"/>
              </a:ext>
            </a:extLst>
          </p:cNvPr>
          <p:cNvSpPr/>
          <p:nvPr/>
        </p:nvSpPr>
        <p:spPr>
          <a:xfrm>
            <a:off x="2655277" y="2558562"/>
            <a:ext cx="4721470" cy="2813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5DDD266C-3203-4DB0-9237-DCC0A7F39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09049"/>
            <a:ext cx="65" cy="6180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6348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kumimoji="0" lang="zh-CN" altLang="zh-CN" sz="9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kumimoji="0" lang="zh-CN" altLang="zh-CN" sz="900" b="0" i="0" u="none" strike="noStrike" cap="none" normalizeH="0" baseline="0" dirty="0">
              <a:ln>
                <a:noFill/>
              </a:ln>
              <a:solidFill>
                <a:srgbClr val="66666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6C38E92-E1DE-4AD1-9C69-51FCA87490A8}"/>
              </a:ext>
            </a:extLst>
          </p:cNvPr>
          <p:cNvSpPr txBox="1"/>
          <p:nvPr/>
        </p:nvSpPr>
        <p:spPr>
          <a:xfrm>
            <a:off x="4025348" y="260314"/>
            <a:ext cx="78916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郭智兴，鲜广，曹建国，孙兰</a:t>
            </a:r>
            <a:r>
              <a:rPr lang="en-US" altLang="zh-CN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. </a:t>
            </a:r>
            <a:r>
              <a:rPr lang="zh-CN" altLang="en-US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材料成型及控制工程专业实验教程</a:t>
            </a:r>
            <a:r>
              <a:rPr lang="en-US" altLang="zh-CN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[M]. </a:t>
            </a:r>
            <a:r>
              <a:rPr lang="zh-CN" altLang="en-US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四川大学出版社</a:t>
            </a:r>
            <a:r>
              <a:rPr lang="en-US" altLang="zh-CN" b="0" i="0" dirty="0"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, 2018.01.</a:t>
            </a:r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BA03953-52C3-486A-8BA8-DDE0FA8366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53" y="954157"/>
            <a:ext cx="11576539" cy="5615609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AF86F37C-5869-48E1-AA86-791F35A3F264}"/>
              </a:ext>
            </a:extLst>
          </p:cNvPr>
          <p:cNvSpPr/>
          <p:nvPr/>
        </p:nvSpPr>
        <p:spPr>
          <a:xfrm>
            <a:off x="9740084" y="1819652"/>
            <a:ext cx="1880586" cy="47689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 Light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C4C931B-A69A-4FA8-8EFC-940B11830BE7}"/>
              </a:ext>
            </a:extLst>
          </p:cNvPr>
          <p:cNvSpPr/>
          <p:nvPr/>
        </p:nvSpPr>
        <p:spPr>
          <a:xfrm>
            <a:off x="9801374" y="1047327"/>
            <a:ext cx="1597687" cy="40011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等线" panose="02010600030101010101" pitchFamily="2" charset="-122"/>
                <a:cs typeface="+mn-cs"/>
              </a:rPr>
              <a:t>相关推荐</a:t>
            </a:r>
          </a:p>
        </p:txBody>
      </p:sp>
      <p:sp>
        <p:nvSpPr>
          <p:cNvPr id="26" name="下箭头 3">
            <a:extLst>
              <a:ext uri="{FF2B5EF4-FFF2-40B4-BE49-F238E27FC236}">
                <a16:creationId xmlns:a16="http://schemas.microsoft.com/office/drawing/2014/main" id="{B6713665-0958-4706-A95E-D33B065CEB1E}"/>
              </a:ext>
            </a:extLst>
          </p:cNvPr>
          <p:cNvSpPr/>
          <p:nvPr/>
        </p:nvSpPr>
        <p:spPr>
          <a:xfrm>
            <a:off x="10369480" y="1443458"/>
            <a:ext cx="233029" cy="3761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MH_PageTitle">
            <a:extLst>
              <a:ext uri="{FF2B5EF4-FFF2-40B4-BE49-F238E27FC236}">
                <a16:creationId xmlns:a16="http://schemas.microsoft.com/office/drawing/2014/main" id="{7DE52787-4057-CC98-BCBC-DCE97204A9D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0320" y="257178"/>
            <a:ext cx="42481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1.1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图书检索</a:t>
            </a:r>
          </a:p>
        </p:txBody>
      </p:sp>
    </p:spTree>
    <p:extLst>
      <p:ext uri="{BB962C8B-B14F-4D97-AF65-F5344CB8AC3E}">
        <p14:creationId xmlns:p14="http://schemas.microsoft.com/office/powerpoint/2010/main" val="60604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:a16="http://schemas.microsoft.com/office/drawing/2014/main" id="{14789EF0-C19C-470F-908D-B51F0A9D07DE}"/>
              </a:ext>
            </a:extLst>
          </p:cNvPr>
          <p:cNvGrpSpPr/>
          <p:nvPr/>
        </p:nvGrpSpPr>
        <p:grpSpPr>
          <a:xfrm>
            <a:off x="9551152" y="2012553"/>
            <a:ext cx="2023669" cy="2751763"/>
            <a:chOff x="2317117" y="2062784"/>
            <a:chExt cx="3997789" cy="218683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7F0F7B9-7FBF-4568-A76E-6FA366F9CFF3}"/>
                </a:ext>
              </a:extLst>
            </p:cNvPr>
            <p:cNvSpPr/>
            <p:nvPr/>
          </p:nvSpPr>
          <p:spPr>
            <a:xfrm>
              <a:off x="2360225" y="2062784"/>
              <a:ext cx="3911579" cy="4158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Helvetica" panose="020B0604020202020204" pitchFamily="34" charset="0"/>
                  <a:ea typeface="等线" panose="02010600030101010101" pitchFamily="2" charset="-122"/>
                  <a:cs typeface="+mn-cs"/>
                </a:rPr>
                <a:t>知识点检索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462449E-A773-4EAA-83CB-ABDAB2E01B2C}"/>
                </a:ext>
              </a:extLst>
            </p:cNvPr>
            <p:cNvSpPr/>
            <p:nvPr/>
          </p:nvSpPr>
          <p:spPr>
            <a:xfrm>
              <a:off x="2317117" y="2415186"/>
              <a:ext cx="3997789" cy="183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在图书资料的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章节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、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内容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中搜索包含有检索词内容的知识点，为读者提供了突破原有一本本图书翻找知识点的新搜索体验。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46" name="Rectangle 3">
            <a:extLst>
              <a:ext uri="{FF2B5EF4-FFF2-40B4-BE49-F238E27FC236}">
                <a16:creationId xmlns:a16="http://schemas.microsoft.com/office/drawing/2014/main" id="{33F792B0-943E-4E97-8C2C-CABD9774A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8870" y="302632"/>
            <a:ext cx="5692650" cy="340735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Tahoma" pitchFamily="34" charset="0"/>
              </a:rPr>
              <a:t>一句话，一段文字，出自哪本书，哪一页。</a:t>
            </a:r>
          </a:p>
        </p:txBody>
      </p:sp>
      <p:sp>
        <p:nvSpPr>
          <p:cNvPr id="19" name="MH_PageTitle">
            <a:extLst>
              <a:ext uri="{FF2B5EF4-FFF2-40B4-BE49-F238E27FC236}">
                <a16:creationId xmlns:a16="http://schemas.microsoft.com/office/drawing/2014/main" id="{BC96BB56-664D-46BD-0542-57087A4AED2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0320" y="257178"/>
            <a:ext cx="42481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1.2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 知识点检索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24" y="1422215"/>
            <a:ext cx="8267700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4804" y="655699"/>
            <a:ext cx="10450017" cy="5908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0809" y="873272"/>
            <a:ext cx="6109830" cy="570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8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45010"/>
  <p:tag name="MH_LIBRARY" val="GRAPHIC"/>
  <p:tag name="MH_TYPE" val="Pictur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45010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7145010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87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3_3"/>
  <p:tag name="KSO_WM_UNIT_ID" val="diagram20170965_3*o_h_i*1_3_3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4_2"/>
  <p:tag name="KSO_WM_UNIT_ID" val="diagram20170965_3*o_h_i*1_4_2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1"/>
  <p:tag name="KSO_WM_UNIT_LAYERLEVEL" val="1_1"/>
  <p:tag name="KSO_WM_DIAGRAM_GROUP_CODE" val="o1-1"/>
  <p:tag name="KSO_WM_UNIT_ID" val="diagram20170965_3*o_i*1_1"/>
  <p:tag name="KSO_WM_UNIT_TEXT_FILL_FORE_SCHEMECOLOR_INDEX" val="13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3_1"/>
  <p:tag name="KSO_WM_UNIT_ID" val="diagram20170965_3*o_h_i*1_3_1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3"/>
  <p:tag name="KSO_WM_UNIT_LAYERLEVEL" val="1_1"/>
  <p:tag name="KSO_WM_DIAGRAM_GROUP_CODE" val="o1-1"/>
  <p:tag name="KSO_WM_UNIT_ID" val="diagram20170965_3*o_i*1_3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4"/>
  <p:tag name="KSO_WM_UNIT_LAYERLEVEL" val="1_1"/>
  <p:tag name="KSO_WM_DIAGRAM_GROUP_CODE" val="o1-1"/>
  <p:tag name="KSO_WM_UNIT_ID" val="diagram20170965_3*o_i*1_4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0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70965"/>
  <p:tag name="KSO_WM_UNIT_ID" val="diagram20170965_3*o_h_i*1_1_3"/>
  <p:tag name="KSO_WM_UNIT_LAYERLEVEL" val="1_1_1"/>
  <p:tag name="KSO_WM_DIAGRAM_GROUP_CODE" val="o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6"/>
  <p:tag name="KSO_WM_UNIT_LAYERLEVEL" val="1_1"/>
  <p:tag name="KSO_WM_DIAGRAM_GROUP_CODE" val="o1-1"/>
  <p:tag name="KSO_WM_UNIT_ID" val="diagram20170965_3*o_i*1_6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7"/>
  <p:tag name="KSO_WM_UNIT_LAYERLEVEL" val="1_1"/>
  <p:tag name="KSO_WM_DIAGRAM_GROUP_CODE" val="o1-1"/>
  <p:tag name="KSO_WM_UNIT_ID" val="diagram20170965_3*o_i*1_7"/>
  <p:tag name="KSO_WM_UNIT_TEXT_FILL_FORE_SCHEMECOLOR_INDEX" val="13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1_1"/>
  <p:tag name="KSO_WM_UNIT_ID" val="diagram20170965_3*o_h_i*1_1_1"/>
  <p:tag name="KSO_WM_UNIT_LAYERLEVEL" val="1_1_1"/>
  <p:tag name="KSO_WM_DIAGRAM_GROUP_CODE" val="o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9"/>
  <p:tag name="KSO_WM_UNIT_LAYERLEVEL" val="1_1"/>
  <p:tag name="KSO_WM_DIAGRAM_GROUP_CODE" val="o1-1"/>
  <p:tag name="KSO_WM_UNIT_ID" val="diagram20170965_3*o_i*1_9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70965"/>
  <p:tag name="KSO_WM_UNIT_ID" val="diagram20170965_3*o_h_i*1_2_4"/>
  <p:tag name="KSO_WM_UNIT_LAYERLEVEL" val="1_1_1"/>
  <p:tag name="KSO_WM_DIAGRAM_GROUP_CODE" val="o1-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2_1"/>
  <p:tag name="KSO_WM_UNIT_ID" val="diagram20170965_3*o_h_i*1_2_1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2_2"/>
  <p:tag name="KSO_WM_UNIT_ID" val="diagram20170965_3*o_h_i*1_2_2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70965"/>
  <p:tag name="KSO_WM_UNIT_ID" val="diagram20170965_3*o_h_i*1_3_5"/>
  <p:tag name="KSO_WM_UNIT_LAYERLEVEL" val="1_1_1"/>
  <p:tag name="KSO_WM_DIAGRAM_GROUP_CODE" val="o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70965"/>
  <p:tag name="KSO_WM_UNIT_ID" val="diagram20170965_3*o_h_i*1_4_4"/>
  <p:tag name="KSO_WM_UNIT_LAYERLEVEL" val="1_1_1"/>
  <p:tag name="KSO_WM_DIAGRAM_GROUP_CODE" val="o1-1"/>
  <p:tag name="KSO_WM_UNIT_FILL_FORE_SCHEMECOLOR_INDEX" val="16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15"/>
  <p:tag name="KSO_WM_UNIT_LAYERLEVEL" val="1_1"/>
  <p:tag name="KSO_WM_DIAGRAM_GROUP_CODE" val="o1-1"/>
  <p:tag name="KSO_WM_UNIT_ID" val="diagram20170965_3*o_i*1_15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3_2"/>
  <p:tag name="KSO_WM_UNIT_ID" val="diagram20170965_3*o_h_i*1_3_2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3_3"/>
  <p:tag name="KSO_WM_UNIT_ID" val="diagram20170965_3*o_h_i*1_3_3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4_1"/>
  <p:tag name="KSO_WM_UNIT_ID" val="diagram20170965_3*o_h_i*1_4_1"/>
  <p:tag name="KSO_WM_UNIT_LAYERLEVEL" val="1_1_1"/>
  <p:tag name="KSO_WM_DIAGRAM_GROUP_CODE" val="o1-1"/>
  <p:tag name="KSO_WM_UNIT_TEXT_FILL_FORE_SCHEMECOLOR_INDEX" val="13"/>
  <p:tag name="KSO_WM_UNIT_TEXT_FILL_TYPE" val="1"/>
  <p:tag name="KSO_WM_UNIT_FILL_FORE_SCHEMECOLOR_INDEX_BRIGHTNESS" val="0"/>
  <p:tag name="KSO_WM_UNIT_FILL_FORE_SCHEMECOLOR_INDEX" val="8"/>
  <p:tag name="KSO_WM_UNI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4_2"/>
  <p:tag name="KSO_WM_UNIT_ID" val="diagram20170965_3*o_h_i*1_4_2"/>
  <p:tag name="KSO_WM_UNIT_LAYERLEVEL" val="1_1_1"/>
  <p:tag name="KSO_WM_DIAGRAM_GROUP_CODE" val="o1-1"/>
  <p:tag name="KSO_WM_UNIT_TEXT_FILL_FORE_SCHEMECOLOR_INDEX" val="13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20"/>
  <p:tag name="KSO_WM_UNIT_LAYERLEVEL" val="1_1"/>
  <p:tag name="KSO_WM_DIAGRAM_GROUP_CODE" val="o1-1"/>
  <p:tag name="KSO_WM_UNIT_ID" val="diagram20170965_3*o_i*1_20"/>
  <p:tag name="KSO_WM_UNIT_TEXT_FILL_FORE_SCHEMECOLOR_INDEX" val="13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21"/>
  <p:tag name="KSO_WM_UNIT_LAYERLEVEL" val="1_1"/>
  <p:tag name="KSO_WM_DIAGRAM_GROUP_CODE" val="o1-1"/>
  <p:tag name="KSO_WM_UNIT_ID" val="diagram20170965_3*o_i*1_21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22"/>
  <p:tag name="KSO_WM_UNIT_LAYERLEVEL" val="1_1"/>
  <p:tag name="KSO_WM_DIAGRAM_GROUP_CODE" val="o1-1"/>
  <p:tag name="KSO_WM_UNIT_ID" val="diagram20170965_3*o_i*1_22"/>
  <p:tag name="KSO_WM_UNIT_TEXT_FILL_FORE_SCHEMECOLOR_INDEX" val="13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1_2"/>
  <p:tag name="KSO_WM_UNIT_ID" val="diagram20170965_3*o_h_i*1_1_2"/>
  <p:tag name="KSO_WM_UNIT_LAYERLEVEL" val="1_1_1"/>
  <p:tag name="KSO_WM_DIAGRAM_GROUP_CODE" val="o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2_3"/>
  <p:tag name="KSO_WM_UNIT_ID" val="diagram20170965_3*o_h_i*1_2_3"/>
  <p:tag name="KSO_WM_UNIT_LAYERLEVEL" val="1_1_1"/>
  <p:tag name="KSO_WM_DIAGRAM_GROUP_CODE" val="o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Text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3_4"/>
  <p:tag name="KSO_WM_UNIT_ID" val="diagram20170965_3*o_h_i*1_3_4"/>
  <p:tag name="KSO_WM_UNIT_LAYERLEVEL" val="1_1_1"/>
  <p:tag name="KSO_WM_DIAGRAM_GROUP_CODE" val="o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i"/>
  <p:tag name="KSO_WM_UNIT_INDEX" val="1_4_3"/>
  <p:tag name="KSO_WM_UNIT_ID" val="diagram20170965_3*o_h_i*1_4_3"/>
  <p:tag name="KSO_WM_UNIT_LAYERLEVEL" val="1_1_1"/>
  <p:tag name="KSO_WM_DIAGRAM_GROUP_CODE" val="o1-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a"/>
  <p:tag name="KSO_WM_UNIT_INDEX" val="1_1_2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o1-1"/>
  <p:tag name="KSO_WM_UNIT_ID" val="diagram20170965_3*o_h_a*1_1_2"/>
  <p:tag name="KSO_WM_UNIT_TEXT_FILL_FORE_SCHEMECOLOR_INDEX" val="14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a"/>
  <p:tag name="KSO_WM_UNIT_INDEX" val="1_2_2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o1-1"/>
  <p:tag name="KSO_WM_UNIT_ID" val="diagram20170965_3*o_h_a*1_2_2"/>
  <p:tag name="KSO_WM_UNIT_TEXT_FILL_FORE_SCHEMECOLOR_INDEX" val="14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a"/>
  <p:tag name="KSO_WM_UNIT_INDEX" val="1_3_2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o1-1"/>
  <p:tag name="KSO_WM_UNIT_ID" val="diagram20170965_3*o_h_a*1_3_2"/>
  <p:tag name="KSO_WM_UNIT_TEXT_FILL_FORE_SCHEMECOLOR_INDEX" val="14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h_a"/>
  <p:tag name="KSO_WM_UNIT_INDEX" val="1_4_2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3"/>
  <p:tag name="KSO_WM_UNIT_PRESET_TEXT_LEN" val="17"/>
  <p:tag name="KSO_WM_DIAGRAM_GROUP_CODE" val="o1-1"/>
  <p:tag name="KSO_WM_UNIT_ID" val="diagram20170965_3*o_h_a*1_4_2"/>
  <p:tag name="KSO_WM_UNIT_TEXT_FILL_FORE_SCHEMECOLOR_INDEX" val="14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965"/>
  <p:tag name="KSO_WM_UNIT_TYPE" val="o_i"/>
  <p:tag name="KSO_WM_UNIT_INDEX" val="1_27"/>
  <p:tag name="KSO_WM_UNIT_LAYERLEVEL" val="1_1"/>
  <p:tag name="KSO_WM_DIAGRAM_GROUP_CODE" val="o1-1"/>
  <p:tag name="KSO_WM_UNIT_ID" val="diagram20170965_3*o_i*1_27"/>
  <p:tag name="KSO_WM_UNIT_FILL_FORE_SCHEMECOLOR_INDEX" val="14"/>
  <p:tag name="KSO_WM_UNI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Text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.5"/>
  <p:tag name="KSO_WM_UNIT_LINE_FORE_SCHEMECOLOR_INDEX" val="13"/>
  <p:tag name="KSO_WM_UNIT_LINE_FILL_TYPE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TextDesc"/>
  <p:tag name="MH" val="20201013090855"/>
  <p:tag name="MH_LIBRARY" val="GRAPHIC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4899,&quot;width&quot;:5962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0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Text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060.1669291338585,&quot;width&quot;:5060.166929133858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324,&quot;width&quot;:5324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357,&quot;width&quot;:535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323,&quot;width&quot;:590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1013090855"/>
  <p:tag name="MH_LIBRARY" val="GRAPHIC"/>
  <p:tag name="MH_TYPE" val="PageTitle"/>
  <p:tag name="MH_ORDER" val="PageTitl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自定义 5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FC000"/>
      </a:accent1>
      <a:accent2>
        <a:srgbClr val="2F2FE9"/>
      </a:accent2>
      <a:accent3>
        <a:srgbClr val="F7AD19"/>
      </a:accent3>
      <a:accent4>
        <a:srgbClr val="F6AF2E"/>
      </a:accent4>
      <a:accent5>
        <a:srgbClr val="2F2FE9"/>
      </a:accent5>
      <a:accent6>
        <a:srgbClr val="F7AD19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FAFAFA"/>
      </a:dk2>
      <a:lt2>
        <a:srgbClr val="FFFFFF"/>
      </a:lt2>
      <a:accent1>
        <a:srgbClr val="007ADD"/>
      </a:accent1>
      <a:accent2>
        <a:srgbClr val="3B3E4D"/>
      </a:accent2>
      <a:accent3>
        <a:srgbClr val="007ADD"/>
      </a:accent3>
      <a:accent4>
        <a:srgbClr val="3B3E4D"/>
      </a:accent4>
      <a:accent5>
        <a:srgbClr val="007ADD"/>
      </a:accent5>
      <a:accent6>
        <a:srgbClr val="3B3E4D"/>
      </a:accent6>
      <a:hlink>
        <a:srgbClr val="5FCBFB"/>
      </a:hlink>
      <a:folHlink>
        <a:srgbClr val="B759BC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1484</Words>
  <Application>Microsoft Office PowerPoint</Application>
  <PresentationFormat>宽屏</PresentationFormat>
  <Paragraphs>205</Paragraphs>
  <Slides>45</Slides>
  <Notes>26</Notes>
  <HiddenSlides>0</HiddenSlides>
  <MMClips>0</MMClips>
  <ScaleCrop>false</ScaleCrop>
  <HeadingPairs>
    <vt:vector size="8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82" baseType="lpstr">
      <vt:lpstr>Adobe 黑体 Std R</vt:lpstr>
      <vt:lpstr>Helvetica Neue</vt:lpstr>
      <vt:lpstr>HY견고딕</vt:lpstr>
      <vt:lpstr>맑은 고딕</vt:lpstr>
      <vt:lpstr>Open Sans</vt:lpstr>
      <vt:lpstr>Open Sans Light</vt:lpstr>
      <vt:lpstr>PingFang SC</vt:lpstr>
      <vt:lpstr>PingFang SC Semibold</vt:lpstr>
      <vt:lpstr>Roboto</vt:lpstr>
      <vt:lpstr>Yoon 윤고딕 550_TT</vt:lpstr>
      <vt:lpstr>等线</vt:lpstr>
      <vt:lpstr>等线 Light</vt:lpstr>
      <vt:lpstr>方正兰亭细黑_GBK</vt:lpstr>
      <vt:lpstr>仿宋</vt:lpstr>
      <vt:lpstr>黑体</vt:lpstr>
      <vt:lpstr>华文细黑</vt:lpstr>
      <vt:lpstr>经典综艺体简</vt:lpstr>
      <vt:lpstr>宋体</vt:lpstr>
      <vt:lpstr>微软雅黑</vt:lpstr>
      <vt:lpstr>微软雅黑</vt:lpstr>
      <vt:lpstr>Arial</vt:lpstr>
      <vt:lpstr>Calibri</vt:lpstr>
      <vt:lpstr>Calibri Light</vt:lpstr>
      <vt:lpstr>Helvetica</vt:lpstr>
      <vt:lpstr>Microsoft Sans Serif</vt:lpstr>
      <vt:lpstr>Segoe UI</vt:lpstr>
      <vt:lpstr>Tahoma</vt:lpstr>
      <vt:lpstr>Times New Roman</vt:lpstr>
      <vt:lpstr>Wingdings</vt:lpstr>
      <vt:lpstr>Office 主题​​</vt:lpstr>
      <vt:lpstr>1_Office 主题​​</vt:lpstr>
      <vt:lpstr>第一PPT，www.1ppt.com</vt:lpstr>
      <vt:lpstr>1_Office 主题</vt:lpstr>
      <vt:lpstr>6_Office 主题​​</vt:lpstr>
      <vt:lpstr>2_Office 主题​​</vt:lpstr>
      <vt:lpstr>3_Office 主题​​</vt:lpstr>
      <vt:lpstr>位图图像</vt:lpstr>
      <vt:lpstr>面向数据的资源检索与获取服务            ----以超星系列资源为例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面向数据的资源检索与获取服务            ----以超星系列资源为例 </dc:title>
  <dc:creator>admin</dc:creator>
  <cp:lastModifiedBy>admin</cp:lastModifiedBy>
  <cp:revision>14</cp:revision>
  <dcterms:created xsi:type="dcterms:W3CDTF">2024-09-26T04:36:33Z</dcterms:created>
  <dcterms:modified xsi:type="dcterms:W3CDTF">2024-09-26T05:33:06Z</dcterms:modified>
</cp:coreProperties>
</file>