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258" r:id="rId5"/>
    <p:sldId id="259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4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kern="1200" baseline="0">
        <a:solidFill>
          <a:schemeClr val="tx1"/>
        </a:solidFill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E40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58"/>
      </p:guideLst>
    </p:cSldViewPr>
  </p:slide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>
            <a:normAutofit/>
          </a:bodyPr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vert="horz">
            <a:normAutofit/>
          </a:bodyPr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/>
          <a:lstStyle>
            <a:lvl1pPr algn="l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/>
          <a:lstStyle>
            <a:lvl1pPr algn="ctr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</a:p>
        </p:txBody>
      </p:sp>
      <p:sp>
        <p:nvSpPr>
          <p:cNvPr id="103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/>
          <a:lstStyle>
            <a:lvl1pPr algn="r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914400" lvl="0" indent="-914400" algn="ctr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charset="0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charset="0"/>
          <a:ea typeface="宋体" panose="02010600030101010101" pitchFamily="2" charset="-122"/>
          <a:cs typeface="+mn-cs"/>
          <a:sym typeface="Calibri" panose="020F0502020204030204" charset="0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charset="0"/>
          <a:ea typeface="宋体" panose="02010600030101010101" pitchFamily="2" charset="-122"/>
          <a:cs typeface="+mn-cs"/>
          <a:sym typeface="Calibri" panose="020F0502020204030204" charset="0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charset="0"/>
          <a:ea typeface="宋体" panose="02010600030101010101" pitchFamily="2" charset="-122"/>
          <a:cs typeface="+mn-cs"/>
          <a:sym typeface="Calibri" panose="020F0502020204030204" charset="0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宋体" panose="02010600030101010101" pitchFamily="2" charset="-122"/>
          <a:cs typeface="+mn-cs"/>
          <a:sym typeface="Calibri" panose="020F0502020204030204" charset="0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宋体" panose="02010600030101010101" pitchFamily="2" charset="-122"/>
          <a:cs typeface="+mn-cs"/>
          <a:sym typeface="Calibri" panose="020F0502020204030204" charset="0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宋体" panose="02010600030101010101" pitchFamily="2" charset="-122"/>
          <a:cs typeface="+mn-cs"/>
          <a:sym typeface="Calibri" panose="020F0502020204030204" charset="0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宋体" panose="02010600030101010101" pitchFamily="2" charset="-122"/>
          <a:cs typeface="+mn-cs"/>
          <a:sym typeface="Calibri" panose="020F0502020204030204" charset="0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charset="0"/>
          <a:ea typeface="宋体" panose="02010600030101010101" pitchFamily="2" charset="-122"/>
          <a:cs typeface="+mn-cs"/>
          <a:sym typeface="Calibri" panose="020F0502020204030204" charset="0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3075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3076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矩形 4"/>
          <p:cNvSpPr/>
          <p:nvPr/>
        </p:nvSpPr>
        <p:spPr>
          <a:xfrm>
            <a:off x="928688" y="1776413"/>
            <a:ext cx="7215187" cy="26527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endParaRPr lang="en-US" altLang="zh-CN" sz="36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图书馆2016年党建工作总结</a:t>
            </a:r>
            <a:endParaRPr lang="en-US" altLang="zh-CN" sz="36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2016-1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2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-2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2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12291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12292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3" name="矩形 4"/>
          <p:cNvSpPr/>
          <p:nvPr/>
        </p:nvSpPr>
        <p:spPr>
          <a:xfrm>
            <a:off x="928688" y="1776413"/>
            <a:ext cx="7215187" cy="2043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2.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推动党员发展工作。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24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2016年新进馆员4人，其中3人为中共正式党员，1人为中共预备党员。第四党支部发展1名入党积极分子为中共预备党员；发展入党积极分子1名，该同志现已完成党校相关学习并取得结业资格。</a:t>
            </a:r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13315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13316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7" name="矩形 4"/>
          <p:cNvSpPr/>
          <p:nvPr/>
        </p:nvSpPr>
        <p:spPr>
          <a:xfrm>
            <a:off x="928688" y="1776413"/>
            <a:ext cx="7215187" cy="277336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3.</a:t>
            </a: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狠抓党员教育培训。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以《干部教育培训工作条例》为指引，以学习贯彻“两学一做”、习近平总书记系列重要讲话精神为重点，精心安排培训内容，完善落实保障措施，围绕中心开展学习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。</a:t>
            </a:r>
            <a:endParaRPr lang="en-US" altLang="zh-CN" sz="28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14339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14340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矩形 4"/>
          <p:cNvSpPr/>
          <p:nvPr/>
        </p:nvSpPr>
        <p:spPr>
          <a:xfrm>
            <a:off x="928688" y="1776413"/>
            <a:ext cx="7215187" cy="307816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4.加强党员教育管理。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24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以发展党员为契机，通过参加党的基本知识培训、观看电教片、开展组织生活、表彰优秀党员等活动，加强对党员的素质教育和管理。比如在首义书库图书清点整理工作中，党员同志主动承担重任，毫无怨言的完成粗活、脏活、累活，以自己的实际行动践行了共产党员的先进性。</a:t>
            </a:r>
            <a:endParaRPr lang="en-US" altLang="zh-CN" sz="24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1536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15364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矩形 4"/>
          <p:cNvSpPr/>
          <p:nvPr/>
        </p:nvSpPr>
        <p:spPr>
          <a:xfrm>
            <a:off x="971550" y="1773238"/>
            <a:ext cx="7215188" cy="368776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5.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丰富党员活动内容。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参观中共八办与博物馆共办图片展、姚家山武汉抗战第一村，听取武汉理工大学雷五明教授讲授传统文化讲座、观看《反贪风暴》《勇士》等教育警示题材电影，</a:t>
            </a:r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图书馆第一党支部依托博物馆组织开展支部主题实践活动、第四党支部“点滴小善 聚爱成海”项目，获得学校基层党组织主题实践活动立项；联系图书馆资产清查工作，图书馆党员为首义馆清点图书89150册剔旧图书。第四党支部继续“一帮一”活动，安排今年受资助学生到馆参加见面会，参与支部学习活动，让受资助学生感受来自图书馆大家庭的关爱与温暖。</a:t>
            </a:r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16387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16388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9" name="矩形 4"/>
          <p:cNvSpPr/>
          <p:nvPr/>
        </p:nvSpPr>
        <p:spPr>
          <a:xfrm>
            <a:off x="928688" y="1776413"/>
            <a:ext cx="7215187" cy="399256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三、加强作风建设，风清气正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1600" dirty="0">
                <a:solidFill>
                  <a:srgbClr val="E40D08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（一）注重教育培训，提高自律意识</a:t>
            </a:r>
            <a:endParaRPr lang="en-US" altLang="zh-CN" sz="1600" dirty="0">
              <a:solidFill>
                <a:srgbClr val="E40D08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endParaRPr lang="en-US" altLang="zh-CN" sz="16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16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5月在全校开展第十六个党风廉政建设宣传教育月（以下简称“宣教月”）活动。图书馆党总支紧跟校党委步伐，紧扣“守纪律，讲规矩，做表率”的主题，积极组织并开展了一系列党风廉政建设宣传教育活动，如：组织党员观看廉政教育警示片、请党员干部为全体党员上廉政党课、举办“读书思廉”活动、利用宣传展板布展、打造办公区廉政文化墙；领导干部“三带头”活动（带头讲党风廉政课、带头做到廉洁自律、带头履行监督职责并自觉接受监督），保证图书馆党员更好更高效地学习和吸收教育内容，践行活动目的。</a:t>
            </a:r>
            <a:endParaRPr lang="en-US" altLang="zh-CN" sz="16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endParaRPr lang="en-US" altLang="zh-CN" sz="16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16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开展了第一届“红色经典学习共享空间”分享活动，读书征文活动的获奖老师带着自己的学习心得，</a:t>
            </a:r>
            <a:endParaRPr lang="en-US" altLang="zh-CN" sz="16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17411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17412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3" name="矩形 4"/>
          <p:cNvSpPr/>
          <p:nvPr/>
        </p:nvSpPr>
        <p:spPr>
          <a:xfrm>
            <a:off x="928688" y="1776413"/>
            <a:ext cx="7215187" cy="25304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  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（二）强化作风建设，优化服务职能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1.加强阵地建设，廉政全覆盖。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2.提升管理效率，推进服务效能。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3.严肃工作纪律，持之以恒。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18435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18436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7" name="矩形 4"/>
          <p:cNvSpPr/>
          <p:nvPr/>
        </p:nvSpPr>
        <p:spPr>
          <a:xfrm>
            <a:off x="928688" y="1776413"/>
            <a:ext cx="7215187" cy="28352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四、完善体制机制，突出长效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（一）健全党建工作责任机制。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实行主要领导、分管领导、支部负责人“三位一体”党建工作责任制，制订下发年度党建工作责任书，召开党总支委员会议，对党建、意识形态、党风廉政、精神文明、统战等工作做出具体部署。</a:t>
            </a:r>
            <a:endParaRPr lang="en-US" altLang="zh-CN" sz="24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19459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19460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1" name="矩形 4"/>
          <p:cNvSpPr/>
          <p:nvPr/>
        </p:nvSpPr>
        <p:spPr>
          <a:xfrm>
            <a:off x="928688" y="1776413"/>
            <a:ext cx="7215187" cy="3749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0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（二）不断修改完善制度。</a:t>
            </a:r>
            <a:endParaRPr lang="en-US" altLang="zh-CN" sz="20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endParaRPr lang="en-US" altLang="zh-CN" sz="20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0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  </a:t>
            </a: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修改完善党总支和馆领导班子层面的制度有：党政联席会议制度 ；“三重一大”决策制度； 党总支委员会议制度；理论中心组学习制度；等。</a:t>
            </a:r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 坚持例会制度：每周一次党政联席会议，每月一次部主任会议，每月一次中心组学习，每学期一次全馆职工大会。</a:t>
            </a:r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坚持分工负责、集体决策机制：</a:t>
            </a:r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坚持公开制度：每周一次的党政联席会议决议向全馆职工公布，接受全体职工的检查监督。2016年全年召开党政联席会38次</a:t>
            </a:r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2048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20484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5" name="矩形 4"/>
          <p:cNvSpPr/>
          <p:nvPr/>
        </p:nvSpPr>
        <p:spPr>
          <a:xfrm>
            <a:off x="928688" y="1776413"/>
            <a:ext cx="7215187" cy="31400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五、狠抓党风廉政，拒腐防变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坚持一条工作主线 ：履行两个责任，加强廉政建设，以“责任”、“班子”、“教育”、“活动”、“宣传”和“优化”等六个方面为着力点，深入推进党风廉政建设工作，贯彻落实党风廉政建设主体责任和纪委监督责任，为图书馆建设“校园精神文化中心”提供了有力保障。</a:t>
            </a:r>
            <a:endParaRPr lang="en-US" altLang="zh-CN" sz="24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21507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21508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9" name="矩形 4"/>
          <p:cNvSpPr/>
          <p:nvPr/>
        </p:nvSpPr>
        <p:spPr>
          <a:xfrm>
            <a:off x="928688" y="1776413"/>
            <a:ext cx="7215187" cy="301783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  六、获奖情况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    图书馆第四党支部获得“湖北省高校先进基层党组织”称号。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4100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矩形 4"/>
          <p:cNvSpPr/>
          <p:nvPr/>
        </p:nvSpPr>
        <p:spPr>
          <a:xfrm>
            <a:off x="928688" y="1776413"/>
            <a:ext cx="7215187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以“两学一做”学习教育为主线，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   </a:t>
            </a:r>
            <a:endParaRPr lang="zh-CN" altLang="en-US" sz="24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以十八届六中全会精神、习近平总书记系列重要讲话为指导，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以图书馆《2016年党建任务指导书》为依据，以提升服务水平为中心，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以党员队伍建设为着力点，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扎实推进学习型、创新型、服务型党组织建设，通过“四个层次的学、两个结合的做”，为图书馆改革发展提供了有力的政治保证、思想保证和组织保证。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22531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22532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3" name="矩形 4"/>
          <p:cNvSpPr/>
          <p:nvPr/>
        </p:nvSpPr>
        <p:spPr>
          <a:xfrm>
            <a:off x="928688" y="1776413"/>
            <a:ext cx="7215187" cy="31400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七、</a:t>
            </a: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问题和困难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（1）图书馆党总支作为基层党组织，书记作为主体责任与监督责任的共同承担者，“两个责任”贯彻落实的途径和机制是什么？</a:t>
            </a:r>
            <a:endParaRPr lang="en-US" altLang="zh-CN" sz="28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28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（2）党建工作和业务工作在时间上、内容上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、</a:t>
            </a: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效果上如何进一步协调和促进。</a:t>
            </a:r>
            <a:endParaRPr lang="en-US" altLang="zh-CN" sz="28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512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5124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5" name="矩形 4"/>
          <p:cNvSpPr/>
          <p:nvPr/>
        </p:nvSpPr>
        <p:spPr>
          <a:xfrm>
            <a:off x="928688" y="1776413"/>
            <a:ext cx="7215187" cy="301783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   </a:t>
            </a: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一、四个层次的学，思想建党   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图书馆党总支在政治理论学习方面倡导“四个层次的学”，即：</a:t>
            </a:r>
            <a:r>
              <a:rPr lang="en-US" altLang="zh-CN" sz="3200" dirty="0">
                <a:solidFill>
                  <a:schemeClr val="hlink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中心组先行学、全体党员集体学、支部党员一起学、党员个人自己学</a:t>
            </a: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，做到了全覆盖。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6147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6148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4925" y="0"/>
            <a:ext cx="916622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9" name="矩形 4"/>
          <p:cNvSpPr/>
          <p:nvPr/>
        </p:nvSpPr>
        <p:spPr>
          <a:xfrm>
            <a:off x="928688" y="1776413"/>
            <a:ext cx="7215187" cy="2799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（一）中心组先行学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endParaRPr lang="en-US" altLang="zh-CN" sz="24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年初制定《中心组政治理论学习计划》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；</a:t>
            </a:r>
            <a:endParaRPr lang="en-US" altLang="zh-CN" sz="24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已完成习近平总书记系列重要讲话、《党委会的工作方法》、“两学一做”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学习教育</a:t>
            </a:r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中“四讲四有”专题、十八届六中全会精神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、全国高校思想政治工作会议精神</a:t>
            </a:r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等1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1</a:t>
            </a:r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次学习。</a:t>
            </a:r>
            <a:endParaRPr lang="en-US" altLang="zh-CN" sz="24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7171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7172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矩形 4"/>
          <p:cNvSpPr/>
          <p:nvPr/>
        </p:nvSpPr>
        <p:spPr>
          <a:xfrm>
            <a:off x="928688" y="1776413"/>
            <a:ext cx="7215187" cy="2043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（二）全体党员集体学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24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开展“立足岗位做贡献”集体劳动2次，观看廉政题材、革命题材电影2次，听取领导讲党课4次，“重走红军路”、参观革命旧址2次。</a:t>
            </a:r>
            <a:endParaRPr lang="en-US" altLang="zh-CN" sz="24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8195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8196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矩形 4"/>
          <p:cNvSpPr/>
          <p:nvPr/>
        </p:nvSpPr>
        <p:spPr>
          <a:xfrm>
            <a:off x="900113" y="1773238"/>
            <a:ext cx="7215187" cy="3260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E40D08"/>
                </a:solidFill>
                <a:ea typeface="宋体" panose="02010600030101010101" pitchFamily="2" charset="-122"/>
              </a:rPr>
              <a:t>（三）支部党员一起学</a:t>
            </a:r>
            <a:endParaRPr lang="en-US" altLang="zh-CN" sz="3200" b="1" dirty="0">
              <a:solidFill>
                <a:srgbClr val="E40D08"/>
              </a:solidFill>
              <a:ea typeface="宋体" panose="02010600030101010101" pitchFamily="2" charset="-122"/>
            </a:endParaRPr>
          </a:p>
          <a:p>
            <a:endParaRPr lang="en-US" altLang="zh-CN" sz="3200" b="1" dirty="0">
              <a:solidFill>
                <a:srgbClr val="E40D08"/>
              </a:solidFill>
              <a:ea typeface="宋体" panose="02010600030101010101" pitchFamily="2" charset="-122"/>
            </a:endParaRPr>
          </a:p>
          <a:p>
            <a:r>
              <a:rPr lang="en-US" altLang="zh-CN" sz="2400" dirty="0">
                <a:ea typeface="宋体" panose="02010600030101010101" pitchFamily="2" charset="-122"/>
              </a:rPr>
              <a:t>    </a:t>
            </a:r>
            <a:r>
              <a:rPr lang="en-US" altLang="zh-CN" sz="2400" b="1" dirty="0">
                <a:ea typeface="宋体" panose="02010600030101010101" pitchFamily="2" charset="-122"/>
              </a:rPr>
              <a:t>图书馆四个党支部结合每月的“支部主题党日活动”的开展，选定主题进行党员学习教育。一支部开展“示范引领做标杆，学思践悟做表率”活动；二支部将支部学习引领业务提高；三支部创新学习形式，变一人讲为大家讲；四支部通过一帮一活动提高党员思想境界。</a:t>
            </a:r>
            <a:endParaRPr lang="en-US" altLang="zh-CN" sz="2400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9219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9220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矩形 4"/>
          <p:cNvSpPr/>
          <p:nvPr/>
        </p:nvSpPr>
        <p:spPr>
          <a:xfrm>
            <a:off x="928688" y="1776413"/>
            <a:ext cx="7215187" cy="25304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（四）党员个人自己学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每一位党员配发学习读本，</a:t>
            </a:r>
            <a:endParaRPr lang="en-US" altLang="zh-CN" sz="24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党员个人通过文本、视频、电视和网络资料学习，并就每学期（年度）学习的主要内容写一篇心得体会，通过“红色经典学习共享空间”进行交流。</a:t>
            </a:r>
            <a:endParaRPr lang="en-US" altLang="zh-CN" sz="24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1024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10244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矩形 4"/>
          <p:cNvSpPr/>
          <p:nvPr/>
        </p:nvSpPr>
        <p:spPr>
          <a:xfrm>
            <a:off x="928688" y="1776413"/>
            <a:ext cx="7215187" cy="25304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二、“两个结合的做”，固本强基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把党建与业务相结合、把党建与“奋发图强”特色活动相结合，以“党支部有显示度、党员有存在感”为目标，以抓好支部建设、带好党员队伍为抓手，增强党组织的凝聚力和战斗力。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357438" y="3000375"/>
            <a:ext cx="6100762" cy="600075"/>
          </a:xfrm>
        </p:spPr>
        <p:txBody>
          <a:bodyPr vert="horz" anchor="ctr" anchorCtr="0">
            <a:normAutofit/>
          </a:bodyPr>
          <a:p>
            <a:pPr>
              <a:buClrTx/>
              <a:buSzTx/>
              <a:buFontTx/>
              <a:buNone/>
            </a:pPr>
            <a:endParaRPr sz="4400" kern="1200"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11267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vert="horz">
            <a:normAutofit/>
          </a:bodyPr>
          <a:p>
            <a:pPr defTabSz="914400">
              <a:buClrTx/>
              <a:buSzTx/>
            </a:pPr>
            <a:endParaRPr sz="3200" kern="120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pic>
        <p:nvPicPr>
          <p:cNvPr id="11268" name="图片 3" descr="87bOOOPIC39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3812" y="0"/>
            <a:ext cx="91678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矩形 4"/>
          <p:cNvSpPr/>
          <p:nvPr/>
        </p:nvSpPr>
        <p:spPr>
          <a:xfrm>
            <a:off x="928688" y="1776413"/>
            <a:ext cx="7215187" cy="2225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0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1.增强支部组织建设。</a:t>
            </a:r>
            <a:endParaRPr lang="en-US" altLang="zh-CN" sz="20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endParaRPr lang="en-US" altLang="zh-CN" sz="20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通过党员组织关系集中排查工作，建立健全本支部党员台账。</a:t>
            </a:r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 通过基层组织换届工作，完成了图书馆四个支部的换届，配齐支部班子，配强支部书记。</a:t>
            </a:r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  <a:p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  <a:sym typeface="黑体" panose="02010609060101010101" pitchFamily="2" charset="-122"/>
              </a:rPr>
              <a:t>图书馆党总支也将完成改选换届。</a:t>
            </a:r>
            <a:endParaRPr lang="en-US" altLang="zh-CN" sz="2000" dirty="0">
              <a:latin typeface="黑体" panose="02010609060101010101" pitchFamily="2" charset="-122"/>
              <a:ea typeface="黑体" panose="02010609060101010101" pitchFamily="2" charset="-122"/>
              <a:sym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2372</Words>
  <Application>WPS 演示</Application>
  <PresentationFormat>全屏显示(4:3)</PresentationFormat>
  <Paragraphs>104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</vt:lpstr>
      <vt:lpstr>宋体</vt:lpstr>
      <vt:lpstr>Wingdings</vt:lpstr>
      <vt:lpstr>Calibri</vt:lpstr>
      <vt:lpstr>黑体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李燕</dc:creator>
  <cp:lastModifiedBy>王元</cp:lastModifiedBy>
  <cp:revision>3</cp:revision>
  <dcterms:created xsi:type="dcterms:W3CDTF">2016-11-24T03:15:00Z</dcterms:created>
  <dcterms:modified xsi:type="dcterms:W3CDTF">2025-03-26T08:05:14Z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E497977F719841D49584AE8DB103BC3A_13</vt:lpwstr>
  </property>
</Properties>
</file>