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0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375285"/>
          </a:xfrm>
          <a:custGeom>
            <a:avLst/>
            <a:gdLst/>
            <a:ahLst/>
            <a:cxnLst/>
            <a:rect l="l" t="t" r="r" b="b"/>
            <a:pathLst>
              <a:path w="12192000" h="375285">
                <a:moveTo>
                  <a:pt x="0" y="374903"/>
                </a:moveTo>
                <a:lnTo>
                  <a:pt x="12192000" y="374903"/>
                </a:lnTo>
                <a:lnTo>
                  <a:pt x="12192000" y="0"/>
                </a:lnTo>
                <a:lnTo>
                  <a:pt x="0" y="0"/>
                </a:lnTo>
                <a:lnTo>
                  <a:pt x="0" y="37490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3999" cy="374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2868" y="39124"/>
            <a:ext cx="10986262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8619" y="1962360"/>
            <a:ext cx="10614761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n.service.elsevier.com/app/contact/supporthub/sciencedirect/" TargetMode="External"/><Relationship Id="rId5" Type="http://schemas.openxmlformats.org/officeDocument/2006/relationships/hyperlink" Target="https://service.elsevier.com/app/home/supporthub/sciencedirect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ciencedirect.com/" TargetMode="Externa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irec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" TargetMode="External"/><Relationship Id="rId5" Type="http://schemas.openxmlformats.org/officeDocument/2006/relationships/hyperlink" Target="mailto:&#22914;@pku.edu.cn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" TargetMode="Externa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p.weixin.qq.com/s/jsMWoS6VeF0kebDvAUKeT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" TargetMode="Externa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vice.elsevier.com/app/answers/detail/a_id/27930/session/L3RpbWUvMTYxNDMxMTcwMC9nZW4vMTYxNDMxMTcwMC9zaWQvZlV1Mm9vOF82T19ya0lDbEpMcmV1MVBrNkxLSnV2d0k1dDRpTjF6QW4xeFM5S3ZiN3J3Zk0yTTM3azBIOXpwVnJVTHZISEI3ck45Wlh4MVdXSlhxV25mdVBVbmVVMW0wSTFwTXc3X0h6WmlSemxiOHpEdU9PdWNBJTIxJTIx/supporthub/sciencedirect/p/10959/" TargetMode="External"/><Relationship Id="rId5" Type="http://schemas.openxmlformats.org/officeDocument/2006/relationships/hyperlink" Target="http://www.sciencedirect.com/" TargetMode="Externa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" TargetMode="Externa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answers/detail/a_id/10263/c/10545/supporthub/sciencedirec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" TargetMode="Externa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searcheracademy.elsevier.com/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sciencedirect.com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ciencedirect.com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iencedirec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ciencedirect.com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31068" y="609600"/>
            <a:ext cx="789431" cy="91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" y="2080259"/>
            <a:ext cx="12191878" cy="4775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411" y="569976"/>
            <a:ext cx="11943715" cy="1051560"/>
          </a:xfrm>
          <a:custGeom>
            <a:avLst/>
            <a:gdLst/>
            <a:ahLst/>
            <a:cxnLst/>
            <a:rect l="l" t="t" r="r" b="b"/>
            <a:pathLst>
              <a:path w="11943715" h="1051560">
                <a:moveTo>
                  <a:pt x="0" y="1051560"/>
                </a:moveTo>
                <a:lnTo>
                  <a:pt x="11943588" y="1051560"/>
                </a:lnTo>
                <a:lnTo>
                  <a:pt x="11943588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458" y="997019"/>
            <a:ext cx="1237170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dirty="0">
                <a:solidFill>
                  <a:srgbClr val="52555A"/>
                </a:solidFill>
                <a:latin typeface="Arial"/>
                <a:cs typeface="Arial"/>
              </a:rPr>
              <a:t>Elsevier</a:t>
            </a:r>
            <a:r>
              <a:rPr sz="4800" b="1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52555A"/>
                </a:solidFill>
                <a:latin typeface="Arial"/>
                <a:cs typeface="Arial"/>
              </a:rPr>
              <a:t>Scie</a:t>
            </a:r>
            <a:r>
              <a:rPr sz="4800" b="1" spc="5" dirty="0">
                <a:solidFill>
                  <a:srgbClr val="52555A"/>
                </a:solidFill>
                <a:latin typeface="Arial"/>
                <a:cs typeface="Arial"/>
              </a:rPr>
              <a:t>n</a:t>
            </a:r>
            <a:r>
              <a:rPr sz="4800" b="1" dirty="0">
                <a:solidFill>
                  <a:srgbClr val="52555A"/>
                </a:solidFill>
                <a:latin typeface="Arial"/>
                <a:cs typeface="Arial"/>
              </a:rPr>
              <a:t>ceDirect</a:t>
            </a:r>
            <a:r>
              <a:rPr sz="4800" b="1" spc="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4800" b="1" spc="-5">
                <a:solidFill>
                  <a:srgbClr val="52555A"/>
                </a:solidFill>
                <a:latin typeface="微软雅黑"/>
                <a:cs typeface="微软雅黑"/>
              </a:rPr>
              <a:t>使用指南</a:t>
            </a:r>
            <a:endParaRPr sz="4800" dirty="0">
              <a:latin typeface="微软雅黑"/>
              <a:cs typeface="微软雅黑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214871"/>
            <a:ext cx="12192000" cy="643255"/>
          </a:xfrm>
          <a:custGeom>
            <a:avLst/>
            <a:gdLst/>
            <a:ahLst/>
            <a:cxnLst/>
            <a:rect l="l" t="t" r="r" b="b"/>
            <a:pathLst>
              <a:path w="12192000" h="643254">
                <a:moveTo>
                  <a:pt x="12192000" y="643125"/>
                </a:moveTo>
                <a:lnTo>
                  <a:pt x="12192000" y="0"/>
                </a:lnTo>
                <a:lnTo>
                  <a:pt x="0" y="0"/>
                </a:lnTo>
                <a:lnTo>
                  <a:pt x="0" y="643125"/>
                </a:lnTo>
                <a:lnTo>
                  <a:pt x="12192000" y="643125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14871"/>
            <a:ext cx="12192000" cy="643255"/>
          </a:xfrm>
          <a:custGeom>
            <a:avLst/>
            <a:gdLst/>
            <a:ahLst/>
            <a:cxnLst/>
            <a:rect l="l" t="t" r="r" b="b"/>
            <a:pathLst>
              <a:path w="12192000" h="643254">
                <a:moveTo>
                  <a:pt x="12192000" y="643125"/>
                </a:moveTo>
                <a:lnTo>
                  <a:pt x="12192000" y="0"/>
                </a:lnTo>
                <a:lnTo>
                  <a:pt x="0" y="0"/>
                </a:lnTo>
                <a:lnTo>
                  <a:pt x="0" y="643125"/>
                </a:lnTo>
              </a:path>
            </a:pathLst>
          </a:custGeom>
          <a:ln w="9525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4439" y="6520840"/>
            <a:ext cx="6437630" cy="0"/>
          </a:xfrm>
          <a:custGeom>
            <a:avLst/>
            <a:gdLst/>
            <a:ahLst/>
            <a:cxnLst/>
            <a:rect l="l" t="t" r="r" b="b"/>
            <a:pathLst>
              <a:path w="6437630">
                <a:moveTo>
                  <a:pt x="0" y="0"/>
                </a:moveTo>
                <a:lnTo>
                  <a:pt x="6437376" y="0"/>
                </a:lnTo>
              </a:path>
            </a:pathLst>
          </a:custGeom>
          <a:ln w="119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4439" y="6795165"/>
            <a:ext cx="4196080" cy="0"/>
          </a:xfrm>
          <a:custGeom>
            <a:avLst/>
            <a:gdLst/>
            <a:ahLst/>
            <a:cxnLst/>
            <a:rect l="l" t="t" r="r" b="b"/>
            <a:pathLst>
              <a:path w="4196080">
                <a:moveTo>
                  <a:pt x="0" y="0"/>
                </a:moveTo>
                <a:lnTo>
                  <a:pt x="4195572" y="0"/>
                </a:lnTo>
              </a:path>
            </a:pathLst>
          </a:custGeom>
          <a:ln w="119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6285364"/>
            <a:ext cx="7604759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客户支持：</a:t>
            </a:r>
            <a:r>
              <a:rPr sz="180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t</a:t>
            </a:r>
            <a:r>
              <a:rPr sz="180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ps:/</a:t>
            </a:r>
            <a:r>
              <a:rPr sz="1800" spc="-1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/service.elsevier</a:t>
            </a:r>
            <a:r>
              <a:rPr sz="1800" spc="-5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.com/app/</a:t>
            </a:r>
            <a:r>
              <a:rPr sz="1800" spc="1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ome/s</a:t>
            </a:r>
            <a:r>
              <a:rPr sz="1800" spc="5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pport</a:t>
            </a:r>
            <a:r>
              <a:rPr sz="1800" spc="-5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h</a:t>
            </a:r>
            <a:r>
              <a:rPr sz="1800" spc="-15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ub</a:t>
            </a:r>
            <a:r>
              <a:rPr sz="1800" spc="-2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/</a:t>
            </a:r>
            <a:r>
              <a:rPr sz="1800" spc="-15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sc</a:t>
            </a:r>
            <a:r>
              <a:rPr sz="180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cedirect/</a:t>
            </a:r>
            <a:endParaRPr sz="1800">
              <a:latin typeface="等线"/>
              <a:cs typeface="等线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等线"/>
                <a:cs typeface="等线"/>
              </a:rPr>
              <a:t>中文支持</a:t>
            </a: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：</a:t>
            </a:r>
            <a:r>
              <a:rPr sz="1800" spc="-5" dirty="0">
                <a:solidFill>
                  <a:srgbClr val="FFFFFF"/>
                </a:solidFill>
                <a:latin typeface="等线"/>
                <a:cs typeface="等线"/>
                <a:hlinkClick r:id="rId6"/>
              </a:rPr>
              <a:t>联</a:t>
            </a:r>
            <a:r>
              <a:rPr sz="1800" dirty="0">
                <a:solidFill>
                  <a:srgbClr val="FFFFFF"/>
                </a:solidFill>
                <a:latin typeface="等线"/>
                <a:cs typeface="等线"/>
                <a:hlinkClick r:id="rId6"/>
              </a:rPr>
              <a:t>系</a:t>
            </a:r>
            <a:r>
              <a:rPr sz="1800" spc="-90" dirty="0">
                <a:solidFill>
                  <a:srgbClr val="FFFFFF"/>
                </a:solidFill>
                <a:latin typeface="等线"/>
                <a:cs typeface="等线"/>
                <a:hlinkClick r:id="rId6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ci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enceD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ect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800" dirty="0">
                <a:solidFill>
                  <a:srgbClr val="FFFFFF"/>
                </a:solidFill>
                <a:latin typeface="等线"/>
                <a:cs typeface="等线"/>
                <a:hlinkClick r:id="rId6"/>
              </a:rPr>
              <a:t>支持中心</a:t>
            </a:r>
            <a:r>
              <a:rPr sz="1800" spc="-95" dirty="0">
                <a:solidFill>
                  <a:srgbClr val="FFFFFF"/>
                </a:solidFill>
                <a:latin typeface="等线"/>
                <a:cs typeface="等线"/>
                <a:hlinkClick r:id="rId6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(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els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vie</a:t>
            </a:r>
            <a:r>
              <a:rPr sz="1800" spc="-19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om)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25657" y="470209"/>
            <a:ext cx="12687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FF8200"/>
                </a:solidFill>
                <a:latin typeface="Arial"/>
                <a:cs typeface="Arial"/>
              </a:rPr>
              <a:t>Ma</a:t>
            </a:r>
            <a:r>
              <a:rPr sz="1800" b="1" i="1" spc="-10" dirty="0">
                <a:solidFill>
                  <a:srgbClr val="FF8200"/>
                </a:solidFill>
                <a:latin typeface="Arial"/>
                <a:cs typeface="Arial"/>
              </a:rPr>
              <a:t>r</a:t>
            </a:r>
            <a:r>
              <a:rPr sz="1800" b="1" i="1" dirty="0">
                <a:solidFill>
                  <a:srgbClr val="FF8200"/>
                </a:solidFill>
                <a:latin typeface="Arial"/>
                <a:cs typeface="Arial"/>
              </a:rPr>
              <a:t>ch 2</a:t>
            </a:r>
            <a:r>
              <a:rPr sz="1800" b="1" i="1" spc="-10" dirty="0">
                <a:solidFill>
                  <a:srgbClr val="FF8200"/>
                </a:solidFill>
                <a:latin typeface="Arial"/>
                <a:cs typeface="Arial"/>
              </a:rPr>
              <a:t>0</a:t>
            </a:r>
            <a:r>
              <a:rPr sz="1800" b="1" i="1" dirty="0">
                <a:solidFill>
                  <a:srgbClr val="FF8200"/>
                </a:solidFill>
                <a:latin typeface="Arial"/>
                <a:cs typeface="Arial"/>
              </a:rPr>
              <a:t>21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3859" y="1121662"/>
            <a:ext cx="10236708" cy="5641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793" y="1506474"/>
            <a:ext cx="2825750" cy="2616835"/>
          </a:xfrm>
          <a:custGeom>
            <a:avLst/>
            <a:gdLst/>
            <a:ahLst/>
            <a:cxnLst/>
            <a:rect l="l" t="t" r="r" b="b"/>
            <a:pathLst>
              <a:path w="2825750" h="2616835">
                <a:moveTo>
                  <a:pt x="0" y="97027"/>
                </a:moveTo>
                <a:lnTo>
                  <a:pt x="9335" y="55442"/>
                </a:lnTo>
                <a:lnTo>
                  <a:pt x="34488" y="22833"/>
                </a:lnTo>
                <a:lnTo>
                  <a:pt x="71180" y="3475"/>
                </a:lnTo>
                <a:lnTo>
                  <a:pt x="2728468" y="0"/>
                </a:lnTo>
                <a:lnTo>
                  <a:pt x="2743061" y="1089"/>
                </a:lnTo>
                <a:lnTo>
                  <a:pt x="2782125" y="16170"/>
                </a:lnTo>
                <a:lnTo>
                  <a:pt x="2810792" y="45644"/>
                </a:lnTo>
                <a:lnTo>
                  <a:pt x="2824787" y="85237"/>
                </a:lnTo>
                <a:lnTo>
                  <a:pt x="2825496" y="2519680"/>
                </a:lnTo>
                <a:lnTo>
                  <a:pt x="2824406" y="2534273"/>
                </a:lnTo>
                <a:lnTo>
                  <a:pt x="2809325" y="2573337"/>
                </a:lnTo>
                <a:lnTo>
                  <a:pt x="2779851" y="2602004"/>
                </a:lnTo>
                <a:lnTo>
                  <a:pt x="2740258" y="2615999"/>
                </a:lnTo>
                <a:lnTo>
                  <a:pt x="97002" y="2616708"/>
                </a:lnTo>
                <a:lnTo>
                  <a:pt x="82413" y="2615617"/>
                </a:lnTo>
                <a:lnTo>
                  <a:pt x="43357" y="2600533"/>
                </a:lnTo>
                <a:lnTo>
                  <a:pt x="14695" y="2571052"/>
                </a:lnTo>
                <a:lnTo>
                  <a:pt x="706" y="2531451"/>
                </a:lnTo>
                <a:lnTo>
                  <a:pt x="0" y="97027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09722" y="1555241"/>
            <a:ext cx="4951730" cy="5209540"/>
          </a:xfrm>
          <a:custGeom>
            <a:avLst/>
            <a:gdLst/>
            <a:ahLst/>
            <a:cxnLst/>
            <a:rect l="l" t="t" r="r" b="b"/>
            <a:pathLst>
              <a:path w="4951730" h="5209540">
                <a:moveTo>
                  <a:pt x="0" y="112775"/>
                </a:moveTo>
                <a:lnTo>
                  <a:pt x="8107" y="70655"/>
                </a:lnTo>
                <a:lnTo>
                  <a:pt x="30330" y="35770"/>
                </a:lnTo>
                <a:lnTo>
                  <a:pt x="63522" y="11267"/>
                </a:lnTo>
                <a:lnTo>
                  <a:pt x="104534" y="295"/>
                </a:lnTo>
                <a:lnTo>
                  <a:pt x="4838700" y="0"/>
                </a:lnTo>
                <a:lnTo>
                  <a:pt x="4853349" y="939"/>
                </a:lnTo>
                <a:lnTo>
                  <a:pt x="4893408" y="14101"/>
                </a:lnTo>
                <a:lnTo>
                  <a:pt x="4925182" y="40331"/>
                </a:lnTo>
                <a:lnTo>
                  <a:pt x="4945524" y="76479"/>
                </a:lnTo>
                <a:lnTo>
                  <a:pt x="4951476" y="5096294"/>
                </a:lnTo>
                <a:lnTo>
                  <a:pt x="4950536" y="5110925"/>
                </a:lnTo>
                <a:lnTo>
                  <a:pt x="4937369" y="5150956"/>
                </a:lnTo>
                <a:lnTo>
                  <a:pt x="4911131" y="5182730"/>
                </a:lnTo>
                <a:lnTo>
                  <a:pt x="4874973" y="5203081"/>
                </a:lnTo>
                <a:lnTo>
                  <a:pt x="112775" y="5209030"/>
                </a:lnTo>
                <a:lnTo>
                  <a:pt x="98123" y="5208089"/>
                </a:lnTo>
                <a:lnTo>
                  <a:pt x="58059" y="5194912"/>
                </a:lnTo>
                <a:lnTo>
                  <a:pt x="26282" y="5168667"/>
                </a:lnTo>
                <a:lnTo>
                  <a:pt x="5943" y="5132523"/>
                </a:lnTo>
                <a:lnTo>
                  <a:pt x="0" y="112775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简单检索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78863" y="1495044"/>
            <a:ext cx="1530350" cy="510540"/>
          </a:xfrm>
          <a:custGeom>
            <a:avLst/>
            <a:gdLst/>
            <a:ahLst/>
            <a:cxnLst/>
            <a:rect l="l" t="t" r="r" b="b"/>
            <a:pathLst>
              <a:path w="1530350" h="510539">
                <a:moveTo>
                  <a:pt x="0" y="510539"/>
                </a:moveTo>
                <a:lnTo>
                  <a:pt x="1530096" y="510539"/>
                </a:lnTo>
                <a:lnTo>
                  <a:pt x="1530096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1942" y="1625227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文章概览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30340" y="1010411"/>
            <a:ext cx="1530350" cy="510540"/>
          </a:xfrm>
          <a:custGeom>
            <a:avLst/>
            <a:gdLst/>
            <a:ahLst/>
            <a:cxnLst/>
            <a:rect l="l" t="t" r="r" b="b"/>
            <a:pathLst>
              <a:path w="1530350" h="510540">
                <a:moveTo>
                  <a:pt x="0" y="510539"/>
                </a:moveTo>
                <a:lnTo>
                  <a:pt x="1530096" y="510539"/>
                </a:lnTo>
                <a:lnTo>
                  <a:pt x="1530096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73671" y="1140104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文章全文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3791" y="1196338"/>
            <a:ext cx="10146792" cy="5593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7421" y="1119377"/>
            <a:ext cx="1501140" cy="422275"/>
          </a:xfrm>
          <a:custGeom>
            <a:avLst/>
            <a:gdLst/>
            <a:ahLst/>
            <a:cxnLst/>
            <a:rect l="l" t="t" r="r" b="b"/>
            <a:pathLst>
              <a:path w="1501139" h="422275">
                <a:moveTo>
                  <a:pt x="0" y="70358"/>
                </a:moveTo>
                <a:lnTo>
                  <a:pt x="12499" y="30310"/>
                </a:lnTo>
                <a:lnTo>
                  <a:pt x="44577" y="4871"/>
                </a:lnTo>
                <a:lnTo>
                  <a:pt x="1430781" y="0"/>
                </a:lnTo>
                <a:lnTo>
                  <a:pt x="1445252" y="1489"/>
                </a:lnTo>
                <a:lnTo>
                  <a:pt x="1481333" y="21417"/>
                </a:lnTo>
                <a:lnTo>
                  <a:pt x="1500096" y="58216"/>
                </a:lnTo>
                <a:lnTo>
                  <a:pt x="1501139" y="351789"/>
                </a:lnTo>
                <a:lnTo>
                  <a:pt x="1499650" y="366260"/>
                </a:lnTo>
                <a:lnTo>
                  <a:pt x="1479722" y="402341"/>
                </a:lnTo>
                <a:lnTo>
                  <a:pt x="1442923" y="421104"/>
                </a:lnTo>
                <a:lnTo>
                  <a:pt x="70357" y="422148"/>
                </a:lnTo>
                <a:lnTo>
                  <a:pt x="55887" y="420658"/>
                </a:lnTo>
                <a:lnTo>
                  <a:pt x="19806" y="400730"/>
                </a:lnTo>
                <a:lnTo>
                  <a:pt x="1043" y="363931"/>
                </a:lnTo>
                <a:lnTo>
                  <a:pt x="0" y="70358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5800"/>
            <a:ext cx="2251075" cy="512445"/>
          </a:xfrm>
          <a:custGeom>
            <a:avLst/>
            <a:gdLst/>
            <a:ahLst/>
            <a:cxnLst/>
            <a:rect l="l" t="t" r="r" b="b"/>
            <a:pathLst>
              <a:path w="2251075" h="512444">
                <a:moveTo>
                  <a:pt x="0" y="512063"/>
                </a:moveTo>
                <a:lnTo>
                  <a:pt x="2250948" y="512063"/>
                </a:lnTo>
                <a:lnTo>
                  <a:pt x="2250948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3605" y="816872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简单检索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56659" y="632459"/>
            <a:ext cx="1533525" cy="466725"/>
          </a:xfrm>
          <a:custGeom>
            <a:avLst/>
            <a:gdLst/>
            <a:ahLst/>
            <a:cxnLst/>
            <a:rect l="l" t="t" r="r" b="b"/>
            <a:pathLst>
              <a:path w="1533525" h="466725">
                <a:moveTo>
                  <a:pt x="0" y="466344"/>
                </a:moveTo>
                <a:lnTo>
                  <a:pt x="1533143" y="466344"/>
                </a:lnTo>
                <a:lnTo>
                  <a:pt x="1533143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67150" y="752304"/>
            <a:ext cx="1311910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下载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全文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58234" y="3981450"/>
            <a:ext cx="2159635" cy="318770"/>
          </a:xfrm>
          <a:custGeom>
            <a:avLst/>
            <a:gdLst/>
            <a:ahLst/>
            <a:cxnLst/>
            <a:rect l="l" t="t" r="r" b="b"/>
            <a:pathLst>
              <a:path w="2159635" h="318770">
                <a:moveTo>
                  <a:pt x="0" y="53086"/>
                </a:moveTo>
                <a:lnTo>
                  <a:pt x="15975" y="15112"/>
                </a:lnTo>
                <a:lnTo>
                  <a:pt x="2106421" y="0"/>
                </a:lnTo>
                <a:lnTo>
                  <a:pt x="2120742" y="1950"/>
                </a:lnTo>
                <a:lnTo>
                  <a:pt x="2152673" y="26994"/>
                </a:lnTo>
                <a:lnTo>
                  <a:pt x="2159507" y="265430"/>
                </a:lnTo>
                <a:lnTo>
                  <a:pt x="2157557" y="279750"/>
                </a:lnTo>
                <a:lnTo>
                  <a:pt x="2132513" y="311681"/>
                </a:lnTo>
                <a:lnTo>
                  <a:pt x="53086" y="318516"/>
                </a:lnTo>
                <a:lnTo>
                  <a:pt x="38765" y="316565"/>
                </a:lnTo>
                <a:lnTo>
                  <a:pt x="6834" y="291521"/>
                </a:lnTo>
                <a:lnTo>
                  <a:pt x="0" y="53086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18732" y="3855720"/>
            <a:ext cx="1885314" cy="46672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导出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分享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引用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2607" y="787908"/>
            <a:ext cx="1580515" cy="83058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 marR="144145">
              <a:lnSpc>
                <a:spcPct val="100499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查看同一主 题其他文章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22842" y="1668017"/>
            <a:ext cx="2606040" cy="2188845"/>
          </a:xfrm>
          <a:custGeom>
            <a:avLst/>
            <a:gdLst/>
            <a:ahLst/>
            <a:cxnLst/>
            <a:rect l="l" t="t" r="r" b="b"/>
            <a:pathLst>
              <a:path w="2606040" h="2188845">
                <a:moveTo>
                  <a:pt x="0" y="81153"/>
                </a:moveTo>
                <a:lnTo>
                  <a:pt x="10991" y="40335"/>
                </a:lnTo>
                <a:lnTo>
                  <a:pt x="39894" y="11249"/>
                </a:lnTo>
                <a:lnTo>
                  <a:pt x="80605" y="1"/>
                </a:lnTo>
                <a:lnTo>
                  <a:pt x="2524886" y="0"/>
                </a:lnTo>
                <a:lnTo>
                  <a:pt x="2539419" y="1296"/>
                </a:lnTo>
                <a:lnTo>
                  <a:pt x="2577004" y="18937"/>
                </a:lnTo>
                <a:lnTo>
                  <a:pt x="2600822" y="52454"/>
                </a:lnTo>
                <a:lnTo>
                  <a:pt x="2606039" y="2107311"/>
                </a:lnTo>
                <a:lnTo>
                  <a:pt x="2604743" y="2121843"/>
                </a:lnTo>
                <a:lnTo>
                  <a:pt x="2587102" y="2159428"/>
                </a:lnTo>
                <a:lnTo>
                  <a:pt x="2553585" y="2183246"/>
                </a:lnTo>
                <a:lnTo>
                  <a:pt x="81152" y="2188464"/>
                </a:lnTo>
                <a:lnTo>
                  <a:pt x="66620" y="2187167"/>
                </a:lnTo>
                <a:lnTo>
                  <a:pt x="29035" y="2169526"/>
                </a:lnTo>
                <a:lnTo>
                  <a:pt x="5217" y="2136009"/>
                </a:lnTo>
                <a:lnTo>
                  <a:pt x="0" y="81153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58833" y="4813553"/>
            <a:ext cx="2734310" cy="1950720"/>
          </a:xfrm>
          <a:custGeom>
            <a:avLst/>
            <a:gdLst/>
            <a:ahLst/>
            <a:cxnLst/>
            <a:rect l="l" t="t" r="r" b="b"/>
            <a:pathLst>
              <a:path w="2734309" h="1950720">
                <a:moveTo>
                  <a:pt x="0" y="72263"/>
                </a:moveTo>
                <a:lnTo>
                  <a:pt x="12213" y="32075"/>
                </a:lnTo>
                <a:lnTo>
                  <a:pt x="43695" y="5876"/>
                </a:lnTo>
                <a:lnTo>
                  <a:pt x="2661793" y="0"/>
                </a:lnTo>
                <a:lnTo>
                  <a:pt x="2676265" y="1452"/>
                </a:lnTo>
                <a:lnTo>
                  <a:pt x="2712649" y="20949"/>
                </a:lnTo>
                <a:lnTo>
                  <a:pt x="2732466" y="57134"/>
                </a:lnTo>
                <a:lnTo>
                  <a:pt x="2734056" y="1878406"/>
                </a:lnTo>
                <a:lnTo>
                  <a:pt x="2732604" y="1892892"/>
                </a:lnTo>
                <a:lnTo>
                  <a:pt x="2713120" y="1929296"/>
                </a:lnTo>
                <a:lnTo>
                  <a:pt x="2676956" y="1949123"/>
                </a:lnTo>
                <a:lnTo>
                  <a:pt x="72263" y="1950720"/>
                </a:lnTo>
                <a:lnTo>
                  <a:pt x="57795" y="1949268"/>
                </a:lnTo>
                <a:lnTo>
                  <a:pt x="21420" y="1929781"/>
                </a:lnTo>
                <a:lnTo>
                  <a:pt x="1596" y="1893589"/>
                </a:lnTo>
                <a:lnTo>
                  <a:pt x="0" y="72263"/>
                </a:lnTo>
                <a:close/>
              </a:path>
            </a:pathLst>
          </a:custGeom>
          <a:ln w="50799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42219" y="4837176"/>
            <a:ext cx="1521460" cy="466725"/>
          </a:xfrm>
          <a:custGeom>
            <a:avLst/>
            <a:gdLst/>
            <a:ahLst/>
            <a:cxnLst/>
            <a:rect l="l" t="t" r="r" b="b"/>
            <a:pathLst>
              <a:path w="1521459" h="466725">
                <a:moveTo>
                  <a:pt x="0" y="466344"/>
                </a:moveTo>
                <a:lnTo>
                  <a:pt x="1520952" y="466344"/>
                </a:lnTo>
                <a:lnTo>
                  <a:pt x="1520952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283190" y="4967763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查看论文指标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93885" y="4344161"/>
            <a:ext cx="1580515" cy="318770"/>
          </a:xfrm>
          <a:custGeom>
            <a:avLst/>
            <a:gdLst/>
            <a:ahLst/>
            <a:cxnLst/>
            <a:rect l="l" t="t" r="r" b="b"/>
            <a:pathLst>
              <a:path w="1580515" h="318770">
                <a:moveTo>
                  <a:pt x="0" y="53086"/>
                </a:moveTo>
                <a:lnTo>
                  <a:pt x="15975" y="15112"/>
                </a:lnTo>
                <a:lnTo>
                  <a:pt x="1527302" y="0"/>
                </a:lnTo>
                <a:lnTo>
                  <a:pt x="1541622" y="1950"/>
                </a:lnTo>
                <a:lnTo>
                  <a:pt x="1573553" y="26994"/>
                </a:lnTo>
                <a:lnTo>
                  <a:pt x="1580388" y="265430"/>
                </a:lnTo>
                <a:lnTo>
                  <a:pt x="1578437" y="279750"/>
                </a:lnTo>
                <a:lnTo>
                  <a:pt x="1553393" y="311681"/>
                </a:lnTo>
                <a:lnTo>
                  <a:pt x="53086" y="318515"/>
                </a:lnTo>
                <a:lnTo>
                  <a:pt x="38765" y="316565"/>
                </a:lnTo>
                <a:lnTo>
                  <a:pt x="6834" y="291521"/>
                </a:lnTo>
                <a:lnTo>
                  <a:pt x="0" y="53086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634471" y="4259579"/>
            <a:ext cx="1057910" cy="46672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被引频次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172" y="1019555"/>
            <a:ext cx="5571744" cy="478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3600" y="1193291"/>
            <a:ext cx="5052059" cy="3189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4550" y="1174241"/>
            <a:ext cx="5090160" cy="3228340"/>
          </a:xfrm>
          <a:custGeom>
            <a:avLst/>
            <a:gdLst/>
            <a:ahLst/>
            <a:cxnLst/>
            <a:rect l="l" t="t" r="r" b="b"/>
            <a:pathLst>
              <a:path w="5090159" h="3228340">
                <a:moveTo>
                  <a:pt x="0" y="3227831"/>
                </a:moveTo>
                <a:lnTo>
                  <a:pt x="5090159" y="3227831"/>
                </a:lnTo>
                <a:lnTo>
                  <a:pt x="5090159" y="0"/>
                </a:lnTo>
                <a:lnTo>
                  <a:pt x="0" y="0"/>
                </a:lnTo>
                <a:lnTo>
                  <a:pt x="0" y="3227831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41959"/>
            <a:ext cx="2251075" cy="512445"/>
          </a:xfrm>
          <a:custGeom>
            <a:avLst/>
            <a:gdLst/>
            <a:ahLst/>
            <a:cxnLst/>
            <a:rect l="l" t="t" r="r" b="b"/>
            <a:pathLst>
              <a:path w="2251075" h="512444">
                <a:moveTo>
                  <a:pt x="0" y="512063"/>
                </a:moveTo>
                <a:lnTo>
                  <a:pt x="2250948" y="512063"/>
                </a:lnTo>
                <a:lnTo>
                  <a:pt x="2250948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0933" y="580008"/>
            <a:ext cx="11290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opic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9002" y="5249417"/>
            <a:ext cx="1655445" cy="247015"/>
          </a:xfrm>
          <a:custGeom>
            <a:avLst/>
            <a:gdLst/>
            <a:ahLst/>
            <a:cxnLst/>
            <a:rect l="l" t="t" r="r" b="b"/>
            <a:pathLst>
              <a:path w="1655445" h="247014">
                <a:moveTo>
                  <a:pt x="0" y="246887"/>
                </a:moveTo>
                <a:lnTo>
                  <a:pt x="1655064" y="246887"/>
                </a:lnTo>
                <a:lnTo>
                  <a:pt x="1655064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4361" y="1203197"/>
            <a:ext cx="3182620" cy="826135"/>
          </a:xfrm>
          <a:custGeom>
            <a:avLst/>
            <a:gdLst/>
            <a:ahLst/>
            <a:cxnLst/>
            <a:rect l="l" t="t" r="r" b="b"/>
            <a:pathLst>
              <a:path w="3182620" h="826135">
                <a:moveTo>
                  <a:pt x="0" y="826008"/>
                </a:moveTo>
                <a:lnTo>
                  <a:pt x="3182112" y="826008"/>
                </a:lnTo>
                <a:lnTo>
                  <a:pt x="3182112" y="0"/>
                </a:lnTo>
                <a:lnTo>
                  <a:pt x="0" y="0"/>
                </a:lnTo>
                <a:lnTo>
                  <a:pt x="0" y="826008"/>
                </a:lnTo>
                <a:close/>
              </a:path>
            </a:pathLst>
          </a:custGeom>
          <a:ln w="38099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4530" y="1203197"/>
            <a:ext cx="1285240" cy="998219"/>
          </a:xfrm>
          <a:custGeom>
            <a:avLst/>
            <a:gdLst/>
            <a:ahLst/>
            <a:cxnLst/>
            <a:rect l="l" t="t" r="r" b="b"/>
            <a:pathLst>
              <a:path w="1285240" h="998219">
                <a:moveTo>
                  <a:pt x="0" y="998219"/>
                </a:moveTo>
                <a:lnTo>
                  <a:pt x="1284731" y="998219"/>
                </a:lnTo>
                <a:lnTo>
                  <a:pt x="1284731" y="0"/>
                </a:lnTo>
                <a:lnTo>
                  <a:pt x="0" y="0"/>
                </a:lnTo>
                <a:lnTo>
                  <a:pt x="0" y="998219"/>
                </a:lnTo>
                <a:close/>
              </a:path>
            </a:pathLst>
          </a:custGeom>
          <a:ln w="38099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4361" y="2769870"/>
            <a:ext cx="2380615" cy="1614170"/>
          </a:xfrm>
          <a:custGeom>
            <a:avLst/>
            <a:gdLst/>
            <a:ahLst/>
            <a:cxnLst/>
            <a:rect l="l" t="t" r="r" b="b"/>
            <a:pathLst>
              <a:path w="2380615" h="1614170">
                <a:moveTo>
                  <a:pt x="0" y="1613915"/>
                </a:moveTo>
                <a:lnTo>
                  <a:pt x="2380488" y="1613915"/>
                </a:lnTo>
                <a:lnTo>
                  <a:pt x="2380488" y="0"/>
                </a:lnTo>
                <a:lnTo>
                  <a:pt x="0" y="0"/>
                </a:lnTo>
                <a:lnTo>
                  <a:pt x="0" y="1613915"/>
                </a:lnTo>
                <a:close/>
              </a:path>
            </a:pathLst>
          </a:custGeom>
          <a:ln w="381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7572" y="1179575"/>
            <a:ext cx="4772025" cy="4040504"/>
          </a:xfrm>
          <a:custGeom>
            <a:avLst/>
            <a:gdLst/>
            <a:ahLst/>
            <a:cxnLst/>
            <a:rect l="l" t="t" r="r" b="b"/>
            <a:pathLst>
              <a:path w="4772025" h="4040504">
                <a:moveTo>
                  <a:pt x="4771644" y="0"/>
                </a:moveTo>
                <a:lnTo>
                  <a:pt x="0" y="4027424"/>
                </a:lnTo>
                <a:lnTo>
                  <a:pt x="1495552" y="4040124"/>
                </a:lnTo>
                <a:lnTo>
                  <a:pt x="4771644" y="3432175"/>
                </a:lnTo>
                <a:lnTo>
                  <a:pt x="4771644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7572" y="1179575"/>
            <a:ext cx="4772025" cy="4040504"/>
          </a:xfrm>
          <a:custGeom>
            <a:avLst/>
            <a:gdLst/>
            <a:ahLst/>
            <a:cxnLst/>
            <a:rect l="l" t="t" r="r" b="b"/>
            <a:pathLst>
              <a:path w="4772025" h="4040504">
                <a:moveTo>
                  <a:pt x="0" y="4027424"/>
                </a:moveTo>
                <a:lnTo>
                  <a:pt x="4771644" y="0"/>
                </a:lnTo>
                <a:lnTo>
                  <a:pt x="4771644" y="3432175"/>
                </a:lnTo>
                <a:lnTo>
                  <a:pt x="1495552" y="4040124"/>
                </a:lnTo>
                <a:lnTo>
                  <a:pt x="0" y="4027424"/>
                </a:lnTo>
                <a:close/>
              </a:path>
            </a:pathLst>
          </a:custGeom>
          <a:ln w="12700">
            <a:solidFill>
              <a:srgbClr val="BB5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0723" y="1062227"/>
            <a:ext cx="464820" cy="445134"/>
          </a:xfrm>
          <a:custGeom>
            <a:avLst/>
            <a:gdLst/>
            <a:ahLst/>
            <a:cxnLst/>
            <a:rect l="l" t="t" r="r" b="b"/>
            <a:pathLst>
              <a:path w="464820" h="445134">
                <a:moveTo>
                  <a:pt x="232409" y="0"/>
                </a:moveTo>
                <a:lnTo>
                  <a:pt x="176546" y="6463"/>
                </a:lnTo>
                <a:lnTo>
                  <a:pt x="125586" y="24825"/>
                </a:lnTo>
                <a:lnTo>
                  <a:pt x="81143" y="53543"/>
                </a:lnTo>
                <a:lnTo>
                  <a:pt x="44829" y="91074"/>
                </a:lnTo>
                <a:lnTo>
                  <a:pt x="18258" y="135874"/>
                </a:lnTo>
                <a:lnTo>
                  <a:pt x="3040" y="186400"/>
                </a:lnTo>
                <a:lnTo>
                  <a:pt x="0" y="222504"/>
                </a:lnTo>
                <a:lnTo>
                  <a:pt x="770" y="240759"/>
                </a:lnTo>
                <a:lnTo>
                  <a:pt x="11844" y="292851"/>
                </a:lnTo>
                <a:lnTo>
                  <a:pt x="34810" y="339731"/>
                </a:lnTo>
                <a:lnTo>
                  <a:pt x="68056" y="379856"/>
                </a:lnTo>
                <a:lnTo>
                  <a:pt x="109968" y="411683"/>
                </a:lnTo>
                <a:lnTo>
                  <a:pt x="158934" y="433669"/>
                </a:lnTo>
                <a:lnTo>
                  <a:pt x="213343" y="444270"/>
                </a:lnTo>
                <a:lnTo>
                  <a:pt x="232409" y="445008"/>
                </a:lnTo>
                <a:lnTo>
                  <a:pt x="251476" y="444270"/>
                </a:lnTo>
                <a:lnTo>
                  <a:pt x="305885" y="433669"/>
                </a:lnTo>
                <a:lnTo>
                  <a:pt x="354851" y="411683"/>
                </a:lnTo>
                <a:lnTo>
                  <a:pt x="396763" y="379857"/>
                </a:lnTo>
                <a:lnTo>
                  <a:pt x="430009" y="339731"/>
                </a:lnTo>
                <a:lnTo>
                  <a:pt x="452975" y="292851"/>
                </a:lnTo>
                <a:lnTo>
                  <a:pt x="464049" y="240759"/>
                </a:lnTo>
                <a:lnTo>
                  <a:pt x="464820" y="222504"/>
                </a:lnTo>
                <a:lnTo>
                  <a:pt x="464049" y="204248"/>
                </a:lnTo>
                <a:lnTo>
                  <a:pt x="452975" y="152156"/>
                </a:lnTo>
                <a:lnTo>
                  <a:pt x="430009" y="105276"/>
                </a:lnTo>
                <a:lnTo>
                  <a:pt x="396763" y="65150"/>
                </a:lnTo>
                <a:lnTo>
                  <a:pt x="354851" y="33324"/>
                </a:lnTo>
                <a:lnTo>
                  <a:pt x="305885" y="11338"/>
                </a:lnTo>
                <a:lnTo>
                  <a:pt x="251476" y="737"/>
                </a:lnTo>
                <a:lnTo>
                  <a:pt x="232409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91092" y="1160923"/>
            <a:ext cx="1670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579607" y="1050036"/>
            <a:ext cx="464820" cy="443865"/>
          </a:xfrm>
          <a:custGeom>
            <a:avLst/>
            <a:gdLst/>
            <a:ahLst/>
            <a:cxnLst/>
            <a:rect l="l" t="t" r="r" b="b"/>
            <a:pathLst>
              <a:path w="464820" h="443865">
                <a:moveTo>
                  <a:pt x="232410" y="0"/>
                </a:moveTo>
                <a:lnTo>
                  <a:pt x="176546" y="6446"/>
                </a:lnTo>
                <a:lnTo>
                  <a:pt x="125586" y="24757"/>
                </a:lnTo>
                <a:lnTo>
                  <a:pt x="81143" y="53389"/>
                </a:lnTo>
                <a:lnTo>
                  <a:pt x="44829" y="90799"/>
                </a:lnTo>
                <a:lnTo>
                  <a:pt x="18258" y="135445"/>
                </a:lnTo>
                <a:lnTo>
                  <a:pt x="3040" y="185783"/>
                </a:lnTo>
                <a:lnTo>
                  <a:pt x="0" y="221741"/>
                </a:lnTo>
                <a:lnTo>
                  <a:pt x="770" y="239923"/>
                </a:lnTo>
                <a:lnTo>
                  <a:pt x="11844" y="291815"/>
                </a:lnTo>
                <a:lnTo>
                  <a:pt x="34810" y="338529"/>
                </a:lnTo>
                <a:lnTo>
                  <a:pt x="68056" y="378523"/>
                </a:lnTo>
                <a:lnTo>
                  <a:pt x="109968" y="410253"/>
                </a:lnTo>
                <a:lnTo>
                  <a:pt x="158934" y="432175"/>
                </a:lnTo>
                <a:lnTo>
                  <a:pt x="213343" y="442748"/>
                </a:lnTo>
                <a:lnTo>
                  <a:pt x="232410" y="443484"/>
                </a:lnTo>
                <a:lnTo>
                  <a:pt x="251476" y="442748"/>
                </a:lnTo>
                <a:lnTo>
                  <a:pt x="305885" y="432175"/>
                </a:lnTo>
                <a:lnTo>
                  <a:pt x="354851" y="410253"/>
                </a:lnTo>
                <a:lnTo>
                  <a:pt x="396763" y="378523"/>
                </a:lnTo>
                <a:lnTo>
                  <a:pt x="430009" y="338529"/>
                </a:lnTo>
                <a:lnTo>
                  <a:pt x="452975" y="291815"/>
                </a:lnTo>
                <a:lnTo>
                  <a:pt x="464049" y="239923"/>
                </a:lnTo>
                <a:lnTo>
                  <a:pt x="464820" y="221741"/>
                </a:lnTo>
                <a:lnTo>
                  <a:pt x="464049" y="203560"/>
                </a:lnTo>
                <a:lnTo>
                  <a:pt x="452975" y="151668"/>
                </a:lnTo>
                <a:lnTo>
                  <a:pt x="430009" y="104954"/>
                </a:lnTo>
                <a:lnTo>
                  <a:pt x="396763" y="64960"/>
                </a:lnTo>
                <a:lnTo>
                  <a:pt x="354851" y="33230"/>
                </a:lnTo>
                <a:lnTo>
                  <a:pt x="305885" y="11308"/>
                </a:lnTo>
                <a:lnTo>
                  <a:pt x="251476" y="735"/>
                </a:lnTo>
                <a:lnTo>
                  <a:pt x="23241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30230" y="1147842"/>
            <a:ext cx="1670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57388" y="2564892"/>
            <a:ext cx="463550" cy="445134"/>
          </a:xfrm>
          <a:custGeom>
            <a:avLst/>
            <a:gdLst/>
            <a:ahLst/>
            <a:cxnLst/>
            <a:rect l="l" t="t" r="r" b="b"/>
            <a:pathLst>
              <a:path w="463550" h="445135">
                <a:moveTo>
                  <a:pt x="231647" y="0"/>
                </a:moveTo>
                <a:lnTo>
                  <a:pt x="175995" y="6463"/>
                </a:lnTo>
                <a:lnTo>
                  <a:pt x="125212" y="24825"/>
                </a:lnTo>
                <a:lnTo>
                  <a:pt x="80913" y="53543"/>
                </a:lnTo>
                <a:lnTo>
                  <a:pt x="44708" y="91074"/>
                </a:lnTo>
                <a:lnTo>
                  <a:pt x="18210" y="135874"/>
                </a:lnTo>
                <a:lnTo>
                  <a:pt x="3033" y="186400"/>
                </a:lnTo>
                <a:lnTo>
                  <a:pt x="0" y="222504"/>
                </a:lnTo>
                <a:lnTo>
                  <a:pt x="768" y="240759"/>
                </a:lnTo>
                <a:lnTo>
                  <a:pt x="11814" y="292851"/>
                </a:lnTo>
                <a:lnTo>
                  <a:pt x="34717" y="339731"/>
                </a:lnTo>
                <a:lnTo>
                  <a:pt x="67865" y="379857"/>
                </a:lnTo>
                <a:lnTo>
                  <a:pt x="109646" y="411683"/>
                </a:lnTo>
                <a:lnTo>
                  <a:pt x="158447" y="433669"/>
                </a:lnTo>
                <a:lnTo>
                  <a:pt x="212655" y="444270"/>
                </a:lnTo>
                <a:lnTo>
                  <a:pt x="231647" y="445008"/>
                </a:lnTo>
                <a:lnTo>
                  <a:pt x="250640" y="444270"/>
                </a:lnTo>
                <a:lnTo>
                  <a:pt x="304848" y="433669"/>
                </a:lnTo>
                <a:lnTo>
                  <a:pt x="353649" y="411683"/>
                </a:lnTo>
                <a:lnTo>
                  <a:pt x="395430" y="379857"/>
                </a:lnTo>
                <a:lnTo>
                  <a:pt x="428578" y="339731"/>
                </a:lnTo>
                <a:lnTo>
                  <a:pt x="451481" y="292851"/>
                </a:lnTo>
                <a:lnTo>
                  <a:pt x="462527" y="240759"/>
                </a:lnTo>
                <a:lnTo>
                  <a:pt x="463295" y="222504"/>
                </a:lnTo>
                <a:lnTo>
                  <a:pt x="462527" y="204248"/>
                </a:lnTo>
                <a:lnTo>
                  <a:pt x="451481" y="152156"/>
                </a:lnTo>
                <a:lnTo>
                  <a:pt x="428578" y="105276"/>
                </a:lnTo>
                <a:lnTo>
                  <a:pt x="395430" y="65150"/>
                </a:lnTo>
                <a:lnTo>
                  <a:pt x="353649" y="33324"/>
                </a:lnTo>
                <a:lnTo>
                  <a:pt x="304848" y="11338"/>
                </a:lnTo>
                <a:lnTo>
                  <a:pt x="250640" y="737"/>
                </a:lnTo>
                <a:lnTo>
                  <a:pt x="231647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07120" y="2663841"/>
            <a:ext cx="1670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7417" y="4873195"/>
            <a:ext cx="599186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buClr>
                <a:srgbClr val="52555A"/>
              </a:buClr>
              <a:buFont typeface="Arial"/>
              <a:buAutoNum type="arabicPeriod"/>
              <a:tabLst>
                <a:tab pos="241300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Definitions</a:t>
            </a:r>
            <a:r>
              <a:rPr sz="1200" b="1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extra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d</a:t>
            </a:r>
            <a:r>
              <a:rPr sz="12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from El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sz="1200" b="1" spc="-20" dirty="0">
                <a:solidFill>
                  <a:srgbClr val="52555A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i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r</a:t>
            </a:r>
            <a:r>
              <a:rPr sz="12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books.</a:t>
            </a:r>
            <a:endParaRPr sz="1200">
              <a:latin typeface="Arial"/>
              <a:cs typeface="Arial"/>
            </a:endParaRPr>
          </a:p>
          <a:p>
            <a:pPr marL="227329">
              <a:lnSpc>
                <a:spcPts val="1435"/>
              </a:lnSpc>
            </a:pPr>
            <a:r>
              <a:rPr sz="1200" b="1" dirty="0">
                <a:solidFill>
                  <a:srgbClr val="52555A"/>
                </a:solidFill>
                <a:latin typeface="微软雅黑"/>
                <a:cs typeface="微软雅黑"/>
              </a:rPr>
              <a:t>从爱思唯尔图书中提取的定义</a:t>
            </a:r>
            <a:endParaRPr sz="1200">
              <a:latin typeface="微软雅黑"/>
              <a:cs typeface="微软雅黑"/>
            </a:endParaRPr>
          </a:p>
          <a:p>
            <a:pPr marL="226060" indent="-213360">
              <a:lnSpc>
                <a:spcPts val="1435"/>
              </a:lnSpc>
              <a:spcBef>
                <a:spcPts val="15"/>
              </a:spcBef>
              <a:buClr>
                <a:srgbClr val="52555A"/>
              </a:buClr>
              <a:buFont typeface="Arial"/>
              <a:buAutoNum type="arabicPeriod" startAt="2"/>
              <a:tabLst>
                <a:tab pos="226060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Related</a:t>
            </a:r>
            <a:r>
              <a:rPr sz="12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terms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52555A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ith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h</a:t>
            </a:r>
            <a:r>
              <a:rPr sz="1200" b="1" spc="-35" dirty="0">
                <a:solidFill>
                  <a:srgbClr val="52555A"/>
                </a:solidFill>
                <a:latin typeface="Arial"/>
                <a:cs typeface="Arial"/>
              </a:rPr>
              <a:t>y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perlinks</a:t>
            </a:r>
            <a:r>
              <a:rPr sz="1200" b="1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explore.</a:t>
            </a:r>
            <a:endParaRPr sz="1200">
              <a:latin typeface="Arial"/>
              <a:cs typeface="Arial"/>
            </a:endParaRPr>
          </a:p>
          <a:p>
            <a:pPr marL="227329">
              <a:lnSpc>
                <a:spcPts val="1435"/>
              </a:lnSpc>
            </a:pPr>
            <a:r>
              <a:rPr sz="1200" b="1" dirty="0">
                <a:solidFill>
                  <a:srgbClr val="52555A"/>
                </a:solidFill>
                <a:latin typeface="微软雅黑"/>
                <a:cs typeface="微软雅黑"/>
              </a:rPr>
              <a:t>链接到相关术语进行深入探索</a:t>
            </a:r>
            <a:endParaRPr sz="1200">
              <a:latin typeface="微软雅黑"/>
              <a:cs typeface="微软雅黑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  <a:buClr>
                <a:srgbClr val="52555A"/>
              </a:buClr>
              <a:buFont typeface="Arial"/>
              <a:buAutoNum type="arabicPeriod" startAt="3"/>
              <a:tabLst>
                <a:tab pos="226060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Short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xtra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ts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of</a:t>
            </a:r>
            <a:r>
              <a:rPr sz="12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h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sz="1200" b="1" spc="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most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rel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sz="1200" b="1" spc="-20" dirty="0">
                <a:solidFill>
                  <a:srgbClr val="52555A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ant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in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f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ormation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h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at are</a:t>
            </a:r>
            <a:r>
              <a:rPr sz="12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o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f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ten</a:t>
            </a:r>
            <a:r>
              <a:rPr sz="1200" b="1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f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und</a:t>
            </a:r>
            <a:r>
              <a:rPr sz="1200" b="1" spc="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deep</a:t>
            </a:r>
            <a:r>
              <a:rPr sz="1200" b="1" spc="-1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spc="25" dirty="0">
                <a:solidFill>
                  <a:srgbClr val="52555A"/>
                </a:solidFill>
                <a:latin typeface="Arial"/>
                <a:cs typeface="Arial"/>
              </a:rPr>
              <a:t>w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ithin book</a:t>
            </a:r>
            <a:r>
              <a:rPr sz="1200" b="1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chap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ers</a:t>
            </a:r>
            <a:r>
              <a:rPr sz="1200" b="1" spc="-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and</a:t>
            </a:r>
            <a:r>
              <a:rPr sz="1200" b="1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links</a:t>
            </a:r>
            <a:r>
              <a:rPr sz="12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h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 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ource</a:t>
            </a:r>
            <a:r>
              <a:rPr sz="12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books for</a:t>
            </a:r>
            <a:r>
              <a:rPr sz="1200" b="1" spc="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f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rther exploration.</a:t>
            </a:r>
            <a:endParaRPr sz="1200">
              <a:latin typeface="Arial"/>
              <a:cs typeface="Arial"/>
            </a:endParaRPr>
          </a:p>
          <a:p>
            <a:pPr marL="182880">
              <a:lnSpc>
                <a:spcPts val="1430"/>
              </a:lnSpc>
            </a:pPr>
            <a:r>
              <a:rPr sz="1200" b="1" dirty="0">
                <a:solidFill>
                  <a:srgbClr val="52555A"/>
                </a:solidFill>
                <a:latin typeface="微软雅黑"/>
                <a:cs typeface="微软雅黑"/>
              </a:rPr>
              <a:t>摘录最相关的信息，从图书章节中深度挖掘，并链接到来源图书，以便做进一步的研究</a:t>
            </a:r>
            <a:endParaRPr sz="1200">
              <a:latin typeface="微软雅黑"/>
              <a:cs typeface="微软雅黑"/>
            </a:endParaRPr>
          </a:p>
          <a:p>
            <a:pPr marL="181610" indent="-168910">
              <a:lnSpc>
                <a:spcPts val="1435"/>
              </a:lnSpc>
              <a:spcBef>
                <a:spcPts val="10"/>
              </a:spcBef>
              <a:buClr>
                <a:srgbClr val="52555A"/>
              </a:buClr>
              <a:buFont typeface="Arial"/>
              <a:buAutoNum type="arabicPeriod" startAt="4"/>
              <a:tabLst>
                <a:tab pos="182245" algn="l"/>
              </a:tabLst>
            </a:pP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Disco</a:t>
            </a:r>
            <a:r>
              <a:rPr sz="1200" b="1" spc="-25" dirty="0">
                <a:solidFill>
                  <a:srgbClr val="52555A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erable</a:t>
            </a:r>
            <a:r>
              <a:rPr sz="1200" b="1" spc="-2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h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rough</a:t>
            </a:r>
            <a:r>
              <a:rPr sz="1200" b="1" spc="3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sear</a:t>
            </a:r>
            <a:r>
              <a:rPr sz="1200" b="1" spc="-10" dirty="0">
                <a:solidFill>
                  <a:srgbClr val="52555A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h</a:t>
            </a:r>
            <a:r>
              <a:rPr sz="1200" b="1" spc="-2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engines</a:t>
            </a:r>
            <a:r>
              <a:rPr sz="1200" b="1" spc="-10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and free</a:t>
            </a:r>
            <a:r>
              <a:rPr sz="1200" b="1" spc="-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to</a:t>
            </a:r>
            <a:r>
              <a:rPr sz="1200" b="1" spc="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acc</a:t>
            </a:r>
            <a:r>
              <a:rPr sz="1200" b="1" spc="-10" dirty="0">
                <a:solidFill>
                  <a:srgbClr val="52555A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sz="1200" b="1" spc="-10" dirty="0">
                <a:solidFill>
                  <a:srgbClr val="52555A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52555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82880">
              <a:lnSpc>
                <a:spcPts val="1435"/>
              </a:lnSpc>
            </a:pPr>
            <a:r>
              <a:rPr sz="1200" b="1" dirty="0">
                <a:solidFill>
                  <a:srgbClr val="52555A"/>
                </a:solidFill>
                <a:latin typeface="微软雅黑"/>
                <a:cs typeface="微软雅黑"/>
              </a:rPr>
              <a:t>可通过搜索引擎发现并免费访问。</a:t>
            </a:r>
            <a:endParaRPr sz="120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5"/>
              </a:rPr>
              <a:t>ww</a:t>
            </a:r>
            <a:r>
              <a:rPr spc="-125" dirty="0">
                <a:hlinkClick r:id="rId5"/>
              </a:rPr>
              <a:t>w</a:t>
            </a:r>
            <a:r>
              <a:rPr spc="-5" dirty="0">
                <a:hlinkClick r:id="rId5"/>
              </a:rPr>
              <a:t>.</a:t>
            </a:r>
            <a:r>
              <a:rPr spc="5" dirty="0">
                <a:hlinkClick r:id="rId5"/>
              </a:rPr>
              <a:t>s</a:t>
            </a:r>
            <a:r>
              <a:rPr spc="-5" dirty="0">
                <a:hlinkClick r:id="rId5"/>
              </a:rPr>
              <a:t>cien</a:t>
            </a:r>
            <a:r>
              <a:rPr spc="5" dirty="0">
                <a:hlinkClick r:id="rId5"/>
              </a:rPr>
              <a:t>c</a:t>
            </a:r>
            <a:r>
              <a:rPr spc="-5" dirty="0">
                <a:hlinkClick r:id="rId5"/>
              </a:rPr>
              <a:t>edi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ect</a:t>
            </a:r>
            <a:r>
              <a:rPr spc="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dirty="0">
                <a:hlinkClick r:id="rId5"/>
              </a:rPr>
              <a:t>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50391"/>
            <a:ext cx="12191999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6873" y="2045970"/>
            <a:ext cx="1330960" cy="344805"/>
          </a:xfrm>
          <a:custGeom>
            <a:avLst/>
            <a:gdLst/>
            <a:ahLst/>
            <a:cxnLst/>
            <a:rect l="l" t="t" r="r" b="b"/>
            <a:pathLst>
              <a:path w="1330959" h="344805">
                <a:moveTo>
                  <a:pt x="0" y="57403"/>
                </a:moveTo>
                <a:lnTo>
                  <a:pt x="14929" y="18751"/>
                </a:lnTo>
                <a:lnTo>
                  <a:pt x="51632" y="285"/>
                </a:lnTo>
                <a:lnTo>
                  <a:pt x="1273048" y="0"/>
                </a:lnTo>
                <a:lnTo>
                  <a:pt x="1287426" y="1808"/>
                </a:lnTo>
                <a:lnTo>
                  <a:pt x="1320698" y="25343"/>
                </a:lnTo>
                <a:lnTo>
                  <a:pt x="1330452" y="287019"/>
                </a:lnTo>
                <a:lnTo>
                  <a:pt x="1328643" y="301398"/>
                </a:lnTo>
                <a:lnTo>
                  <a:pt x="1305108" y="334670"/>
                </a:lnTo>
                <a:lnTo>
                  <a:pt x="57403" y="344424"/>
                </a:lnTo>
                <a:lnTo>
                  <a:pt x="43025" y="342615"/>
                </a:lnTo>
                <a:lnTo>
                  <a:pt x="9753" y="319080"/>
                </a:lnTo>
                <a:lnTo>
                  <a:pt x="0" y="57403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2395" y="2374392"/>
            <a:ext cx="1361440" cy="512445"/>
          </a:xfrm>
          <a:custGeom>
            <a:avLst/>
            <a:gdLst/>
            <a:ahLst/>
            <a:cxnLst/>
            <a:rect l="l" t="t" r="r" b="b"/>
            <a:pathLst>
              <a:path w="1361440" h="512444">
                <a:moveTo>
                  <a:pt x="0" y="512063"/>
                </a:moveTo>
                <a:lnTo>
                  <a:pt x="1360931" y="512063"/>
                </a:lnTo>
                <a:lnTo>
                  <a:pt x="1360931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61907" y="2505845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高级检索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高级检索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8835" y="925067"/>
            <a:ext cx="7738871" cy="573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79635" y="2327148"/>
            <a:ext cx="1371600" cy="335280"/>
          </a:xfrm>
          <a:custGeom>
            <a:avLst/>
            <a:gdLst/>
            <a:ahLst/>
            <a:cxnLst/>
            <a:rect l="l" t="t" r="r" b="b"/>
            <a:pathLst>
              <a:path w="1371600" h="335280">
                <a:moveTo>
                  <a:pt x="0" y="335279"/>
                </a:moveTo>
                <a:lnTo>
                  <a:pt x="1371600" y="335279"/>
                </a:lnTo>
                <a:lnTo>
                  <a:pt x="137160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53435" y="899667"/>
            <a:ext cx="7790180" cy="5781040"/>
          </a:xfrm>
          <a:prstGeom prst="rect">
            <a:avLst/>
          </a:prstGeom>
          <a:ln w="50800">
            <a:solidFill>
              <a:srgbClr val="FF82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82105" marR="238125" algn="r">
              <a:lnSpc>
                <a:spcPct val="265000"/>
              </a:lnSpc>
            </a:pPr>
            <a:r>
              <a:rPr sz="1600" b="1" spc="-15" dirty="0">
                <a:solidFill>
                  <a:srgbClr val="FFFFFF"/>
                </a:solidFill>
                <a:latin typeface="等线"/>
                <a:cs typeface="等线"/>
              </a:rPr>
              <a:t>限定年份 限定机构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2976" y="6003035"/>
            <a:ext cx="2258695" cy="36893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520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限定文章类型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0983" y="992124"/>
            <a:ext cx="2169160" cy="44958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等线"/>
                <a:cs typeface="等线"/>
              </a:rPr>
              <a:t>在全文中检索</a:t>
            </a:r>
            <a:endParaRPr sz="1400">
              <a:latin typeface="等线"/>
              <a:cs typeface="等线"/>
            </a:endParaRPr>
          </a:p>
          <a:p>
            <a:pPr marL="9271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400" b="1" dirty="0">
                <a:solidFill>
                  <a:srgbClr val="FFFFFF"/>
                </a:solidFill>
                <a:latin typeface="等线"/>
                <a:cs typeface="等线"/>
              </a:rPr>
              <a:t>支持检索式和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等线"/>
                <a:cs typeface="等线"/>
              </a:rPr>
              <a:t>检索</a:t>
            </a:r>
            <a:endParaRPr sz="1400">
              <a:latin typeface="等线"/>
              <a:cs typeface="等线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1720" y="2165604"/>
            <a:ext cx="1371600" cy="33528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8003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限定作者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0380" y="1696211"/>
            <a:ext cx="1900555" cy="32004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在刊名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书名检索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79635" y="1680972"/>
            <a:ext cx="1371600" cy="335280"/>
          </a:xfrm>
          <a:custGeom>
            <a:avLst/>
            <a:gdLst/>
            <a:ahLst/>
            <a:cxnLst/>
            <a:rect l="l" t="t" r="r" b="b"/>
            <a:pathLst>
              <a:path w="1371600" h="335280">
                <a:moveTo>
                  <a:pt x="0" y="335279"/>
                </a:moveTo>
                <a:lnTo>
                  <a:pt x="1371600" y="335279"/>
                </a:lnTo>
                <a:lnTo>
                  <a:pt x="1371600" y="0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62343" y="2755392"/>
            <a:ext cx="3096895" cy="33528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2890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在标题、文摘、关键词中中检索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19" y="2225039"/>
            <a:ext cx="1996439" cy="2234565"/>
          </a:xfrm>
          <a:custGeom>
            <a:avLst/>
            <a:gdLst/>
            <a:ahLst/>
            <a:cxnLst/>
            <a:rect l="l" t="t" r="r" b="b"/>
            <a:pathLst>
              <a:path w="1996439" h="2234565">
                <a:moveTo>
                  <a:pt x="0" y="2234183"/>
                </a:moveTo>
                <a:lnTo>
                  <a:pt x="1996439" y="2234183"/>
                </a:lnTo>
                <a:lnTo>
                  <a:pt x="1996439" y="0"/>
                </a:lnTo>
                <a:lnTo>
                  <a:pt x="0" y="0"/>
                </a:lnTo>
                <a:lnTo>
                  <a:pt x="0" y="223418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764" y="2303153"/>
            <a:ext cx="1819910" cy="120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案例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： 搜索北京大学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Xing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在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至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000" b="1" spc="-15" dirty="0">
                <a:solidFill>
                  <a:srgbClr val="FFFFFF"/>
                </a:solidFill>
                <a:latin typeface="等线"/>
                <a:cs typeface="等线"/>
              </a:rPr>
              <a:t>年以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764" y="3522116"/>
            <a:ext cx="200342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tru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为</a:t>
            </a:r>
            <a:r>
              <a:rPr sz="2000" b="1" spc="-20" dirty="0">
                <a:solidFill>
                  <a:srgbClr val="FFFFFF"/>
                </a:solidFill>
                <a:latin typeface="等线"/>
                <a:cs typeface="等线"/>
              </a:rPr>
              <a:t>标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题、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764" y="3825883"/>
            <a:ext cx="180721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文摘或关键词发 表的文章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高级检索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12364" y="925067"/>
            <a:ext cx="7738872" cy="573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6964" y="899667"/>
            <a:ext cx="7790180" cy="5781040"/>
          </a:xfrm>
          <a:custGeom>
            <a:avLst/>
            <a:gdLst/>
            <a:ahLst/>
            <a:cxnLst/>
            <a:rect l="l" t="t" r="r" b="b"/>
            <a:pathLst>
              <a:path w="7790180" h="5781040">
                <a:moveTo>
                  <a:pt x="0" y="5781040"/>
                </a:moveTo>
                <a:lnTo>
                  <a:pt x="7789672" y="5781040"/>
                </a:lnTo>
                <a:lnTo>
                  <a:pt x="7789672" y="0"/>
                </a:lnTo>
                <a:lnTo>
                  <a:pt x="0" y="0"/>
                </a:lnTo>
                <a:lnTo>
                  <a:pt x="0" y="5781040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00820" y="2288369"/>
            <a:ext cx="184023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5" dirty="0">
                <a:solidFill>
                  <a:srgbClr val="FF8200"/>
                </a:solidFill>
                <a:latin typeface="等线"/>
                <a:cs typeface="等线"/>
              </a:rPr>
              <a:t>“</a:t>
            </a:r>
            <a:r>
              <a:rPr sz="1800" b="1" spc="-25" dirty="0">
                <a:solidFill>
                  <a:srgbClr val="FF8200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82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ki</a:t>
            </a:r>
            <a:r>
              <a:rPr sz="1800" b="1" spc="-5" dirty="0">
                <a:solidFill>
                  <a:srgbClr val="FF82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8200"/>
                </a:solidFill>
                <a:latin typeface="Calibri"/>
                <a:cs typeface="Calibri"/>
              </a:rPr>
              <a:t>g</a:t>
            </a:r>
            <a:r>
              <a:rPr sz="1800" b="1" spc="-25" dirty="0">
                <a:solidFill>
                  <a:srgbClr val="FF82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Uni</a:t>
            </a:r>
            <a:r>
              <a:rPr sz="1800" b="1" spc="-25" dirty="0">
                <a:solidFill>
                  <a:srgbClr val="FF8200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82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82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FF8200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ty</a:t>
            </a:r>
            <a:r>
              <a:rPr sz="1800" b="1" dirty="0">
                <a:solidFill>
                  <a:srgbClr val="FF8200"/>
                </a:solidFill>
                <a:latin typeface="等线"/>
                <a:cs typeface="等线"/>
              </a:rPr>
              <a:t>”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4026" y="1785111"/>
            <a:ext cx="9975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15" dirty="0">
                <a:solidFill>
                  <a:srgbClr val="FF8200"/>
                </a:solidFill>
                <a:latin typeface="Calibri"/>
                <a:cs typeface="Calibri"/>
              </a:rPr>
              <a:t>201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5</a:t>
            </a:r>
            <a:r>
              <a:rPr sz="1800" b="1" dirty="0">
                <a:solidFill>
                  <a:srgbClr val="FF8200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FF8200"/>
                </a:solidFill>
                <a:latin typeface="Calibri"/>
                <a:cs typeface="Calibri"/>
              </a:rPr>
              <a:t>2018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7105" y="2807970"/>
            <a:ext cx="8636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35" dirty="0">
                <a:solidFill>
                  <a:srgbClr val="FF82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truct</a:t>
            </a:r>
            <a:r>
              <a:rPr sz="1800" b="1" spc="-5" dirty="0">
                <a:solidFill>
                  <a:srgbClr val="FF8200"/>
                </a:solidFill>
                <a:latin typeface="Calibri"/>
                <a:cs typeface="Calibri"/>
              </a:rPr>
              <a:t>u</a:t>
            </a:r>
            <a:r>
              <a:rPr sz="1800" b="1" spc="-30" dirty="0">
                <a:solidFill>
                  <a:srgbClr val="FF82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82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47105" y="2307292"/>
            <a:ext cx="120459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5" dirty="0">
                <a:solidFill>
                  <a:srgbClr val="FF8200"/>
                </a:solidFill>
                <a:latin typeface="等线"/>
                <a:cs typeface="等线"/>
              </a:rPr>
              <a:t>“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Xin</a:t>
            </a:r>
            <a:r>
              <a:rPr sz="1800" b="1" dirty="0">
                <a:solidFill>
                  <a:srgbClr val="FF8200"/>
                </a:solidFill>
                <a:latin typeface="Calibri"/>
                <a:cs typeface="Calibri"/>
              </a:rPr>
              <a:t>g</a:t>
            </a:r>
            <a:r>
              <a:rPr sz="1800" b="1" spc="-15" dirty="0">
                <a:solidFill>
                  <a:srgbClr val="FF8200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FF8200"/>
                </a:solidFill>
                <a:latin typeface="Calibri"/>
                <a:cs typeface="Calibri"/>
              </a:rPr>
              <a:t>W</a:t>
            </a:r>
            <a:r>
              <a:rPr sz="1800" b="1" spc="-10" dirty="0">
                <a:solidFill>
                  <a:srgbClr val="FF8200"/>
                </a:solidFill>
                <a:latin typeface="Calibri"/>
                <a:cs typeface="Calibri"/>
              </a:rPr>
              <a:t>an</a:t>
            </a:r>
            <a:r>
              <a:rPr sz="1800" b="1" spc="-5" dirty="0">
                <a:solidFill>
                  <a:srgbClr val="FF8200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8200"/>
                </a:solidFill>
                <a:latin typeface="等线"/>
                <a:cs typeface="等线"/>
              </a:rPr>
              <a:t>”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2616" y="1498091"/>
            <a:ext cx="8563356" cy="4643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0866" y="1466341"/>
            <a:ext cx="8627110" cy="4707255"/>
          </a:xfrm>
          <a:custGeom>
            <a:avLst/>
            <a:gdLst/>
            <a:ahLst/>
            <a:cxnLst/>
            <a:rect l="l" t="t" r="r" b="b"/>
            <a:pathLst>
              <a:path w="8627110" h="4707255">
                <a:moveTo>
                  <a:pt x="0" y="4707128"/>
                </a:moveTo>
                <a:lnTo>
                  <a:pt x="8626856" y="4707128"/>
                </a:lnTo>
                <a:lnTo>
                  <a:pt x="8626856" y="0"/>
                </a:lnTo>
                <a:lnTo>
                  <a:pt x="0" y="0"/>
                </a:lnTo>
                <a:lnTo>
                  <a:pt x="0" y="4707128"/>
                </a:lnTo>
                <a:close/>
              </a:path>
            </a:pathLst>
          </a:custGeom>
          <a:ln w="635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42616" y="1498091"/>
            <a:ext cx="1889760" cy="51054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43688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检索结果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高级检索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69941" y="2042922"/>
            <a:ext cx="3808729" cy="666115"/>
          </a:xfrm>
          <a:custGeom>
            <a:avLst/>
            <a:gdLst/>
            <a:ahLst/>
            <a:cxnLst/>
            <a:rect l="l" t="t" r="r" b="b"/>
            <a:pathLst>
              <a:path w="3808729" h="666114">
                <a:moveTo>
                  <a:pt x="0" y="665988"/>
                </a:moveTo>
                <a:lnTo>
                  <a:pt x="3808475" y="665988"/>
                </a:lnTo>
                <a:lnTo>
                  <a:pt x="3808475" y="0"/>
                </a:lnTo>
                <a:lnTo>
                  <a:pt x="0" y="0"/>
                </a:lnTo>
                <a:lnTo>
                  <a:pt x="0" y="665988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88323" y="2019300"/>
            <a:ext cx="1531620" cy="51054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检索语句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719" y="2225039"/>
            <a:ext cx="1996439" cy="2234565"/>
          </a:xfrm>
          <a:custGeom>
            <a:avLst/>
            <a:gdLst/>
            <a:ahLst/>
            <a:cxnLst/>
            <a:rect l="l" t="t" r="r" b="b"/>
            <a:pathLst>
              <a:path w="1996439" h="2234565">
                <a:moveTo>
                  <a:pt x="0" y="2234183"/>
                </a:moveTo>
                <a:lnTo>
                  <a:pt x="1996439" y="2234183"/>
                </a:lnTo>
                <a:lnTo>
                  <a:pt x="1996439" y="0"/>
                </a:lnTo>
                <a:lnTo>
                  <a:pt x="0" y="0"/>
                </a:lnTo>
                <a:lnTo>
                  <a:pt x="0" y="223418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764" y="2303153"/>
            <a:ext cx="2003425" cy="210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859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案例： 搜索北京大学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Xing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在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至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000" b="1" spc="-15" dirty="0">
                <a:solidFill>
                  <a:srgbClr val="FFFFFF"/>
                </a:solidFill>
                <a:latin typeface="等线"/>
                <a:cs typeface="等线"/>
              </a:rPr>
              <a:t>年以</a:t>
            </a:r>
            <a:endParaRPr sz="2000">
              <a:latin typeface="等线"/>
              <a:cs typeface="等线"/>
            </a:endParaRPr>
          </a:p>
          <a:p>
            <a:pPr marL="12700">
              <a:lnSpc>
                <a:spcPts val="2395"/>
              </a:lnSpc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tru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为</a:t>
            </a:r>
            <a:r>
              <a:rPr sz="2000" b="1" spc="-20" dirty="0">
                <a:solidFill>
                  <a:srgbClr val="FFFFFF"/>
                </a:solidFill>
                <a:latin typeface="等线"/>
                <a:cs typeface="等线"/>
              </a:rPr>
              <a:t>标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题、</a:t>
            </a:r>
            <a:endParaRPr sz="2000">
              <a:latin typeface="等线"/>
              <a:cs typeface="等线"/>
            </a:endParaRPr>
          </a:p>
          <a:p>
            <a:pPr marL="12700" marR="200660">
              <a:lnSpc>
                <a:spcPts val="2410"/>
              </a:lnSpc>
              <a:spcBef>
                <a:spcPts val="65"/>
              </a:spcBef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文摘或关键词发 表的文章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6719" y="2225039"/>
            <a:ext cx="2251075" cy="26854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1874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案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例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： 在在文中检索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ack"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"M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dial i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"diab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N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ancer"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高级检索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2364" y="925067"/>
            <a:ext cx="7738872" cy="5730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9823" y="1272539"/>
            <a:ext cx="4716780" cy="646430"/>
          </a:xfrm>
          <a:custGeom>
            <a:avLst/>
            <a:gdLst/>
            <a:ahLst/>
            <a:cxnLst/>
            <a:rect l="l" t="t" r="r" b="b"/>
            <a:pathLst>
              <a:path w="4716780" h="646430">
                <a:moveTo>
                  <a:pt x="0" y="646176"/>
                </a:moveTo>
                <a:lnTo>
                  <a:pt x="4716780" y="646176"/>
                </a:lnTo>
                <a:lnTo>
                  <a:pt x="4716780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861564" y="874267"/>
          <a:ext cx="7789671" cy="5781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11">
                <a:tc>
                  <a:txBody>
                    <a:bodyPr/>
                    <a:lstStyle/>
                    <a:p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L w="50800">
                      <a:solidFill>
                        <a:srgbClr val="FF8200"/>
                      </a:solidFill>
                      <a:prstDash val="solid"/>
                    </a:lnL>
                    <a:lnT w="50800">
                      <a:solidFill>
                        <a:srgbClr val="FF82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在全文中检索</a:t>
                      </a:r>
                      <a:endParaRPr sz="16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T w="50800">
                      <a:solidFill>
                        <a:srgbClr val="FF8200"/>
                      </a:solidFill>
                      <a:prstDash val="solid"/>
                    </a:lnT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R w="50800">
                      <a:solidFill>
                        <a:srgbClr val="FF8200"/>
                      </a:solidFill>
                      <a:prstDash val="solid"/>
                    </a:lnR>
                    <a:lnT w="50800">
                      <a:solidFill>
                        <a:srgbClr val="FF82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1028">
                <a:tc gridSpan="3">
                  <a:txBody>
                    <a:bodyPr/>
                    <a:lstStyle/>
                    <a:p>
                      <a:pPr marL="26301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“h</a:t>
                      </a:r>
                      <a:r>
                        <a:rPr sz="1800" b="1" spc="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art</a:t>
                      </a:r>
                      <a:r>
                        <a:rPr sz="1800" b="1" spc="-2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ack"</a:t>
                      </a:r>
                      <a:r>
                        <a:rPr sz="1800" b="1" spc="-1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"M</a:t>
                      </a:r>
                      <a:r>
                        <a:rPr sz="1800" b="1" spc="-2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oc</a:t>
                      </a:r>
                      <a:r>
                        <a:rPr sz="1800" b="1" spc="-1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dial</a:t>
                      </a:r>
                      <a:r>
                        <a:rPr sz="1800" b="1" spc="-2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b="1" spc="-3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3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sz="1800" b="1" spc="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"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301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"</a:t>
                      </a:r>
                      <a:r>
                        <a:rPr sz="1800" b="1" spc="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iab</a:t>
                      </a:r>
                      <a:r>
                        <a:rPr sz="1800" b="1" spc="-2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s"</a:t>
                      </a:r>
                      <a:r>
                        <a:rPr sz="1800" b="1" spc="-1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b="1" spc="-1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4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 "</a:t>
                      </a:r>
                      <a:r>
                        <a:rPr sz="1800" b="1" spc="-10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ance</a:t>
                      </a:r>
                      <a:r>
                        <a:rPr sz="1800" b="1" spc="-5" dirty="0">
                          <a:solidFill>
                            <a:srgbClr val="FF8200"/>
                          </a:solidFill>
                          <a:latin typeface="Calibri"/>
                          <a:cs typeface="Calibri"/>
                        </a:rPr>
                        <a:t>r"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0800">
                      <a:solidFill>
                        <a:srgbClr val="FF8200"/>
                      </a:solidFill>
                      <a:prstDash val="solid"/>
                    </a:lnL>
                    <a:lnR w="50800">
                      <a:solidFill>
                        <a:srgbClr val="FF8200"/>
                      </a:solidFill>
                      <a:prstDash val="solid"/>
                    </a:lnR>
                    <a:lnB w="50800">
                      <a:solidFill>
                        <a:srgbClr val="FF82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2864" y="1566672"/>
            <a:ext cx="8465820" cy="3764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0860" y="1522475"/>
            <a:ext cx="1839595" cy="364490"/>
          </a:xfrm>
          <a:custGeom>
            <a:avLst/>
            <a:gdLst/>
            <a:ahLst/>
            <a:cxnLst/>
            <a:rect l="l" t="t" r="r" b="b"/>
            <a:pathLst>
              <a:path w="1839595" h="364489">
                <a:moveTo>
                  <a:pt x="0" y="364236"/>
                </a:moveTo>
                <a:lnTo>
                  <a:pt x="1839467" y="364236"/>
                </a:lnTo>
                <a:lnTo>
                  <a:pt x="1839467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1114" y="1534922"/>
            <a:ext cx="8529320" cy="3827779"/>
          </a:xfrm>
          <a:prstGeom prst="rect">
            <a:avLst/>
          </a:prstGeom>
          <a:ln w="63500">
            <a:solidFill>
              <a:srgbClr val="FF82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909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检索结果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高级检索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51753" y="1683257"/>
            <a:ext cx="4980940" cy="521334"/>
          </a:xfrm>
          <a:custGeom>
            <a:avLst/>
            <a:gdLst/>
            <a:ahLst/>
            <a:cxnLst/>
            <a:rect l="l" t="t" r="r" b="b"/>
            <a:pathLst>
              <a:path w="4980940" h="521335">
                <a:moveTo>
                  <a:pt x="0" y="521208"/>
                </a:moveTo>
                <a:lnTo>
                  <a:pt x="4980432" y="521208"/>
                </a:lnTo>
                <a:lnTo>
                  <a:pt x="4980432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24188" y="2225039"/>
            <a:ext cx="1530350" cy="42862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5527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检索语句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719" y="2225039"/>
            <a:ext cx="2251075" cy="26854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1874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案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例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： 在在文中检索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ack"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"M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dial i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ction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"diab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N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"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ancer"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32660"/>
            <a:ext cx="12192000" cy="2760345"/>
          </a:xfrm>
          <a:custGeom>
            <a:avLst/>
            <a:gdLst/>
            <a:ahLst/>
            <a:cxnLst/>
            <a:rect l="l" t="t" r="r" b="b"/>
            <a:pathLst>
              <a:path w="12192000" h="2760345">
                <a:moveTo>
                  <a:pt x="0" y="2759964"/>
                </a:moveTo>
                <a:lnTo>
                  <a:pt x="12192000" y="2759964"/>
                </a:lnTo>
                <a:lnTo>
                  <a:pt x="12192000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2142" y="3229346"/>
            <a:ext cx="9162415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ScienceDirect</a:t>
            </a:r>
            <a:r>
              <a:rPr sz="66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dirty="0">
                <a:solidFill>
                  <a:srgbClr val="FFFFFF"/>
                </a:solidFill>
                <a:latin typeface="微软雅黑"/>
                <a:cs typeface="微软雅黑"/>
              </a:rPr>
              <a:t>个人账号</a:t>
            </a:r>
            <a:endParaRPr sz="66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3"/>
              </a:rPr>
              <a:t>ww</a:t>
            </a:r>
            <a:r>
              <a:rPr spc="-125" dirty="0">
                <a:hlinkClick r:id="rId3"/>
              </a:rPr>
              <a:t>w</a:t>
            </a:r>
            <a:r>
              <a:rPr spc="-5" dirty="0">
                <a:hlinkClick r:id="rId3"/>
              </a:rPr>
              <a:t>.</a:t>
            </a:r>
            <a:r>
              <a:rPr spc="5" dirty="0">
                <a:hlinkClick r:id="rId3"/>
              </a:rPr>
              <a:t>s</a:t>
            </a:r>
            <a:r>
              <a:rPr spc="-5" dirty="0">
                <a:hlinkClick r:id="rId3"/>
              </a:rPr>
              <a:t>cien</a:t>
            </a:r>
            <a:r>
              <a:rPr spc="5" dirty="0">
                <a:hlinkClick r:id="rId3"/>
              </a:rPr>
              <a:t>c</a:t>
            </a:r>
            <a:r>
              <a:rPr spc="-5" dirty="0">
                <a:hlinkClick r:id="rId3"/>
              </a:rPr>
              <a:t>edi</a:t>
            </a:r>
            <a:r>
              <a:rPr spc="-25" dirty="0">
                <a:hlinkClick r:id="rId3"/>
              </a:rPr>
              <a:t>r</a:t>
            </a:r>
            <a:r>
              <a:rPr spc="-5" dirty="0">
                <a:hlinkClick r:id="rId3"/>
              </a:rPr>
              <a:t>ect</a:t>
            </a:r>
            <a:r>
              <a:rPr spc="5" dirty="0">
                <a:hlinkClick r:id="rId3"/>
              </a:rPr>
              <a:t>.</a:t>
            </a:r>
            <a:r>
              <a:rPr spc="-15" dirty="0">
                <a:hlinkClick r:id="rId3"/>
              </a:rPr>
              <a:t>c</a:t>
            </a:r>
            <a:r>
              <a:rPr dirty="0">
                <a:hlinkClick r:id="rId3"/>
              </a:rPr>
              <a:t>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32660"/>
            <a:ext cx="12192000" cy="2760345"/>
          </a:xfrm>
          <a:custGeom>
            <a:avLst/>
            <a:gdLst/>
            <a:ahLst/>
            <a:cxnLst/>
            <a:rect l="l" t="t" r="r" b="b"/>
            <a:pathLst>
              <a:path w="12192000" h="2760345">
                <a:moveTo>
                  <a:pt x="0" y="2759964"/>
                </a:moveTo>
                <a:lnTo>
                  <a:pt x="12192000" y="2759964"/>
                </a:lnTo>
                <a:lnTo>
                  <a:pt x="12192000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52142" y="3229346"/>
            <a:ext cx="7485380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ScienceDirect</a:t>
            </a:r>
            <a:r>
              <a:rPr sz="66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dirty="0">
                <a:solidFill>
                  <a:srgbClr val="FFFFFF"/>
                </a:solidFill>
                <a:latin typeface="微软雅黑"/>
                <a:cs typeface="微软雅黑"/>
              </a:rPr>
              <a:t>浏览</a:t>
            </a:r>
            <a:endParaRPr sz="6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24939"/>
            <a:ext cx="12191999" cy="521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07345" y="1581150"/>
            <a:ext cx="867410" cy="416559"/>
          </a:xfrm>
          <a:custGeom>
            <a:avLst/>
            <a:gdLst/>
            <a:ahLst/>
            <a:cxnLst/>
            <a:rect l="l" t="t" r="r" b="b"/>
            <a:pathLst>
              <a:path w="867409" h="416560">
                <a:moveTo>
                  <a:pt x="0" y="69341"/>
                </a:moveTo>
                <a:lnTo>
                  <a:pt x="12647" y="29359"/>
                </a:lnTo>
                <a:lnTo>
                  <a:pt x="45048" y="4359"/>
                </a:lnTo>
                <a:lnTo>
                  <a:pt x="797813" y="0"/>
                </a:lnTo>
                <a:lnTo>
                  <a:pt x="812293" y="1507"/>
                </a:lnTo>
                <a:lnTo>
                  <a:pt x="848205" y="21663"/>
                </a:lnTo>
                <a:lnTo>
                  <a:pt x="866363" y="58801"/>
                </a:lnTo>
                <a:lnTo>
                  <a:pt x="867155" y="346710"/>
                </a:lnTo>
                <a:lnTo>
                  <a:pt x="865648" y="361189"/>
                </a:lnTo>
                <a:lnTo>
                  <a:pt x="845492" y="397101"/>
                </a:lnTo>
                <a:lnTo>
                  <a:pt x="808354" y="415259"/>
                </a:lnTo>
                <a:lnTo>
                  <a:pt x="69342" y="416051"/>
                </a:lnTo>
                <a:lnTo>
                  <a:pt x="54862" y="414544"/>
                </a:lnTo>
                <a:lnTo>
                  <a:pt x="18950" y="394388"/>
                </a:lnTo>
                <a:lnTo>
                  <a:pt x="792" y="357250"/>
                </a:lnTo>
                <a:lnTo>
                  <a:pt x="0" y="69341"/>
                </a:lnTo>
                <a:close/>
              </a:path>
            </a:pathLst>
          </a:custGeom>
          <a:ln w="50799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4911" y="2019300"/>
            <a:ext cx="4372356" cy="465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10116" y="2168651"/>
            <a:ext cx="1506220" cy="51054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4511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创建账号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4692" y="3429000"/>
            <a:ext cx="3032760" cy="69342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 marR="132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需填入学校域名后缀邮箱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  <a:hlinkClick r:id="rId5"/>
              </a:rPr>
              <a:t> 如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@p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ed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25106" y="2690622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186690" y="0"/>
                </a:moveTo>
                <a:lnTo>
                  <a:pt x="141820" y="5449"/>
                </a:lnTo>
                <a:lnTo>
                  <a:pt x="100887" y="20927"/>
                </a:lnTo>
                <a:lnTo>
                  <a:pt x="65186" y="45130"/>
                </a:lnTo>
                <a:lnTo>
                  <a:pt x="36015" y="76754"/>
                </a:lnTo>
                <a:lnTo>
                  <a:pt x="14668" y="114496"/>
                </a:lnTo>
                <a:lnTo>
                  <a:pt x="2442" y="157051"/>
                </a:lnTo>
                <a:lnTo>
                  <a:pt x="0" y="187451"/>
                </a:lnTo>
                <a:lnTo>
                  <a:pt x="618" y="202823"/>
                </a:lnTo>
                <a:lnTo>
                  <a:pt x="9515" y="246692"/>
                </a:lnTo>
                <a:lnTo>
                  <a:pt x="27966" y="286184"/>
                </a:lnTo>
                <a:lnTo>
                  <a:pt x="54673" y="319992"/>
                </a:lnTo>
                <a:lnTo>
                  <a:pt x="88341" y="346814"/>
                </a:lnTo>
                <a:lnTo>
                  <a:pt x="127674" y="365345"/>
                </a:lnTo>
                <a:lnTo>
                  <a:pt x="171376" y="374282"/>
                </a:lnTo>
                <a:lnTo>
                  <a:pt x="186690" y="374903"/>
                </a:lnTo>
                <a:lnTo>
                  <a:pt x="202003" y="374282"/>
                </a:lnTo>
                <a:lnTo>
                  <a:pt x="245705" y="365345"/>
                </a:lnTo>
                <a:lnTo>
                  <a:pt x="285038" y="346814"/>
                </a:lnTo>
                <a:lnTo>
                  <a:pt x="318706" y="319992"/>
                </a:lnTo>
                <a:lnTo>
                  <a:pt x="345413" y="286184"/>
                </a:lnTo>
                <a:lnTo>
                  <a:pt x="363864" y="246692"/>
                </a:lnTo>
                <a:lnTo>
                  <a:pt x="372761" y="202823"/>
                </a:lnTo>
                <a:lnTo>
                  <a:pt x="373379" y="187451"/>
                </a:lnTo>
                <a:lnTo>
                  <a:pt x="372761" y="172080"/>
                </a:lnTo>
                <a:lnTo>
                  <a:pt x="363864" y="128211"/>
                </a:lnTo>
                <a:lnTo>
                  <a:pt x="345413" y="88719"/>
                </a:lnTo>
                <a:lnTo>
                  <a:pt x="318706" y="54911"/>
                </a:lnTo>
                <a:lnTo>
                  <a:pt x="285038" y="28089"/>
                </a:lnTo>
                <a:lnTo>
                  <a:pt x="245705" y="9558"/>
                </a:lnTo>
                <a:lnTo>
                  <a:pt x="202003" y="621"/>
                </a:lnTo>
                <a:lnTo>
                  <a:pt x="18669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25106" y="2690622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0" y="187451"/>
                </a:moveTo>
                <a:lnTo>
                  <a:pt x="5424" y="142412"/>
                </a:lnTo>
                <a:lnTo>
                  <a:pt x="20834" y="101316"/>
                </a:lnTo>
                <a:lnTo>
                  <a:pt x="44933" y="65469"/>
                </a:lnTo>
                <a:lnTo>
                  <a:pt x="76425" y="36173"/>
                </a:lnTo>
                <a:lnTo>
                  <a:pt x="114014" y="14733"/>
                </a:lnTo>
                <a:lnTo>
                  <a:pt x="156403" y="2454"/>
                </a:lnTo>
                <a:lnTo>
                  <a:pt x="186690" y="0"/>
                </a:lnTo>
                <a:lnTo>
                  <a:pt x="202003" y="621"/>
                </a:lnTo>
                <a:lnTo>
                  <a:pt x="245705" y="9558"/>
                </a:lnTo>
                <a:lnTo>
                  <a:pt x="285038" y="28089"/>
                </a:lnTo>
                <a:lnTo>
                  <a:pt x="318706" y="54911"/>
                </a:lnTo>
                <a:lnTo>
                  <a:pt x="345413" y="88719"/>
                </a:lnTo>
                <a:lnTo>
                  <a:pt x="363864" y="128211"/>
                </a:lnTo>
                <a:lnTo>
                  <a:pt x="372761" y="172080"/>
                </a:lnTo>
                <a:lnTo>
                  <a:pt x="373379" y="187451"/>
                </a:lnTo>
                <a:lnTo>
                  <a:pt x="372761" y="202823"/>
                </a:lnTo>
                <a:lnTo>
                  <a:pt x="363864" y="246692"/>
                </a:lnTo>
                <a:lnTo>
                  <a:pt x="345413" y="286184"/>
                </a:lnTo>
                <a:lnTo>
                  <a:pt x="318706" y="319992"/>
                </a:lnTo>
                <a:lnTo>
                  <a:pt x="285038" y="346814"/>
                </a:lnTo>
                <a:lnTo>
                  <a:pt x="245705" y="365345"/>
                </a:lnTo>
                <a:lnTo>
                  <a:pt x="202003" y="374282"/>
                </a:lnTo>
                <a:lnTo>
                  <a:pt x="186690" y="374903"/>
                </a:lnTo>
                <a:lnTo>
                  <a:pt x="171376" y="374282"/>
                </a:lnTo>
                <a:lnTo>
                  <a:pt x="127674" y="365345"/>
                </a:lnTo>
                <a:lnTo>
                  <a:pt x="88341" y="346814"/>
                </a:lnTo>
                <a:lnTo>
                  <a:pt x="54673" y="319992"/>
                </a:lnTo>
                <a:lnTo>
                  <a:pt x="27966" y="286184"/>
                </a:lnTo>
                <a:lnTo>
                  <a:pt x="9515" y="246692"/>
                </a:lnTo>
                <a:lnTo>
                  <a:pt x="618" y="202823"/>
                </a:lnTo>
                <a:lnTo>
                  <a:pt x="0" y="18745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41183" y="2769997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63306" y="3437382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186690" y="0"/>
                </a:moveTo>
                <a:lnTo>
                  <a:pt x="141820" y="5449"/>
                </a:lnTo>
                <a:lnTo>
                  <a:pt x="100887" y="20927"/>
                </a:lnTo>
                <a:lnTo>
                  <a:pt x="65186" y="45130"/>
                </a:lnTo>
                <a:lnTo>
                  <a:pt x="36015" y="76754"/>
                </a:lnTo>
                <a:lnTo>
                  <a:pt x="14668" y="114496"/>
                </a:lnTo>
                <a:lnTo>
                  <a:pt x="2442" y="157051"/>
                </a:lnTo>
                <a:lnTo>
                  <a:pt x="0" y="187451"/>
                </a:lnTo>
                <a:lnTo>
                  <a:pt x="618" y="202823"/>
                </a:lnTo>
                <a:lnTo>
                  <a:pt x="9515" y="246692"/>
                </a:lnTo>
                <a:lnTo>
                  <a:pt x="27966" y="286184"/>
                </a:lnTo>
                <a:lnTo>
                  <a:pt x="54673" y="319992"/>
                </a:lnTo>
                <a:lnTo>
                  <a:pt x="88341" y="346814"/>
                </a:lnTo>
                <a:lnTo>
                  <a:pt x="127674" y="365345"/>
                </a:lnTo>
                <a:lnTo>
                  <a:pt x="171376" y="374282"/>
                </a:lnTo>
                <a:lnTo>
                  <a:pt x="186690" y="374903"/>
                </a:lnTo>
                <a:lnTo>
                  <a:pt x="202003" y="374282"/>
                </a:lnTo>
                <a:lnTo>
                  <a:pt x="245705" y="365345"/>
                </a:lnTo>
                <a:lnTo>
                  <a:pt x="285038" y="346814"/>
                </a:lnTo>
                <a:lnTo>
                  <a:pt x="318706" y="319992"/>
                </a:lnTo>
                <a:lnTo>
                  <a:pt x="345413" y="286184"/>
                </a:lnTo>
                <a:lnTo>
                  <a:pt x="363864" y="246692"/>
                </a:lnTo>
                <a:lnTo>
                  <a:pt x="372761" y="202823"/>
                </a:lnTo>
                <a:lnTo>
                  <a:pt x="373379" y="187451"/>
                </a:lnTo>
                <a:lnTo>
                  <a:pt x="372761" y="172080"/>
                </a:lnTo>
                <a:lnTo>
                  <a:pt x="363864" y="128211"/>
                </a:lnTo>
                <a:lnTo>
                  <a:pt x="345413" y="88719"/>
                </a:lnTo>
                <a:lnTo>
                  <a:pt x="318706" y="54911"/>
                </a:lnTo>
                <a:lnTo>
                  <a:pt x="285038" y="28089"/>
                </a:lnTo>
                <a:lnTo>
                  <a:pt x="245705" y="9558"/>
                </a:lnTo>
                <a:lnTo>
                  <a:pt x="202003" y="621"/>
                </a:lnTo>
                <a:lnTo>
                  <a:pt x="18669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3306" y="3437382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0" y="187451"/>
                </a:moveTo>
                <a:lnTo>
                  <a:pt x="5424" y="142412"/>
                </a:lnTo>
                <a:lnTo>
                  <a:pt x="20834" y="101316"/>
                </a:lnTo>
                <a:lnTo>
                  <a:pt x="44933" y="65469"/>
                </a:lnTo>
                <a:lnTo>
                  <a:pt x="76425" y="36173"/>
                </a:lnTo>
                <a:lnTo>
                  <a:pt x="114014" y="14733"/>
                </a:lnTo>
                <a:lnTo>
                  <a:pt x="156403" y="2454"/>
                </a:lnTo>
                <a:lnTo>
                  <a:pt x="186690" y="0"/>
                </a:lnTo>
                <a:lnTo>
                  <a:pt x="202003" y="621"/>
                </a:lnTo>
                <a:lnTo>
                  <a:pt x="245705" y="9558"/>
                </a:lnTo>
                <a:lnTo>
                  <a:pt x="285038" y="28089"/>
                </a:lnTo>
                <a:lnTo>
                  <a:pt x="318706" y="54911"/>
                </a:lnTo>
                <a:lnTo>
                  <a:pt x="345413" y="88719"/>
                </a:lnTo>
                <a:lnTo>
                  <a:pt x="363864" y="128211"/>
                </a:lnTo>
                <a:lnTo>
                  <a:pt x="372761" y="172080"/>
                </a:lnTo>
                <a:lnTo>
                  <a:pt x="373379" y="187451"/>
                </a:lnTo>
                <a:lnTo>
                  <a:pt x="372761" y="202823"/>
                </a:lnTo>
                <a:lnTo>
                  <a:pt x="363864" y="246692"/>
                </a:lnTo>
                <a:lnTo>
                  <a:pt x="345413" y="286184"/>
                </a:lnTo>
                <a:lnTo>
                  <a:pt x="318706" y="319992"/>
                </a:lnTo>
                <a:lnTo>
                  <a:pt x="285038" y="346814"/>
                </a:lnTo>
                <a:lnTo>
                  <a:pt x="245705" y="365345"/>
                </a:lnTo>
                <a:lnTo>
                  <a:pt x="202003" y="374282"/>
                </a:lnTo>
                <a:lnTo>
                  <a:pt x="186690" y="374903"/>
                </a:lnTo>
                <a:lnTo>
                  <a:pt x="171376" y="374282"/>
                </a:lnTo>
                <a:lnTo>
                  <a:pt x="127674" y="365345"/>
                </a:lnTo>
                <a:lnTo>
                  <a:pt x="88341" y="346814"/>
                </a:lnTo>
                <a:lnTo>
                  <a:pt x="54673" y="319992"/>
                </a:lnTo>
                <a:lnTo>
                  <a:pt x="27966" y="286184"/>
                </a:lnTo>
                <a:lnTo>
                  <a:pt x="9515" y="246692"/>
                </a:lnTo>
                <a:lnTo>
                  <a:pt x="618" y="202823"/>
                </a:lnTo>
                <a:lnTo>
                  <a:pt x="0" y="18745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0018" y="3517010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6680" y="3002279"/>
            <a:ext cx="690880" cy="31432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名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07295" y="2997707"/>
            <a:ext cx="690880" cy="31432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姓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1104" y="4463796"/>
            <a:ext cx="2573020" cy="31432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设置密码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99269" y="5912358"/>
            <a:ext cx="1312545" cy="428625"/>
          </a:xfrm>
          <a:custGeom>
            <a:avLst/>
            <a:gdLst/>
            <a:ahLst/>
            <a:cxnLst/>
            <a:rect l="l" t="t" r="r" b="b"/>
            <a:pathLst>
              <a:path w="1312545" h="428625">
                <a:moveTo>
                  <a:pt x="0" y="428244"/>
                </a:moveTo>
                <a:lnTo>
                  <a:pt x="1312164" y="428244"/>
                </a:lnTo>
                <a:lnTo>
                  <a:pt x="1312164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57588" y="5558028"/>
            <a:ext cx="690880" cy="31242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z="1600" b="1" spc="-25" dirty="0">
                <a:solidFill>
                  <a:srgbClr val="FFFFFF"/>
                </a:solidFill>
                <a:latin typeface="等线"/>
                <a:cs typeface="等线"/>
              </a:rPr>
              <a:t>创建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98485" y="4258817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186690" y="0"/>
                </a:moveTo>
                <a:lnTo>
                  <a:pt x="141820" y="5449"/>
                </a:lnTo>
                <a:lnTo>
                  <a:pt x="100887" y="20927"/>
                </a:lnTo>
                <a:lnTo>
                  <a:pt x="65186" y="45130"/>
                </a:lnTo>
                <a:lnTo>
                  <a:pt x="36015" y="76754"/>
                </a:lnTo>
                <a:lnTo>
                  <a:pt x="14668" y="114496"/>
                </a:lnTo>
                <a:lnTo>
                  <a:pt x="2442" y="157051"/>
                </a:lnTo>
                <a:lnTo>
                  <a:pt x="0" y="187451"/>
                </a:lnTo>
                <a:lnTo>
                  <a:pt x="618" y="202823"/>
                </a:lnTo>
                <a:lnTo>
                  <a:pt x="9515" y="246692"/>
                </a:lnTo>
                <a:lnTo>
                  <a:pt x="27966" y="286184"/>
                </a:lnTo>
                <a:lnTo>
                  <a:pt x="54673" y="319992"/>
                </a:lnTo>
                <a:lnTo>
                  <a:pt x="88341" y="346814"/>
                </a:lnTo>
                <a:lnTo>
                  <a:pt x="127674" y="365345"/>
                </a:lnTo>
                <a:lnTo>
                  <a:pt x="171376" y="374282"/>
                </a:lnTo>
                <a:lnTo>
                  <a:pt x="186690" y="374903"/>
                </a:lnTo>
                <a:lnTo>
                  <a:pt x="202003" y="374282"/>
                </a:lnTo>
                <a:lnTo>
                  <a:pt x="245705" y="365345"/>
                </a:lnTo>
                <a:lnTo>
                  <a:pt x="285038" y="346814"/>
                </a:lnTo>
                <a:lnTo>
                  <a:pt x="318706" y="319992"/>
                </a:lnTo>
                <a:lnTo>
                  <a:pt x="345413" y="286184"/>
                </a:lnTo>
                <a:lnTo>
                  <a:pt x="363864" y="246692"/>
                </a:lnTo>
                <a:lnTo>
                  <a:pt x="372761" y="202823"/>
                </a:lnTo>
                <a:lnTo>
                  <a:pt x="373380" y="187451"/>
                </a:lnTo>
                <a:lnTo>
                  <a:pt x="372761" y="172080"/>
                </a:lnTo>
                <a:lnTo>
                  <a:pt x="363864" y="128211"/>
                </a:lnTo>
                <a:lnTo>
                  <a:pt x="345413" y="88719"/>
                </a:lnTo>
                <a:lnTo>
                  <a:pt x="318706" y="54911"/>
                </a:lnTo>
                <a:lnTo>
                  <a:pt x="285038" y="28089"/>
                </a:lnTo>
                <a:lnTo>
                  <a:pt x="245705" y="9558"/>
                </a:lnTo>
                <a:lnTo>
                  <a:pt x="202003" y="621"/>
                </a:lnTo>
                <a:lnTo>
                  <a:pt x="18669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8485" y="4258817"/>
            <a:ext cx="373380" cy="375285"/>
          </a:xfrm>
          <a:custGeom>
            <a:avLst/>
            <a:gdLst/>
            <a:ahLst/>
            <a:cxnLst/>
            <a:rect l="l" t="t" r="r" b="b"/>
            <a:pathLst>
              <a:path w="373379" h="375285">
                <a:moveTo>
                  <a:pt x="0" y="187451"/>
                </a:moveTo>
                <a:lnTo>
                  <a:pt x="5424" y="142412"/>
                </a:lnTo>
                <a:lnTo>
                  <a:pt x="20834" y="101316"/>
                </a:lnTo>
                <a:lnTo>
                  <a:pt x="44933" y="65469"/>
                </a:lnTo>
                <a:lnTo>
                  <a:pt x="76425" y="36173"/>
                </a:lnTo>
                <a:lnTo>
                  <a:pt x="114014" y="14733"/>
                </a:lnTo>
                <a:lnTo>
                  <a:pt x="156403" y="2454"/>
                </a:lnTo>
                <a:lnTo>
                  <a:pt x="186690" y="0"/>
                </a:lnTo>
                <a:lnTo>
                  <a:pt x="202003" y="621"/>
                </a:lnTo>
                <a:lnTo>
                  <a:pt x="245705" y="9558"/>
                </a:lnTo>
                <a:lnTo>
                  <a:pt x="285038" y="28089"/>
                </a:lnTo>
                <a:lnTo>
                  <a:pt x="318706" y="54911"/>
                </a:lnTo>
                <a:lnTo>
                  <a:pt x="345413" y="88719"/>
                </a:lnTo>
                <a:lnTo>
                  <a:pt x="363864" y="128211"/>
                </a:lnTo>
                <a:lnTo>
                  <a:pt x="372761" y="172080"/>
                </a:lnTo>
                <a:lnTo>
                  <a:pt x="373380" y="187451"/>
                </a:lnTo>
                <a:lnTo>
                  <a:pt x="372761" y="202823"/>
                </a:lnTo>
                <a:lnTo>
                  <a:pt x="363864" y="246692"/>
                </a:lnTo>
                <a:lnTo>
                  <a:pt x="345413" y="286184"/>
                </a:lnTo>
                <a:lnTo>
                  <a:pt x="318706" y="319992"/>
                </a:lnTo>
                <a:lnTo>
                  <a:pt x="285038" y="346814"/>
                </a:lnTo>
                <a:lnTo>
                  <a:pt x="245705" y="365345"/>
                </a:lnTo>
                <a:lnTo>
                  <a:pt x="202003" y="374282"/>
                </a:lnTo>
                <a:lnTo>
                  <a:pt x="186690" y="374903"/>
                </a:lnTo>
                <a:lnTo>
                  <a:pt x="171376" y="374282"/>
                </a:lnTo>
                <a:lnTo>
                  <a:pt x="127674" y="365345"/>
                </a:lnTo>
                <a:lnTo>
                  <a:pt x="88341" y="346814"/>
                </a:lnTo>
                <a:lnTo>
                  <a:pt x="54673" y="319992"/>
                </a:lnTo>
                <a:lnTo>
                  <a:pt x="27966" y="286184"/>
                </a:lnTo>
                <a:lnTo>
                  <a:pt x="9515" y="246692"/>
                </a:lnTo>
                <a:lnTo>
                  <a:pt x="618" y="202823"/>
                </a:lnTo>
                <a:lnTo>
                  <a:pt x="0" y="18745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15198" y="4338446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211818" y="5497829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186689" y="0"/>
                </a:moveTo>
                <a:lnTo>
                  <a:pt x="141820" y="5424"/>
                </a:lnTo>
                <a:lnTo>
                  <a:pt x="100887" y="20834"/>
                </a:lnTo>
                <a:lnTo>
                  <a:pt x="65186" y="44933"/>
                </a:lnTo>
                <a:lnTo>
                  <a:pt x="36015" y="76425"/>
                </a:lnTo>
                <a:lnTo>
                  <a:pt x="14668" y="114014"/>
                </a:lnTo>
                <a:lnTo>
                  <a:pt x="2442" y="156403"/>
                </a:lnTo>
                <a:lnTo>
                  <a:pt x="0" y="186690"/>
                </a:lnTo>
                <a:lnTo>
                  <a:pt x="618" y="202002"/>
                </a:lnTo>
                <a:lnTo>
                  <a:pt x="9515" y="245700"/>
                </a:lnTo>
                <a:lnTo>
                  <a:pt x="27966" y="285032"/>
                </a:lnTo>
                <a:lnTo>
                  <a:pt x="54673" y="318701"/>
                </a:lnTo>
                <a:lnTo>
                  <a:pt x="88341" y="345410"/>
                </a:lnTo>
                <a:lnTo>
                  <a:pt x="127674" y="363862"/>
                </a:lnTo>
                <a:lnTo>
                  <a:pt x="171376" y="372761"/>
                </a:lnTo>
                <a:lnTo>
                  <a:pt x="186689" y="373380"/>
                </a:lnTo>
                <a:lnTo>
                  <a:pt x="202003" y="372761"/>
                </a:lnTo>
                <a:lnTo>
                  <a:pt x="245705" y="363862"/>
                </a:lnTo>
                <a:lnTo>
                  <a:pt x="285038" y="345410"/>
                </a:lnTo>
                <a:lnTo>
                  <a:pt x="318706" y="318701"/>
                </a:lnTo>
                <a:lnTo>
                  <a:pt x="345413" y="285032"/>
                </a:lnTo>
                <a:lnTo>
                  <a:pt x="363864" y="245700"/>
                </a:lnTo>
                <a:lnTo>
                  <a:pt x="372761" y="202002"/>
                </a:lnTo>
                <a:lnTo>
                  <a:pt x="373379" y="186690"/>
                </a:lnTo>
                <a:lnTo>
                  <a:pt x="372761" y="171376"/>
                </a:lnTo>
                <a:lnTo>
                  <a:pt x="363864" y="127674"/>
                </a:lnTo>
                <a:lnTo>
                  <a:pt x="345413" y="88341"/>
                </a:lnTo>
                <a:lnTo>
                  <a:pt x="318706" y="54673"/>
                </a:lnTo>
                <a:lnTo>
                  <a:pt x="285038" y="27966"/>
                </a:lnTo>
                <a:lnTo>
                  <a:pt x="245705" y="9515"/>
                </a:lnTo>
                <a:lnTo>
                  <a:pt x="202003" y="618"/>
                </a:lnTo>
                <a:lnTo>
                  <a:pt x="186689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11818" y="5497829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0" y="186690"/>
                </a:moveTo>
                <a:lnTo>
                  <a:pt x="5424" y="141820"/>
                </a:lnTo>
                <a:lnTo>
                  <a:pt x="20834" y="100887"/>
                </a:lnTo>
                <a:lnTo>
                  <a:pt x="44933" y="65186"/>
                </a:lnTo>
                <a:lnTo>
                  <a:pt x="76425" y="36015"/>
                </a:lnTo>
                <a:lnTo>
                  <a:pt x="114014" y="14668"/>
                </a:lnTo>
                <a:lnTo>
                  <a:pt x="156403" y="2442"/>
                </a:lnTo>
                <a:lnTo>
                  <a:pt x="186689" y="0"/>
                </a:lnTo>
                <a:lnTo>
                  <a:pt x="202003" y="618"/>
                </a:lnTo>
                <a:lnTo>
                  <a:pt x="245705" y="9515"/>
                </a:lnTo>
                <a:lnTo>
                  <a:pt x="285038" y="27966"/>
                </a:lnTo>
                <a:lnTo>
                  <a:pt x="318706" y="54673"/>
                </a:lnTo>
                <a:lnTo>
                  <a:pt x="345413" y="88341"/>
                </a:lnTo>
                <a:lnTo>
                  <a:pt x="363864" y="127674"/>
                </a:lnTo>
                <a:lnTo>
                  <a:pt x="372761" y="171376"/>
                </a:lnTo>
                <a:lnTo>
                  <a:pt x="373379" y="186690"/>
                </a:lnTo>
                <a:lnTo>
                  <a:pt x="372761" y="202002"/>
                </a:lnTo>
                <a:lnTo>
                  <a:pt x="363864" y="245700"/>
                </a:lnTo>
                <a:lnTo>
                  <a:pt x="345413" y="285032"/>
                </a:lnTo>
                <a:lnTo>
                  <a:pt x="318706" y="318701"/>
                </a:lnTo>
                <a:lnTo>
                  <a:pt x="285038" y="345410"/>
                </a:lnTo>
                <a:lnTo>
                  <a:pt x="245705" y="363862"/>
                </a:lnTo>
                <a:lnTo>
                  <a:pt x="202003" y="372761"/>
                </a:lnTo>
                <a:lnTo>
                  <a:pt x="186689" y="373380"/>
                </a:lnTo>
                <a:lnTo>
                  <a:pt x="171376" y="372761"/>
                </a:lnTo>
                <a:lnTo>
                  <a:pt x="127674" y="363862"/>
                </a:lnTo>
                <a:lnTo>
                  <a:pt x="88341" y="345410"/>
                </a:lnTo>
                <a:lnTo>
                  <a:pt x="54673" y="318701"/>
                </a:lnTo>
                <a:lnTo>
                  <a:pt x="27966" y="285032"/>
                </a:lnTo>
                <a:lnTo>
                  <a:pt x="9515" y="245700"/>
                </a:lnTo>
                <a:lnTo>
                  <a:pt x="618" y="202002"/>
                </a:lnTo>
                <a:lnTo>
                  <a:pt x="0" y="18669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28784" y="5577484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6"/>
              </a:rPr>
              <a:t>ww</a:t>
            </a:r>
            <a:r>
              <a:rPr spc="-125" dirty="0">
                <a:hlinkClick r:id="rId6"/>
              </a:rPr>
              <a:t>w</a:t>
            </a:r>
            <a:r>
              <a:rPr spc="-5" dirty="0">
                <a:hlinkClick r:id="rId6"/>
              </a:rPr>
              <a:t>.</a:t>
            </a:r>
            <a:r>
              <a:rPr spc="5" dirty="0">
                <a:hlinkClick r:id="rId6"/>
              </a:rPr>
              <a:t>s</a:t>
            </a:r>
            <a:r>
              <a:rPr spc="-5" dirty="0">
                <a:hlinkClick r:id="rId6"/>
              </a:rPr>
              <a:t>cien</a:t>
            </a:r>
            <a:r>
              <a:rPr spc="5" dirty="0">
                <a:hlinkClick r:id="rId6"/>
              </a:rPr>
              <a:t>c</a:t>
            </a:r>
            <a:r>
              <a:rPr spc="-5" dirty="0">
                <a:hlinkClick r:id="rId6"/>
              </a:rPr>
              <a:t>edi</a:t>
            </a:r>
            <a:r>
              <a:rPr spc="-25" dirty="0">
                <a:hlinkClick r:id="rId6"/>
              </a:rPr>
              <a:t>r</a:t>
            </a:r>
            <a:r>
              <a:rPr spc="-5" dirty="0">
                <a:hlinkClick r:id="rId6"/>
              </a:rPr>
              <a:t>ect</a:t>
            </a:r>
            <a:r>
              <a:rPr spc="5" dirty="0">
                <a:hlinkClick r:id="rId6"/>
              </a:rPr>
              <a:t>.</a:t>
            </a:r>
            <a:r>
              <a:rPr spc="-15" dirty="0">
                <a:hlinkClick r:id="rId6"/>
              </a:rPr>
              <a:t>c</a:t>
            </a:r>
            <a:r>
              <a:rPr dirty="0">
                <a:hlinkClick r:id="rId6"/>
              </a:rPr>
              <a:t>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07664" y="379475"/>
            <a:ext cx="6181344" cy="2007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3507" y="475487"/>
            <a:ext cx="2095500" cy="302260"/>
          </a:xfrm>
          <a:custGeom>
            <a:avLst/>
            <a:gdLst/>
            <a:ahLst/>
            <a:cxnLst/>
            <a:rect l="l" t="t" r="r" b="b"/>
            <a:pathLst>
              <a:path w="2095500" h="302259">
                <a:moveTo>
                  <a:pt x="0" y="301751"/>
                </a:moveTo>
                <a:lnTo>
                  <a:pt x="2095500" y="301751"/>
                </a:lnTo>
                <a:lnTo>
                  <a:pt x="2095500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7664" y="2510027"/>
            <a:ext cx="6181344" cy="2074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4521" y="3758946"/>
            <a:ext cx="1065530" cy="234950"/>
          </a:xfrm>
          <a:custGeom>
            <a:avLst/>
            <a:gdLst/>
            <a:ahLst/>
            <a:cxnLst/>
            <a:rect l="l" t="t" r="r" b="b"/>
            <a:pathLst>
              <a:path w="1065529" h="234950">
                <a:moveTo>
                  <a:pt x="0" y="39115"/>
                </a:moveTo>
                <a:lnTo>
                  <a:pt x="20542" y="4687"/>
                </a:lnTo>
                <a:lnTo>
                  <a:pt x="1026160" y="0"/>
                </a:lnTo>
                <a:lnTo>
                  <a:pt x="1040224" y="2608"/>
                </a:lnTo>
                <a:lnTo>
                  <a:pt x="1052026" y="9781"/>
                </a:lnTo>
                <a:lnTo>
                  <a:pt x="1060588" y="20542"/>
                </a:lnTo>
                <a:lnTo>
                  <a:pt x="1064932" y="33914"/>
                </a:lnTo>
                <a:lnTo>
                  <a:pt x="1065276" y="195579"/>
                </a:lnTo>
                <a:lnTo>
                  <a:pt x="1062667" y="209644"/>
                </a:lnTo>
                <a:lnTo>
                  <a:pt x="1055494" y="221446"/>
                </a:lnTo>
                <a:lnTo>
                  <a:pt x="1044733" y="230008"/>
                </a:lnTo>
                <a:lnTo>
                  <a:pt x="1031361" y="234352"/>
                </a:lnTo>
                <a:lnTo>
                  <a:pt x="39115" y="234695"/>
                </a:lnTo>
                <a:lnTo>
                  <a:pt x="25051" y="232087"/>
                </a:lnTo>
                <a:lnTo>
                  <a:pt x="13249" y="224914"/>
                </a:lnTo>
                <a:lnTo>
                  <a:pt x="4687" y="214153"/>
                </a:lnTo>
                <a:lnTo>
                  <a:pt x="343" y="200781"/>
                </a:lnTo>
                <a:lnTo>
                  <a:pt x="0" y="39115"/>
                </a:lnTo>
                <a:close/>
              </a:path>
            </a:pathLst>
          </a:custGeom>
          <a:ln w="50799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4323" y="4832603"/>
            <a:ext cx="6240780" cy="1900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5748" y="4804028"/>
            <a:ext cx="6297930" cy="1957705"/>
          </a:xfrm>
          <a:custGeom>
            <a:avLst/>
            <a:gdLst/>
            <a:ahLst/>
            <a:cxnLst/>
            <a:rect l="l" t="t" r="r" b="b"/>
            <a:pathLst>
              <a:path w="6297930" h="1957704">
                <a:moveTo>
                  <a:pt x="0" y="1957578"/>
                </a:moveTo>
                <a:lnTo>
                  <a:pt x="6297930" y="1957578"/>
                </a:lnTo>
                <a:lnTo>
                  <a:pt x="6297930" y="0"/>
                </a:lnTo>
                <a:lnTo>
                  <a:pt x="0" y="0"/>
                </a:lnTo>
                <a:lnTo>
                  <a:pt x="0" y="1957578"/>
                </a:lnTo>
                <a:close/>
              </a:path>
            </a:pathLst>
          </a:custGeom>
          <a:ln w="5715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8861" y="6410705"/>
            <a:ext cx="824865" cy="302260"/>
          </a:xfrm>
          <a:custGeom>
            <a:avLst/>
            <a:gdLst/>
            <a:ahLst/>
            <a:cxnLst/>
            <a:rect l="l" t="t" r="r" b="b"/>
            <a:pathLst>
              <a:path w="824865" h="302259">
                <a:moveTo>
                  <a:pt x="0" y="50292"/>
                </a:moveTo>
                <a:lnTo>
                  <a:pt x="16716" y="12835"/>
                </a:lnTo>
                <a:lnTo>
                  <a:pt x="774192" y="0"/>
                </a:lnTo>
                <a:lnTo>
                  <a:pt x="788483" y="2055"/>
                </a:lnTo>
                <a:lnTo>
                  <a:pt x="819377" y="28172"/>
                </a:lnTo>
                <a:lnTo>
                  <a:pt x="824484" y="251460"/>
                </a:lnTo>
                <a:lnTo>
                  <a:pt x="822431" y="265737"/>
                </a:lnTo>
                <a:lnTo>
                  <a:pt x="796328" y="296638"/>
                </a:lnTo>
                <a:lnTo>
                  <a:pt x="50292" y="301752"/>
                </a:lnTo>
                <a:lnTo>
                  <a:pt x="36000" y="299696"/>
                </a:lnTo>
                <a:lnTo>
                  <a:pt x="5106" y="273579"/>
                </a:lnTo>
                <a:lnTo>
                  <a:pt x="0" y="50292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4323" y="5798820"/>
            <a:ext cx="1525905" cy="429895"/>
          </a:xfrm>
          <a:custGeom>
            <a:avLst/>
            <a:gdLst/>
            <a:ahLst/>
            <a:cxnLst/>
            <a:rect l="l" t="t" r="r" b="b"/>
            <a:pathLst>
              <a:path w="1525904" h="429895">
                <a:moveTo>
                  <a:pt x="0" y="429767"/>
                </a:moveTo>
                <a:lnTo>
                  <a:pt x="1525524" y="429767"/>
                </a:lnTo>
                <a:lnTo>
                  <a:pt x="1525524" y="0"/>
                </a:lnTo>
                <a:lnTo>
                  <a:pt x="0" y="0"/>
                </a:lnTo>
                <a:lnTo>
                  <a:pt x="0" y="429767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7467" y="4981955"/>
            <a:ext cx="2251075" cy="830580"/>
          </a:xfrm>
          <a:custGeom>
            <a:avLst/>
            <a:gdLst/>
            <a:ahLst/>
            <a:cxnLst/>
            <a:rect l="l" t="t" r="r" b="b"/>
            <a:pathLst>
              <a:path w="2251075" h="830579">
                <a:moveTo>
                  <a:pt x="0" y="830580"/>
                </a:moveTo>
                <a:lnTo>
                  <a:pt x="2250948" y="830580"/>
                </a:lnTo>
                <a:lnTo>
                  <a:pt x="2250948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56208" y="5041307"/>
            <a:ext cx="3360420" cy="109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273810" indent="-287020">
              <a:lnSpc>
                <a:spcPct val="101200"/>
              </a:lnSpc>
            </a:pPr>
            <a:r>
              <a:rPr sz="1600" spc="-15" dirty="0">
                <a:solidFill>
                  <a:srgbClr val="FFFFFF"/>
                </a:solidFill>
                <a:latin typeface="Wingdings"/>
                <a:cs typeface="Wingdings"/>
              </a:rPr>
              <a:t>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155" dirty="0">
                <a:solidFill>
                  <a:srgbClr val="FFFFFF"/>
                </a:solidFill>
                <a:latin typeface="等线"/>
                <a:cs typeface="等线"/>
              </a:rPr>
              <a:t>跟踪研究主</a:t>
            </a:r>
            <a:r>
              <a:rPr sz="1600" spc="145" dirty="0">
                <a:solidFill>
                  <a:srgbClr val="FFFFFF"/>
                </a:solidFill>
                <a:latin typeface="等线"/>
                <a:cs typeface="等线"/>
              </a:rPr>
              <a:t>题</a:t>
            </a:r>
            <a:r>
              <a:rPr sz="1600" spc="155" dirty="0">
                <a:solidFill>
                  <a:srgbClr val="FFFFFF"/>
                </a:solidFill>
                <a:latin typeface="等线"/>
                <a:cs typeface="等线"/>
              </a:rPr>
              <a:t>最</a:t>
            </a:r>
            <a:r>
              <a:rPr sz="1600" spc="-20" dirty="0">
                <a:solidFill>
                  <a:srgbClr val="FFFFFF"/>
                </a:solidFill>
                <a:latin typeface="等线"/>
                <a:cs typeface="等线"/>
              </a:rPr>
              <a:t>新</a:t>
            </a:r>
            <a:r>
              <a:rPr sz="1600" spc="-15" dirty="0">
                <a:solidFill>
                  <a:srgbClr val="FFFFFF"/>
                </a:solidFill>
                <a:latin typeface="等线"/>
                <a:cs typeface="等线"/>
              </a:rPr>
              <a:t> 进展</a:t>
            </a:r>
            <a:endParaRPr sz="1600">
              <a:latin typeface="等线"/>
              <a:cs typeface="等线"/>
            </a:endParaRPr>
          </a:p>
          <a:p>
            <a:pPr marL="299085" indent="-286385">
              <a:lnSpc>
                <a:spcPct val="100000"/>
              </a:lnSpc>
              <a:buClr>
                <a:srgbClr val="FFFFFF"/>
              </a:buClr>
              <a:buFont typeface="Wingdings"/>
              <a:buChar char=""/>
              <a:tabLst>
                <a:tab pos="299720" algn="l"/>
              </a:tabLst>
            </a:pPr>
            <a:r>
              <a:rPr sz="1600" spc="-20" dirty="0">
                <a:solidFill>
                  <a:srgbClr val="FFFFFF"/>
                </a:solidFill>
                <a:latin typeface="等线"/>
                <a:cs typeface="等线"/>
              </a:rPr>
              <a:t>下载</a:t>
            </a:r>
            <a:r>
              <a:rPr sz="1600" spc="-19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opic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55"/>
              </a:spcBef>
            </a:pP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opic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7467" y="3249167"/>
            <a:ext cx="2251075" cy="34036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600" spc="-20" dirty="0">
                <a:solidFill>
                  <a:srgbClr val="FFFFFF"/>
                </a:solidFill>
                <a:latin typeface="等线"/>
                <a:cs typeface="等线"/>
              </a:rPr>
              <a:t>跟踪研究领域最新进展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78452" y="1909572"/>
            <a:ext cx="1280160" cy="370840"/>
          </a:xfrm>
          <a:custGeom>
            <a:avLst/>
            <a:gdLst/>
            <a:ahLst/>
            <a:cxnLst/>
            <a:rect l="l" t="t" r="r" b="b"/>
            <a:pathLst>
              <a:path w="1280160" h="370839">
                <a:moveTo>
                  <a:pt x="0" y="370332"/>
                </a:moveTo>
                <a:lnTo>
                  <a:pt x="1280160" y="370332"/>
                </a:lnTo>
                <a:lnTo>
                  <a:pt x="1280160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3759" y="4041647"/>
            <a:ext cx="1065530" cy="338455"/>
          </a:xfrm>
          <a:custGeom>
            <a:avLst/>
            <a:gdLst/>
            <a:ahLst/>
            <a:cxnLst/>
            <a:rect l="l" t="t" r="r" b="b"/>
            <a:pathLst>
              <a:path w="1065529" h="338454">
                <a:moveTo>
                  <a:pt x="0" y="338327"/>
                </a:moveTo>
                <a:lnTo>
                  <a:pt x="1065276" y="338327"/>
                </a:lnTo>
                <a:lnTo>
                  <a:pt x="1065276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6988" y="1130808"/>
            <a:ext cx="2251075" cy="36893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等线"/>
                <a:cs typeface="等线"/>
              </a:rPr>
              <a:t>跟踪期刊最新进展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6"/>
              </a:rPr>
              <a:t>ww</a:t>
            </a:r>
            <a:r>
              <a:rPr spc="-125" dirty="0">
                <a:hlinkClick r:id="rId6"/>
              </a:rPr>
              <a:t>w</a:t>
            </a:r>
            <a:r>
              <a:rPr spc="-5" dirty="0">
                <a:hlinkClick r:id="rId6"/>
              </a:rPr>
              <a:t>.</a:t>
            </a:r>
            <a:r>
              <a:rPr spc="5" dirty="0">
                <a:hlinkClick r:id="rId6"/>
              </a:rPr>
              <a:t>s</a:t>
            </a:r>
            <a:r>
              <a:rPr spc="-5" dirty="0">
                <a:hlinkClick r:id="rId6"/>
              </a:rPr>
              <a:t>cien</a:t>
            </a:r>
            <a:r>
              <a:rPr spc="5" dirty="0">
                <a:hlinkClick r:id="rId6"/>
              </a:rPr>
              <a:t>c</a:t>
            </a:r>
            <a:r>
              <a:rPr spc="-5" dirty="0">
                <a:hlinkClick r:id="rId6"/>
              </a:rPr>
              <a:t>edi</a:t>
            </a:r>
            <a:r>
              <a:rPr spc="-25" dirty="0">
                <a:hlinkClick r:id="rId6"/>
              </a:rPr>
              <a:t>r</a:t>
            </a:r>
            <a:r>
              <a:rPr spc="-5" dirty="0">
                <a:hlinkClick r:id="rId6"/>
              </a:rPr>
              <a:t>ect</a:t>
            </a:r>
            <a:r>
              <a:rPr spc="5" dirty="0">
                <a:hlinkClick r:id="rId6"/>
              </a:rPr>
              <a:t>.</a:t>
            </a:r>
            <a:r>
              <a:rPr spc="-15" dirty="0">
                <a:hlinkClick r:id="rId6"/>
              </a:rPr>
              <a:t>c</a:t>
            </a:r>
            <a:r>
              <a:rPr dirty="0">
                <a:hlinkClick r:id="rId6"/>
              </a:rPr>
              <a:t>om</a:t>
            </a: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344164" y="350900"/>
          <a:ext cx="6244844" cy="4415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5682">
                <a:tc>
                  <a:txBody>
                    <a:bodyPr/>
                    <a:lstStyle/>
                    <a:p>
                      <a:pPr marL="1066165" indent="366522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期刊页面</a:t>
                      </a:r>
                      <a:endParaRPr sz="1600">
                        <a:latin typeface="等线"/>
                        <a:cs typeface="等线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6616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设置提醒</a:t>
                      </a:r>
                      <a:endParaRPr sz="18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L w="57150">
                      <a:solidFill>
                        <a:srgbClr val="FF8200"/>
                      </a:solidFill>
                      <a:prstDash val="solid"/>
                    </a:lnL>
                    <a:lnR w="57150">
                      <a:solidFill>
                        <a:srgbClr val="FF8200"/>
                      </a:solidFill>
                      <a:prstDash val="solid"/>
                    </a:lnR>
                    <a:lnT w="57150">
                      <a:solidFill>
                        <a:srgbClr val="FF8200"/>
                      </a:solidFill>
                      <a:prstDash val="solid"/>
                    </a:lnT>
                    <a:lnB w="57150">
                      <a:solidFill>
                        <a:srgbClr val="FF8200"/>
                      </a:solidFill>
                      <a:prstDash val="solid"/>
                    </a:lnB>
                    <a:solidFill>
                      <a:srgbClr val="FF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44">
                <a:tc>
                  <a:txBody>
                    <a:bodyPr/>
                    <a:lstStyle/>
                    <a:p>
                      <a:endParaRPr sz="18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T w="57150">
                      <a:solidFill>
                        <a:srgbClr val="FF8200"/>
                      </a:solidFill>
                      <a:prstDash val="solid"/>
                    </a:lnT>
                    <a:lnB w="63500">
                      <a:solidFill>
                        <a:srgbClr val="FF82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914">
                <a:tc>
                  <a:txBody>
                    <a:bodyPr/>
                    <a:lstStyle/>
                    <a:p>
                      <a:pPr marL="98425" indent="6731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检索结果页面</a:t>
                      </a:r>
                      <a:endParaRPr sz="1400">
                        <a:latin typeface="等线"/>
                        <a:cs typeface="等线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设置提醒</a:t>
                      </a:r>
                      <a:endParaRPr sz="16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L w="63500">
                      <a:solidFill>
                        <a:srgbClr val="FF8200"/>
                      </a:solidFill>
                      <a:prstDash val="solid"/>
                    </a:lnL>
                    <a:lnR w="63500">
                      <a:solidFill>
                        <a:srgbClr val="FF8200"/>
                      </a:solidFill>
                      <a:prstDash val="solid"/>
                    </a:lnR>
                    <a:lnT w="63500">
                      <a:solidFill>
                        <a:srgbClr val="FF8200"/>
                      </a:solidFill>
                      <a:prstDash val="solid"/>
                    </a:lnT>
                    <a:lnB w="63500">
                      <a:solidFill>
                        <a:srgbClr val="FF82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560564" y="6073902"/>
          <a:ext cx="1896555" cy="63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84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设置提醒</a:t>
                      </a:r>
                      <a:endParaRPr sz="14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下载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PDF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50800">
                      <a:solidFill>
                        <a:srgbClr val="FF8200"/>
                      </a:solidFill>
                      <a:prstDash val="solid"/>
                    </a:lnB>
                    <a:solidFill>
                      <a:srgbClr val="FF8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53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50800">
                      <a:solidFill>
                        <a:srgbClr val="FF82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0800">
                      <a:solidFill>
                        <a:srgbClr val="FF8200"/>
                      </a:solidFill>
                      <a:prstDash val="solid"/>
                    </a:lnL>
                    <a:lnR w="50800">
                      <a:solidFill>
                        <a:srgbClr val="FF8200"/>
                      </a:solidFill>
                      <a:prstDash val="solid"/>
                    </a:lnR>
                    <a:lnT w="50800">
                      <a:solidFill>
                        <a:srgbClr val="FF82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31876"/>
            <a:ext cx="3866515" cy="512445"/>
          </a:xfrm>
          <a:custGeom>
            <a:avLst/>
            <a:gdLst/>
            <a:ahLst/>
            <a:cxnLst/>
            <a:rect l="l" t="t" r="r" b="b"/>
            <a:pathLst>
              <a:path w="3866515" h="512444">
                <a:moveTo>
                  <a:pt x="0" y="512063"/>
                </a:moveTo>
                <a:lnTo>
                  <a:pt x="3866388" y="512063"/>
                </a:lnTo>
                <a:lnTo>
                  <a:pt x="3866388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1736" y="656098"/>
            <a:ext cx="3302635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ence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irect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校外远程访问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619" y="1962360"/>
            <a:ext cx="9418320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等线"/>
                <a:cs typeface="等线"/>
              </a:rPr>
              <a:t>校外读者可根据学校实际情况，选择以下方式进行访问：</a:t>
            </a:r>
            <a:endParaRPr sz="1800" dirty="0">
              <a:latin typeface="等线"/>
              <a:cs typeface="等线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Symbol"/>
                <a:cs typeface="Symbol"/>
              </a:rPr>
              <a:t>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dirty="0">
                <a:latin typeface="等线"/>
                <a:cs typeface="等线"/>
              </a:rPr>
              <a:t>通过学校</a:t>
            </a:r>
            <a:r>
              <a:rPr sz="1800" b="1" spc="-5" dirty="0">
                <a:latin typeface="Calibri"/>
                <a:cs typeface="Calibri"/>
              </a:rPr>
              <a:t>V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N</a:t>
            </a:r>
            <a:r>
              <a:rPr sz="1800" b="1" dirty="0">
                <a:latin typeface="等线"/>
                <a:cs typeface="等线"/>
              </a:rPr>
              <a:t>访问</a:t>
            </a:r>
            <a:endParaRPr sz="1800" dirty="0">
              <a:latin typeface="等线"/>
              <a:cs typeface="等线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Symbol"/>
                <a:cs typeface="Symbol"/>
              </a:rPr>
              <a:t>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dirty="0">
                <a:latin typeface="等线"/>
                <a:cs typeface="等线"/>
              </a:rPr>
              <a:t>机构域名远程访问：在</a:t>
            </a:r>
            <a:r>
              <a:rPr sz="1800" b="1" dirty="0">
                <a:latin typeface="Calibri"/>
                <a:cs typeface="Calibri"/>
              </a:rPr>
              <a:t>Sci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t</a:t>
            </a:r>
            <a:r>
              <a:rPr sz="1800" b="1" dirty="0">
                <a:latin typeface="等线"/>
                <a:cs typeface="等线"/>
              </a:rPr>
              <a:t>平台通过机构域名注册远程访问，并激活远程访问功能</a:t>
            </a:r>
            <a:endParaRPr sz="1800" dirty="0">
              <a:latin typeface="等线"/>
              <a:cs typeface="等线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800" dirty="0">
                <a:latin typeface="Symbol"/>
                <a:cs typeface="Symbol"/>
              </a:rPr>
              <a:t>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SI</a:t>
            </a:r>
            <a:r>
              <a:rPr sz="1800" b="1" spc="-5" dirty="0">
                <a:latin typeface="等线"/>
                <a:cs typeface="等线"/>
              </a:rPr>
              <a:t>校园账号访问：在</a:t>
            </a:r>
            <a:r>
              <a:rPr sz="1800" b="1" dirty="0">
                <a:latin typeface="Calibri"/>
                <a:cs typeface="Calibri"/>
              </a:rPr>
              <a:t>Scie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ce</a:t>
            </a:r>
            <a:r>
              <a:rPr sz="1800" b="1" spc="-1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等线"/>
                <a:cs typeface="等线"/>
              </a:rPr>
              <a:t>平台选择学校名称，并输入学号密码认证</a:t>
            </a:r>
            <a:endParaRPr sz="1800" dirty="0">
              <a:latin typeface="等线"/>
              <a:cs typeface="等线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900" y="5162355"/>
            <a:ext cx="77724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65"/>
              </a:lnSpc>
            </a:pPr>
            <a:r>
              <a:rPr sz="1900" b="1" i="1" u="sng" spc="-105" dirty="0">
                <a:solidFill>
                  <a:srgbClr val="FF8200"/>
                </a:solidFill>
                <a:latin typeface="宋体"/>
                <a:cs typeface="宋体"/>
              </a:rPr>
              <a:t>更多信息，请参考</a:t>
            </a:r>
            <a:r>
              <a:rPr sz="1900" b="1" i="1" u="sng" spc="-105" dirty="0">
                <a:solidFill>
                  <a:srgbClr val="FF8200"/>
                </a:solidFill>
                <a:latin typeface="宋体"/>
                <a:cs typeface="宋体"/>
                <a:hlinkClick r:id="rId3"/>
              </a:rPr>
              <a:t>：</a:t>
            </a:r>
            <a:r>
              <a:rPr sz="1900" b="1" i="1" u="sng" spc="-60" dirty="0">
                <a:solidFill>
                  <a:srgbClr val="FF8200"/>
                </a:solidFill>
                <a:latin typeface="宋体"/>
                <a:cs typeface="宋体"/>
                <a:hlinkClick r:id="rId3"/>
              </a:rPr>
              <a:t>https://mp.weixin.qq.com/s/jsMWoS6VeF0kebDvAUKeTg</a:t>
            </a:r>
            <a:endParaRPr sz="1900">
              <a:latin typeface="宋体"/>
              <a:cs typeface="宋体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95688" y="429768"/>
            <a:ext cx="1786127" cy="178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5"/>
              </a:rPr>
              <a:t>ww</a:t>
            </a:r>
            <a:r>
              <a:rPr spc="-125" dirty="0">
                <a:hlinkClick r:id="rId5"/>
              </a:rPr>
              <a:t>w</a:t>
            </a:r>
            <a:r>
              <a:rPr spc="-5" dirty="0">
                <a:hlinkClick r:id="rId5"/>
              </a:rPr>
              <a:t>.</a:t>
            </a:r>
            <a:r>
              <a:rPr spc="5" dirty="0">
                <a:hlinkClick r:id="rId5"/>
              </a:rPr>
              <a:t>s</a:t>
            </a:r>
            <a:r>
              <a:rPr spc="-5" dirty="0">
                <a:hlinkClick r:id="rId5"/>
              </a:rPr>
              <a:t>cien</a:t>
            </a:r>
            <a:r>
              <a:rPr spc="5" dirty="0">
                <a:hlinkClick r:id="rId5"/>
              </a:rPr>
              <a:t>c</a:t>
            </a:r>
            <a:r>
              <a:rPr spc="-5" dirty="0">
                <a:hlinkClick r:id="rId5"/>
              </a:rPr>
              <a:t>edi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ect</a:t>
            </a:r>
            <a:r>
              <a:rPr spc="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dirty="0">
                <a:hlinkClick r:id="rId5"/>
              </a:rPr>
              <a:t>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32660"/>
            <a:ext cx="12192000" cy="2760345"/>
          </a:xfrm>
          <a:custGeom>
            <a:avLst/>
            <a:gdLst/>
            <a:ahLst/>
            <a:cxnLst/>
            <a:rect l="l" t="t" r="r" b="b"/>
            <a:pathLst>
              <a:path w="12192000" h="2760345">
                <a:moveTo>
                  <a:pt x="0" y="2759964"/>
                </a:moveTo>
                <a:lnTo>
                  <a:pt x="12192000" y="2759964"/>
                </a:lnTo>
                <a:lnTo>
                  <a:pt x="12192000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27073" y="3229346"/>
            <a:ext cx="9162415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ScienceDirect</a:t>
            </a:r>
            <a:r>
              <a:rPr sz="66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dirty="0">
                <a:solidFill>
                  <a:srgbClr val="FFFFFF"/>
                </a:solidFill>
                <a:latin typeface="微软雅黑"/>
                <a:cs typeface="微软雅黑"/>
              </a:rPr>
              <a:t>在线支持</a:t>
            </a:r>
            <a:endParaRPr sz="66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3"/>
              </a:rPr>
              <a:t>ww</a:t>
            </a:r>
            <a:r>
              <a:rPr spc="-125" dirty="0">
                <a:hlinkClick r:id="rId3"/>
              </a:rPr>
              <a:t>w</a:t>
            </a:r>
            <a:r>
              <a:rPr spc="-5" dirty="0">
                <a:hlinkClick r:id="rId3"/>
              </a:rPr>
              <a:t>.</a:t>
            </a:r>
            <a:r>
              <a:rPr spc="5" dirty="0">
                <a:hlinkClick r:id="rId3"/>
              </a:rPr>
              <a:t>s</a:t>
            </a:r>
            <a:r>
              <a:rPr spc="-5" dirty="0">
                <a:hlinkClick r:id="rId3"/>
              </a:rPr>
              <a:t>cien</a:t>
            </a:r>
            <a:r>
              <a:rPr spc="5" dirty="0">
                <a:hlinkClick r:id="rId3"/>
              </a:rPr>
              <a:t>c</a:t>
            </a:r>
            <a:r>
              <a:rPr spc="-5" dirty="0">
                <a:hlinkClick r:id="rId3"/>
              </a:rPr>
              <a:t>edi</a:t>
            </a:r>
            <a:r>
              <a:rPr spc="-25" dirty="0">
                <a:hlinkClick r:id="rId3"/>
              </a:rPr>
              <a:t>r</a:t>
            </a:r>
            <a:r>
              <a:rPr spc="-5" dirty="0">
                <a:hlinkClick r:id="rId3"/>
              </a:rPr>
              <a:t>ect</a:t>
            </a:r>
            <a:r>
              <a:rPr spc="5" dirty="0">
                <a:hlinkClick r:id="rId3"/>
              </a:rPr>
              <a:t>.</a:t>
            </a:r>
            <a:r>
              <a:rPr spc="-15" dirty="0">
                <a:hlinkClick r:id="rId3"/>
              </a:rPr>
              <a:t>c</a:t>
            </a:r>
            <a:r>
              <a:rPr dirty="0">
                <a:hlinkClick r:id="rId3"/>
              </a:rPr>
              <a:t>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211"/>
            <a:ext cx="12178283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22520" y="1565147"/>
            <a:ext cx="4914900" cy="3208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0770" y="1533397"/>
            <a:ext cx="4978400" cy="3271520"/>
          </a:xfrm>
          <a:custGeom>
            <a:avLst/>
            <a:gdLst/>
            <a:ahLst/>
            <a:cxnLst/>
            <a:rect l="l" t="t" r="r" b="b"/>
            <a:pathLst>
              <a:path w="4978400" h="3271520">
                <a:moveTo>
                  <a:pt x="0" y="3271520"/>
                </a:moveTo>
                <a:lnTo>
                  <a:pt x="4978400" y="3271520"/>
                </a:lnTo>
                <a:lnTo>
                  <a:pt x="4978400" y="0"/>
                </a:lnTo>
                <a:lnTo>
                  <a:pt x="0" y="0"/>
                </a:lnTo>
                <a:lnTo>
                  <a:pt x="0" y="3271520"/>
                </a:lnTo>
                <a:close/>
              </a:path>
            </a:pathLst>
          </a:custGeom>
          <a:ln w="635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56192" y="1271016"/>
            <a:ext cx="753110" cy="254635"/>
          </a:xfrm>
          <a:custGeom>
            <a:avLst/>
            <a:gdLst/>
            <a:ahLst/>
            <a:cxnLst/>
            <a:rect l="l" t="t" r="r" b="b"/>
            <a:pathLst>
              <a:path w="753109" h="254634">
                <a:moveTo>
                  <a:pt x="376427" y="0"/>
                </a:moveTo>
                <a:lnTo>
                  <a:pt x="0" y="254508"/>
                </a:lnTo>
                <a:lnTo>
                  <a:pt x="752855" y="254508"/>
                </a:lnTo>
                <a:lnTo>
                  <a:pt x="376427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54923" y="1549908"/>
            <a:ext cx="1754505" cy="51054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143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在线支持中心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50556" y="2294990"/>
            <a:ext cx="939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8200"/>
                </a:solidFill>
                <a:latin typeface="等线"/>
                <a:cs typeface="等线"/>
              </a:rPr>
              <a:t>输入问题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支持中心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5"/>
              </a:rPr>
              <a:t>ww</a:t>
            </a:r>
            <a:r>
              <a:rPr spc="-125" dirty="0">
                <a:hlinkClick r:id="rId5"/>
              </a:rPr>
              <a:t>w</a:t>
            </a:r>
            <a:r>
              <a:rPr spc="-5" dirty="0">
                <a:hlinkClick r:id="rId5"/>
              </a:rPr>
              <a:t>.</a:t>
            </a:r>
            <a:r>
              <a:rPr spc="5" dirty="0">
                <a:hlinkClick r:id="rId5"/>
              </a:rPr>
              <a:t>s</a:t>
            </a:r>
            <a:r>
              <a:rPr spc="-5" dirty="0">
                <a:hlinkClick r:id="rId5"/>
              </a:rPr>
              <a:t>cien</a:t>
            </a:r>
            <a:r>
              <a:rPr spc="5" dirty="0">
                <a:hlinkClick r:id="rId5"/>
              </a:rPr>
              <a:t>c</a:t>
            </a:r>
            <a:r>
              <a:rPr spc="-5" dirty="0">
                <a:hlinkClick r:id="rId5"/>
              </a:rPr>
              <a:t>edi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ect</a:t>
            </a:r>
            <a:r>
              <a:rPr spc="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dirty="0">
                <a:hlinkClick r:id="rId5"/>
              </a:rPr>
              <a:t>om</a:t>
            </a:r>
          </a:p>
        </p:txBody>
      </p:sp>
      <p:sp>
        <p:nvSpPr>
          <p:cNvPr id="12" name="object 12"/>
          <p:cNvSpPr/>
          <p:nvPr/>
        </p:nvSpPr>
        <p:spPr>
          <a:xfrm>
            <a:off x="403986" y="6158649"/>
            <a:ext cx="11177270" cy="0"/>
          </a:xfrm>
          <a:custGeom>
            <a:avLst/>
            <a:gdLst/>
            <a:ahLst/>
            <a:cxnLst/>
            <a:rect l="l" t="t" r="r" b="b"/>
            <a:pathLst>
              <a:path w="11177270">
                <a:moveTo>
                  <a:pt x="0" y="0"/>
                </a:moveTo>
                <a:lnTo>
                  <a:pt x="11177016" y="0"/>
                </a:lnTo>
              </a:path>
            </a:pathLst>
          </a:custGeom>
          <a:ln w="8889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986" y="6341541"/>
            <a:ext cx="11158855" cy="0"/>
          </a:xfrm>
          <a:custGeom>
            <a:avLst/>
            <a:gdLst/>
            <a:ahLst/>
            <a:cxnLst/>
            <a:rect l="l" t="t" r="r" b="b"/>
            <a:pathLst>
              <a:path w="11158855">
                <a:moveTo>
                  <a:pt x="0" y="0"/>
                </a:moveTo>
                <a:lnTo>
                  <a:pt x="11158728" y="0"/>
                </a:lnTo>
              </a:path>
            </a:pathLst>
          </a:custGeom>
          <a:ln w="889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91464" y="5731237"/>
            <a:ext cx="11203305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dirty="0">
                <a:solidFill>
                  <a:srgbClr val="52555A"/>
                </a:solidFill>
                <a:latin typeface="等线"/>
                <a:cs typeface="等线"/>
              </a:rPr>
              <a:t>产品更新信息：</a:t>
            </a:r>
            <a:endParaRPr sz="1800">
              <a:latin typeface="等线"/>
              <a:cs typeface="等线"/>
            </a:endParaRPr>
          </a:p>
          <a:p>
            <a:pPr marL="12700" marR="5080" algn="just">
              <a:lnSpc>
                <a:spcPct val="100000"/>
              </a:lnSpc>
              <a:spcBef>
                <a:spcPts val="70"/>
              </a:spcBef>
            </a:pP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https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://s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3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r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vi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.el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vi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-1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r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.co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m/app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/a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n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we</a:t>
            </a:r>
            <a:r>
              <a:rPr sz="1200" spc="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r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s/detai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l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/a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_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id/2793</a:t>
            </a:r>
            <a:r>
              <a:rPr sz="1200" spc="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0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/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se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ss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io</a:t>
            </a:r>
            <a:r>
              <a:rPr sz="1200" spc="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n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/L3R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pb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U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vM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YxNDMxM</a:t>
            </a:r>
            <a:r>
              <a:rPr sz="1200" spc="-13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2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C9n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ZW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4vM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YxNDMxM</a:t>
            </a:r>
            <a:r>
              <a:rPr sz="1200" spc="-13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2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9za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Q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vZlV1Mm9vO</a:t>
            </a:r>
            <a:r>
              <a:rPr sz="1200" spc="2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F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82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19ya0lDbEp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 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McmV1MVBrNk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xLSn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V2d0</a:t>
            </a:r>
            <a:r>
              <a:rPr sz="1200" spc="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k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1dDRpT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jF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6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Q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4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x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F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M5S3ZiN3J3Zk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0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y</a:t>
            </a:r>
            <a:r>
              <a:rPr sz="1200" spc="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M3az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B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I</a:t>
            </a:r>
            <a:r>
              <a:rPr sz="1200" spc="-4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O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Xpw</a:t>
            </a:r>
            <a:r>
              <a:rPr sz="1200" spc="-6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n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J</a:t>
            </a:r>
            <a:r>
              <a:rPr sz="1200" spc="2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HZI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EI3ck45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Wlh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4M</a:t>
            </a:r>
            <a:r>
              <a:rPr sz="1200" spc="-7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dXSlhx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V25mdVBV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bmVV</a:t>
            </a:r>
            <a:r>
              <a:rPr sz="1200" spc="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0w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STFw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Xc3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X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0h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6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WmlS</a:t>
            </a:r>
            <a:r>
              <a:rPr sz="1200" spc="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mx</a:t>
            </a:r>
            <a:r>
              <a:rPr sz="1200" spc="3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i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OH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 p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dU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9</a:t>
            </a:r>
            <a:r>
              <a:rPr sz="1200" spc="-5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P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d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W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NBJTIx</a:t>
            </a:r>
            <a:r>
              <a:rPr sz="1200" spc="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J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I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x//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suppo</a:t>
            </a:r>
            <a:r>
              <a:rPr sz="1200" spc="2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r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t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h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u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b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/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s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i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n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di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r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e</a:t>
            </a:r>
            <a:r>
              <a:rPr sz="1200" spc="-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ct</a:t>
            </a:r>
            <a:r>
              <a:rPr sz="1200" spc="-2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/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p</a:t>
            </a:r>
            <a:r>
              <a:rPr sz="1200" spc="-15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/</a:t>
            </a:r>
            <a:r>
              <a:rPr sz="120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109</a:t>
            </a:r>
            <a:r>
              <a:rPr sz="1200" spc="-10" dirty="0">
                <a:solidFill>
                  <a:srgbClr val="52555A"/>
                </a:solidFill>
                <a:latin typeface="Segoe UI"/>
                <a:cs typeface="Segoe UI"/>
                <a:hlinkClick r:id="rId6"/>
              </a:rPr>
              <a:t>59/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3986" y="6524421"/>
            <a:ext cx="3957954" cy="0"/>
          </a:xfrm>
          <a:custGeom>
            <a:avLst/>
            <a:gdLst/>
            <a:ahLst/>
            <a:cxnLst/>
            <a:rect l="l" t="t" r="r" b="b"/>
            <a:pathLst>
              <a:path w="3957954">
                <a:moveTo>
                  <a:pt x="0" y="0"/>
                </a:moveTo>
                <a:lnTo>
                  <a:pt x="3957828" y="0"/>
                </a:lnTo>
              </a:path>
            </a:pathLst>
          </a:custGeom>
          <a:ln w="8889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38044" y="1325880"/>
            <a:ext cx="7958328" cy="5262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支持中心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51164" y="1284732"/>
            <a:ext cx="2045335" cy="510540"/>
          </a:xfrm>
          <a:custGeom>
            <a:avLst/>
            <a:gdLst/>
            <a:ahLst/>
            <a:cxnLst/>
            <a:rect l="l" t="t" r="r" b="b"/>
            <a:pathLst>
              <a:path w="2045334" h="510539">
                <a:moveTo>
                  <a:pt x="0" y="510539"/>
                </a:moveTo>
                <a:lnTo>
                  <a:pt x="2045207" y="510539"/>
                </a:lnTo>
                <a:lnTo>
                  <a:pt x="2045207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06294" y="1294130"/>
            <a:ext cx="8021955" cy="5326380"/>
          </a:xfrm>
          <a:prstGeom prst="rect">
            <a:avLst/>
          </a:prstGeom>
          <a:ln w="63500">
            <a:solidFill>
              <a:srgbClr val="FF82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50190" algn="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中文支持中心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4450" y="922655"/>
            <a:ext cx="81641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40" dirty="0">
                <a:solidFill>
                  <a:srgbClr val="FF8200"/>
                </a:solidFill>
                <a:latin typeface="Calibri"/>
                <a:cs typeface="Calibri"/>
              </a:rPr>
              <a:t>ht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t</a:t>
            </a:r>
            <a:r>
              <a:rPr sz="2200" b="1" spc="-35" dirty="0">
                <a:solidFill>
                  <a:srgbClr val="FF8200"/>
                </a:solidFill>
                <a:latin typeface="Calibri"/>
                <a:cs typeface="Calibri"/>
              </a:rPr>
              <a:t>p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s:/</a:t>
            </a:r>
            <a:r>
              <a:rPr sz="2200" b="1" spc="-55" dirty="0">
                <a:solidFill>
                  <a:srgbClr val="FF8200"/>
                </a:solidFill>
                <a:latin typeface="Calibri"/>
                <a:cs typeface="Calibri"/>
              </a:rPr>
              <a:t>/</a:t>
            </a:r>
            <a:r>
              <a:rPr sz="2200" b="1" spc="-20" dirty="0">
                <a:solidFill>
                  <a:srgbClr val="FF8200"/>
                </a:solidFill>
                <a:latin typeface="Calibri"/>
                <a:cs typeface="Calibri"/>
              </a:rPr>
              <a:t>cn</a:t>
            </a:r>
            <a:r>
              <a:rPr sz="2200" b="1" spc="-5" dirty="0">
                <a:solidFill>
                  <a:srgbClr val="FF8200"/>
                </a:solidFill>
                <a:latin typeface="Calibri"/>
                <a:cs typeface="Calibri"/>
              </a:rPr>
              <a:t>.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se</a:t>
            </a:r>
            <a:r>
              <a:rPr sz="2200" b="1" spc="5" dirty="0">
                <a:solidFill>
                  <a:srgbClr val="FF8200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vi</a:t>
            </a:r>
            <a:r>
              <a:rPr sz="2200" b="1" spc="-5" dirty="0">
                <a:solidFill>
                  <a:srgbClr val="FF8200"/>
                </a:solidFill>
                <a:latin typeface="Calibri"/>
                <a:cs typeface="Calibri"/>
              </a:rPr>
              <a:t>c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e.elsevie</a:t>
            </a:r>
            <a:r>
              <a:rPr sz="2200" b="1" spc="-195" dirty="0">
                <a:solidFill>
                  <a:srgbClr val="FF8200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.</a:t>
            </a:r>
            <a:r>
              <a:rPr sz="2200" b="1" spc="-5" dirty="0">
                <a:solidFill>
                  <a:srgbClr val="FF8200"/>
                </a:solidFill>
                <a:latin typeface="Calibri"/>
                <a:cs typeface="Calibri"/>
              </a:rPr>
              <a:t>c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om</a:t>
            </a:r>
            <a:r>
              <a:rPr sz="2200" b="1" spc="-55" dirty="0">
                <a:solidFill>
                  <a:srgbClr val="FF8200"/>
                </a:solidFill>
                <a:latin typeface="Calibri"/>
                <a:cs typeface="Calibri"/>
              </a:rPr>
              <a:t>/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app/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h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o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m</a:t>
            </a:r>
            <a:r>
              <a:rPr sz="2200" b="1" spc="-20" dirty="0">
                <a:solidFill>
                  <a:srgbClr val="FF8200"/>
                </a:solidFill>
                <a:latin typeface="Calibri"/>
                <a:cs typeface="Calibri"/>
              </a:rPr>
              <a:t>e</a:t>
            </a:r>
            <a:r>
              <a:rPr sz="2200" b="1" spc="-65" dirty="0">
                <a:solidFill>
                  <a:srgbClr val="FF8200"/>
                </a:solidFill>
                <a:latin typeface="Calibri"/>
                <a:cs typeface="Calibri"/>
              </a:rPr>
              <a:t>/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suppo</a:t>
            </a:r>
            <a:r>
              <a:rPr sz="2200" b="1" spc="0" dirty="0">
                <a:solidFill>
                  <a:srgbClr val="FF8200"/>
                </a:solidFill>
                <a:latin typeface="Calibri"/>
                <a:cs typeface="Calibri"/>
              </a:rPr>
              <a:t>r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t</a:t>
            </a:r>
            <a:r>
              <a:rPr sz="2200" b="1" spc="-25" dirty="0">
                <a:solidFill>
                  <a:srgbClr val="FF8200"/>
                </a:solidFill>
                <a:latin typeface="Calibri"/>
                <a:cs typeface="Calibri"/>
              </a:rPr>
              <a:t>h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ub</a:t>
            </a:r>
            <a:r>
              <a:rPr sz="2200" b="1" spc="-70" dirty="0">
                <a:solidFill>
                  <a:srgbClr val="FF8200"/>
                </a:solidFill>
                <a:latin typeface="Calibri"/>
                <a:cs typeface="Calibri"/>
              </a:rPr>
              <a:t>/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scien</a:t>
            </a:r>
            <a:r>
              <a:rPr sz="2200" b="1" dirty="0">
                <a:solidFill>
                  <a:srgbClr val="FF8200"/>
                </a:solidFill>
                <a:latin typeface="Calibri"/>
                <a:cs typeface="Calibri"/>
              </a:rPr>
              <a:t>c</a:t>
            </a:r>
            <a:r>
              <a:rPr sz="2200" b="1" spc="-15" dirty="0">
                <a:solidFill>
                  <a:srgbClr val="FF8200"/>
                </a:solidFill>
                <a:latin typeface="Calibri"/>
                <a:cs typeface="Calibri"/>
              </a:rPr>
              <a:t>edi</a:t>
            </a:r>
            <a:r>
              <a:rPr sz="2200" b="1" spc="-20" dirty="0">
                <a:solidFill>
                  <a:srgbClr val="FF8200"/>
                </a:solidFill>
                <a:latin typeface="Calibri"/>
                <a:cs typeface="Calibri"/>
              </a:rPr>
              <a:t>re</a:t>
            </a:r>
            <a:r>
              <a:rPr sz="2200" b="1" spc="-5" dirty="0">
                <a:solidFill>
                  <a:srgbClr val="FF8200"/>
                </a:solidFill>
                <a:latin typeface="Calibri"/>
                <a:cs typeface="Calibri"/>
              </a:rPr>
              <a:t>c</a:t>
            </a:r>
            <a:r>
              <a:rPr sz="2200" b="1" spc="-10" dirty="0">
                <a:solidFill>
                  <a:srgbClr val="FF8200"/>
                </a:solidFill>
                <a:latin typeface="Calibri"/>
                <a:cs typeface="Calibri"/>
              </a:rPr>
              <a:t>t/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4111" y="2243327"/>
            <a:ext cx="2045335" cy="42989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2288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可直接输入中文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647" y="2502407"/>
            <a:ext cx="1885188" cy="1885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5"/>
              </a:rPr>
              <a:t>ww</a:t>
            </a:r>
            <a:r>
              <a:rPr spc="-125" dirty="0">
                <a:hlinkClick r:id="rId5"/>
              </a:rPr>
              <a:t>w</a:t>
            </a:r>
            <a:r>
              <a:rPr spc="-5" dirty="0">
                <a:hlinkClick r:id="rId5"/>
              </a:rPr>
              <a:t>.</a:t>
            </a:r>
            <a:r>
              <a:rPr spc="5" dirty="0">
                <a:hlinkClick r:id="rId5"/>
              </a:rPr>
              <a:t>s</a:t>
            </a:r>
            <a:r>
              <a:rPr spc="-5" dirty="0">
                <a:hlinkClick r:id="rId5"/>
              </a:rPr>
              <a:t>cien</a:t>
            </a:r>
            <a:r>
              <a:rPr spc="5" dirty="0">
                <a:hlinkClick r:id="rId5"/>
              </a:rPr>
              <a:t>c</a:t>
            </a:r>
            <a:r>
              <a:rPr spc="-5" dirty="0">
                <a:hlinkClick r:id="rId5"/>
              </a:rPr>
              <a:t>edi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ect</a:t>
            </a:r>
            <a:r>
              <a:rPr spc="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dirty="0">
                <a:hlinkClick r:id="rId5"/>
              </a:rPr>
              <a:t>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在线培训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7432" y="926083"/>
            <a:ext cx="91363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4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ht</a:t>
            </a:r>
            <a:r>
              <a:rPr sz="2400" b="1" u="heavy" spc="-1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b="1" u="heavy" spc="-4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1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s:/</a:t>
            </a:r>
            <a:r>
              <a:rPr sz="2400" b="1" u="heavy" spc="-7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se</a:t>
            </a:r>
            <a:r>
              <a:rPr sz="2400" b="1" u="heavy" spc="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spc="-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vi</a:t>
            </a:r>
            <a:r>
              <a:rPr sz="2400" b="1" u="heavy" spc="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spc="-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e.elsevie</a:t>
            </a:r>
            <a:r>
              <a:rPr sz="2400" b="1" u="heavy" spc="-204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spc="-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400" b="1" u="heavy" spc="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400" b="1" u="heavy" spc="-7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ap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7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an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sw</a:t>
            </a:r>
            <a:r>
              <a:rPr sz="2400" b="1" u="heavy" spc="-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s/d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b="1" u="heavy" spc="-4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400" b="1" u="heavy" spc="-1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ail</a:t>
            </a:r>
            <a:r>
              <a:rPr sz="2400" b="1" u="heavy" spc="-8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spc="-1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a_i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/1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0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2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6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3</a:t>
            </a:r>
            <a:r>
              <a:rPr sz="2400" b="1" u="heavy" spc="-7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spc="-2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c/105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4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5</a:t>
            </a:r>
            <a:r>
              <a:rPr sz="2400" b="1" u="heavy" spc="-7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spc="-1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432" y="1291844"/>
            <a:ext cx="32899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port</a:t>
            </a:r>
            <a:r>
              <a:rPr sz="2400" b="1" u="heavy" spc="-3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400" b="1" u="heavy" spc="-1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2400" b="1" u="heavy" spc="-2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2400" b="1" u="heavy" spc="-7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400" b="1" u="heavy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sci</a:t>
            </a:r>
            <a:r>
              <a:rPr sz="2400" b="1" u="heavy" spc="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b="1" u="heavy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ncedi</a:t>
            </a:r>
            <a:r>
              <a:rPr sz="2400" b="1" u="heavy" spc="-3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400" b="1" u="heavy" spc="-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400" b="1" u="heavy" spc="5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400" b="1" u="heavy" spc="-10" dirty="0">
                <a:solidFill>
                  <a:srgbClr val="FF8200"/>
                </a:solidFill>
                <a:latin typeface="Calibri"/>
                <a:cs typeface="Calibri"/>
                <a:hlinkClick r:id="rId3"/>
              </a:rPr>
              <a:t>t/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88692" y="2031492"/>
            <a:ext cx="8807196" cy="4607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6942" y="1999742"/>
            <a:ext cx="8870950" cy="4671060"/>
          </a:xfrm>
          <a:custGeom>
            <a:avLst/>
            <a:gdLst/>
            <a:ahLst/>
            <a:cxnLst/>
            <a:rect l="l" t="t" r="r" b="b"/>
            <a:pathLst>
              <a:path w="8870950" h="4671059">
                <a:moveTo>
                  <a:pt x="0" y="4670552"/>
                </a:moveTo>
                <a:lnTo>
                  <a:pt x="8870696" y="4670552"/>
                </a:lnTo>
                <a:lnTo>
                  <a:pt x="8870696" y="0"/>
                </a:lnTo>
                <a:lnTo>
                  <a:pt x="0" y="0"/>
                </a:lnTo>
                <a:lnTo>
                  <a:pt x="0" y="4670552"/>
                </a:lnTo>
                <a:close/>
              </a:path>
            </a:pathLst>
          </a:custGeom>
          <a:ln w="635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53500" y="1520952"/>
            <a:ext cx="2413000" cy="51054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8859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在线视频使用指南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5"/>
              </a:rPr>
              <a:t>ww</a:t>
            </a:r>
            <a:r>
              <a:rPr spc="-125" dirty="0">
                <a:hlinkClick r:id="rId5"/>
              </a:rPr>
              <a:t>w</a:t>
            </a:r>
            <a:r>
              <a:rPr spc="-5" dirty="0">
                <a:hlinkClick r:id="rId5"/>
              </a:rPr>
              <a:t>.</a:t>
            </a:r>
            <a:r>
              <a:rPr spc="5" dirty="0">
                <a:hlinkClick r:id="rId5"/>
              </a:rPr>
              <a:t>s</a:t>
            </a:r>
            <a:r>
              <a:rPr spc="-5" dirty="0">
                <a:hlinkClick r:id="rId5"/>
              </a:rPr>
              <a:t>cien</a:t>
            </a:r>
            <a:r>
              <a:rPr spc="5" dirty="0">
                <a:hlinkClick r:id="rId5"/>
              </a:rPr>
              <a:t>c</a:t>
            </a:r>
            <a:r>
              <a:rPr spc="-5" dirty="0">
                <a:hlinkClick r:id="rId5"/>
              </a:rPr>
              <a:t>edi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ect</a:t>
            </a:r>
            <a:r>
              <a:rPr spc="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dirty="0">
                <a:hlinkClick r:id="rId5"/>
              </a:rPr>
              <a:t>om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5589" y="1026041"/>
            <a:ext cx="1297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研究者学院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3"/>
              </a:rPr>
              <a:t>ww</a:t>
            </a:r>
            <a:r>
              <a:rPr spc="-125" dirty="0">
                <a:hlinkClick r:id="rId3"/>
              </a:rPr>
              <a:t>w</a:t>
            </a:r>
            <a:r>
              <a:rPr spc="-5" dirty="0">
                <a:hlinkClick r:id="rId3"/>
              </a:rPr>
              <a:t>.</a:t>
            </a:r>
            <a:r>
              <a:rPr spc="5" dirty="0">
                <a:hlinkClick r:id="rId3"/>
              </a:rPr>
              <a:t>s</a:t>
            </a:r>
            <a:r>
              <a:rPr spc="-5" dirty="0">
                <a:hlinkClick r:id="rId3"/>
              </a:rPr>
              <a:t>cien</a:t>
            </a:r>
            <a:r>
              <a:rPr spc="5" dirty="0">
                <a:hlinkClick r:id="rId3"/>
              </a:rPr>
              <a:t>c</a:t>
            </a:r>
            <a:r>
              <a:rPr spc="-5" dirty="0">
                <a:hlinkClick r:id="rId3"/>
              </a:rPr>
              <a:t>edi</a:t>
            </a:r>
            <a:r>
              <a:rPr spc="-25" dirty="0">
                <a:hlinkClick r:id="rId3"/>
              </a:rPr>
              <a:t>r</a:t>
            </a:r>
            <a:r>
              <a:rPr spc="-5" dirty="0">
                <a:hlinkClick r:id="rId3"/>
              </a:rPr>
              <a:t>ect</a:t>
            </a:r>
            <a:r>
              <a:rPr spc="5" dirty="0">
                <a:hlinkClick r:id="rId3"/>
              </a:rPr>
              <a:t>.</a:t>
            </a:r>
            <a:r>
              <a:rPr spc="-15" dirty="0">
                <a:hlinkClick r:id="rId3"/>
              </a:rPr>
              <a:t>c</a:t>
            </a:r>
            <a:r>
              <a:rPr dirty="0">
                <a:hlinkClick r:id="rId3"/>
              </a:rPr>
              <a:t>om</a:t>
            </a:r>
          </a:p>
        </p:txBody>
      </p:sp>
      <p:sp>
        <p:nvSpPr>
          <p:cNvPr id="6" name="object 6"/>
          <p:cNvSpPr/>
          <p:nvPr/>
        </p:nvSpPr>
        <p:spPr>
          <a:xfrm>
            <a:off x="2566416" y="507491"/>
            <a:ext cx="8237220" cy="3189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6416" y="3916679"/>
            <a:ext cx="8237220" cy="2308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53453" y="6495541"/>
            <a:ext cx="3937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2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800" b="1" u="heavy" spc="-3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b="1" u="heavy" spc="-2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s:</a:t>
            </a:r>
            <a:r>
              <a:rPr sz="1800" b="1" u="heavy" spc="-2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800" b="1" u="heavy" spc="-1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1800" b="1" u="heavy" spc="-3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b="1" u="heavy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es</a:t>
            </a:r>
            <a:r>
              <a:rPr sz="1800" b="1" u="heavy" spc="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b="1" u="heavy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800" b="1" u="heavy" spc="-3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b="1" u="heavy" spc="-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ch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b="1" u="heavy" spc="-4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b="1" u="heavy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ca</a:t>
            </a:r>
            <a:r>
              <a:rPr sz="1800" b="1" u="heavy" spc="-2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b="1" u="heavy" spc="-4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m</a:t>
            </a:r>
            <a:r>
              <a:rPr sz="1800" b="1" u="heavy" spc="-12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y</a:t>
            </a:r>
            <a:r>
              <a:rPr sz="1800" b="1" u="heavy" spc="-1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b="1" u="heavy" spc="-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800" b="1" u="heavy" spc="-2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b="1" u="heavy" spc="-1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v</a:t>
            </a:r>
            <a:r>
              <a:rPr sz="1800" b="1" u="heavy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ie</a:t>
            </a:r>
            <a:r>
              <a:rPr sz="1800" b="1" u="heavy" spc="-17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b="1" u="heavy" spc="-1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.</a:t>
            </a:r>
            <a:r>
              <a:rPr sz="1800" b="1" u="heavy" spc="-1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1800" b="1" u="heavy" spc="-20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o</a:t>
            </a:r>
            <a:r>
              <a:rPr sz="1800" b="1" u="heavy" spc="-5" dirty="0">
                <a:solidFill>
                  <a:srgbClr val="FF8200"/>
                </a:solidFill>
                <a:latin typeface="Calibri"/>
                <a:cs typeface="Calibri"/>
                <a:hlinkClick r:id="rId6"/>
              </a:rPr>
              <a:t>m/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8411" y="803148"/>
            <a:ext cx="721360" cy="2470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等线"/>
                <a:cs typeface="等线"/>
              </a:rPr>
              <a:t>职业发展</a:t>
            </a:r>
            <a:endParaRPr sz="1000">
              <a:latin typeface="等线"/>
              <a:cs typeface="等线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9847" y="803148"/>
            <a:ext cx="791210" cy="2470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等线"/>
                <a:cs typeface="等线"/>
              </a:rPr>
              <a:t>中文资源</a:t>
            </a:r>
            <a:endParaRPr sz="1000">
              <a:latin typeface="等线"/>
              <a:cs typeface="等线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84819" y="751331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647" y="0"/>
                </a:lnTo>
              </a:path>
            </a:pathLst>
          </a:custGeom>
          <a:ln w="127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82811" y="752855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647" y="0"/>
                </a:lnTo>
              </a:path>
            </a:pathLst>
          </a:custGeom>
          <a:ln w="127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72028" y="3919728"/>
            <a:ext cx="721360" cy="2470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07314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等线"/>
                <a:cs typeface="等线"/>
              </a:rPr>
              <a:t>开展研究</a:t>
            </a:r>
            <a:endParaRPr sz="1000">
              <a:latin typeface="等线"/>
              <a:cs typeface="等线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3188" y="3919728"/>
            <a:ext cx="721360" cy="2470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等线"/>
                <a:cs typeface="等线"/>
              </a:rPr>
              <a:t>学术写作</a:t>
            </a:r>
            <a:endParaRPr sz="1000">
              <a:latin typeface="等线"/>
              <a:cs typeface="等线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95871" y="3919728"/>
            <a:ext cx="721360" cy="2470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等线"/>
                <a:cs typeface="等线"/>
              </a:rPr>
              <a:t>学术出版</a:t>
            </a:r>
            <a:endParaRPr sz="1000">
              <a:latin typeface="等线"/>
              <a:cs typeface="等线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18931" y="3919728"/>
            <a:ext cx="721360" cy="2470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等线"/>
                <a:cs typeface="等线"/>
              </a:rPr>
              <a:t>同行评议</a:t>
            </a:r>
            <a:endParaRPr sz="1000">
              <a:latin typeface="等线"/>
              <a:cs typeface="等线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34016" y="3919728"/>
            <a:ext cx="844550" cy="24701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等线"/>
                <a:cs typeface="等线"/>
              </a:rPr>
              <a:t>学术影响力</a:t>
            </a:r>
            <a:endParaRPr sz="10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9726" y="39124"/>
            <a:ext cx="4129404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数据库首页：</a:t>
            </a:r>
            <a:r>
              <a:rPr sz="2000" b="1" spc="-114" dirty="0">
                <a:solidFill>
                  <a:srgbClr val="FFFFFF"/>
                </a:solidFill>
                <a:latin typeface="等线"/>
                <a:cs typeface="等线"/>
              </a:rPr>
              <a:t> </a:t>
            </a:r>
            <a:r>
              <a:rPr sz="2000" b="1" u="heavy" spc="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2000" b="1" u="heavy" spc="-12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000" b="1" u="heavy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b="1" u="heavy" spc="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b="1" u="heavy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cien</a:t>
            </a:r>
            <a:r>
              <a:rPr sz="2000" b="1" u="heavy" spc="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b="1" u="heavy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edi</a:t>
            </a:r>
            <a:r>
              <a:rPr sz="2000" b="1" u="heavy" spc="-2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b="1" u="heavy" spc="-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ect</a:t>
            </a:r>
            <a:r>
              <a:rPr sz="2000" b="1" u="heavy" spc="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b="1" u="heavy" spc="-15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b="1" u="heavy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om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5276" y="6234785"/>
            <a:ext cx="451421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0" dirty="0">
                <a:solidFill>
                  <a:srgbClr val="FF8200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FF8200"/>
                </a:solidFill>
                <a:latin typeface="Calibri"/>
                <a:cs typeface="Calibri"/>
              </a:rPr>
              <a:t>mpo</a:t>
            </a:r>
            <a:r>
              <a:rPr sz="3600" spc="-55" dirty="0">
                <a:solidFill>
                  <a:srgbClr val="FF8200"/>
                </a:solidFill>
                <a:latin typeface="Calibri"/>
                <a:cs typeface="Calibri"/>
              </a:rPr>
              <a:t>w</a:t>
            </a:r>
            <a:r>
              <a:rPr sz="3600" spc="-15" dirty="0">
                <a:solidFill>
                  <a:srgbClr val="FF8200"/>
                </a:solidFill>
                <a:latin typeface="Calibri"/>
                <a:cs typeface="Calibri"/>
              </a:rPr>
              <a:t>ering</a:t>
            </a:r>
            <a:r>
              <a:rPr sz="3600" spc="-10" dirty="0">
                <a:solidFill>
                  <a:srgbClr val="FF8200"/>
                </a:solidFill>
                <a:latin typeface="Calibri"/>
                <a:cs typeface="Calibri"/>
              </a:rPr>
              <a:t> </a:t>
            </a:r>
            <a:r>
              <a:rPr sz="3600" spc="-90" dirty="0">
                <a:solidFill>
                  <a:srgbClr val="FF8200"/>
                </a:solidFill>
                <a:latin typeface="Calibri"/>
                <a:cs typeface="Calibri"/>
              </a:rPr>
              <a:t>K</a:t>
            </a:r>
            <a:r>
              <a:rPr sz="3600" spc="-5" dirty="0">
                <a:solidFill>
                  <a:srgbClr val="FF8200"/>
                </a:solidFill>
                <a:latin typeface="Calibri"/>
                <a:cs typeface="Calibri"/>
              </a:rPr>
              <a:t>no</a:t>
            </a:r>
            <a:r>
              <a:rPr sz="3600" spc="-15" dirty="0">
                <a:solidFill>
                  <a:srgbClr val="FF8200"/>
                </a:solidFill>
                <a:latin typeface="Calibri"/>
                <a:cs typeface="Calibri"/>
              </a:rPr>
              <a:t>w</a:t>
            </a:r>
            <a:r>
              <a:rPr sz="3600" dirty="0">
                <a:solidFill>
                  <a:srgbClr val="FF8200"/>
                </a:solidFill>
                <a:latin typeface="Calibri"/>
                <a:cs typeface="Calibri"/>
              </a:rPr>
              <a:t>led</a:t>
            </a:r>
            <a:r>
              <a:rPr sz="3600" spc="-30" dirty="0">
                <a:solidFill>
                  <a:srgbClr val="FF8200"/>
                </a:solidFill>
                <a:latin typeface="Calibri"/>
                <a:cs typeface="Calibri"/>
              </a:rPr>
              <a:t>g</a:t>
            </a:r>
            <a:r>
              <a:rPr sz="3600" spc="-20" dirty="0">
                <a:solidFill>
                  <a:srgbClr val="FF8200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291" y="2586227"/>
            <a:ext cx="1665732" cy="1667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0719" y="4322401"/>
            <a:ext cx="11684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52555A"/>
                </a:solidFill>
                <a:latin typeface="等线"/>
                <a:cs typeface="等线"/>
              </a:rPr>
              <a:t>爱思唯尔</a:t>
            </a:r>
            <a:endParaRPr sz="1800">
              <a:latin typeface="等线"/>
              <a:cs typeface="等线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52555A"/>
                </a:solidFill>
                <a:latin typeface="等线"/>
                <a:cs typeface="等线"/>
              </a:rPr>
              <a:t>科研服务号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0467" y="1293875"/>
            <a:ext cx="5686044" cy="425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54123" y="586477"/>
            <a:ext cx="7031990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52555A"/>
                </a:solidFill>
                <a:latin typeface="Arial Black"/>
                <a:cs typeface="Arial Black"/>
              </a:rPr>
              <a:t>2</a:t>
            </a:r>
            <a:r>
              <a:rPr sz="2800" b="1" spc="-35" dirty="0">
                <a:solidFill>
                  <a:srgbClr val="52555A"/>
                </a:solidFill>
                <a:latin typeface="Arial Black"/>
                <a:cs typeface="Arial Black"/>
              </a:rPr>
              <a:t>0</a:t>
            </a:r>
            <a:r>
              <a:rPr sz="2800" b="1" spc="-20" dirty="0">
                <a:solidFill>
                  <a:srgbClr val="52555A"/>
                </a:solidFill>
                <a:latin typeface="Arial Black"/>
                <a:cs typeface="Arial Black"/>
              </a:rPr>
              <a:t>21</a:t>
            </a:r>
            <a:r>
              <a:rPr sz="2800" b="1" spc="-5" dirty="0">
                <a:solidFill>
                  <a:srgbClr val="52555A"/>
                </a:solidFill>
                <a:latin typeface="Arial Black"/>
                <a:cs typeface="Arial Black"/>
              </a:rPr>
              <a:t> </a:t>
            </a:r>
            <a:r>
              <a:rPr sz="2800" b="1" spc="-30" dirty="0">
                <a:solidFill>
                  <a:srgbClr val="52555A"/>
                </a:solidFill>
                <a:latin typeface="Arial Black"/>
                <a:cs typeface="Arial Black"/>
              </a:rPr>
              <a:t>S</a:t>
            </a:r>
            <a:r>
              <a:rPr sz="2800" b="1" spc="-35" dirty="0">
                <a:solidFill>
                  <a:srgbClr val="52555A"/>
                </a:solidFill>
                <a:latin typeface="Arial Black"/>
                <a:cs typeface="Arial Black"/>
              </a:rPr>
              <a:t>c</a:t>
            </a:r>
            <a:r>
              <a:rPr sz="2800" b="1" spc="-15" dirty="0">
                <a:solidFill>
                  <a:srgbClr val="52555A"/>
                </a:solidFill>
                <a:latin typeface="Arial Black"/>
                <a:cs typeface="Arial Black"/>
              </a:rPr>
              <a:t>ie</a:t>
            </a:r>
            <a:r>
              <a:rPr sz="2800" b="1" spc="-30" dirty="0">
                <a:solidFill>
                  <a:srgbClr val="52555A"/>
                </a:solidFill>
                <a:latin typeface="Arial Black"/>
                <a:cs typeface="Arial Black"/>
              </a:rPr>
              <a:t>n</a:t>
            </a:r>
            <a:r>
              <a:rPr sz="2800" b="1" spc="-20" dirty="0">
                <a:solidFill>
                  <a:srgbClr val="52555A"/>
                </a:solidFill>
                <a:latin typeface="Arial Black"/>
                <a:cs typeface="Arial Black"/>
              </a:rPr>
              <a:t>c</a:t>
            </a:r>
            <a:r>
              <a:rPr sz="2800" b="1" spc="-35" dirty="0">
                <a:solidFill>
                  <a:srgbClr val="52555A"/>
                </a:solidFill>
                <a:latin typeface="Arial Black"/>
                <a:cs typeface="Arial Black"/>
              </a:rPr>
              <a:t>e</a:t>
            </a:r>
            <a:r>
              <a:rPr sz="2800" b="1" spc="-20" dirty="0">
                <a:solidFill>
                  <a:srgbClr val="52555A"/>
                </a:solidFill>
                <a:latin typeface="Arial Black"/>
                <a:cs typeface="Arial Black"/>
              </a:rPr>
              <a:t>Di</a:t>
            </a:r>
            <a:r>
              <a:rPr sz="2800" b="1" spc="20" dirty="0">
                <a:solidFill>
                  <a:srgbClr val="52555A"/>
                </a:solidFill>
                <a:latin typeface="Arial Black"/>
                <a:cs typeface="Arial Black"/>
              </a:rPr>
              <a:t>r</a:t>
            </a:r>
            <a:r>
              <a:rPr sz="2800" b="1" spc="-20" dirty="0">
                <a:solidFill>
                  <a:srgbClr val="52555A"/>
                </a:solidFill>
                <a:latin typeface="Arial Black"/>
                <a:cs typeface="Arial Black"/>
              </a:rPr>
              <a:t>e</a:t>
            </a:r>
            <a:r>
              <a:rPr sz="2800" b="1" spc="-35" dirty="0">
                <a:solidFill>
                  <a:srgbClr val="52555A"/>
                </a:solidFill>
                <a:latin typeface="Arial Black"/>
                <a:cs typeface="Arial Black"/>
              </a:rPr>
              <a:t>c</a:t>
            </a:r>
            <a:r>
              <a:rPr sz="2800" b="1" spc="-10" dirty="0">
                <a:solidFill>
                  <a:srgbClr val="52555A"/>
                </a:solidFill>
                <a:latin typeface="Arial Black"/>
                <a:cs typeface="Arial Black"/>
              </a:rPr>
              <a:t>t</a:t>
            </a:r>
            <a:r>
              <a:rPr sz="2800" b="1" spc="-35" dirty="0">
                <a:solidFill>
                  <a:srgbClr val="52555A"/>
                </a:solidFill>
                <a:latin typeface="等线"/>
                <a:cs typeface="等线"/>
              </a:rPr>
              <a:t>科研检索竞赛进</a:t>
            </a:r>
            <a:r>
              <a:rPr sz="2800" b="1" spc="-25" dirty="0">
                <a:solidFill>
                  <a:srgbClr val="52555A"/>
                </a:solidFill>
                <a:latin typeface="等线"/>
                <a:cs typeface="等线"/>
              </a:rPr>
              <a:t>行</a:t>
            </a:r>
            <a:r>
              <a:rPr sz="2800" b="1" spc="-30" dirty="0">
                <a:solidFill>
                  <a:srgbClr val="52555A"/>
                </a:solidFill>
                <a:latin typeface="等线"/>
                <a:cs typeface="等线"/>
              </a:rPr>
              <a:t>中</a:t>
            </a:r>
            <a:endParaRPr sz="2800">
              <a:latin typeface="等线"/>
              <a:cs typeface="等线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31876"/>
            <a:ext cx="1988820" cy="510540"/>
          </a:xfrm>
          <a:custGeom>
            <a:avLst/>
            <a:gdLst/>
            <a:ahLst/>
            <a:cxnLst/>
            <a:rect l="l" t="t" r="r" b="b"/>
            <a:pathLst>
              <a:path w="1988820" h="510540">
                <a:moveTo>
                  <a:pt x="0" y="510539"/>
                </a:moveTo>
                <a:lnTo>
                  <a:pt x="1988820" y="510539"/>
                </a:lnTo>
                <a:lnTo>
                  <a:pt x="1988820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7728" y="662059"/>
            <a:ext cx="15544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精彩科研活动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29016" y="1293875"/>
            <a:ext cx="2897124" cy="4975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87020"/>
          </a:xfrm>
          <a:custGeom>
            <a:avLst/>
            <a:gdLst/>
            <a:ahLst/>
            <a:cxnLst/>
            <a:rect l="l" t="t" r="r" b="b"/>
            <a:pathLst>
              <a:path w="12192000" h="287020">
                <a:moveTo>
                  <a:pt x="0" y="286511"/>
                </a:moveTo>
                <a:lnTo>
                  <a:pt x="12192000" y="286511"/>
                </a:lnTo>
                <a:lnTo>
                  <a:pt x="12192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37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96827" y="133414"/>
            <a:ext cx="1930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86511"/>
            <a:ext cx="12192000" cy="1699260"/>
          </a:xfrm>
          <a:custGeom>
            <a:avLst/>
            <a:gdLst/>
            <a:ahLst/>
            <a:cxnLst/>
            <a:rect l="l" t="t" r="r" b="b"/>
            <a:pathLst>
              <a:path w="12192000" h="1699260">
                <a:moveTo>
                  <a:pt x="0" y="1699260"/>
                </a:moveTo>
                <a:lnTo>
                  <a:pt x="12192000" y="1699260"/>
                </a:lnTo>
                <a:lnTo>
                  <a:pt x="12192000" y="0"/>
                </a:lnTo>
                <a:lnTo>
                  <a:pt x="0" y="0"/>
                </a:lnTo>
                <a:lnTo>
                  <a:pt x="0" y="169926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27191"/>
            <a:ext cx="12192000" cy="1130935"/>
          </a:xfrm>
          <a:custGeom>
            <a:avLst/>
            <a:gdLst/>
            <a:ahLst/>
            <a:cxnLst/>
            <a:rect l="l" t="t" r="r" b="b"/>
            <a:pathLst>
              <a:path w="12192000" h="1130934">
                <a:moveTo>
                  <a:pt x="0" y="1130807"/>
                </a:moveTo>
                <a:lnTo>
                  <a:pt x="12192000" y="1130807"/>
                </a:lnTo>
                <a:lnTo>
                  <a:pt x="12192000" y="0"/>
                </a:lnTo>
                <a:lnTo>
                  <a:pt x="0" y="0"/>
                </a:lnTo>
                <a:lnTo>
                  <a:pt x="0" y="1130807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985772"/>
            <a:ext cx="12192000" cy="3741420"/>
          </a:xfrm>
          <a:custGeom>
            <a:avLst/>
            <a:gdLst/>
            <a:ahLst/>
            <a:cxnLst/>
            <a:rect l="l" t="t" r="r" b="b"/>
            <a:pathLst>
              <a:path w="12192000" h="3741420">
                <a:moveTo>
                  <a:pt x="0" y="3741420"/>
                </a:moveTo>
                <a:lnTo>
                  <a:pt x="12192000" y="3741420"/>
                </a:lnTo>
                <a:lnTo>
                  <a:pt x="12192000" y="0"/>
                </a:lnTo>
                <a:lnTo>
                  <a:pt x="0" y="0"/>
                </a:lnTo>
                <a:lnTo>
                  <a:pt x="0" y="37414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4523" y="1021080"/>
            <a:ext cx="7106411" cy="5329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78151" y="2151888"/>
            <a:ext cx="2286000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09648" y="4669689"/>
            <a:ext cx="2225040" cy="313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52555A"/>
                </a:solidFill>
                <a:latin typeface="等线"/>
                <a:cs typeface="等线"/>
              </a:rPr>
              <a:t>爱思唯尔</a:t>
            </a:r>
            <a:r>
              <a:rPr sz="2400" b="1" dirty="0">
                <a:solidFill>
                  <a:srgbClr val="52555A"/>
                </a:solidFill>
                <a:latin typeface="Calibri"/>
                <a:cs typeface="Calibri"/>
              </a:rPr>
              <a:t>Elsevier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5352" y="5297143"/>
            <a:ext cx="391160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52555A"/>
                </a:solidFill>
                <a:latin typeface="等线"/>
                <a:cs typeface="等线"/>
              </a:rPr>
              <a:t>引领科学，技术，医疗的创新发展之路</a:t>
            </a:r>
            <a:endParaRPr sz="18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3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50391"/>
            <a:ext cx="12191999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1379" y="2820923"/>
            <a:ext cx="7449820" cy="3825240"/>
          </a:xfrm>
          <a:custGeom>
            <a:avLst/>
            <a:gdLst/>
            <a:ahLst/>
            <a:cxnLst/>
            <a:rect l="l" t="t" r="r" b="b"/>
            <a:pathLst>
              <a:path w="7449820" h="3825240">
                <a:moveTo>
                  <a:pt x="0" y="3825240"/>
                </a:moveTo>
                <a:lnTo>
                  <a:pt x="7449311" y="3825240"/>
                </a:lnTo>
                <a:lnTo>
                  <a:pt x="7449311" y="0"/>
                </a:lnTo>
                <a:lnTo>
                  <a:pt x="0" y="0"/>
                </a:lnTo>
                <a:lnTo>
                  <a:pt x="0" y="3825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1379" y="2820923"/>
            <a:ext cx="7449311" cy="382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9629" y="2789173"/>
            <a:ext cx="7513320" cy="3888740"/>
          </a:xfrm>
          <a:custGeom>
            <a:avLst/>
            <a:gdLst/>
            <a:ahLst/>
            <a:cxnLst/>
            <a:rect l="l" t="t" r="r" b="b"/>
            <a:pathLst>
              <a:path w="7513320" h="3888740">
                <a:moveTo>
                  <a:pt x="0" y="3888740"/>
                </a:moveTo>
                <a:lnTo>
                  <a:pt x="7512811" y="3888740"/>
                </a:lnTo>
                <a:lnTo>
                  <a:pt x="7512811" y="0"/>
                </a:lnTo>
                <a:lnTo>
                  <a:pt x="0" y="0"/>
                </a:lnTo>
                <a:lnTo>
                  <a:pt x="0" y="3888740"/>
                </a:lnTo>
                <a:close/>
              </a:path>
            </a:pathLst>
          </a:custGeom>
          <a:ln w="635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5"/>
              </a:rPr>
              <a:t>ww</a:t>
            </a:r>
            <a:r>
              <a:rPr spc="-125" dirty="0">
                <a:hlinkClick r:id="rId5"/>
              </a:rPr>
              <a:t>w</a:t>
            </a:r>
            <a:r>
              <a:rPr spc="-5" dirty="0">
                <a:hlinkClick r:id="rId5"/>
              </a:rPr>
              <a:t>.</a:t>
            </a:r>
            <a:r>
              <a:rPr spc="5" dirty="0">
                <a:hlinkClick r:id="rId5"/>
              </a:rPr>
              <a:t>s</a:t>
            </a:r>
            <a:r>
              <a:rPr spc="-5" dirty="0">
                <a:hlinkClick r:id="rId5"/>
              </a:rPr>
              <a:t>cien</a:t>
            </a:r>
            <a:r>
              <a:rPr spc="5" dirty="0">
                <a:hlinkClick r:id="rId5"/>
              </a:rPr>
              <a:t>c</a:t>
            </a:r>
            <a:r>
              <a:rPr spc="-5" dirty="0">
                <a:hlinkClick r:id="rId5"/>
              </a:rPr>
              <a:t>edi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ect</a:t>
            </a:r>
            <a:r>
              <a:rPr spc="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dirty="0">
                <a:hlinkClick r:id="rId5"/>
              </a:rPr>
              <a:t>om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19111" y="825753"/>
          <a:ext cx="1887469" cy="817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595"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800">
                      <a:solidFill>
                        <a:srgbClr val="FF8200"/>
                      </a:solidFill>
                      <a:prstDash val="solid"/>
                    </a:lnL>
                    <a:lnR w="50800">
                      <a:solidFill>
                        <a:srgbClr val="FF8200"/>
                      </a:solidFill>
                      <a:prstDash val="solid"/>
                    </a:lnR>
                    <a:lnB w="50800">
                      <a:solidFill>
                        <a:srgbClr val="FF8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800">
                      <a:solidFill>
                        <a:srgbClr val="FF8200"/>
                      </a:solidFill>
                      <a:prstDash val="solid"/>
                    </a:lnL>
                    <a:lnR w="50800">
                      <a:solidFill>
                        <a:srgbClr val="FF8200"/>
                      </a:solidFill>
                      <a:prstDash val="solid"/>
                    </a:lnR>
                    <a:lnB w="50800">
                      <a:solidFill>
                        <a:srgbClr val="FF82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30">
                <a:tc grid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浏览期刊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图书</a:t>
                      </a:r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T w="50800">
                      <a:solidFill>
                        <a:srgbClr val="FF8200"/>
                      </a:solidFill>
                      <a:prstDash val="solid"/>
                    </a:lnT>
                    <a:solidFill>
                      <a:srgbClr val="FF8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4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79092" y="1059180"/>
            <a:ext cx="9610344" cy="552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4233" y="1026041"/>
            <a:ext cx="1663064" cy="287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浏览期刊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图书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095" y="3064764"/>
            <a:ext cx="1531620" cy="510540"/>
          </a:xfrm>
          <a:custGeom>
            <a:avLst/>
            <a:gdLst/>
            <a:ahLst/>
            <a:cxnLst/>
            <a:rect l="l" t="t" r="r" b="b"/>
            <a:pathLst>
              <a:path w="1531620" h="510539">
                <a:moveTo>
                  <a:pt x="0" y="510539"/>
                </a:moveTo>
                <a:lnTo>
                  <a:pt x="1531619" y="510539"/>
                </a:lnTo>
                <a:lnTo>
                  <a:pt x="1531619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095" y="3648455"/>
            <a:ext cx="1531620" cy="512445"/>
          </a:xfrm>
          <a:custGeom>
            <a:avLst/>
            <a:gdLst/>
            <a:ahLst/>
            <a:cxnLst/>
            <a:rect l="l" t="t" r="r" b="b"/>
            <a:pathLst>
              <a:path w="1531620" h="512445">
                <a:moveTo>
                  <a:pt x="0" y="512064"/>
                </a:moveTo>
                <a:lnTo>
                  <a:pt x="1531619" y="512064"/>
                </a:lnTo>
                <a:lnTo>
                  <a:pt x="1531619" y="0"/>
                </a:lnTo>
                <a:lnTo>
                  <a:pt x="0" y="0"/>
                </a:lnTo>
                <a:lnTo>
                  <a:pt x="0" y="512064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3631" y="3195836"/>
            <a:ext cx="129794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选择学科</a:t>
            </a:r>
            <a:endParaRPr sz="2000">
              <a:latin typeface="等线"/>
              <a:cs typeface="等线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选择子学科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76943" y="1104900"/>
            <a:ext cx="1597660" cy="510540"/>
          </a:xfrm>
          <a:custGeom>
            <a:avLst/>
            <a:gdLst/>
            <a:ahLst/>
            <a:cxnLst/>
            <a:rect l="l" t="t" r="r" b="b"/>
            <a:pathLst>
              <a:path w="1597659" h="510540">
                <a:moveTo>
                  <a:pt x="0" y="510539"/>
                </a:moveTo>
                <a:lnTo>
                  <a:pt x="1597152" y="510539"/>
                </a:lnTo>
                <a:lnTo>
                  <a:pt x="1597152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27311" y="1235083"/>
            <a:ext cx="1297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出版物列表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9026" y="1088897"/>
            <a:ext cx="6242685" cy="5524500"/>
          </a:xfrm>
          <a:custGeom>
            <a:avLst/>
            <a:gdLst/>
            <a:ahLst/>
            <a:cxnLst/>
            <a:rect l="l" t="t" r="r" b="b"/>
            <a:pathLst>
              <a:path w="6242684" h="5524500">
                <a:moveTo>
                  <a:pt x="0" y="47243"/>
                </a:moveTo>
                <a:lnTo>
                  <a:pt x="17652" y="10450"/>
                </a:lnTo>
                <a:lnTo>
                  <a:pt x="6195059" y="0"/>
                </a:lnTo>
                <a:lnTo>
                  <a:pt x="6209270" y="2186"/>
                </a:lnTo>
                <a:lnTo>
                  <a:pt x="6238874" y="29581"/>
                </a:lnTo>
                <a:lnTo>
                  <a:pt x="6242304" y="5477268"/>
                </a:lnTo>
                <a:lnTo>
                  <a:pt x="6240117" y="5491499"/>
                </a:lnTo>
                <a:lnTo>
                  <a:pt x="6212715" y="5521082"/>
                </a:lnTo>
                <a:lnTo>
                  <a:pt x="47244" y="5524500"/>
                </a:lnTo>
                <a:lnTo>
                  <a:pt x="33031" y="5522318"/>
                </a:lnTo>
                <a:lnTo>
                  <a:pt x="3426" y="5494943"/>
                </a:lnTo>
                <a:lnTo>
                  <a:pt x="0" y="47243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3447" y="5608320"/>
            <a:ext cx="2025650" cy="398145"/>
          </a:xfrm>
          <a:custGeom>
            <a:avLst/>
            <a:gdLst/>
            <a:ahLst/>
            <a:cxnLst/>
            <a:rect l="l" t="t" r="r" b="b"/>
            <a:pathLst>
              <a:path w="2025650" h="398145">
                <a:moveTo>
                  <a:pt x="0" y="397763"/>
                </a:moveTo>
                <a:lnTo>
                  <a:pt x="2025396" y="397763"/>
                </a:lnTo>
                <a:lnTo>
                  <a:pt x="2025396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11157" y="5608320"/>
            <a:ext cx="2028189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09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选择具体期刊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47794" y="5609082"/>
            <a:ext cx="2563495" cy="381000"/>
          </a:xfrm>
          <a:custGeom>
            <a:avLst/>
            <a:gdLst/>
            <a:ahLst/>
            <a:cxnLst/>
            <a:rect l="l" t="t" r="r" b="b"/>
            <a:pathLst>
              <a:path w="2563495" h="381000">
                <a:moveTo>
                  <a:pt x="0" y="63500"/>
                </a:moveTo>
                <a:lnTo>
                  <a:pt x="13693" y="24115"/>
                </a:lnTo>
                <a:lnTo>
                  <a:pt x="48102" y="1881"/>
                </a:lnTo>
                <a:lnTo>
                  <a:pt x="2499867" y="0"/>
                </a:lnTo>
                <a:lnTo>
                  <a:pt x="2514281" y="1644"/>
                </a:lnTo>
                <a:lnTo>
                  <a:pt x="2549059" y="23350"/>
                </a:lnTo>
                <a:lnTo>
                  <a:pt x="2563359" y="62444"/>
                </a:lnTo>
                <a:lnTo>
                  <a:pt x="2563367" y="317500"/>
                </a:lnTo>
                <a:lnTo>
                  <a:pt x="2561722" y="331917"/>
                </a:lnTo>
                <a:lnTo>
                  <a:pt x="2540012" y="366695"/>
                </a:lnTo>
                <a:lnTo>
                  <a:pt x="2500922" y="380991"/>
                </a:lnTo>
                <a:lnTo>
                  <a:pt x="63500" y="381000"/>
                </a:lnTo>
                <a:lnTo>
                  <a:pt x="49086" y="379355"/>
                </a:lnTo>
                <a:lnTo>
                  <a:pt x="14308" y="357649"/>
                </a:lnTo>
                <a:lnTo>
                  <a:pt x="8" y="318555"/>
                </a:lnTo>
                <a:lnTo>
                  <a:pt x="0" y="63500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9883" y="3881628"/>
            <a:ext cx="2075688" cy="2424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1482" y="2615945"/>
            <a:ext cx="2245360" cy="3968750"/>
          </a:xfrm>
          <a:custGeom>
            <a:avLst/>
            <a:gdLst/>
            <a:ahLst/>
            <a:cxnLst/>
            <a:rect l="l" t="t" r="r" b="b"/>
            <a:pathLst>
              <a:path w="2245360" h="396875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2130552" y="0"/>
                </a:lnTo>
                <a:lnTo>
                  <a:pt x="2145189" y="928"/>
                </a:lnTo>
                <a:lnTo>
                  <a:pt x="2185305" y="13946"/>
                </a:lnTo>
                <a:lnTo>
                  <a:pt x="2217332" y="39913"/>
                </a:lnTo>
                <a:lnTo>
                  <a:pt x="2238185" y="75747"/>
                </a:lnTo>
                <a:lnTo>
                  <a:pt x="2244852" y="3854145"/>
                </a:lnTo>
                <a:lnTo>
                  <a:pt x="2243923" y="3868787"/>
                </a:lnTo>
                <a:lnTo>
                  <a:pt x="2230911" y="3908917"/>
                </a:lnTo>
                <a:lnTo>
                  <a:pt x="2204954" y="3940953"/>
                </a:lnTo>
                <a:lnTo>
                  <a:pt x="2169134" y="3961816"/>
                </a:lnTo>
                <a:lnTo>
                  <a:pt x="114300" y="3968495"/>
                </a:lnTo>
                <a:lnTo>
                  <a:pt x="99666" y="3967567"/>
                </a:lnTo>
                <a:lnTo>
                  <a:pt x="59556" y="3954551"/>
                </a:lnTo>
                <a:lnTo>
                  <a:pt x="27533" y="3928584"/>
                </a:lnTo>
                <a:lnTo>
                  <a:pt x="6677" y="3892748"/>
                </a:lnTo>
                <a:lnTo>
                  <a:pt x="0" y="114300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5"/>
              </a:rPr>
              <a:t>ww</a:t>
            </a:r>
            <a:r>
              <a:rPr spc="-125" dirty="0">
                <a:hlinkClick r:id="rId5"/>
              </a:rPr>
              <a:t>w</a:t>
            </a:r>
            <a:r>
              <a:rPr spc="-5" dirty="0">
                <a:hlinkClick r:id="rId5"/>
              </a:rPr>
              <a:t>.</a:t>
            </a:r>
            <a:r>
              <a:rPr spc="5" dirty="0">
                <a:hlinkClick r:id="rId5"/>
              </a:rPr>
              <a:t>s</a:t>
            </a:r>
            <a:r>
              <a:rPr spc="-5" dirty="0">
                <a:hlinkClick r:id="rId5"/>
              </a:rPr>
              <a:t>cien</a:t>
            </a:r>
            <a:r>
              <a:rPr spc="5" dirty="0">
                <a:hlinkClick r:id="rId5"/>
              </a:rPr>
              <a:t>c</a:t>
            </a:r>
            <a:r>
              <a:rPr spc="-5" dirty="0">
                <a:hlinkClick r:id="rId5"/>
              </a:rPr>
              <a:t>edi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ect</a:t>
            </a:r>
            <a:r>
              <a:rPr spc="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dirty="0">
                <a:hlinkClick r:id="rId5"/>
              </a:rPr>
              <a:t>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3"/>
              </a:rPr>
              <a:t>ww</a:t>
            </a:r>
            <a:r>
              <a:rPr spc="-125" dirty="0">
                <a:hlinkClick r:id="rId3"/>
              </a:rPr>
              <a:t>w</a:t>
            </a:r>
            <a:r>
              <a:rPr spc="-5" dirty="0">
                <a:hlinkClick r:id="rId3"/>
              </a:rPr>
              <a:t>.</a:t>
            </a:r>
            <a:r>
              <a:rPr spc="5" dirty="0">
                <a:hlinkClick r:id="rId3"/>
              </a:rPr>
              <a:t>s</a:t>
            </a:r>
            <a:r>
              <a:rPr spc="-5" dirty="0">
                <a:hlinkClick r:id="rId3"/>
              </a:rPr>
              <a:t>cien</a:t>
            </a:r>
            <a:r>
              <a:rPr spc="5" dirty="0">
                <a:hlinkClick r:id="rId3"/>
              </a:rPr>
              <a:t>c</a:t>
            </a:r>
            <a:r>
              <a:rPr spc="-5" dirty="0">
                <a:hlinkClick r:id="rId3"/>
              </a:rPr>
              <a:t>edi</a:t>
            </a:r>
            <a:r>
              <a:rPr spc="-25" dirty="0">
                <a:hlinkClick r:id="rId3"/>
              </a:rPr>
              <a:t>r</a:t>
            </a:r>
            <a:r>
              <a:rPr spc="-5" dirty="0">
                <a:hlinkClick r:id="rId3"/>
              </a:rPr>
              <a:t>ect</a:t>
            </a:r>
            <a:r>
              <a:rPr spc="5" dirty="0">
                <a:hlinkClick r:id="rId3"/>
              </a:rPr>
              <a:t>.</a:t>
            </a:r>
            <a:r>
              <a:rPr spc="-15" dirty="0">
                <a:hlinkClick r:id="rId3"/>
              </a:rPr>
              <a:t>c</a:t>
            </a:r>
            <a:r>
              <a:rPr dirty="0">
                <a:hlinkClick r:id="rId3"/>
              </a:rPr>
              <a:t>om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30936"/>
            <a:ext cx="1210310" cy="381000"/>
          </a:xfrm>
          <a:custGeom>
            <a:avLst/>
            <a:gdLst/>
            <a:ahLst/>
            <a:cxnLst/>
            <a:rect l="l" t="t" r="r" b="b"/>
            <a:pathLst>
              <a:path w="1210310" h="381000">
                <a:moveTo>
                  <a:pt x="0" y="381000"/>
                </a:moveTo>
                <a:lnTo>
                  <a:pt x="1210056" y="381000"/>
                </a:lnTo>
                <a:lnTo>
                  <a:pt x="121005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95350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期刊主页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7479" y="1144524"/>
            <a:ext cx="7754111" cy="3262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97479" y="4454652"/>
            <a:ext cx="7309104" cy="2179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8719" y="1267967"/>
            <a:ext cx="1347216" cy="2287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9669" y="1248917"/>
            <a:ext cx="1385570" cy="2326005"/>
          </a:xfrm>
          <a:custGeom>
            <a:avLst/>
            <a:gdLst/>
            <a:ahLst/>
            <a:cxnLst/>
            <a:rect l="l" t="t" r="r" b="b"/>
            <a:pathLst>
              <a:path w="1385570" h="2326004">
                <a:moveTo>
                  <a:pt x="0" y="2325624"/>
                </a:moveTo>
                <a:lnTo>
                  <a:pt x="1385316" y="2325624"/>
                </a:lnTo>
                <a:lnTo>
                  <a:pt x="1385316" y="0"/>
                </a:lnTo>
                <a:lnTo>
                  <a:pt x="0" y="0"/>
                </a:lnTo>
                <a:lnTo>
                  <a:pt x="0" y="2325624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4652" y="2974848"/>
            <a:ext cx="1525524" cy="1037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35602" y="2955798"/>
            <a:ext cx="1564005" cy="1076325"/>
          </a:xfrm>
          <a:custGeom>
            <a:avLst/>
            <a:gdLst/>
            <a:ahLst/>
            <a:cxnLst/>
            <a:rect l="l" t="t" r="r" b="b"/>
            <a:pathLst>
              <a:path w="1564004" h="1076325">
                <a:moveTo>
                  <a:pt x="0" y="1075944"/>
                </a:moveTo>
                <a:lnTo>
                  <a:pt x="1563624" y="1075944"/>
                </a:lnTo>
                <a:lnTo>
                  <a:pt x="1563624" y="0"/>
                </a:lnTo>
                <a:lnTo>
                  <a:pt x="0" y="0"/>
                </a:lnTo>
                <a:lnTo>
                  <a:pt x="0" y="1075944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8903" y="1473708"/>
            <a:ext cx="1287779" cy="880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9853" y="1454658"/>
            <a:ext cx="1325880" cy="919480"/>
          </a:xfrm>
          <a:custGeom>
            <a:avLst/>
            <a:gdLst/>
            <a:ahLst/>
            <a:cxnLst/>
            <a:rect l="l" t="t" r="r" b="b"/>
            <a:pathLst>
              <a:path w="1325879" h="919480">
                <a:moveTo>
                  <a:pt x="0" y="918972"/>
                </a:moveTo>
                <a:lnTo>
                  <a:pt x="1325879" y="918972"/>
                </a:lnTo>
                <a:lnTo>
                  <a:pt x="1325879" y="0"/>
                </a:lnTo>
                <a:lnTo>
                  <a:pt x="0" y="0"/>
                </a:lnTo>
                <a:lnTo>
                  <a:pt x="0" y="918972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7650" y="2478785"/>
            <a:ext cx="1228725" cy="323215"/>
          </a:xfrm>
          <a:custGeom>
            <a:avLst/>
            <a:gdLst/>
            <a:ahLst/>
            <a:cxnLst/>
            <a:rect l="l" t="t" r="r" b="b"/>
            <a:pathLst>
              <a:path w="1228725" h="323214">
                <a:moveTo>
                  <a:pt x="0" y="323088"/>
                </a:moveTo>
                <a:lnTo>
                  <a:pt x="1228344" y="323088"/>
                </a:lnTo>
                <a:lnTo>
                  <a:pt x="1228344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50799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0002" y="2492501"/>
            <a:ext cx="1228725" cy="325120"/>
          </a:xfrm>
          <a:custGeom>
            <a:avLst/>
            <a:gdLst/>
            <a:ahLst/>
            <a:cxnLst/>
            <a:rect l="l" t="t" r="r" b="b"/>
            <a:pathLst>
              <a:path w="1228725" h="325119">
                <a:moveTo>
                  <a:pt x="0" y="324612"/>
                </a:moveTo>
                <a:lnTo>
                  <a:pt x="1228344" y="324612"/>
                </a:lnTo>
                <a:lnTo>
                  <a:pt x="122834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8242" y="5048250"/>
            <a:ext cx="4589145" cy="325120"/>
          </a:xfrm>
          <a:custGeom>
            <a:avLst/>
            <a:gdLst/>
            <a:ahLst/>
            <a:cxnLst/>
            <a:rect l="l" t="t" r="r" b="b"/>
            <a:pathLst>
              <a:path w="4589145" h="325120">
                <a:moveTo>
                  <a:pt x="0" y="324612"/>
                </a:moveTo>
                <a:lnTo>
                  <a:pt x="4588763" y="324612"/>
                </a:lnTo>
                <a:lnTo>
                  <a:pt x="4588763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74798" y="2612770"/>
            <a:ext cx="248285" cy="85725"/>
          </a:xfrm>
          <a:custGeom>
            <a:avLst/>
            <a:gdLst/>
            <a:ahLst/>
            <a:cxnLst/>
            <a:rect l="l" t="t" r="r" b="b"/>
            <a:pathLst>
              <a:path w="248285" h="85725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0" y="57150"/>
                </a:lnTo>
                <a:lnTo>
                  <a:pt x="71374" y="28575"/>
                </a:lnTo>
                <a:lnTo>
                  <a:pt x="85725" y="28564"/>
                </a:lnTo>
                <a:lnTo>
                  <a:pt x="85725" y="0"/>
                </a:lnTo>
                <a:close/>
              </a:path>
              <a:path w="248285" h="85725">
                <a:moveTo>
                  <a:pt x="85725" y="28564"/>
                </a:moveTo>
                <a:lnTo>
                  <a:pt x="71374" y="28575"/>
                </a:lnTo>
                <a:lnTo>
                  <a:pt x="71500" y="57150"/>
                </a:lnTo>
                <a:lnTo>
                  <a:pt x="85725" y="57139"/>
                </a:lnTo>
                <a:lnTo>
                  <a:pt x="85725" y="28564"/>
                </a:lnTo>
                <a:close/>
              </a:path>
              <a:path w="248285" h="85725">
                <a:moveTo>
                  <a:pt x="85725" y="57139"/>
                </a:moveTo>
                <a:lnTo>
                  <a:pt x="71500" y="57150"/>
                </a:lnTo>
                <a:lnTo>
                  <a:pt x="85725" y="57150"/>
                </a:lnTo>
                <a:close/>
              </a:path>
              <a:path w="248285" h="85725">
                <a:moveTo>
                  <a:pt x="248157" y="28448"/>
                </a:moveTo>
                <a:lnTo>
                  <a:pt x="85725" y="28564"/>
                </a:lnTo>
                <a:lnTo>
                  <a:pt x="85725" y="57139"/>
                </a:lnTo>
                <a:lnTo>
                  <a:pt x="248157" y="57023"/>
                </a:lnTo>
                <a:lnTo>
                  <a:pt x="248157" y="2844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2613" y="3096386"/>
            <a:ext cx="241300" cy="85725"/>
          </a:xfrm>
          <a:custGeom>
            <a:avLst/>
            <a:gdLst/>
            <a:ahLst/>
            <a:cxnLst/>
            <a:rect l="l" t="t" r="r" b="b"/>
            <a:pathLst>
              <a:path w="241300" h="85725">
                <a:moveTo>
                  <a:pt x="214548" y="28193"/>
                </a:moveTo>
                <a:lnTo>
                  <a:pt x="169545" y="28193"/>
                </a:lnTo>
                <a:lnTo>
                  <a:pt x="170179" y="56768"/>
                </a:lnTo>
                <a:lnTo>
                  <a:pt x="155914" y="57100"/>
                </a:lnTo>
                <a:lnTo>
                  <a:pt x="156590" y="85598"/>
                </a:lnTo>
                <a:lnTo>
                  <a:pt x="241300" y="40766"/>
                </a:lnTo>
                <a:lnTo>
                  <a:pt x="214548" y="28193"/>
                </a:lnTo>
                <a:close/>
              </a:path>
              <a:path w="241300" h="85725">
                <a:moveTo>
                  <a:pt x="155236" y="28526"/>
                </a:moveTo>
                <a:lnTo>
                  <a:pt x="0" y="32130"/>
                </a:lnTo>
                <a:lnTo>
                  <a:pt x="762" y="60705"/>
                </a:lnTo>
                <a:lnTo>
                  <a:pt x="155914" y="57100"/>
                </a:lnTo>
                <a:lnTo>
                  <a:pt x="155236" y="28526"/>
                </a:lnTo>
                <a:close/>
              </a:path>
              <a:path w="241300" h="85725">
                <a:moveTo>
                  <a:pt x="169545" y="28193"/>
                </a:moveTo>
                <a:lnTo>
                  <a:pt x="155236" y="28526"/>
                </a:lnTo>
                <a:lnTo>
                  <a:pt x="155914" y="57100"/>
                </a:lnTo>
                <a:lnTo>
                  <a:pt x="170179" y="56768"/>
                </a:lnTo>
                <a:lnTo>
                  <a:pt x="169545" y="28193"/>
                </a:lnTo>
                <a:close/>
              </a:path>
              <a:path w="241300" h="85725">
                <a:moveTo>
                  <a:pt x="154559" y="0"/>
                </a:moveTo>
                <a:lnTo>
                  <a:pt x="155236" y="28526"/>
                </a:lnTo>
                <a:lnTo>
                  <a:pt x="169545" y="28193"/>
                </a:lnTo>
                <a:lnTo>
                  <a:pt x="214548" y="28193"/>
                </a:lnTo>
                <a:lnTo>
                  <a:pt x="15455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3654" y="2116835"/>
            <a:ext cx="502284" cy="85725"/>
          </a:xfrm>
          <a:custGeom>
            <a:avLst/>
            <a:gdLst/>
            <a:ahLst/>
            <a:cxnLst/>
            <a:rect l="l" t="t" r="r" b="b"/>
            <a:pathLst>
              <a:path w="502285" h="85725">
                <a:moveTo>
                  <a:pt x="474458" y="28448"/>
                </a:moveTo>
                <a:lnTo>
                  <a:pt x="430530" y="28448"/>
                </a:lnTo>
                <a:lnTo>
                  <a:pt x="430911" y="57023"/>
                </a:lnTo>
                <a:lnTo>
                  <a:pt x="416602" y="57183"/>
                </a:lnTo>
                <a:lnTo>
                  <a:pt x="416941" y="85725"/>
                </a:lnTo>
                <a:lnTo>
                  <a:pt x="502158" y="41910"/>
                </a:lnTo>
                <a:lnTo>
                  <a:pt x="474458" y="28448"/>
                </a:lnTo>
                <a:close/>
              </a:path>
              <a:path w="502285" h="85725">
                <a:moveTo>
                  <a:pt x="416264" y="28607"/>
                </a:moveTo>
                <a:lnTo>
                  <a:pt x="0" y="33274"/>
                </a:lnTo>
                <a:lnTo>
                  <a:pt x="254" y="61849"/>
                </a:lnTo>
                <a:lnTo>
                  <a:pt x="416602" y="57183"/>
                </a:lnTo>
                <a:lnTo>
                  <a:pt x="416264" y="28607"/>
                </a:lnTo>
                <a:close/>
              </a:path>
              <a:path w="502285" h="85725">
                <a:moveTo>
                  <a:pt x="430530" y="28448"/>
                </a:moveTo>
                <a:lnTo>
                  <a:pt x="416264" y="28607"/>
                </a:lnTo>
                <a:lnTo>
                  <a:pt x="416602" y="57183"/>
                </a:lnTo>
                <a:lnTo>
                  <a:pt x="430911" y="57023"/>
                </a:lnTo>
                <a:lnTo>
                  <a:pt x="430530" y="28448"/>
                </a:lnTo>
                <a:close/>
              </a:path>
              <a:path w="502285" h="85725">
                <a:moveTo>
                  <a:pt x="415925" y="0"/>
                </a:moveTo>
                <a:lnTo>
                  <a:pt x="416264" y="28607"/>
                </a:lnTo>
                <a:lnTo>
                  <a:pt x="430530" y="28448"/>
                </a:lnTo>
                <a:lnTo>
                  <a:pt x="474458" y="28448"/>
                </a:lnTo>
                <a:lnTo>
                  <a:pt x="41592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42994" y="2775966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6903"/>
                </a:lnTo>
              </a:path>
            </a:pathLst>
          </a:custGeom>
          <a:ln w="285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3782" y="2170938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5">
                <a:moveTo>
                  <a:pt x="0" y="0"/>
                </a:moveTo>
                <a:lnTo>
                  <a:pt x="0" y="484377"/>
                </a:lnTo>
              </a:path>
            </a:pathLst>
          </a:custGeom>
          <a:ln w="2857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872" y="3602735"/>
            <a:ext cx="1816735" cy="70739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8191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查看各期内</a:t>
            </a:r>
            <a:r>
              <a:rPr sz="2000" b="1" spc="-10" dirty="0">
                <a:solidFill>
                  <a:srgbClr val="FFFFFF"/>
                </a:solidFill>
                <a:latin typeface="等线"/>
                <a:cs typeface="等线"/>
              </a:rPr>
              <a:t>容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设置期刊提醒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07935" y="1690116"/>
            <a:ext cx="1407160" cy="63436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 marR="16256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投稿信息和 作者指南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92361" y="1835657"/>
            <a:ext cx="1396365" cy="394970"/>
          </a:xfrm>
          <a:custGeom>
            <a:avLst/>
            <a:gdLst/>
            <a:ahLst/>
            <a:cxnLst/>
            <a:rect l="l" t="t" r="r" b="b"/>
            <a:pathLst>
              <a:path w="1396365" h="394969">
                <a:moveTo>
                  <a:pt x="0" y="394715"/>
                </a:moveTo>
                <a:lnTo>
                  <a:pt x="1395983" y="394715"/>
                </a:lnTo>
                <a:lnTo>
                  <a:pt x="1395983" y="0"/>
                </a:lnTo>
                <a:lnTo>
                  <a:pt x="0" y="0"/>
                </a:lnTo>
                <a:lnTo>
                  <a:pt x="0" y="394715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982456" y="1088136"/>
            <a:ext cx="1228725" cy="63246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5684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等线"/>
                <a:cs typeface="等线"/>
              </a:rPr>
              <a:t>期刊指标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15611" y="4062984"/>
            <a:ext cx="1350645" cy="632460"/>
          </a:xfrm>
          <a:custGeom>
            <a:avLst/>
            <a:gdLst/>
            <a:ahLst/>
            <a:cxnLst/>
            <a:rect l="l" t="t" r="r" b="b"/>
            <a:pathLst>
              <a:path w="1350645" h="632460">
                <a:moveTo>
                  <a:pt x="0" y="632459"/>
                </a:moveTo>
                <a:lnTo>
                  <a:pt x="1350264" y="632459"/>
                </a:lnTo>
                <a:lnTo>
                  <a:pt x="1350264" y="0"/>
                </a:lnTo>
                <a:lnTo>
                  <a:pt x="0" y="0"/>
                </a:lnTo>
                <a:lnTo>
                  <a:pt x="0" y="63245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07433" y="4128362"/>
            <a:ext cx="116840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等线"/>
                <a:cs typeface="等线"/>
              </a:rPr>
              <a:t>期刊定位和</a:t>
            </a:r>
            <a:endParaRPr sz="1800">
              <a:latin typeface="等线"/>
              <a:cs typeface="等线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编委信息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4156" y="4847844"/>
            <a:ext cx="2867025" cy="63246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42570" marR="183515" indent="-4889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待刊论文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最新论文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被引 较高论文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最多下载论文</a:t>
            </a:r>
            <a:endParaRPr sz="1800">
              <a:latin typeface="等线"/>
              <a:cs typeface="等线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6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3"/>
              </a:rPr>
              <a:t>ww</a:t>
            </a:r>
            <a:r>
              <a:rPr spc="-125" dirty="0">
                <a:hlinkClick r:id="rId3"/>
              </a:rPr>
              <a:t>w</a:t>
            </a:r>
            <a:r>
              <a:rPr spc="-5" dirty="0">
                <a:hlinkClick r:id="rId3"/>
              </a:rPr>
              <a:t>.</a:t>
            </a:r>
            <a:r>
              <a:rPr spc="5" dirty="0">
                <a:hlinkClick r:id="rId3"/>
              </a:rPr>
              <a:t>s</a:t>
            </a:r>
            <a:r>
              <a:rPr spc="-5" dirty="0">
                <a:hlinkClick r:id="rId3"/>
              </a:rPr>
              <a:t>cien</a:t>
            </a:r>
            <a:r>
              <a:rPr spc="5" dirty="0">
                <a:hlinkClick r:id="rId3"/>
              </a:rPr>
              <a:t>c</a:t>
            </a:r>
            <a:r>
              <a:rPr spc="-5" dirty="0">
                <a:hlinkClick r:id="rId3"/>
              </a:rPr>
              <a:t>edi</a:t>
            </a:r>
            <a:r>
              <a:rPr spc="-25" dirty="0">
                <a:hlinkClick r:id="rId3"/>
              </a:rPr>
              <a:t>r</a:t>
            </a:r>
            <a:r>
              <a:rPr spc="-5" dirty="0">
                <a:hlinkClick r:id="rId3"/>
              </a:rPr>
              <a:t>ect</a:t>
            </a:r>
            <a:r>
              <a:rPr spc="5" dirty="0">
                <a:hlinkClick r:id="rId3"/>
              </a:rPr>
              <a:t>.</a:t>
            </a:r>
            <a:r>
              <a:rPr spc="-15" dirty="0">
                <a:hlinkClick r:id="rId3"/>
              </a:rPr>
              <a:t>c</a:t>
            </a:r>
            <a:r>
              <a:rPr dirty="0">
                <a:hlinkClick r:id="rId3"/>
              </a:rPr>
              <a:t>om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630936"/>
            <a:ext cx="1210310" cy="381000"/>
          </a:xfrm>
          <a:custGeom>
            <a:avLst/>
            <a:gdLst/>
            <a:ahLst/>
            <a:cxnLst/>
            <a:rect l="l" t="t" r="r" b="b"/>
            <a:pathLst>
              <a:path w="1210310" h="381000">
                <a:moveTo>
                  <a:pt x="0" y="381000"/>
                </a:moveTo>
                <a:lnTo>
                  <a:pt x="1210056" y="381000"/>
                </a:lnTo>
                <a:lnTo>
                  <a:pt x="1210056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95350"/>
            <a:ext cx="104394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等线"/>
                <a:cs typeface="等线"/>
              </a:rPr>
              <a:t>图书主页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10255" y="435863"/>
            <a:ext cx="6812280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0611" y="3599688"/>
            <a:ext cx="3212591" cy="3057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0255" y="3599688"/>
            <a:ext cx="3416808" cy="304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1205" y="3580638"/>
            <a:ext cx="3455035" cy="3086100"/>
          </a:xfrm>
          <a:custGeom>
            <a:avLst/>
            <a:gdLst/>
            <a:ahLst/>
            <a:cxnLst/>
            <a:rect l="l" t="t" r="r" b="b"/>
            <a:pathLst>
              <a:path w="3455035" h="3086100">
                <a:moveTo>
                  <a:pt x="0" y="3086100"/>
                </a:moveTo>
                <a:lnTo>
                  <a:pt x="3454908" y="3086100"/>
                </a:lnTo>
                <a:lnTo>
                  <a:pt x="3454908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10255" y="4584191"/>
            <a:ext cx="939165" cy="5854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67335" marR="157480" indent="-102235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等线"/>
                <a:cs typeface="等线"/>
              </a:rPr>
              <a:t>按章节 浏览</a:t>
            </a:r>
            <a:endParaRPr sz="1600">
              <a:latin typeface="等线"/>
              <a:cs typeface="等线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382511" y="3561588"/>
          <a:ext cx="3250691" cy="3095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234">
                <a:tc>
                  <a:txBody>
                    <a:bodyPr/>
                    <a:lstStyle/>
                    <a:p>
                      <a:endParaRPr sz="20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T w="38100">
                      <a:solidFill>
                        <a:srgbClr val="FF82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等线"/>
                          <a:cs typeface="等线"/>
                        </a:rPr>
                        <a:t>电子书简介</a:t>
                      </a:r>
                      <a:endParaRPr sz="16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T w="38100">
                      <a:solidFill>
                        <a:srgbClr val="FF8200"/>
                      </a:solidFill>
                      <a:prstDash val="solid"/>
                    </a:lnT>
                    <a:solidFill>
                      <a:srgbClr val="FF82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R w="38100">
                      <a:solidFill>
                        <a:srgbClr val="FF8200"/>
                      </a:solidFill>
                      <a:prstDash val="solid"/>
                    </a:lnR>
                    <a:lnT w="38100">
                      <a:solidFill>
                        <a:srgbClr val="FF82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010">
                <a:tc gridSpan="3">
                  <a:txBody>
                    <a:bodyPr/>
                    <a:lstStyle/>
                    <a:p>
                      <a:endParaRPr sz="1600">
                        <a:latin typeface="等线"/>
                        <a:cs typeface="等线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FF8200"/>
                      </a:solidFill>
                      <a:prstDash val="solid"/>
                    </a:lnR>
                    <a:lnB w="38100">
                      <a:solidFill>
                        <a:srgbClr val="FF82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232660"/>
            <a:ext cx="12192000" cy="2760345"/>
          </a:xfrm>
          <a:custGeom>
            <a:avLst/>
            <a:gdLst/>
            <a:ahLst/>
            <a:cxnLst/>
            <a:rect l="l" t="t" r="r" b="b"/>
            <a:pathLst>
              <a:path w="12192000" h="2760345">
                <a:moveTo>
                  <a:pt x="0" y="2759964"/>
                </a:moveTo>
                <a:lnTo>
                  <a:pt x="12192000" y="2759964"/>
                </a:lnTo>
                <a:lnTo>
                  <a:pt x="12192000" y="0"/>
                </a:lnTo>
                <a:lnTo>
                  <a:pt x="0" y="0"/>
                </a:lnTo>
                <a:lnTo>
                  <a:pt x="0" y="2759964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65273" y="3229346"/>
            <a:ext cx="7484745" cy="87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ScienceDirect</a:t>
            </a:r>
            <a:r>
              <a:rPr sz="6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dirty="0">
                <a:solidFill>
                  <a:srgbClr val="FFFFFF"/>
                </a:solidFill>
                <a:latin typeface="微软雅黑"/>
                <a:cs typeface="微软雅黑"/>
              </a:rPr>
              <a:t>检索</a:t>
            </a:r>
            <a:endParaRPr sz="66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3"/>
              </a:rPr>
              <a:t>ww</a:t>
            </a:r>
            <a:r>
              <a:rPr spc="-125" dirty="0">
                <a:hlinkClick r:id="rId3"/>
              </a:rPr>
              <a:t>w</a:t>
            </a:r>
            <a:r>
              <a:rPr spc="-5" dirty="0">
                <a:hlinkClick r:id="rId3"/>
              </a:rPr>
              <a:t>.</a:t>
            </a:r>
            <a:r>
              <a:rPr spc="5" dirty="0">
                <a:hlinkClick r:id="rId3"/>
              </a:rPr>
              <a:t>s</a:t>
            </a:r>
            <a:r>
              <a:rPr spc="-5" dirty="0">
                <a:hlinkClick r:id="rId3"/>
              </a:rPr>
              <a:t>cien</a:t>
            </a:r>
            <a:r>
              <a:rPr spc="5" dirty="0">
                <a:hlinkClick r:id="rId3"/>
              </a:rPr>
              <a:t>c</a:t>
            </a:r>
            <a:r>
              <a:rPr spc="-5" dirty="0">
                <a:hlinkClick r:id="rId3"/>
              </a:rPr>
              <a:t>edi</a:t>
            </a:r>
            <a:r>
              <a:rPr spc="-25" dirty="0">
                <a:hlinkClick r:id="rId3"/>
              </a:rPr>
              <a:t>r</a:t>
            </a:r>
            <a:r>
              <a:rPr spc="-5" dirty="0">
                <a:hlinkClick r:id="rId3"/>
              </a:rPr>
              <a:t>ect</a:t>
            </a:r>
            <a:r>
              <a:rPr spc="5" dirty="0">
                <a:hlinkClick r:id="rId3"/>
              </a:rPr>
              <a:t>.</a:t>
            </a:r>
            <a:r>
              <a:rPr spc="-15" dirty="0">
                <a:hlinkClick r:id="rId3"/>
              </a:rPr>
              <a:t>c</a:t>
            </a:r>
            <a:r>
              <a:rPr dirty="0">
                <a:hlinkClick r:id="rId3"/>
              </a:rPr>
              <a:t>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34211"/>
            <a:ext cx="12178283" cy="455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54211" y="2033016"/>
            <a:ext cx="1530350" cy="51244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5654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简单检索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8719" y="2406395"/>
            <a:ext cx="1407160" cy="306705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9558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检索关键词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2907" y="2432304"/>
            <a:ext cx="1407160" cy="30480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检索作者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8620" y="2439923"/>
            <a:ext cx="1405255" cy="30480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5303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检索期刊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书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2808" y="2433827"/>
            <a:ext cx="797560" cy="27940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等线"/>
                <a:cs typeface="等线"/>
              </a:rPr>
              <a:t>检索卷</a:t>
            </a:r>
            <a:endParaRPr sz="1400">
              <a:latin typeface="等线"/>
              <a:cs typeface="等线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2343" y="2432304"/>
            <a:ext cx="797560" cy="27940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等线"/>
                <a:cs typeface="等线"/>
              </a:rPr>
              <a:t>检索期</a:t>
            </a:r>
            <a:endParaRPr sz="1400">
              <a:latin typeface="等线"/>
              <a:cs typeface="等线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6931" y="2432304"/>
            <a:ext cx="797560" cy="27940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等线"/>
                <a:cs typeface="等线"/>
              </a:rPr>
              <a:t>检索页</a:t>
            </a:r>
            <a:endParaRPr sz="1400">
              <a:latin typeface="等线"/>
              <a:cs typeface="等线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4"/>
              </a:rPr>
              <a:t>ww</a:t>
            </a:r>
            <a:r>
              <a:rPr spc="-125" dirty="0">
                <a:hlinkClick r:id="rId4"/>
              </a:rPr>
              <a:t>w</a:t>
            </a:r>
            <a:r>
              <a:rPr spc="-5" dirty="0">
                <a:hlinkClick r:id="rId4"/>
              </a:rPr>
              <a:t>.</a:t>
            </a:r>
            <a:r>
              <a:rPr spc="5" dirty="0">
                <a:hlinkClick r:id="rId4"/>
              </a:rPr>
              <a:t>s</a:t>
            </a:r>
            <a:r>
              <a:rPr spc="-5" dirty="0">
                <a:hlinkClick r:id="rId4"/>
              </a:rPr>
              <a:t>cien</a:t>
            </a:r>
            <a:r>
              <a:rPr spc="5" dirty="0">
                <a:hlinkClick r:id="rId4"/>
              </a:rPr>
              <a:t>c</a:t>
            </a:r>
            <a:r>
              <a:rPr spc="-5" dirty="0">
                <a:hlinkClick r:id="rId4"/>
              </a:rPr>
              <a:t>edi</a:t>
            </a:r>
            <a:r>
              <a:rPr spc="-25" dirty="0">
                <a:hlinkClick r:id="rId4"/>
              </a:rPr>
              <a:t>r</a:t>
            </a:r>
            <a:r>
              <a:rPr spc="-5" dirty="0">
                <a:hlinkClick r:id="rId4"/>
              </a:rPr>
              <a:t>ect</a:t>
            </a:r>
            <a:r>
              <a:rPr spc="5" dirty="0">
                <a:hlinkClick r:id="rId4"/>
              </a:rPr>
              <a:t>.</a:t>
            </a:r>
            <a:r>
              <a:rPr spc="-15" dirty="0">
                <a:hlinkClick r:id="rId4"/>
              </a:rPr>
              <a:t>c</a:t>
            </a:r>
            <a:r>
              <a:rPr dirty="0">
                <a:hlinkClick r:id="rId4"/>
              </a:rPr>
              <a:t>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3215" y="133414"/>
            <a:ext cx="137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| 9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551" y="1275588"/>
            <a:ext cx="11585448" cy="537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6460" y="896111"/>
            <a:ext cx="10035540" cy="469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1429" y="2233422"/>
            <a:ext cx="1964689" cy="257810"/>
          </a:xfrm>
          <a:custGeom>
            <a:avLst/>
            <a:gdLst/>
            <a:ahLst/>
            <a:cxnLst/>
            <a:rect l="l" t="t" r="r" b="b"/>
            <a:pathLst>
              <a:path w="1964689" h="257810">
                <a:moveTo>
                  <a:pt x="0" y="42925"/>
                </a:moveTo>
                <a:lnTo>
                  <a:pt x="19050" y="7223"/>
                </a:lnTo>
                <a:lnTo>
                  <a:pt x="1921510" y="0"/>
                </a:lnTo>
                <a:lnTo>
                  <a:pt x="1935681" y="2384"/>
                </a:lnTo>
                <a:lnTo>
                  <a:pt x="1947849" y="9001"/>
                </a:lnTo>
                <a:lnTo>
                  <a:pt x="1957212" y="19050"/>
                </a:lnTo>
                <a:lnTo>
                  <a:pt x="1962967" y="31728"/>
                </a:lnTo>
                <a:lnTo>
                  <a:pt x="1964436" y="214629"/>
                </a:lnTo>
                <a:lnTo>
                  <a:pt x="1962051" y="228801"/>
                </a:lnTo>
                <a:lnTo>
                  <a:pt x="1955434" y="240969"/>
                </a:lnTo>
                <a:lnTo>
                  <a:pt x="1945385" y="250332"/>
                </a:lnTo>
                <a:lnTo>
                  <a:pt x="1932707" y="256087"/>
                </a:lnTo>
                <a:lnTo>
                  <a:pt x="42925" y="257555"/>
                </a:lnTo>
                <a:lnTo>
                  <a:pt x="28754" y="255171"/>
                </a:lnTo>
                <a:lnTo>
                  <a:pt x="16586" y="248554"/>
                </a:lnTo>
                <a:lnTo>
                  <a:pt x="7223" y="238505"/>
                </a:lnTo>
                <a:lnTo>
                  <a:pt x="1468" y="225827"/>
                </a:lnTo>
                <a:lnTo>
                  <a:pt x="0" y="42925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663" y="5649466"/>
            <a:ext cx="2057400" cy="1086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18004" y="6242303"/>
            <a:ext cx="1028700" cy="403860"/>
          </a:xfrm>
          <a:custGeom>
            <a:avLst/>
            <a:gdLst/>
            <a:ahLst/>
            <a:cxnLst/>
            <a:rect l="l" t="t" r="r" b="b"/>
            <a:pathLst>
              <a:path w="1028700" h="403859">
                <a:moveTo>
                  <a:pt x="0" y="403860"/>
                </a:moveTo>
                <a:lnTo>
                  <a:pt x="1028699" y="403860"/>
                </a:lnTo>
                <a:lnTo>
                  <a:pt x="1028699" y="0"/>
                </a:lnTo>
                <a:lnTo>
                  <a:pt x="0" y="0"/>
                </a:lnTo>
                <a:lnTo>
                  <a:pt x="0" y="40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37938" y="4757165"/>
            <a:ext cx="1196340" cy="256540"/>
          </a:xfrm>
          <a:custGeom>
            <a:avLst/>
            <a:gdLst/>
            <a:ahLst/>
            <a:cxnLst/>
            <a:rect l="l" t="t" r="r" b="b"/>
            <a:pathLst>
              <a:path w="1196339" h="256539">
                <a:moveTo>
                  <a:pt x="0" y="42671"/>
                </a:moveTo>
                <a:lnTo>
                  <a:pt x="19136" y="7041"/>
                </a:lnTo>
                <a:lnTo>
                  <a:pt x="1153667" y="0"/>
                </a:lnTo>
                <a:lnTo>
                  <a:pt x="1167839" y="2396"/>
                </a:lnTo>
                <a:lnTo>
                  <a:pt x="1179985" y="9044"/>
                </a:lnTo>
                <a:lnTo>
                  <a:pt x="1189298" y="19136"/>
                </a:lnTo>
                <a:lnTo>
                  <a:pt x="1194966" y="31861"/>
                </a:lnTo>
                <a:lnTo>
                  <a:pt x="1196339" y="213359"/>
                </a:lnTo>
                <a:lnTo>
                  <a:pt x="1193943" y="227531"/>
                </a:lnTo>
                <a:lnTo>
                  <a:pt x="1187295" y="239677"/>
                </a:lnTo>
                <a:lnTo>
                  <a:pt x="1177203" y="248990"/>
                </a:lnTo>
                <a:lnTo>
                  <a:pt x="1164478" y="254658"/>
                </a:lnTo>
                <a:lnTo>
                  <a:pt x="42672" y="256031"/>
                </a:lnTo>
                <a:lnTo>
                  <a:pt x="28500" y="253635"/>
                </a:lnTo>
                <a:lnTo>
                  <a:pt x="16354" y="246987"/>
                </a:lnTo>
                <a:lnTo>
                  <a:pt x="7041" y="236895"/>
                </a:lnTo>
                <a:lnTo>
                  <a:pt x="1373" y="224170"/>
                </a:lnTo>
                <a:lnTo>
                  <a:pt x="0" y="42671"/>
                </a:lnTo>
                <a:close/>
              </a:path>
            </a:pathLst>
          </a:custGeom>
          <a:ln w="50799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313" y="1492758"/>
            <a:ext cx="2205355" cy="5154295"/>
          </a:xfrm>
          <a:custGeom>
            <a:avLst/>
            <a:gdLst/>
            <a:ahLst/>
            <a:cxnLst/>
            <a:rect l="l" t="t" r="r" b="b"/>
            <a:pathLst>
              <a:path w="2205355" h="5154295">
                <a:moveTo>
                  <a:pt x="0" y="81787"/>
                </a:moveTo>
                <a:lnTo>
                  <a:pt x="10916" y="40911"/>
                </a:lnTo>
                <a:lnTo>
                  <a:pt x="39651" y="11654"/>
                </a:lnTo>
                <a:lnTo>
                  <a:pt x="80185" y="14"/>
                </a:lnTo>
                <a:lnTo>
                  <a:pt x="2123440" y="0"/>
                </a:lnTo>
                <a:lnTo>
                  <a:pt x="2137983" y="1285"/>
                </a:lnTo>
                <a:lnTo>
                  <a:pt x="2175646" y="18798"/>
                </a:lnTo>
                <a:lnTo>
                  <a:pt x="2199698" y="52134"/>
                </a:lnTo>
                <a:lnTo>
                  <a:pt x="2205228" y="5072418"/>
                </a:lnTo>
                <a:lnTo>
                  <a:pt x="2203941" y="5086946"/>
                </a:lnTo>
                <a:lnTo>
                  <a:pt x="2186420" y="5124592"/>
                </a:lnTo>
                <a:lnTo>
                  <a:pt x="2153072" y="5148644"/>
                </a:lnTo>
                <a:lnTo>
                  <a:pt x="81749" y="5154168"/>
                </a:lnTo>
                <a:lnTo>
                  <a:pt x="67217" y="5152880"/>
                </a:lnTo>
                <a:lnTo>
                  <a:pt x="29565" y="5135347"/>
                </a:lnTo>
                <a:lnTo>
                  <a:pt x="5515" y="5101997"/>
                </a:lnTo>
                <a:lnTo>
                  <a:pt x="0" y="81787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96111"/>
            <a:ext cx="2251075" cy="510540"/>
          </a:xfrm>
          <a:custGeom>
            <a:avLst/>
            <a:gdLst/>
            <a:ahLst/>
            <a:cxnLst/>
            <a:rect l="l" t="t" r="r" b="b"/>
            <a:pathLst>
              <a:path w="2251075" h="510540">
                <a:moveTo>
                  <a:pt x="0" y="510539"/>
                </a:moveTo>
                <a:lnTo>
                  <a:pt x="2250948" y="510539"/>
                </a:lnTo>
                <a:lnTo>
                  <a:pt x="2250948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3605" y="1026041"/>
            <a:ext cx="10439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等线"/>
                <a:cs typeface="等线"/>
              </a:rPr>
              <a:t>简单检索</a:t>
            </a:r>
            <a:endParaRPr sz="2000">
              <a:latin typeface="等线"/>
              <a:cs typeface="等线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31730" y="1565910"/>
            <a:ext cx="2129155" cy="281940"/>
          </a:xfrm>
          <a:custGeom>
            <a:avLst/>
            <a:gdLst/>
            <a:ahLst/>
            <a:cxnLst/>
            <a:rect l="l" t="t" r="r" b="b"/>
            <a:pathLst>
              <a:path w="2129154" h="281939">
                <a:moveTo>
                  <a:pt x="0" y="46989"/>
                </a:moveTo>
                <a:lnTo>
                  <a:pt x="17725" y="10251"/>
                </a:lnTo>
                <a:lnTo>
                  <a:pt x="2082038" y="0"/>
                </a:lnTo>
                <a:lnTo>
                  <a:pt x="2096249" y="2196"/>
                </a:lnTo>
                <a:lnTo>
                  <a:pt x="2125731" y="29697"/>
                </a:lnTo>
                <a:lnTo>
                  <a:pt x="2129028" y="234950"/>
                </a:lnTo>
                <a:lnTo>
                  <a:pt x="2126831" y="249161"/>
                </a:lnTo>
                <a:lnTo>
                  <a:pt x="2099330" y="278643"/>
                </a:lnTo>
                <a:lnTo>
                  <a:pt x="46990" y="281939"/>
                </a:lnTo>
                <a:lnTo>
                  <a:pt x="32778" y="279743"/>
                </a:lnTo>
                <a:lnTo>
                  <a:pt x="3296" y="252242"/>
                </a:lnTo>
                <a:lnTo>
                  <a:pt x="0" y="46989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6088" y="2164079"/>
            <a:ext cx="1358265" cy="326390"/>
          </a:xfrm>
          <a:custGeom>
            <a:avLst/>
            <a:gdLst/>
            <a:ahLst/>
            <a:cxnLst/>
            <a:rect l="l" t="t" r="r" b="b"/>
            <a:pathLst>
              <a:path w="1358264" h="326389">
                <a:moveTo>
                  <a:pt x="0" y="326136"/>
                </a:moveTo>
                <a:lnTo>
                  <a:pt x="1357884" y="326136"/>
                </a:lnTo>
                <a:lnTo>
                  <a:pt x="1357884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74114" y="2213566"/>
            <a:ext cx="939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等线"/>
                <a:cs typeface="等线"/>
              </a:rPr>
              <a:t>结果筛选</a:t>
            </a:r>
            <a:endParaRPr sz="1800">
              <a:latin typeface="等线"/>
              <a:cs typeface="等线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12780" y="1872995"/>
            <a:ext cx="1347470" cy="342900"/>
          </a:xfrm>
          <a:custGeom>
            <a:avLst/>
            <a:gdLst/>
            <a:ahLst/>
            <a:cxnLst/>
            <a:rect l="l" t="t" r="r" b="b"/>
            <a:pathLst>
              <a:path w="1347470" h="342900">
                <a:moveTo>
                  <a:pt x="0" y="342900"/>
                </a:moveTo>
                <a:lnTo>
                  <a:pt x="1347216" y="342900"/>
                </a:lnTo>
                <a:lnTo>
                  <a:pt x="1347216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069193" y="1941734"/>
            <a:ext cx="83629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排序方式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0655" y="4739640"/>
            <a:ext cx="2231390" cy="372110"/>
          </a:xfrm>
          <a:custGeom>
            <a:avLst/>
            <a:gdLst/>
            <a:ahLst/>
            <a:cxnLst/>
            <a:rect l="l" t="t" r="r" b="b"/>
            <a:pathLst>
              <a:path w="2231390" h="372110">
                <a:moveTo>
                  <a:pt x="0" y="371856"/>
                </a:moveTo>
                <a:lnTo>
                  <a:pt x="2231136" y="371856"/>
                </a:lnTo>
                <a:lnTo>
                  <a:pt x="2231136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02755" y="4823618"/>
            <a:ext cx="164718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绿色可以访问全文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66815" y="2215895"/>
            <a:ext cx="1805939" cy="363220"/>
          </a:xfrm>
          <a:custGeom>
            <a:avLst/>
            <a:gdLst/>
            <a:ahLst/>
            <a:cxnLst/>
            <a:rect l="l" t="t" r="r" b="b"/>
            <a:pathLst>
              <a:path w="1805940" h="363219">
                <a:moveTo>
                  <a:pt x="0" y="362712"/>
                </a:moveTo>
                <a:lnTo>
                  <a:pt x="1805939" y="362712"/>
                </a:lnTo>
                <a:lnTo>
                  <a:pt x="1805939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49771" y="2294921"/>
            <a:ext cx="12420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点击查看全文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51803" y="1556003"/>
            <a:ext cx="2670175" cy="350520"/>
          </a:xfrm>
          <a:custGeom>
            <a:avLst/>
            <a:gdLst/>
            <a:ahLst/>
            <a:cxnLst/>
            <a:rect l="l" t="t" r="r" b="b"/>
            <a:pathLst>
              <a:path w="2670175" h="350519">
                <a:moveTo>
                  <a:pt x="0" y="350520"/>
                </a:moveTo>
                <a:lnTo>
                  <a:pt x="2670048" y="350520"/>
                </a:lnTo>
                <a:lnTo>
                  <a:pt x="2670048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98184" y="1628933"/>
            <a:ext cx="2179320" cy="23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勾选后批量下载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PD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全文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871721" y="1575053"/>
            <a:ext cx="2205355" cy="280670"/>
          </a:xfrm>
          <a:custGeom>
            <a:avLst/>
            <a:gdLst/>
            <a:ahLst/>
            <a:cxnLst/>
            <a:rect l="l" t="t" r="r" b="b"/>
            <a:pathLst>
              <a:path w="2205354" h="280669">
                <a:moveTo>
                  <a:pt x="0" y="46736"/>
                </a:moveTo>
                <a:lnTo>
                  <a:pt x="17799" y="10052"/>
                </a:lnTo>
                <a:lnTo>
                  <a:pt x="2158491" y="0"/>
                </a:lnTo>
                <a:lnTo>
                  <a:pt x="2172704" y="2206"/>
                </a:lnTo>
                <a:lnTo>
                  <a:pt x="2202061" y="29813"/>
                </a:lnTo>
                <a:lnTo>
                  <a:pt x="2205228" y="233680"/>
                </a:lnTo>
                <a:lnTo>
                  <a:pt x="2203021" y="247892"/>
                </a:lnTo>
                <a:lnTo>
                  <a:pt x="2175414" y="277249"/>
                </a:lnTo>
                <a:lnTo>
                  <a:pt x="46736" y="280416"/>
                </a:lnTo>
                <a:lnTo>
                  <a:pt x="32523" y="278209"/>
                </a:lnTo>
                <a:lnTo>
                  <a:pt x="3166" y="250602"/>
                </a:lnTo>
                <a:lnTo>
                  <a:pt x="0" y="46736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3282" y="3373373"/>
            <a:ext cx="1196340" cy="257810"/>
          </a:xfrm>
          <a:custGeom>
            <a:avLst/>
            <a:gdLst/>
            <a:ahLst/>
            <a:cxnLst/>
            <a:rect l="l" t="t" r="r" b="b"/>
            <a:pathLst>
              <a:path w="1196339" h="257810">
                <a:moveTo>
                  <a:pt x="0" y="42925"/>
                </a:moveTo>
                <a:lnTo>
                  <a:pt x="19050" y="7223"/>
                </a:lnTo>
                <a:lnTo>
                  <a:pt x="1153414" y="0"/>
                </a:lnTo>
                <a:lnTo>
                  <a:pt x="1167585" y="2384"/>
                </a:lnTo>
                <a:lnTo>
                  <a:pt x="1179753" y="9001"/>
                </a:lnTo>
                <a:lnTo>
                  <a:pt x="1189116" y="19050"/>
                </a:lnTo>
                <a:lnTo>
                  <a:pt x="1194871" y="31728"/>
                </a:lnTo>
                <a:lnTo>
                  <a:pt x="1196339" y="214629"/>
                </a:lnTo>
                <a:lnTo>
                  <a:pt x="1193955" y="228801"/>
                </a:lnTo>
                <a:lnTo>
                  <a:pt x="1187338" y="240969"/>
                </a:lnTo>
                <a:lnTo>
                  <a:pt x="1177289" y="250332"/>
                </a:lnTo>
                <a:lnTo>
                  <a:pt x="1164611" y="256087"/>
                </a:lnTo>
                <a:lnTo>
                  <a:pt x="42925" y="257556"/>
                </a:lnTo>
                <a:lnTo>
                  <a:pt x="28754" y="255171"/>
                </a:lnTo>
                <a:lnTo>
                  <a:pt x="16586" y="248554"/>
                </a:lnTo>
                <a:lnTo>
                  <a:pt x="7223" y="238505"/>
                </a:lnTo>
                <a:lnTo>
                  <a:pt x="1468" y="225827"/>
                </a:lnTo>
                <a:lnTo>
                  <a:pt x="0" y="42925"/>
                </a:lnTo>
                <a:close/>
              </a:path>
            </a:pathLst>
          </a:custGeom>
          <a:ln w="508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124955" y="3360420"/>
            <a:ext cx="2230120" cy="37211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ct val="100000"/>
              </a:lnSpc>
            </a:pPr>
            <a:r>
              <a:rPr sz="1600" b="1" spc="-20" dirty="0">
                <a:solidFill>
                  <a:srgbClr val="FFFFFF"/>
                </a:solidFill>
                <a:latin typeface="等线"/>
                <a:cs typeface="等线"/>
              </a:rPr>
              <a:t>绿色可以访问全文</a:t>
            </a:r>
            <a:endParaRPr sz="1600">
              <a:latin typeface="等线"/>
              <a:cs typeface="等线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69430">
              <a:lnSpc>
                <a:spcPct val="100000"/>
              </a:lnSpc>
            </a:pPr>
            <a:r>
              <a:rPr u="none" dirty="0">
                <a:latin typeface="等线"/>
                <a:cs typeface="等线"/>
              </a:rPr>
              <a:t>数据库首页：</a:t>
            </a:r>
            <a:r>
              <a:rPr u="none" spc="-114" dirty="0">
                <a:latin typeface="等线"/>
                <a:cs typeface="等线"/>
              </a:rPr>
              <a:t> </a:t>
            </a:r>
            <a:r>
              <a:rPr spc="5" dirty="0">
                <a:hlinkClick r:id="rId6"/>
              </a:rPr>
              <a:t>ww</a:t>
            </a:r>
            <a:r>
              <a:rPr spc="-125" dirty="0">
                <a:hlinkClick r:id="rId6"/>
              </a:rPr>
              <a:t>w</a:t>
            </a:r>
            <a:r>
              <a:rPr spc="-5" dirty="0">
                <a:hlinkClick r:id="rId6"/>
              </a:rPr>
              <a:t>.</a:t>
            </a:r>
            <a:r>
              <a:rPr spc="5" dirty="0">
                <a:hlinkClick r:id="rId6"/>
              </a:rPr>
              <a:t>s</a:t>
            </a:r>
            <a:r>
              <a:rPr spc="-5" dirty="0">
                <a:hlinkClick r:id="rId6"/>
              </a:rPr>
              <a:t>cien</a:t>
            </a:r>
            <a:r>
              <a:rPr spc="5" dirty="0">
                <a:hlinkClick r:id="rId6"/>
              </a:rPr>
              <a:t>c</a:t>
            </a:r>
            <a:r>
              <a:rPr spc="-5" dirty="0">
                <a:hlinkClick r:id="rId6"/>
              </a:rPr>
              <a:t>edi</a:t>
            </a:r>
            <a:r>
              <a:rPr spc="-25" dirty="0">
                <a:hlinkClick r:id="rId6"/>
              </a:rPr>
              <a:t>r</a:t>
            </a:r>
            <a:r>
              <a:rPr spc="-5" dirty="0">
                <a:hlinkClick r:id="rId6"/>
              </a:rPr>
              <a:t>ect</a:t>
            </a:r>
            <a:r>
              <a:rPr spc="5" dirty="0">
                <a:hlinkClick r:id="rId6"/>
              </a:rPr>
              <a:t>.</a:t>
            </a:r>
            <a:r>
              <a:rPr spc="-15" dirty="0">
                <a:hlinkClick r:id="rId6"/>
              </a:rPr>
              <a:t>c</a:t>
            </a:r>
            <a:r>
              <a:rPr dirty="0">
                <a:hlinkClick r:id="rId6"/>
              </a:rPr>
              <a:t>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BE9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524</Words>
  <Application>Microsoft Office PowerPoint</Application>
  <PresentationFormat>宽屏</PresentationFormat>
  <Paragraphs>215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宋体</vt:lpstr>
      <vt:lpstr>微软雅黑</vt:lpstr>
      <vt:lpstr>Arial</vt:lpstr>
      <vt:lpstr>Arial Black</vt:lpstr>
      <vt:lpstr>Calibri</vt:lpstr>
      <vt:lpstr>Segoe UI</vt:lpstr>
      <vt:lpstr>Symbol</vt:lpstr>
      <vt:lpstr>Times New Roman</vt:lpstr>
      <vt:lpstr>Wingdings</vt:lpstr>
      <vt:lpstr>Office Theme</vt:lpstr>
      <vt:lpstr>PowerPoint 演示文稿</vt:lpstr>
      <vt:lpstr>PowerPoint 演示文稿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数据库首页： www.sciencedirect.com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Beer</dc:creator>
  <cp:lastModifiedBy>钟雨祺</cp:lastModifiedBy>
  <cp:revision>3</cp:revision>
  <dcterms:created xsi:type="dcterms:W3CDTF">2021-04-07T11:11:23Z</dcterms:created>
  <dcterms:modified xsi:type="dcterms:W3CDTF">2023-06-27T02:30:08Z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LastSaved">
    <vt:filetime>2021-04-07T00:00:00Z</vt:filetime>
  </property>
  <property fmtid="{D5CDD505-2E9C-101B-9397-08002B2CF9AE}" pid="4" name="MSIP_Label_549ac42a-3eb4-4074-b885-aea26bd6241e_Enabled">
    <vt:lpwstr>true</vt:lpwstr>
  </property>
  <property fmtid="{D5CDD505-2E9C-101B-9397-08002B2CF9AE}" pid="5" name="MSIP_Label_549ac42a-3eb4-4074-b885-aea26bd6241e_SetDate">
    <vt:lpwstr>2021-04-07T03:11:38Z</vt:lpwstr>
  </property>
  <property fmtid="{D5CDD505-2E9C-101B-9397-08002B2CF9AE}" pid="6" name="MSIP_Label_549ac42a-3eb4-4074-b885-aea26bd6241e_Method">
    <vt:lpwstr>Standard</vt:lpwstr>
  </property>
  <property fmtid="{D5CDD505-2E9C-101B-9397-08002B2CF9AE}" pid="7" name="MSIP_Label_549ac42a-3eb4-4074-b885-aea26bd6241e_Name">
    <vt:lpwstr>General Business</vt:lpwstr>
  </property>
  <property fmtid="{D5CDD505-2E9C-101B-9397-08002B2CF9AE}" pid="8" name="MSIP_Label_549ac42a-3eb4-4074-b885-aea26bd6241e_SiteId">
    <vt:lpwstr>9274ee3f-9425-4109-a27f-9fb15c10675d</vt:lpwstr>
  </property>
  <property fmtid="{D5CDD505-2E9C-101B-9397-08002B2CF9AE}" pid="9" name="MSIP_Label_549ac42a-3eb4-4074-b885-aea26bd6241e_ActionId">
    <vt:lpwstr>3fc2ee3f-772a-4441-b966-091a9b9052ab</vt:lpwstr>
  </property>
  <property fmtid="{D5CDD505-2E9C-101B-9397-08002B2CF9AE}" pid="10" name="MSIP_Label_549ac42a-3eb4-4074-b885-aea26bd6241e_ContentBits">
    <vt:lpwstr>0</vt:lpwstr>
  </property>
</Properties>
</file>