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5714865" r:id="rId2"/>
    <p:sldId id="15714939" r:id="rId3"/>
    <p:sldId id="15714867" r:id="rId4"/>
    <p:sldId id="15714868" r:id="rId5"/>
    <p:sldId id="15714925" r:id="rId6"/>
    <p:sldId id="15714926" r:id="rId7"/>
    <p:sldId id="15714927" r:id="rId8"/>
    <p:sldId id="15714909" r:id="rId9"/>
    <p:sldId id="15714928" r:id="rId10"/>
    <p:sldId id="15714929" r:id="rId11"/>
    <p:sldId id="15714930" r:id="rId12"/>
    <p:sldId id="15714931" r:id="rId13"/>
    <p:sldId id="15714910" r:id="rId14"/>
    <p:sldId id="15714933" r:id="rId15"/>
    <p:sldId id="15714934" r:id="rId16"/>
    <p:sldId id="15714936" r:id="rId17"/>
    <p:sldId id="15714937" r:id="rId18"/>
    <p:sldId id="15714938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睿 谭" initials="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62626"/>
    <a:srgbClr val="46526F"/>
    <a:srgbClr val="F1F2F2"/>
    <a:srgbClr val="39435A"/>
    <a:srgbClr val="2E303B"/>
    <a:srgbClr val="334260"/>
    <a:srgbClr val="2E3543"/>
    <a:srgbClr val="313A41"/>
    <a:srgbClr val="273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2"/>
    </p:cViewPr>
  </p:sorterViewPr>
  <p:notesViewPr>
    <p:cSldViewPr snapToGrid="0">
      <p:cViewPr varScale="1">
        <p:scale>
          <a:sx n="47" d="100"/>
          <a:sy n="47" d="100"/>
        </p:scale>
        <p:origin x="202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2F0C-902B-40A3-A4BD-4EF077EA43A2}" type="datetimeFigureOut">
              <a:rPr lang="zh-CN" altLang="en-US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2025/1/8</a:t>
            </a:fld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2C1B7-04C4-46E7-9BAA-4B759B4AC2C1}" type="slidenum">
              <a:rPr lang="zh-CN" altLang="en-US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‹#›</a:t>
            </a:fld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3C9F0365-6E51-42DF-A7F1-912A2B6B56F1}" type="datetimeFigureOut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830FE25F-8BC0-4BE2-A57A-787CA670B11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F1102C-FAD4-459D-8C7A-106E6431C5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11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7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6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9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9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1237175"/>
            <a:ext cx="4484025" cy="3551506"/>
            <a:chOff x="-1" y="-1394460"/>
            <a:chExt cx="5166361" cy="4091940"/>
          </a:xfrm>
        </p:grpSpPr>
        <p:sp>
          <p:nvSpPr>
            <p:cNvPr id="21" name="直角三角形 20"/>
            <p:cNvSpPr/>
            <p:nvPr/>
          </p:nvSpPr>
          <p:spPr>
            <a:xfrm rot="18900000">
              <a:off x="1799835" y="-1394460"/>
              <a:ext cx="2788920" cy="27889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8900000">
              <a:off x="693449" y="-547873"/>
              <a:ext cx="2557229" cy="2557229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-1" y="0"/>
              <a:ext cx="5166361" cy="269748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 flipV="1">
            <a:off x="8198102" y="4799676"/>
            <a:ext cx="3973260" cy="3146962"/>
            <a:chOff x="-1" y="-1394460"/>
            <a:chExt cx="5166361" cy="4091940"/>
          </a:xfrm>
        </p:grpSpPr>
        <p:sp>
          <p:nvSpPr>
            <p:cNvPr id="27" name="直角三角形 26"/>
            <p:cNvSpPr/>
            <p:nvPr/>
          </p:nvSpPr>
          <p:spPr>
            <a:xfrm rot="18900000">
              <a:off x="1799835" y="-1394460"/>
              <a:ext cx="2788920" cy="27889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18900000">
              <a:off x="693449" y="-547873"/>
              <a:ext cx="2557229" cy="2557229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9" name="直角三角形 28"/>
            <p:cNvSpPr/>
            <p:nvPr/>
          </p:nvSpPr>
          <p:spPr>
            <a:xfrm flipV="1">
              <a:off x="-1" y="0"/>
              <a:ext cx="5166361" cy="269748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81608" y="238536"/>
            <a:ext cx="2228784" cy="2245769"/>
            <a:chOff x="4714543" y="315639"/>
            <a:chExt cx="2993435" cy="2993434"/>
          </a:xfrm>
        </p:grpSpPr>
        <p:sp>
          <p:nvSpPr>
            <p:cNvPr id="44" name="弧形 43"/>
            <p:cNvSpPr/>
            <p:nvPr/>
          </p:nvSpPr>
          <p:spPr>
            <a:xfrm>
              <a:off x="4714543" y="315639"/>
              <a:ext cx="2993434" cy="2993434"/>
            </a:xfrm>
            <a:prstGeom prst="arc">
              <a:avLst>
                <a:gd name="adj1" fmla="val 9076606"/>
                <a:gd name="adj2" fmla="val 15959462"/>
              </a:avLst>
            </a:prstGeom>
            <a:ln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4714544" y="315639"/>
              <a:ext cx="2993434" cy="2993434"/>
            </a:xfrm>
            <a:prstGeom prst="arc">
              <a:avLst>
                <a:gd name="adj1" fmla="val 11157"/>
                <a:gd name="adj2" fmla="val 5917609"/>
              </a:avLst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53" name="矩形: 圆角 52"/>
          <p:cNvSpPr/>
          <p:nvPr/>
        </p:nvSpPr>
        <p:spPr>
          <a:xfrm>
            <a:off x="3465450" y="5939904"/>
            <a:ext cx="3299896" cy="46603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正圆-45W" panose="00020600040101010101" charset="-122"/>
              <a:ea typeface="汉仪正圆-45W" panose="00020600040101010101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4" name="直角三角形 53"/>
          <p:cNvSpPr/>
          <p:nvPr/>
        </p:nvSpPr>
        <p:spPr>
          <a:xfrm rot="10800000">
            <a:off x="9971154" y="0"/>
            <a:ext cx="2228783" cy="1163701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152400" dist="63500" sx="104000" sy="1040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正圆-45W" panose="00020600040101010101" charset="-122"/>
              <a:ea typeface="汉仪正圆-45W" panose="00020600040101010101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20" y="398789"/>
            <a:ext cx="1877986" cy="1925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1996440" y="2797810"/>
            <a:ext cx="80733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6000" b="1" noProof="0" dirty="0" err="1">
                <a:solidFill>
                  <a:srgbClr val="63789D">
                    <a:lumMod val="75000"/>
                  </a:srgbClr>
                </a:solidFill>
                <a:latin typeface="汉仪正圆-75W" panose="00020600040101010101" charset="-122"/>
                <a:ea typeface="汉仪正圆-75W" panose="00020600040101010101" charset="-122"/>
                <a:cs typeface="阿里巴巴普惠体 B" panose="00020600040101010101" pitchFamily="18" charset="-122"/>
                <a:sym typeface="+mn-ea"/>
              </a:rPr>
              <a:t>中经网统计数据库</a:t>
            </a:r>
            <a:r>
              <a:rPr lang="en-US" altLang="zh-CN" sz="6000" b="1" noProof="0" dirty="0" err="1">
                <a:solidFill>
                  <a:srgbClr val="63789D">
                    <a:lumMod val="75000"/>
                  </a:srgbClr>
                </a:solidFill>
                <a:latin typeface="汉仪正圆-75W" panose="00020600040101010101" charset="-122"/>
                <a:ea typeface="汉仪正圆-75W" panose="00020600040101010101" charset="-122"/>
                <a:cs typeface="阿里巴巴普惠体 B" panose="00020600040101010101" pitchFamily="18" charset="-122"/>
                <a:sym typeface="+mn-ea"/>
              </a:rPr>
              <a:t> 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6000" b="1" noProof="0" dirty="0" err="1">
                <a:solidFill>
                  <a:srgbClr val="63789D">
                    <a:lumMod val="75000"/>
                  </a:srgbClr>
                </a:solidFill>
                <a:latin typeface="汉仪正圆-75W" panose="00020600040101010101" charset="-122"/>
                <a:ea typeface="汉仪正圆-75W" panose="00020600040101010101" charset="-122"/>
                <a:cs typeface="阿里巴巴普惠体 B" panose="00020600040101010101" pitchFamily="18" charset="-122"/>
                <a:sym typeface="+mn-ea"/>
              </a:rPr>
              <a:t>使用指南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1512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查询功能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40065" y="3147695"/>
            <a:ext cx="38620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双击选中所需指标，全部选择完成后点击数据查询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1687195"/>
            <a:ext cx="6624955" cy="2290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4448810"/>
            <a:ext cx="79248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1512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查询功能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09435" y="2830195"/>
            <a:ext cx="48990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查询到的数据以时间序列呈现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可以自行选择时间节点查询数据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20" y="1348105"/>
            <a:ext cx="3460750" cy="544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1512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数据导出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25565" y="4185920"/>
            <a:ext cx="489902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系统提供报表导出功能，可导出到本地，保存为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excel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文件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208"/>
          <a:stretch>
            <a:fillRect/>
          </a:stretch>
        </p:blipFill>
        <p:spPr>
          <a:xfrm>
            <a:off x="464185" y="1611630"/>
            <a:ext cx="5054600" cy="5207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330" y="1611630"/>
            <a:ext cx="6248400" cy="111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图形展示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1785" y="3286760"/>
            <a:ext cx="559943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系统内嵌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作图工具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，供研究人员直观查看和分析数据趋势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216535"/>
            <a:ext cx="4042410" cy="6546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图形展示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80780" y="2415540"/>
            <a:ext cx="281749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可选择图形类型、更改图例或改变图表外观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图形可导出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535"/>
          <a:stretch>
            <a:fillRect/>
          </a:stretch>
        </p:blipFill>
        <p:spPr>
          <a:xfrm>
            <a:off x="79375" y="1725930"/>
            <a:ext cx="8422005" cy="434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图形展示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77300" y="3084195"/>
            <a:ext cx="30105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同时选择多个指标，可将多个指标的数据在一张图表上呈现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" y="1725930"/>
            <a:ext cx="6042025" cy="1663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5" y="3030855"/>
            <a:ext cx="8074025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4.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分析工具（需登录个人会员账号）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72450" y="2679700"/>
            <a:ext cx="35299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“数据采集”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，可将查询到的数据全部采集至系统自带的分析工具中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点击右上角个人中心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-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分析工具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1994535"/>
            <a:ext cx="7300595" cy="1928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4283075"/>
            <a:ext cx="3141345" cy="1773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4.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分析工具（需登录个人会员账号）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72450" y="2679700"/>
            <a:ext cx="35299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分析工具提供对于指标数据的</a:t>
            </a:r>
            <a:r>
              <a:rPr 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预处理、单指标运算、多指标运算、建模预测</a:t>
            </a:r>
            <a:r>
              <a:rPr 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等统计分析方法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" y="1931035"/>
            <a:ext cx="7607935" cy="445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4.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分析工具（需登录个人会员账号）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76945" y="2785110"/>
            <a:ext cx="35299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不仅可以从数据库中采集数据，还可以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导入外部数据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，在分析工具中完成数据的处理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2069465"/>
            <a:ext cx="834390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57DE70-D237-B889-421F-D543F1638B72}"/>
              </a:ext>
            </a:extLst>
          </p:cNvPr>
          <p:cNvSpPr/>
          <p:nvPr/>
        </p:nvSpPr>
        <p:spPr>
          <a:xfrm>
            <a:off x="1189990" y="274955"/>
            <a:ext cx="3088712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数据库简介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E7DFE0-003E-4E94-8495-436C892824D6}"/>
              </a:ext>
            </a:extLst>
          </p:cNvPr>
          <p:cNvSpPr txBox="1"/>
          <p:nvPr/>
        </p:nvSpPr>
        <p:spPr>
          <a:xfrm>
            <a:off x="776378" y="1552755"/>
            <a:ext cx="10498348" cy="389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      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《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中经网统计数据库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》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是一个经过专业化处理、组织而形成的综合经济数据库群，包括全国宏观月度库、全国宏观年度库、分省宏观月度库、分省宏观年度库、海关月度库、城市年度库、县域年度库、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OECD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月度库和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OECD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年度库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9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个子库。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       内容涵盖宏观、专题、区域、世界等多个领域，为宏观经济研究人员节省搜集加工数据的时间，提供全面完备的经济数据支持。</a:t>
            </a:r>
          </a:p>
        </p:txBody>
      </p:sp>
    </p:spTree>
    <p:extLst>
      <p:ext uri="{BB962C8B-B14F-4D97-AF65-F5344CB8AC3E}">
        <p14:creationId xmlns:p14="http://schemas.microsoft.com/office/powerpoint/2010/main" val="332134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访问方式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48040" y="3038475"/>
            <a:ext cx="360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STZhongsong"/>
                <a:ea typeface="STZhongsong"/>
              </a:rPr>
              <a:t>在图书馆数据库列表中找到数据库入口，点击进入数据库首页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1250315"/>
            <a:ext cx="3467100" cy="3000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150" y="1619885"/>
            <a:ext cx="4667250" cy="2333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30" y="4422140"/>
            <a:ext cx="6867525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访问方式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315" y="109791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1.IP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快捷访问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1558290"/>
            <a:ext cx="8827770" cy="5210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60840" y="3111500"/>
            <a:ext cx="25793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STZhongsong"/>
                <a:ea typeface="STZhongsong"/>
              </a:rPr>
              <a:t>点击数据库首页上方的登录按钮，进入登录界面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访问方式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315" y="109791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1.IP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快捷访问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67165" y="2935605"/>
            <a:ext cx="300926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STZhongsong"/>
                <a:ea typeface="STZhongsong"/>
              </a:rPr>
              <a:t>点击下方桔色快捷入口，在</a:t>
            </a:r>
            <a:r>
              <a:rPr lang="zh-CN" altLang="en-US" sz="2400" b="1">
                <a:solidFill>
                  <a:srgbClr val="0070C0"/>
                </a:solidFill>
                <a:latin typeface="STZhongsong"/>
                <a:ea typeface="STZhongsong"/>
              </a:rPr>
              <a:t>校内</a:t>
            </a:r>
            <a:r>
              <a:rPr lang="en-US" altLang="zh-CN" sz="2400" b="1">
                <a:solidFill>
                  <a:srgbClr val="0070C0"/>
                </a:solidFill>
                <a:latin typeface="STZhongsong"/>
                <a:ea typeface="STZhongsong"/>
              </a:rPr>
              <a:t>IP</a:t>
            </a:r>
            <a:r>
              <a:rPr lang="zh-CN" altLang="en-US" sz="2400" b="1">
                <a:solidFill>
                  <a:srgbClr val="0070C0"/>
                </a:solidFill>
                <a:latin typeface="STZhongsong"/>
                <a:ea typeface="STZhongsong"/>
              </a:rPr>
              <a:t>范围内</a:t>
            </a:r>
            <a:r>
              <a:rPr lang="zh-CN" altLang="en-US" sz="2400" b="1">
                <a:solidFill>
                  <a:srgbClr val="000000"/>
                </a:solidFill>
                <a:latin typeface="STZhongsong"/>
                <a:ea typeface="STZhongsong"/>
              </a:rPr>
              <a:t>可直接获取访问权限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" y="1924685"/>
            <a:ext cx="8543925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访问方式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315" y="109791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个人会员账号在线访问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01125" y="2935605"/>
            <a:ext cx="300926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STZhongsong"/>
                <a:ea typeface="STZhongsong"/>
                <a:sym typeface="+mn-ea"/>
              </a:rPr>
              <a:t>点击数据库首页上方的注册按钮，注册个人会员账号</a:t>
            </a:r>
            <a:endParaRPr lang="en-US" altLang="zh-CN" sz="2400" b="1">
              <a:solidFill>
                <a:srgbClr val="000000"/>
              </a:solidFill>
              <a:latin typeface="STZhongsong"/>
              <a:ea typeface="STZhongsong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1654175"/>
            <a:ext cx="8420100" cy="5064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访问方式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315" y="109791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个人会员账号在线访问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83805" y="3288030"/>
            <a:ext cx="39135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STZhongsong"/>
                <a:ea typeface="STZhongsong"/>
                <a:sym typeface="+mn-ea"/>
              </a:rPr>
              <a:t>按系统提示，用手机号注册个人会员账号，注册完成后即可用手机号登录</a:t>
            </a:r>
            <a:endParaRPr lang="en-US" altLang="zh-CN" sz="2400" b="1">
              <a:solidFill>
                <a:srgbClr val="000000"/>
              </a:solidFill>
              <a:latin typeface="STZhongsong"/>
              <a:ea typeface="STZhongsong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" y="1654175"/>
            <a:ext cx="6076950" cy="489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1512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查询功能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76640" y="3013710"/>
            <a:ext cx="36696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可根据数据库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现有的分类</a:t>
            </a: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查找所需指标数据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1725930"/>
            <a:ext cx="8356600" cy="417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1512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查询功能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40065" y="2829560"/>
            <a:ext cx="38620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可通过关键词检索查看所需指标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可选择检索词的匹配模式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2874645"/>
            <a:ext cx="7677150" cy="748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g5ZDcyNTk0M2E0M2E4YWJkMGJjYzRjYjgwMmI1OD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4870;#405337;#404870;"/>
</p:tagLst>
</file>

<file path=ppt/theme/theme1.xml><?xml version="1.0" encoding="utf-8"?>
<a:theme xmlns:a="http://schemas.openxmlformats.org/drawingml/2006/main" name="自定义设计方案">
  <a:themeElements>
    <a:clrScheme name="自定义 1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6526F"/>
      </a:accent1>
      <a:accent2>
        <a:srgbClr val="D0808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">
      <a:majorFont>
        <a:latin typeface="汉仪正圆-75W"/>
        <a:ea typeface="汉仪正圆-75W"/>
        <a:cs typeface=""/>
      </a:majorFont>
      <a:minorFont>
        <a:latin typeface="汉仪正圆-45W"/>
        <a:ea typeface="汉仪正圆-4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506</Words>
  <Application>Microsoft Office PowerPoint</Application>
  <PresentationFormat>宽屏</PresentationFormat>
  <Paragraphs>77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汉仪正圆-45W</vt:lpstr>
      <vt:lpstr>汉仪正圆-75W</vt:lpstr>
      <vt:lpstr>STZhongsong</vt:lpstr>
      <vt:lpstr>思源黑体 CN Regular</vt:lpstr>
      <vt:lpstr>Arial</vt:lpstr>
      <vt:lpstr>Calibri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Jie Feng</cp:lastModifiedBy>
  <cp:revision>2798</cp:revision>
  <dcterms:created xsi:type="dcterms:W3CDTF">2025-01-02T08:20:45Z</dcterms:created>
  <dcterms:modified xsi:type="dcterms:W3CDTF">2025-01-08T01:04:31Z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9C93316025DF905A9B2E766747578276_43</vt:lpwstr>
  </property>
  <property fmtid="{D5CDD505-2E9C-101B-9397-08002B2CF9AE}" pid="3" name="KSOProductBuildVer">
    <vt:lpwstr>2052-12.8.2.1116</vt:lpwstr>
  </property>
</Properties>
</file>