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7"/>
  </p:notesMasterIdLst>
  <p:handoutMasterIdLst>
    <p:handoutMasterId r:id="rId98"/>
  </p:handoutMasterIdLst>
  <p:sldIdLst>
    <p:sldId id="652" r:id="rId2"/>
    <p:sldId id="415" r:id="rId3"/>
    <p:sldId id="672" r:id="rId4"/>
    <p:sldId id="676" r:id="rId5"/>
    <p:sldId id="674" r:id="rId6"/>
    <p:sldId id="675" r:id="rId7"/>
    <p:sldId id="902" r:id="rId8"/>
    <p:sldId id="901" r:id="rId9"/>
    <p:sldId id="1590" r:id="rId10"/>
    <p:sldId id="467" r:id="rId11"/>
    <p:sldId id="1098" r:id="rId12"/>
    <p:sldId id="1505" r:id="rId13"/>
    <p:sldId id="1506" r:id="rId14"/>
    <p:sldId id="1155" r:id="rId15"/>
    <p:sldId id="1222" r:id="rId16"/>
    <p:sldId id="1223" r:id="rId17"/>
    <p:sldId id="1224" r:id="rId18"/>
    <p:sldId id="1225" r:id="rId19"/>
    <p:sldId id="1226" r:id="rId20"/>
    <p:sldId id="777" r:id="rId21"/>
    <p:sldId id="1411" r:id="rId22"/>
    <p:sldId id="1412" r:id="rId23"/>
    <p:sldId id="1413" r:id="rId24"/>
    <p:sldId id="1414" r:id="rId25"/>
    <p:sldId id="1415" r:id="rId26"/>
    <p:sldId id="1416" r:id="rId27"/>
    <p:sldId id="1417" r:id="rId28"/>
    <p:sldId id="1418" r:id="rId29"/>
    <p:sldId id="1419" r:id="rId30"/>
    <p:sldId id="1420" r:id="rId31"/>
    <p:sldId id="1421" r:id="rId32"/>
    <p:sldId id="1161" r:id="rId33"/>
    <p:sldId id="1503" r:id="rId34"/>
    <p:sldId id="1426" r:id="rId35"/>
    <p:sldId id="1422" r:id="rId36"/>
    <p:sldId id="1423" r:id="rId37"/>
    <p:sldId id="1425" r:id="rId38"/>
    <p:sldId id="1431" r:id="rId39"/>
    <p:sldId id="1432" r:id="rId40"/>
    <p:sldId id="1433" r:id="rId41"/>
    <p:sldId id="1678" r:id="rId42"/>
    <p:sldId id="1227" r:id="rId43"/>
    <p:sldId id="776" r:id="rId44"/>
    <p:sldId id="1448" r:id="rId45"/>
    <p:sldId id="1449" r:id="rId46"/>
    <p:sldId id="1228" r:id="rId47"/>
    <p:sldId id="1428" r:id="rId48"/>
    <p:sldId id="1430" r:id="rId49"/>
    <p:sldId id="1229" r:id="rId50"/>
    <p:sldId id="479" r:id="rId51"/>
    <p:sldId id="665" r:id="rId52"/>
    <p:sldId id="671" r:id="rId53"/>
    <p:sldId id="481" r:id="rId54"/>
    <p:sldId id="1453" r:id="rId55"/>
    <p:sldId id="483" r:id="rId56"/>
    <p:sldId id="627" r:id="rId57"/>
    <p:sldId id="628" r:id="rId58"/>
    <p:sldId id="1454" r:id="rId59"/>
    <p:sldId id="1455" r:id="rId60"/>
    <p:sldId id="630" r:id="rId61"/>
    <p:sldId id="629" r:id="rId62"/>
    <p:sldId id="1434" r:id="rId63"/>
    <p:sldId id="1436" r:id="rId64"/>
    <p:sldId id="1437" r:id="rId65"/>
    <p:sldId id="1438" r:id="rId66"/>
    <p:sldId id="1439" r:id="rId67"/>
    <p:sldId id="1440" r:id="rId68"/>
    <p:sldId id="1441" r:id="rId69"/>
    <p:sldId id="1442" r:id="rId70"/>
    <p:sldId id="1450" r:id="rId71"/>
    <p:sldId id="1452" r:id="rId72"/>
    <p:sldId id="1451" r:id="rId73"/>
    <p:sldId id="1314" r:id="rId74"/>
    <p:sldId id="1293" r:id="rId75"/>
    <p:sldId id="1294" r:id="rId76"/>
    <p:sldId id="1443" r:id="rId77"/>
    <p:sldId id="1444" r:id="rId78"/>
    <p:sldId id="1445" r:id="rId79"/>
    <p:sldId id="1446" r:id="rId80"/>
    <p:sldId id="1295" r:id="rId81"/>
    <p:sldId id="1296" r:id="rId82"/>
    <p:sldId id="1297" r:id="rId83"/>
    <p:sldId id="1298" r:id="rId84"/>
    <p:sldId id="1299" r:id="rId85"/>
    <p:sldId id="1317" r:id="rId86"/>
    <p:sldId id="1319" r:id="rId87"/>
    <p:sldId id="1320" r:id="rId88"/>
    <p:sldId id="1321" r:id="rId89"/>
    <p:sldId id="1322" r:id="rId90"/>
    <p:sldId id="1323" r:id="rId91"/>
    <p:sldId id="1324" r:id="rId92"/>
    <p:sldId id="1325" r:id="rId93"/>
    <p:sldId id="1738" r:id="rId94"/>
    <p:sldId id="893" r:id="rId95"/>
    <p:sldId id="1591" r:id="rId9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8">
          <p15:clr>
            <a:srgbClr val="A4A3A4"/>
          </p15:clr>
        </p15:guide>
        <p15:guide id="2" pos="287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56"/>
    <p:restoredTop sz="93064" autoAdjust="0"/>
  </p:normalViewPr>
  <p:slideViewPr>
    <p:cSldViewPr>
      <p:cViewPr varScale="1">
        <p:scale>
          <a:sx n="82" d="100"/>
          <a:sy n="82" d="100"/>
        </p:scale>
        <p:origin x="1046" y="58"/>
      </p:cViewPr>
      <p:guideLst>
        <p:guide orient="horz" pos="2148"/>
        <p:guide pos="2879"/>
      </p:guideLst>
    </p:cSldViewPr>
  </p:slideViewPr>
  <p:outlineViewPr>
    <p:cViewPr>
      <p:scale>
        <a:sx n="33" d="100"/>
        <a:sy n="33" d="100"/>
      </p:scale>
      <p:origin x="0" y="-307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2309"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1EB30E-8C7D-4008-B20F-BBE8F215C8AA}" type="datetimeFigureOut">
              <a:rPr lang="zh-CN" altLang="en-US" smtClean="0"/>
              <a:t>2023/6/26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9E4D67-81E5-4FC9-B176-33882ECF0B7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A06FAE-D30C-4DC9-8F21-02AEF30D91D2}" type="datetimeFigureOut">
              <a:rPr lang="zh-CN" altLang="en-US" smtClean="0"/>
              <a:t>2023/6/26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EE04B8-0DE7-40C5-B547-FD725C620E7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8212E7B-D6A4-4433-AC94-E9CE0D3C157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EEE04B8-0DE7-40C5-B547-FD725C620E71}"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全球有</a:t>
            </a:r>
            <a:r>
              <a:rPr kumimoji="1" lang="en-US" altLang="zh-CN" dirty="0" smtClean="0"/>
              <a:t>150</a:t>
            </a:r>
            <a:r>
              <a:rPr kumimoji="1" lang="zh-CN" altLang="en-US" dirty="0" smtClean="0"/>
              <a:t>多个国家、</a:t>
            </a:r>
            <a:r>
              <a:rPr kumimoji="1" lang="en-US" altLang="zh-CN" dirty="0" smtClean="0"/>
              <a:t>3200</a:t>
            </a:r>
            <a:r>
              <a:rPr kumimoji="1" lang="zh-CN" altLang="en-US" dirty="0" smtClean="0"/>
              <a:t>多个地方使用</a:t>
            </a:r>
            <a:r>
              <a:rPr kumimoji="1" lang="en-US" altLang="zh-CN" dirty="0" err="1" smtClean="0"/>
              <a:t>HeinOnline</a:t>
            </a:r>
            <a:r>
              <a:rPr kumimoji="1" lang="zh-CN" altLang="en-US" dirty="0" smtClean="0"/>
              <a:t>；</a:t>
            </a:r>
            <a:endParaRPr kumimoji="1" lang="en-US" altLang="zh-CN" dirty="0" smtClean="0"/>
          </a:p>
          <a:p>
            <a:r>
              <a:rPr kumimoji="1" lang="zh-CN" altLang="en-US" dirty="0" smtClean="0"/>
              <a:t>完整的国会记录（</a:t>
            </a:r>
            <a:r>
              <a:rPr kumimoji="1" lang="en-US" altLang="zh-CN" dirty="0" smtClean="0"/>
              <a:t>Congressional</a:t>
            </a:r>
            <a:r>
              <a:rPr kumimoji="1" lang="zh-CN" altLang="en-US" baseline="0" dirty="0" smtClean="0"/>
              <a:t> </a:t>
            </a:r>
            <a:r>
              <a:rPr kumimoji="1" lang="en-US" altLang="zh-CN" baseline="0" dirty="0" smtClean="0"/>
              <a:t>Record</a:t>
            </a:r>
            <a:r>
              <a:rPr kumimoji="1" lang="zh-CN" altLang="en-US" baseline="0" dirty="0" smtClean="0"/>
              <a:t> </a:t>
            </a:r>
            <a:r>
              <a:rPr kumimoji="1" lang="en-US" altLang="zh-CN" baseline="0" dirty="0" smtClean="0"/>
              <a:t>Bound</a:t>
            </a:r>
            <a:r>
              <a:rPr kumimoji="1" lang="zh-CN" altLang="en-US" dirty="0" smtClean="0"/>
              <a:t>）。</a:t>
            </a:r>
            <a:endParaRPr kumimoji="1" lang="zh-CN" altLang="en-US" dirty="0"/>
          </a:p>
        </p:txBody>
      </p:sp>
      <p:sp>
        <p:nvSpPr>
          <p:cNvPr id="4" name="幻灯片编号占位符 3"/>
          <p:cNvSpPr>
            <a:spLocks noGrp="1"/>
          </p:cNvSpPr>
          <p:nvPr>
            <p:ph type="sldNum" sz="quarter" idx="10"/>
          </p:nvPr>
        </p:nvSpPr>
        <p:spPr/>
        <p:txBody>
          <a:bodyPr/>
          <a:lstStyle/>
          <a:p>
            <a:fld id="{AEEE04B8-0DE7-40C5-B547-FD725C620E71}"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超过</a:t>
            </a:r>
            <a:r>
              <a:rPr kumimoji="1" lang="en-US" altLang="zh-CN" dirty="0" smtClean="0"/>
              <a:t>1.7</a:t>
            </a:r>
            <a:r>
              <a:rPr kumimoji="1" lang="zh-CN" altLang="en-US" dirty="0" smtClean="0"/>
              <a:t>亿页文献，完整收录</a:t>
            </a:r>
            <a:r>
              <a:rPr kumimoji="1" lang="en-US" altLang="zh-CN" dirty="0" smtClean="0"/>
              <a:t>2700</a:t>
            </a:r>
            <a:r>
              <a:rPr kumimoji="1" lang="zh-CN" altLang="en-US" dirty="0" smtClean="0"/>
              <a:t>多种法律和法律相关期刊，</a:t>
            </a:r>
            <a:endParaRPr kumimoji="1"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AEEE04B8-0DE7-40C5-B547-FD725C620E71}"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波斯纳猛批学生编辑的法律期刊，有一篇回应波斯纳的文章可参见</a:t>
            </a:r>
            <a:r>
              <a:rPr kumimoji="1" lang="en-US" altLang="zh-CN" dirty="0" smtClean="0"/>
              <a:t>《</a:t>
            </a:r>
            <a:r>
              <a:rPr kumimoji="1" lang="zh-CN" altLang="en-US" dirty="0" smtClean="0"/>
              <a:t>研究生法学</a:t>
            </a:r>
            <a:r>
              <a:rPr kumimoji="1" lang="en-US" altLang="zh-CN" dirty="0" smtClean="0"/>
              <a:t>》2014</a:t>
            </a:r>
            <a:r>
              <a:rPr kumimoji="1" lang="zh-CN" altLang="en-US" dirty="0" smtClean="0"/>
              <a:t>年第</a:t>
            </a:r>
            <a:r>
              <a:rPr kumimoji="1" lang="en-US" altLang="zh-CN" dirty="0" smtClean="0"/>
              <a:t>3</a:t>
            </a:r>
            <a:r>
              <a:rPr kumimoji="1" lang="zh-CN" altLang="en-US" dirty="0" smtClean="0"/>
              <a:t>期（</a:t>
            </a:r>
            <a:r>
              <a:rPr kumimoji="1" lang="en-US" altLang="zh-CN" dirty="0" smtClean="0"/>
              <a:t>The</a:t>
            </a:r>
            <a:r>
              <a:rPr kumimoji="1" lang="zh-CN" altLang="en-US" dirty="0" smtClean="0"/>
              <a:t> </a:t>
            </a:r>
            <a:r>
              <a:rPr kumimoji="1" lang="en-US" altLang="zh-CN" dirty="0" smtClean="0"/>
              <a:t>Competence</a:t>
            </a:r>
            <a:r>
              <a:rPr kumimoji="1" lang="zh-CN" altLang="en-US" dirty="0" smtClean="0"/>
              <a:t> </a:t>
            </a:r>
            <a:r>
              <a:rPr kumimoji="1" lang="en-US" altLang="zh-CN" dirty="0" smtClean="0"/>
              <a:t>of</a:t>
            </a:r>
            <a:r>
              <a:rPr kumimoji="1" lang="zh-CN" altLang="en-US" dirty="0" smtClean="0"/>
              <a:t> </a:t>
            </a:r>
            <a:r>
              <a:rPr kumimoji="1" lang="en-US" altLang="zh-CN" dirty="0" smtClean="0"/>
              <a:t>Students</a:t>
            </a:r>
            <a:r>
              <a:rPr kumimoji="1" lang="zh-CN" altLang="en-US" baseline="0" dirty="0" smtClean="0"/>
              <a:t> </a:t>
            </a:r>
            <a:r>
              <a:rPr kumimoji="1" lang="en-US" altLang="zh-CN" baseline="0" dirty="0" smtClean="0"/>
              <a:t>as</a:t>
            </a:r>
            <a:r>
              <a:rPr kumimoji="1" lang="zh-CN" altLang="en-US" baseline="0" dirty="0" smtClean="0"/>
              <a:t> </a:t>
            </a:r>
            <a:r>
              <a:rPr kumimoji="1" lang="en-US" altLang="zh-CN" baseline="0" dirty="0" smtClean="0"/>
              <a:t>Editors</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Law</a:t>
            </a:r>
            <a:r>
              <a:rPr kumimoji="1" lang="zh-CN" altLang="en-US" baseline="0" dirty="0" smtClean="0"/>
              <a:t> </a:t>
            </a:r>
            <a:r>
              <a:rPr kumimoji="1" lang="en-US" altLang="zh-CN" baseline="0" dirty="0" smtClean="0"/>
              <a:t>Reviews:</a:t>
            </a:r>
            <a:r>
              <a:rPr kumimoji="1" lang="zh-CN" altLang="en-US" baseline="0" dirty="0" smtClean="0"/>
              <a:t> </a:t>
            </a:r>
            <a:r>
              <a:rPr kumimoji="1" lang="en-US" altLang="zh-CN" baseline="0" dirty="0" smtClean="0"/>
              <a:t>A</a:t>
            </a:r>
            <a:r>
              <a:rPr kumimoji="1" lang="zh-CN" altLang="en-US" baseline="0" dirty="0" smtClean="0"/>
              <a:t> </a:t>
            </a:r>
            <a:r>
              <a:rPr kumimoji="1" lang="en-US" altLang="zh-CN" baseline="0" dirty="0" smtClean="0"/>
              <a:t>Response</a:t>
            </a:r>
            <a:r>
              <a:rPr kumimoji="1" lang="zh-CN" altLang="en-US" baseline="0" dirty="0" smtClean="0"/>
              <a:t> </a:t>
            </a:r>
            <a:r>
              <a:rPr kumimoji="1" lang="en-US" altLang="zh-CN" baseline="0" dirty="0" smtClean="0"/>
              <a:t>to</a:t>
            </a:r>
            <a:r>
              <a:rPr kumimoji="1" lang="zh-CN" altLang="en-US" baseline="0" dirty="0" smtClean="0"/>
              <a:t> </a:t>
            </a:r>
            <a:r>
              <a:rPr kumimoji="1" lang="en-US" altLang="zh-CN" baseline="0" dirty="0" smtClean="0"/>
              <a:t>Judge</a:t>
            </a:r>
            <a:r>
              <a:rPr kumimoji="1" lang="zh-CN" altLang="en-US" baseline="0" dirty="0" smtClean="0"/>
              <a:t> </a:t>
            </a:r>
            <a:r>
              <a:rPr kumimoji="1" lang="en-US" altLang="zh-CN" baseline="0" dirty="0" smtClean="0"/>
              <a:t>Posner,</a:t>
            </a:r>
            <a:r>
              <a:rPr kumimoji="1" lang="zh-CN" altLang="en-US" baseline="0" dirty="0" smtClean="0"/>
              <a:t> </a:t>
            </a:r>
            <a:r>
              <a:rPr kumimoji="1" lang="en-US" altLang="zh-CN" baseline="0" dirty="0" smtClean="0"/>
              <a:t>University</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Pennsylvania</a:t>
            </a:r>
            <a:r>
              <a:rPr kumimoji="1" lang="zh-CN" altLang="en-US" baseline="0" dirty="0" smtClean="0"/>
              <a:t> </a:t>
            </a:r>
            <a:r>
              <a:rPr kumimoji="1" lang="en-US" altLang="zh-CN" baseline="0" dirty="0" smtClean="0"/>
              <a:t>Law</a:t>
            </a:r>
            <a:r>
              <a:rPr kumimoji="1" lang="zh-CN" altLang="en-US" baseline="0" dirty="0" smtClean="0"/>
              <a:t> </a:t>
            </a:r>
            <a:r>
              <a:rPr kumimoji="1" lang="en-US" altLang="zh-CN" baseline="0" dirty="0" smtClean="0"/>
              <a:t>Review,</a:t>
            </a:r>
            <a:r>
              <a:rPr kumimoji="1" lang="zh-CN" altLang="en-US" baseline="0" dirty="0" smtClean="0"/>
              <a:t> </a:t>
            </a:r>
            <a:r>
              <a:rPr kumimoji="1" lang="en-US" altLang="zh-CN" baseline="0" dirty="0" smtClean="0"/>
              <a:t>Vol.</a:t>
            </a:r>
            <a:r>
              <a:rPr kumimoji="1" lang="zh-CN" altLang="en-US" baseline="0" dirty="0" smtClean="0"/>
              <a:t> </a:t>
            </a:r>
            <a:r>
              <a:rPr kumimoji="1" lang="en-US" altLang="zh-CN" baseline="0" dirty="0" smtClean="0"/>
              <a:t>154,</a:t>
            </a:r>
            <a:r>
              <a:rPr kumimoji="1" lang="zh-CN" altLang="en-US" baseline="0" dirty="0" smtClean="0"/>
              <a:t> </a:t>
            </a:r>
            <a:r>
              <a:rPr kumimoji="1" lang="en-US" altLang="zh-CN" baseline="0" dirty="0" smtClean="0"/>
              <a:t>No.</a:t>
            </a:r>
            <a:r>
              <a:rPr kumimoji="1" lang="zh-CN" altLang="en-US" baseline="0" dirty="0" smtClean="0"/>
              <a:t> </a:t>
            </a:r>
            <a:r>
              <a:rPr kumimoji="1" lang="en-US" altLang="zh-CN" baseline="0" dirty="0" smtClean="0"/>
              <a:t>4</a:t>
            </a:r>
            <a:r>
              <a:rPr kumimoji="1" lang="zh-CN" altLang="en-US" baseline="0" dirty="0" smtClean="0"/>
              <a:t> </a:t>
            </a:r>
            <a:r>
              <a:rPr kumimoji="1" lang="en-US" altLang="zh-CN" baseline="0" dirty="0" smtClean="0"/>
              <a:t>(Apr.</a:t>
            </a:r>
            <a:r>
              <a:rPr kumimoji="1" lang="zh-CN" altLang="en-US" baseline="0" dirty="0" smtClean="0"/>
              <a:t> </a:t>
            </a:r>
            <a:r>
              <a:rPr kumimoji="1" lang="en-US" altLang="zh-CN" baseline="0" dirty="0" smtClean="0"/>
              <a:t>2006),</a:t>
            </a:r>
            <a:r>
              <a:rPr kumimoji="1" lang="zh-CN" altLang="en-US" baseline="0" dirty="0" smtClean="0"/>
              <a:t> </a:t>
            </a:r>
            <a:r>
              <a:rPr kumimoji="1" lang="en-US" altLang="zh-CN" baseline="0" dirty="0" smtClean="0"/>
              <a:t>pp.</a:t>
            </a:r>
            <a:r>
              <a:rPr kumimoji="1" lang="zh-CN" altLang="en-US" baseline="0" dirty="0" smtClean="0"/>
              <a:t> </a:t>
            </a:r>
            <a:r>
              <a:rPr kumimoji="1" lang="en-US" altLang="zh-CN" baseline="0" dirty="0" smtClean="0"/>
              <a:t>951-982.</a:t>
            </a:r>
            <a:r>
              <a:rPr kumimoji="1" lang="zh-CN" altLang="en-US" dirty="0" smtClean="0"/>
              <a:t>）</a:t>
            </a:r>
            <a:endParaRPr kumimoji="1" lang="zh-CN" altLang="en-US" dirty="0"/>
          </a:p>
        </p:txBody>
      </p:sp>
      <p:sp>
        <p:nvSpPr>
          <p:cNvPr id="4" name="幻灯片编号占位符 3"/>
          <p:cNvSpPr>
            <a:spLocks noGrp="1"/>
          </p:cNvSpPr>
          <p:nvPr>
            <p:ph type="sldNum" sz="quarter" idx="10"/>
          </p:nvPr>
        </p:nvSpPr>
        <p:spPr/>
        <p:txBody>
          <a:bodyPr/>
          <a:lstStyle/>
          <a:p>
            <a:fld id="{AEEE04B8-0DE7-40C5-B547-FD725C620E71}"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波斯纳猛批学生编辑的法律期刊，有一篇回应波斯纳的文章可参见</a:t>
            </a:r>
            <a:r>
              <a:rPr kumimoji="1" lang="en-US" altLang="zh-CN" dirty="0" smtClean="0"/>
              <a:t>《</a:t>
            </a:r>
            <a:r>
              <a:rPr kumimoji="1" lang="zh-CN" altLang="en-US" dirty="0" smtClean="0"/>
              <a:t>研究生法学</a:t>
            </a:r>
            <a:r>
              <a:rPr kumimoji="1" lang="en-US" altLang="zh-CN" dirty="0" smtClean="0"/>
              <a:t>》2014</a:t>
            </a:r>
            <a:r>
              <a:rPr kumimoji="1" lang="zh-CN" altLang="en-US" dirty="0" smtClean="0"/>
              <a:t>年第</a:t>
            </a:r>
            <a:r>
              <a:rPr kumimoji="1" lang="en-US" altLang="zh-CN" dirty="0" smtClean="0"/>
              <a:t>3</a:t>
            </a:r>
            <a:r>
              <a:rPr kumimoji="1" lang="zh-CN" altLang="en-US" dirty="0" smtClean="0"/>
              <a:t>期（</a:t>
            </a:r>
            <a:r>
              <a:rPr kumimoji="1" lang="en-US" altLang="zh-CN" dirty="0" smtClean="0"/>
              <a:t>The</a:t>
            </a:r>
            <a:r>
              <a:rPr kumimoji="1" lang="zh-CN" altLang="en-US" dirty="0" smtClean="0"/>
              <a:t> </a:t>
            </a:r>
            <a:r>
              <a:rPr kumimoji="1" lang="en-US" altLang="zh-CN" dirty="0" smtClean="0"/>
              <a:t>Competence</a:t>
            </a:r>
            <a:r>
              <a:rPr kumimoji="1" lang="zh-CN" altLang="en-US" dirty="0" smtClean="0"/>
              <a:t> </a:t>
            </a:r>
            <a:r>
              <a:rPr kumimoji="1" lang="en-US" altLang="zh-CN" dirty="0" smtClean="0"/>
              <a:t>of</a:t>
            </a:r>
            <a:r>
              <a:rPr kumimoji="1" lang="zh-CN" altLang="en-US" dirty="0" smtClean="0"/>
              <a:t> </a:t>
            </a:r>
            <a:r>
              <a:rPr kumimoji="1" lang="en-US" altLang="zh-CN" dirty="0" smtClean="0"/>
              <a:t>Students</a:t>
            </a:r>
            <a:r>
              <a:rPr kumimoji="1" lang="zh-CN" altLang="en-US" baseline="0" dirty="0" smtClean="0"/>
              <a:t> </a:t>
            </a:r>
            <a:r>
              <a:rPr kumimoji="1" lang="en-US" altLang="zh-CN" baseline="0" dirty="0" smtClean="0"/>
              <a:t>as</a:t>
            </a:r>
            <a:r>
              <a:rPr kumimoji="1" lang="zh-CN" altLang="en-US" baseline="0" dirty="0" smtClean="0"/>
              <a:t> </a:t>
            </a:r>
            <a:r>
              <a:rPr kumimoji="1" lang="en-US" altLang="zh-CN" baseline="0" dirty="0" smtClean="0"/>
              <a:t>Editors</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Law</a:t>
            </a:r>
            <a:r>
              <a:rPr kumimoji="1" lang="zh-CN" altLang="en-US" baseline="0" dirty="0" smtClean="0"/>
              <a:t> </a:t>
            </a:r>
            <a:r>
              <a:rPr kumimoji="1" lang="en-US" altLang="zh-CN" baseline="0" dirty="0" smtClean="0"/>
              <a:t>Reviews:</a:t>
            </a:r>
            <a:r>
              <a:rPr kumimoji="1" lang="zh-CN" altLang="en-US" baseline="0" dirty="0" smtClean="0"/>
              <a:t> </a:t>
            </a:r>
            <a:r>
              <a:rPr kumimoji="1" lang="en-US" altLang="zh-CN" baseline="0" dirty="0" smtClean="0"/>
              <a:t>A</a:t>
            </a:r>
            <a:r>
              <a:rPr kumimoji="1" lang="zh-CN" altLang="en-US" baseline="0" dirty="0" smtClean="0"/>
              <a:t> </a:t>
            </a:r>
            <a:r>
              <a:rPr kumimoji="1" lang="en-US" altLang="zh-CN" baseline="0" dirty="0" smtClean="0"/>
              <a:t>Response</a:t>
            </a:r>
            <a:r>
              <a:rPr kumimoji="1" lang="zh-CN" altLang="en-US" baseline="0" dirty="0" smtClean="0"/>
              <a:t> </a:t>
            </a:r>
            <a:r>
              <a:rPr kumimoji="1" lang="en-US" altLang="zh-CN" baseline="0" dirty="0" smtClean="0"/>
              <a:t>to</a:t>
            </a:r>
            <a:r>
              <a:rPr kumimoji="1" lang="zh-CN" altLang="en-US" baseline="0" dirty="0" smtClean="0"/>
              <a:t> </a:t>
            </a:r>
            <a:r>
              <a:rPr kumimoji="1" lang="en-US" altLang="zh-CN" baseline="0" dirty="0" smtClean="0"/>
              <a:t>Judge</a:t>
            </a:r>
            <a:r>
              <a:rPr kumimoji="1" lang="zh-CN" altLang="en-US" baseline="0" dirty="0" smtClean="0"/>
              <a:t> </a:t>
            </a:r>
            <a:r>
              <a:rPr kumimoji="1" lang="en-US" altLang="zh-CN" baseline="0" dirty="0" smtClean="0"/>
              <a:t>Posner,</a:t>
            </a:r>
            <a:r>
              <a:rPr kumimoji="1" lang="zh-CN" altLang="en-US" baseline="0" dirty="0" smtClean="0"/>
              <a:t> </a:t>
            </a:r>
            <a:r>
              <a:rPr kumimoji="1" lang="en-US" altLang="zh-CN" baseline="0" dirty="0" smtClean="0"/>
              <a:t>University</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Pennsylvania</a:t>
            </a:r>
            <a:r>
              <a:rPr kumimoji="1" lang="zh-CN" altLang="en-US" baseline="0" dirty="0" smtClean="0"/>
              <a:t> </a:t>
            </a:r>
            <a:r>
              <a:rPr kumimoji="1" lang="en-US" altLang="zh-CN" baseline="0" dirty="0" smtClean="0"/>
              <a:t>Law</a:t>
            </a:r>
            <a:r>
              <a:rPr kumimoji="1" lang="zh-CN" altLang="en-US" baseline="0" dirty="0" smtClean="0"/>
              <a:t> </a:t>
            </a:r>
            <a:r>
              <a:rPr kumimoji="1" lang="en-US" altLang="zh-CN" baseline="0" dirty="0" smtClean="0"/>
              <a:t>Review,</a:t>
            </a:r>
            <a:r>
              <a:rPr kumimoji="1" lang="zh-CN" altLang="en-US" baseline="0" dirty="0" smtClean="0"/>
              <a:t> </a:t>
            </a:r>
            <a:r>
              <a:rPr kumimoji="1" lang="en-US" altLang="zh-CN" baseline="0" dirty="0" smtClean="0"/>
              <a:t>Vol.</a:t>
            </a:r>
            <a:r>
              <a:rPr kumimoji="1" lang="zh-CN" altLang="en-US" baseline="0" dirty="0" smtClean="0"/>
              <a:t> </a:t>
            </a:r>
            <a:r>
              <a:rPr kumimoji="1" lang="en-US" altLang="zh-CN" baseline="0" dirty="0" smtClean="0"/>
              <a:t>154,</a:t>
            </a:r>
            <a:r>
              <a:rPr kumimoji="1" lang="zh-CN" altLang="en-US" baseline="0" dirty="0" smtClean="0"/>
              <a:t> </a:t>
            </a:r>
            <a:r>
              <a:rPr kumimoji="1" lang="en-US" altLang="zh-CN" baseline="0" dirty="0" smtClean="0"/>
              <a:t>No.</a:t>
            </a:r>
            <a:r>
              <a:rPr kumimoji="1" lang="zh-CN" altLang="en-US" baseline="0" dirty="0" smtClean="0"/>
              <a:t> </a:t>
            </a:r>
            <a:r>
              <a:rPr kumimoji="1" lang="en-US" altLang="zh-CN" baseline="0" dirty="0" smtClean="0"/>
              <a:t>4</a:t>
            </a:r>
            <a:r>
              <a:rPr kumimoji="1" lang="zh-CN" altLang="en-US" baseline="0" dirty="0" smtClean="0"/>
              <a:t> </a:t>
            </a:r>
            <a:r>
              <a:rPr kumimoji="1" lang="en-US" altLang="zh-CN" baseline="0" dirty="0" smtClean="0"/>
              <a:t>(Apr.</a:t>
            </a:r>
            <a:r>
              <a:rPr kumimoji="1" lang="zh-CN" altLang="en-US" baseline="0" dirty="0" smtClean="0"/>
              <a:t> </a:t>
            </a:r>
            <a:r>
              <a:rPr kumimoji="1" lang="en-US" altLang="zh-CN" baseline="0" dirty="0" smtClean="0"/>
              <a:t>2006),</a:t>
            </a:r>
            <a:r>
              <a:rPr kumimoji="1" lang="zh-CN" altLang="en-US" baseline="0" dirty="0" smtClean="0"/>
              <a:t> </a:t>
            </a:r>
            <a:r>
              <a:rPr kumimoji="1" lang="en-US" altLang="zh-CN" baseline="0" dirty="0" smtClean="0"/>
              <a:t>pp.</a:t>
            </a:r>
            <a:r>
              <a:rPr kumimoji="1" lang="zh-CN" altLang="en-US" baseline="0" dirty="0" smtClean="0"/>
              <a:t> </a:t>
            </a:r>
            <a:r>
              <a:rPr kumimoji="1" lang="en-US" altLang="zh-CN" baseline="0" dirty="0" smtClean="0"/>
              <a:t>951-982.</a:t>
            </a:r>
            <a:r>
              <a:rPr kumimoji="1" lang="zh-CN" altLang="en-US" dirty="0" smtClean="0"/>
              <a:t>）</a:t>
            </a:r>
            <a:endParaRPr kumimoji="1" lang="zh-CN" altLang="en-US" dirty="0"/>
          </a:p>
        </p:txBody>
      </p:sp>
      <p:sp>
        <p:nvSpPr>
          <p:cNvPr id="4" name="幻灯片编号占位符 3"/>
          <p:cNvSpPr>
            <a:spLocks noGrp="1"/>
          </p:cNvSpPr>
          <p:nvPr>
            <p:ph type="sldNum" sz="quarter" idx="10"/>
          </p:nvPr>
        </p:nvSpPr>
        <p:spPr/>
        <p:txBody>
          <a:bodyPr/>
          <a:lstStyle/>
          <a:p>
            <a:fld id="{AEEE04B8-0DE7-40C5-B547-FD725C620E71}"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图片1.jpg"/>
          <p:cNvPicPr>
            <a:picLocks noChangeAspect="1"/>
          </p:cNvPicPr>
          <p:nvPr userDrawn="1"/>
        </p:nvPicPr>
        <p:blipFill>
          <a:blip r:embed="rId2" cstate="print"/>
          <a:stretch>
            <a:fillRect/>
          </a:stretch>
        </p:blipFill>
        <p:spPr>
          <a:xfrm>
            <a:off x="2028" y="0"/>
            <a:ext cx="9139943" cy="6858000"/>
          </a:xfrm>
          <a:prstGeom prst="rect">
            <a:avLst/>
          </a:prstGeom>
        </p:spPr>
      </p:pic>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8" name="图片 7" descr="Wells小标签透明底.png"/>
          <p:cNvPicPr>
            <a:picLocks noChangeAspect="1"/>
          </p:cNvPicPr>
          <p:nvPr userDrawn="1"/>
        </p:nvPicPr>
        <p:blipFill>
          <a:blip r:embed="rId3" cstate="print"/>
          <a:stretch>
            <a:fillRect/>
          </a:stretch>
        </p:blipFill>
        <p:spPr>
          <a:xfrm>
            <a:off x="1115616" y="1628800"/>
            <a:ext cx="1872208" cy="560605"/>
          </a:xfrm>
          <a:prstGeom prst="rect">
            <a:avLst/>
          </a:prstGeom>
        </p:spPr>
      </p:pic>
      <p:pic>
        <p:nvPicPr>
          <p:cNvPr id="9" name="图片 8" descr="{V9{YEDR0WD@_Q%DS%76WUX.jpg"/>
          <p:cNvPicPr>
            <a:picLocks noChangeAspect="1"/>
          </p:cNvPicPr>
          <p:nvPr userDrawn="1"/>
        </p:nvPicPr>
        <p:blipFill>
          <a:blip r:embed="rId4" cstate="print"/>
          <a:stretch>
            <a:fillRect/>
          </a:stretch>
        </p:blipFill>
        <p:spPr>
          <a:xfrm>
            <a:off x="8100392" y="260648"/>
            <a:ext cx="819150" cy="8001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4152900"/>
            <a:ext cx="403860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953000"/>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descr="蓝色.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8" name="图片 7" descr="Wells小标签透明底.png"/>
          <p:cNvPicPr>
            <a:picLocks noChangeAspect="1"/>
          </p:cNvPicPr>
          <p:nvPr userDrawn="1"/>
        </p:nvPicPr>
        <p:blipFill>
          <a:blip r:embed="rId3" cstate="print"/>
          <a:stretch>
            <a:fillRect/>
          </a:stretch>
        </p:blipFill>
        <p:spPr>
          <a:xfrm>
            <a:off x="179512" y="260648"/>
            <a:ext cx="1872208" cy="560605"/>
          </a:xfrm>
          <a:prstGeom prst="rect">
            <a:avLst/>
          </a:prstGeom>
        </p:spPr>
      </p:pic>
      <p:pic>
        <p:nvPicPr>
          <p:cNvPr id="9" name="图片 8" descr="{V9{YEDR0WD@_Q%DS%76WUX.jpg"/>
          <p:cNvPicPr>
            <a:picLocks noChangeAspect="1"/>
          </p:cNvPicPr>
          <p:nvPr userDrawn="1"/>
        </p:nvPicPr>
        <p:blipFill>
          <a:blip r:embed="rId4" cstate="print"/>
          <a:stretch>
            <a:fillRect/>
          </a:stretch>
        </p:blipFill>
        <p:spPr>
          <a:xfrm>
            <a:off x="8100392" y="260648"/>
            <a:ext cx="819150" cy="8001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2023/6/26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2023/6/26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2023/6/26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2023/6/26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2023/6/26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2023/6/26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2023/6/26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en.wikipedia.org/wiki/File:Richard_posner_harvardz.JPG" TargetMode="Externa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6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help.heinonline.org/" TargetMode="External"/><Relationship Id="rId2" Type="http://schemas.openxmlformats.org/officeDocument/2006/relationships/image" Target="../media/image93.jpeg"/><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9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45174" y="2667684"/>
            <a:ext cx="5177790" cy="3291840"/>
          </a:xfrm>
          <a:prstGeom prst="rect">
            <a:avLst/>
          </a:prstGeom>
        </p:spPr>
        <p:txBody>
          <a:bodyPr wrap="none">
            <a:spAutoFit/>
          </a:bodyPr>
          <a:lstStyle/>
          <a:p>
            <a:pPr algn="ctr"/>
            <a:r>
              <a:rPr lang="en-US" altLang="zh-CN" sz="4800" b="1" dirty="0" err="1" smtClean="0"/>
              <a:t>HeinOnline</a:t>
            </a:r>
            <a:r>
              <a:rPr lang="en-US" altLang="zh-CN" sz="4800" b="1" dirty="0"/>
              <a:t> </a:t>
            </a:r>
            <a:r>
              <a:rPr lang="en-US" altLang="zh-CN" sz="4800" b="1" dirty="0" smtClean="0"/>
              <a:t>Training</a:t>
            </a:r>
            <a:endParaRPr lang="en-US" altLang="zh-CN" sz="4800" b="1" dirty="0" smtClean="0">
              <a:solidFill>
                <a:schemeClr val="bg1">
                  <a:lumMod val="50000"/>
                </a:schemeClr>
              </a:solidFill>
              <a:latin typeface="微软雅黑" panose="020B0503020204020204" pitchFamily="34" charset="-122"/>
              <a:ea typeface="微软雅黑" panose="020B0503020204020204" pitchFamily="34" charset="-122"/>
            </a:endParaRPr>
          </a:p>
          <a:p>
            <a:pPr algn="ctr"/>
            <a:endParaRPr lang="en-US" altLang="zh-CN" sz="3200" dirty="0" smtClean="0">
              <a:solidFill>
                <a:schemeClr val="bg1">
                  <a:lumMod val="50000"/>
                </a:schemeClr>
              </a:solidFill>
              <a:latin typeface="微软雅黑" panose="020B0503020204020204" pitchFamily="34" charset="-122"/>
              <a:ea typeface="微软雅黑" panose="020B0503020204020204" pitchFamily="34" charset="-122"/>
            </a:endParaRPr>
          </a:p>
          <a:p>
            <a:pPr algn="ctr"/>
            <a:endParaRPr lang="en-US" altLang="zh-CN" sz="3200" dirty="0" smtClean="0">
              <a:solidFill>
                <a:schemeClr val="bg1">
                  <a:lumMod val="50000"/>
                </a:schemeClr>
              </a:solidFill>
              <a:latin typeface="微软雅黑" panose="020B0503020204020204" pitchFamily="34" charset="-122"/>
              <a:ea typeface="微软雅黑" panose="020B0503020204020204" pitchFamily="34" charset="-122"/>
            </a:endParaRPr>
          </a:p>
          <a:p>
            <a:pPr algn="ctr"/>
            <a:endParaRPr lang="en-US" altLang="zh-CN" sz="3200" dirty="0" smtClean="0">
              <a:solidFill>
                <a:schemeClr val="bg1">
                  <a:lumMod val="50000"/>
                </a:schemeClr>
              </a:solidFill>
              <a:latin typeface="微软雅黑" panose="020B0503020204020204" pitchFamily="34" charset="-122"/>
              <a:ea typeface="微软雅黑" panose="020B0503020204020204" pitchFamily="34" charset="-122"/>
            </a:endParaRPr>
          </a:p>
          <a:p>
            <a:pPr algn="ctr"/>
            <a:r>
              <a:rPr lang="en-US" altLang="zh-CN" sz="3200" dirty="0" smtClean="0">
                <a:latin typeface="Arial" panose="020B0604020202020204" pitchFamily="34" charset="0"/>
                <a:ea typeface="黑体" panose="02010609060101010101" pitchFamily="49" charset="-122"/>
                <a:cs typeface="Arial" panose="020B0604020202020204" pitchFamily="34" charset="0"/>
              </a:rPr>
              <a:t>Wells</a:t>
            </a:r>
            <a:r>
              <a:rPr lang="zh-CN" altLang="en-US" sz="3200" dirty="0" smtClean="0">
                <a:latin typeface="Arial" panose="020B0604020202020204" pitchFamily="34" charset="0"/>
                <a:ea typeface="黑体" panose="02010609060101010101" pitchFamily="49" charset="-122"/>
                <a:cs typeface="Arial" panose="020B0604020202020204" pitchFamily="34" charset="0"/>
              </a:rPr>
              <a:t>公司</a:t>
            </a:r>
            <a:endParaRPr lang="en-US" altLang="zh-CN" sz="3200" dirty="0" smtClean="0">
              <a:latin typeface="Arial" panose="020B0604020202020204" pitchFamily="34" charset="0"/>
              <a:ea typeface="黑体" panose="02010609060101010101" pitchFamily="49" charset="-122"/>
              <a:cs typeface="Arial" panose="020B0604020202020204" pitchFamily="34" charset="0"/>
            </a:endParaRPr>
          </a:p>
          <a:p>
            <a:pPr algn="ctr"/>
            <a:r>
              <a:rPr lang="zh-CN" altLang="en-US" sz="3200" dirty="0" smtClean="0">
                <a:latin typeface="Arial" panose="020B0604020202020204" pitchFamily="34" charset="0"/>
                <a:ea typeface="黑体" panose="02010609060101010101" pitchFamily="49" charset="-122"/>
                <a:cs typeface="Arial" panose="020B0604020202020204" pitchFamily="34" charset="0"/>
              </a:rPr>
              <a:t>张斌  </a:t>
            </a:r>
            <a:r>
              <a:rPr lang="en-US" altLang="zh-CN" sz="3200" dirty="0" smtClean="0">
                <a:latin typeface="Arial" panose="020B0604020202020204" pitchFamily="34" charset="0"/>
                <a:ea typeface="黑体" panose="02010609060101010101" pitchFamily="49" charset="-122"/>
                <a:cs typeface="Arial" panose="020B0604020202020204" pitchFamily="34" charset="0"/>
              </a:rPr>
              <a:t>2023</a:t>
            </a:r>
            <a:endParaRPr lang="zh-CN" altLang="en-US" sz="4000" dirty="0">
              <a:latin typeface="Arial" panose="020B0604020202020204" pitchFamily="34" charset="0"/>
              <a:ea typeface="黑体" panose="02010609060101010101" pitchFamily="49" charset="-122"/>
              <a:cs typeface="Arial" panose="020B0604020202020204" pitchFamily="34" charset="0"/>
            </a:endParaRPr>
          </a:p>
        </p:txBody>
      </p:sp>
      <p:pic>
        <p:nvPicPr>
          <p:cNvPr id="2" name="图片 1"/>
          <p:cNvPicPr>
            <a:picLocks noChangeAspect="1"/>
          </p:cNvPicPr>
          <p:nvPr/>
        </p:nvPicPr>
        <p:blipFill>
          <a:blip r:embed="rId3" cstate="print"/>
          <a:stretch>
            <a:fillRect/>
          </a:stretch>
        </p:blipFill>
        <p:spPr>
          <a:xfrm>
            <a:off x="5436096" y="1484784"/>
            <a:ext cx="2127106" cy="8853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533400" y="1524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400" b="1" dirty="0" smtClean="0">
                <a:latin typeface="Accord SF" pitchFamily="2" charset="0"/>
                <a:ea typeface="宋体" panose="02010600030101010101" pitchFamily="2" charset="-122"/>
              </a:rPr>
              <a:t>首先进入</a:t>
            </a:r>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数据库登录后页面</a:t>
            </a:r>
          </a:p>
        </p:txBody>
      </p:sp>
      <p:pic>
        <p:nvPicPr>
          <p:cNvPr id="2" name="图片 1" descr="welcome-page-2"/>
          <p:cNvPicPr>
            <a:picLocks noChangeAspect="1"/>
          </p:cNvPicPr>
          <p:nvPr/>
        </p:nvPicPr>
        <p:blipFill>
          <a:blip r:embed="rId2"/>
          <a:stretch>
            <a:fillRect/>
          </a:stretch>
        </p:blipFill>
        <p:spPr>
          <a:xfrm>
            <a:off x="0" y="927100"/>
            <a:ext cx="9138920" cy="3121660"/>
          </a:xfrm>
          <a:prstGeom prst="rect">
            <a:avLst/>
          </a:prstGeom>
        </p:spPr>
      </p:pic>
      <p:sp>
        <p:nvSpPr>
          <p:cNvPr id="6" name="文本框 5"/>
          <p:cNvSpPr txBox="1"/>
          <p:nvPr/>
        </p:nvSpPr>
        <p:spPr>
          <a:xfrm>
            <a:off x="107315" y="4221480"/>
            <a:ext cx="4074795" cy="368300"/>
          </a:xfrm>
          <a:prstGeom prst="rect">
            <a:avLst/>
          </a:prstGeom>
          <a:noFill/>
        </p:spPr>
        <p:txBody>
          <a:bodyPr wrap="square" rtlCol="0" anchor="t">
            <a:spAutoFit/>
          </a:bodyPr>
          <a:lstStyle/>
          <a:p>
            <a:r>
              <a:rPr lang="zh-CN" altLang="en-US">
                <a:sym typeface="+mn-ea"/>
              </a:rPr>
              <a:t>（</a:t>
            </a:r>
            <a:r>
              <a:rPr lang="en-US" altLang="zh-CN">
                <a:sym typeface="+mn-ea"/>
              </a:rPr>
              <a:t>1</a:t>
            </a:r>
            <a:r>
              <a:rPr lang="zh-CN" altLang="en-US">
                <a:sym typeface="+mn-ea"/>
              </a:rPr>
              <a:t>）</a:t>
            </a:r>
            <a:r>
              <a:rPr lang="zh-CN" altLang="en-US"/>
              <a:t>按类别或名称查看订阅的数据库</a:t>
            </a:r>
          </a:p>
        </p:txBody>
      </p:sp>
      <p:sp>
        <p:nvSpPr>
          <p:cNvPr id="7" name="文本框 6"/>
          <p:cNvSpPr txBox="1"/>
          <p:nvPr/>
        </p:nvSpPr>
        <p:spPr>
          <a:xfrm>
            <a:off x="107315" y="4589780"/>
            <a:ext cx="8319770" cy="368300"/>
          </a:xfrm>
          <a:prstGeom prst="rect">
            <a:avLst/>
          </a:prstGeom>
          <a:noFill/>
        </p:spPr>
        <p:txBody>
          <a:bodyPr wrap="square" rtlCol="0" anchor="t">
            <a:spAutoFit/>
          </a:bodyPr>
          <a:lstStyle/>
          <a:p>
            <a:r>
              <a:rPr lang="zh-CN" altLang="en-US"/>
              <a:t>（2） 通过以下方式执行搜索：全文、著者、标题、目录、文件或案例引用</a:t>
            </a:r>
          </a:p>
        </p:txBody>
      </p:sp>
      <p:sp>
        <p:nvSpPr>
          <p:cNvPr id="8" name="文本框 7"/>
          <p:cNvSpPr txBox="1"/>
          <p:nvPr/>
        </p:nvSpPr>
        <p:spPr>
          <a:xfrm>
            <a:off x="107315" y="4958080"/>
            <a:ext cx="8057515" cy="368300"/>
          </a:xfrm>
          <a:prstGeom prst="rect">
            <a:avLst/>
          </a:prstGeom>
          <a:noFill/>
        </p:spPr>
        <p:txBody>
          <a:bodyPr wrap="square" rtlCol="0" anchor="t">
            <a:spAutoFit/>
          </a:bodyPr>
          <a:lstStyle/>
          <a:p>
            <a:r>
              <a:rPr lang="zh-CN" altLang="en-US"/>
              <a:t>（3） 通过数据库搜索语法的说明获得搜索帮助</a:t>
            </a:r>
          </a:p>
        </p:txBody>
      </p:sp>
      <p:sp>
        <p:nvSpPr>
          <p:cNvPr id="9" name="文本框 8"/>
          <p:cNvSpPr txBox="1"/>
          <p:nvPr/>
        </p:nvSpPr>
        <p:spPr>
          <a:xfrm>
            <a:off x="107950" y="5326380"/>
            <a:ext cx="8619490" cy="645160"/>
          </a:xfrm>
          <a:prstGeom prst="rect">
            <a:avLst/>
          </a:prstGeom>
          <a:noFill/>
        </p:spPr>
        <p:txBody>
          <a:bodyPr wrap="square" rtlCol="0" anchor="t">
            <a:spAutoFit/>
          </a:bodyPr>
          <a:lstStyle/>
          <a:p>
            <a:r>
              <a:rPr lang="zh-CN" altLang="en-US"/>
              <a:t>（4） 单击任意数据库名称旁边的“更多信息”图标，了解有关该订阅数据库的更多信息（或下载其标题列表）</a:t>
            </a:r>
          </a:p>
        </p:txBody>
      </p:sp>
      <p:sp>
        <p:nvSpPr>
          <p:cNvPr id="10" name="文本框 9"/>
          <p:cNvSpPr txBox="1"/>
          <p:nvPr/>
        </p:nvSpPr>
        <p:spPr>
          <a:xfrm>
            <a:off x="125730" y="5949315"/>
            <a:ext cx="8565515" cy="645160"/>
          </a:xfrm>
          <a:prstGeom prst="rect">
            <a:avLst/>
          </a:prstGeom>
          <a:noFill/>
        </p:spPr>
        <p:txBody>
          <a:bodyPr wrap="square" rtlCol="0" anchor="t">
            <a:spAutoFit/>
          </a:bodyPr>
          <a:lstStyle/>
          <a:p>
            <a:r>
              <a:rPr lang="zh-CN" altLang="en-US"/>
              <a:t>（5） 访问：你的MyHein档案、数据库最近的博客文章、</a:t>
            </a:r>
            <a:r>
              <a:rPr lang="en-US" altLang="zh-CN"/>
              <a:t>HeinOnline</a:t>
            </a:r>
            <a:r>
              <a:rPr lang="zh-CN" altLang="en-US"/>
              <a:t>指南、</a:t>
            </a:r>
          </a:p>
          <a:p>
            <a:r>
              <a:rPr lang="en-US" altLang="zh-CN"/>
              <a:t>HeinOnline</a:t>
            </a:r>
            <a:r>
              <a:rPr lang="zh-CN" altLang="en-US"/>
              <a:t>知识库、</a:t>
            </a:r>
            <a:r>
              <a:rPr lang="en-US" altLang="zh-CN"/>
              <a:t>HeinOnline</a:t>
            </a:r>
            <a:r>
              <a:rPr lang="zh-CN" altLang="en-US"/>
              <a:t>社交媒体、联系方式、您的帐户信息</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6413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descr="rights-of-women-1"/>
          <p:cNvPicPr>
            <a:picLocks noChangeAspect="1"/>
          </p:cNvPicPr>
          <p:nvPr/>
        </p:nvPicPr>
        <p:blipFill>
          <a:blip r:embed="rId3"/>
          <a:stretch>
            <a:fillRect/>
          </a:stretch>
        </p:blipFill>
        <p:spPr>
          <a:xfrm>
            <a:off x="89535" y="898525"/>
            <a:ext cx="8989060" cy="2062480"/>
          </a:xfrm>
          <a:prstGeom prst="rect">
            <a:avLst/>
          </a:prstGeom>
        </p:spPr>
      </p:pic>
      <p:sp>
        <p:nvSpPr>
          <p:cNvPr id="12" name="文本框 11"/>
          <p:cNvSpPr txBox="1"/>
          <p:nvPr/>
        </p:nvSpPr>
        <p:spPr>
          <a:xfrm>
            <a:off x="250825" y="3142615"/>
            <a:ext cx="8710930" cy="368300"/>
          </a:xfrm>
          <a:prstGeom prst="rect">
            <a:avLst/>
          </a:prstGeom>
          <a:noFill/>
        </p:spPr>
        <p:txBody>
          <a:bodyPr wrap="square" rtlCol="0" anchor="t">
            <a:spAutoFit/>
          </a:bodyPr>
          <a:lstStyle/>
          <a:p>
            <a:r>
              <a:rPr lang="zh-CN" altLang="en-US"/>
              <a:t>直接搜索（</a:t>
            </a:r>
            <a:r>
              <a:rPr lang="en-US" altLang="zh-CN"/>
              <a:t>Just search for</a:t>
            </a:r>
            <a:r>
              <a:rPr lang="zh-CN" altLang="en-US"/>
              <a:t>）:搜索你的关键字文档的全文。</a:t>
            </a:r>
          </a:p>
        </p:txBody>
      </p:sp>
      <p:sp>
        <p:nvSpPr>
          <p:cNvPr id="13" name="文本框 12"/>
          <p:cNvSpPr txBox="1"/>
          <p:nvPr/>
        </p:nvSpPr>
        <p:spPr>
          <a:xfrm>
            <a:off x="251460" y="5440680"/>
            <a:ext cx="8651875" cy="368300"/>
          </a:xfrm>
          <a:prstGeom prst="rect">
            <a:avLst/>
          </a:prstGeom>
          <a:noFill/>
        </p:spPr>
        <p:txBody>
          <a:bodyPr wrap="square" rtlCol="0" anchor="t">
            <a:spAutoFit/>
          </a:bodyPr>
          <a:lstStyle/>
          <a:p>
            <a:r>
              <a:rPr lang="zh-CN" altLang="en-US"/>
              <a:t>引文（</a:t>
            </a:r>
            <a:r>
              <a:rPr lang="en-US" altLang="zh-CN"/>
              <a:t>Citation</a:t>
            </a:r>
            <a:r>
              <a:rPr lang="zh-CN" altLang="en-US"/>
              <a:t>）:搜索文档或案例引文。</a:t>
            </a:r>
          </a:p>
        </p:txBody>
      </p:sp>
      <p:sp>
        <p:nvSpPr>
          <p:cNvPr id="2" name="文本框 1"/>
          <p:cNvSpPr txBox="1"/>
          <p:nvPr/>
        </p:nvSpPr>
        <p:spPr>
          <a:xfrm>
            <a:off x="250825" y="6096000"/>
            <a:ext cx="7983220" cy="368300"/>
          </a:xfrm>
          <a:prstGeom prst="rect">
            <a:avLst/>
          </a:prstGeom>
          <a:noFill/>
        </p:spPr>
        <p:txBody>
          <a:bodyPr wrap="square" rtlCol="0" anchor="t">
            <a:spAutoFit/>
          </a:bodyPr>
          <a:lstStyle/>
          <a:p>
            <a:r>
              <a:rPr lang="zh-CN" altLang="en-US"/>
              <a:t>目录（</a:t>
            </a:r>
            <a:r>
              <a:rPr lang="en-US" altLang="zh-CN"/>
              <a:t>Catalog</a:t>
            </a:r>
            <a:r>
              <a:rPr lang="zh-CN" altLang="en-US"/>
              <a:t>）:搜索整个HeinOnline目录记录。</a:t>
            </a:r>
          </a:p>
        </p:txBody>
      </p:sp>
      <p:sp>
        <p:nvSpPr>
          <p:cNvPr id="5" name="文本框 4"/>
          <p:cNvSpPr txBox="1"/>
          <p:nvPr/>
        </p:nvSpPr>
        <p:spPr>
          <a:xfrm>
            <a:off x="250190" y="4794250"/>
            <a:ext cx="5007610" cy="368300"/>
          </a:xfrm>
          <a:prstGeom prst="rect">
            <a:avLst/>
          </a:prstGeom>
          <a:noFill/>
        </p:spPr>
        <p:txBody>
          <a:bodyPr wrap="square" rtlCol="0" anchor="t">
            <a:spAutoFit/>
          </a:bodyPr>
          <a:lstStyle/>
          <a:p>
            <a:r>
              <a:rPr lang="zh-CN" altLang="en-US"/>
              <a:t>作者（</a:t>
            </a:r>
            <a:r>
              <a:rPr lang="en-US" altLang="zh-CN"/>
              <a:t>Author</a:t>
            </a:r>
            <a:r>
              <a:rPr lang="zh-CN" altLang="en-US"/>
              <a:t>）：搜索章节作者姓名。</a:t>
            </a:r>
          </a:p>
        </p:txBody>
      </p:sp>
      <p:sp>
        <p:nvSpPr>
          <p:cNvPr id="6" name="文本框 5"/>
          <p:cNvSpPr txBox="1"/>
          <p:nvPr/>
        </p:nvSpPr>
        <p:spPr>
          <a:xfrm>
            <a:off x="245745" y="4074795"/>
            <a:ext cx="8641080" cy="368300"/>
          </a:xfrm>
          <a:prstGeom prst="rect">
            <a:avLst/>
          </a:prstGeom>
          <a:noFill/>
        </p:spPr>
        <p:txBody>
          <a:bodyPr wrap="square" rtlCol="0" anchor="t">
            <a:spAutoFit/>
          </a:bodyPr>
          <a:lstStyle/>
          <a:p>
            <a:r>
              <a:rPr lang="zh-CN" altLang="en-US"/>
              <a:t>标题（</a:t>
            </a:r>
            <a:r>
              <a:rPr lang="en-US" altLang="zh-CN"/>
              <a:t>Title</a:t>
            </a:r>
            <a:r>
              <a:rPr lang="zh-CN" altLang="en-US"/>
              <a:t>）：在HeinOnline文档中搜索章节标题。</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5" name="文本框 4"/>
          <p:cNvSpPr txBox="1"/>
          <p:nvPr/>
        </p:nvSpPr>
        <p:spPr>
          <a:xfrm>
            <a:off x="35560" y="548640"/>
            <a:ext cx="8769350" cy="368300"/>
          </a:xfrm>
          <a:prstGeom prst="rect">
            <a:avLst/>
          </a:prstGeom>
          <a:noFill/>
        </p:spPr>
        <p:txBody>
          <a:bodyPr wrap="square" rtlCol="0" anchor="t">
            <a:spAutoFit/>
          </a:bodyPr>
          <a:lstStyle/>
          <a:p>
            <a:r>
              <a:rPr lang="zh-CN" altLang="en-US"/>
              <a:t>单击搜索帮助链接查看常用搜索语法列表。</a:t>
            </a:r>
          </a:p>
        </p:txBody>
      </p:sp>
      <p:pic>
        <p:nvPicPr>
          <p:cNvPr id="6" name="图片 5" descr="2-6"/>
          <p:cNvPicPr>
            <a:picLocks noChangeAspect="1"/>
          </p:cNvPicPr>
          <p:nvPr/>
        </p:nvPicPr>
        <p:blipFill>
          <a:blip r:embed="rId3"/>
          <a:stretch>
            <a:fillRect/>
          </a:stretch>
        </p:blipFill>
        <p:spPr>
          <a:xfrm>
            <a:off x="57785" y="916940"/>
            <a:ext cx="8981440" cy="1909445"/>
          </a:xfrm>
          <a:prstGeom prst="rect">
            <a:avLst/>
          </a:prstGeom>
        </p:spPr>
      </p:pic>
      <p:pic>
        <p:nvPicPr>
          <p:cNvPr id="7" name="图片 6" descr="3-3"/>
          <p:cNvPicPr>
            <a:picLocks noChangeAspect="1"/>
          </p:cNvPicPr>
          <p:nvPr/>
        </p:nvPicPr>
        <p:blipFill>
          <a:blip r:embed="rId4"/>
          <a:stretch>
            <a:fillRect/>
          </a:stretch>
        </p:blipFill>
        <p:spPr>
          <a:xfrm>
            <a:off x="57785" y="2940050"/>
            <a:ext cx="8844280" cy="384429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2" name="文本框 1"/>
          <p:cNvSpPr txBox="1"/>
          <p:nvPr/>
        </p:nvSpPr>
        <p:spPr>
          <a:xfrm>
            <a:off x="35560" y="544830"/>
            <a:ext cx="8997950" cy="2030095"/>
          </a:xfrm>
          <a:prstGeom prst="rect">
            <a:avLst/>
          </a:prstGeom>
          <a:noFill/>
        </p:spPr>
        <p:txBody>
          <a:bodyPr wrap="square" rtlCol="0" anchor="t">
            <a:spAutoFit/>
          </a:bodyPr>
          <a:lstStyle/>
          <a:p>
            <a:r>
              <a:rPr lang="zh-CN" altLang="en-US" b="1"/>
              <a:t>使用高级搜索语法</a:t>
            </a:r>
            <a:endParaRPr lang="zh-CN" altLang="en-US"/>
          </a:p>
          <a:p>
            <a:r>
              <a:rPr lang="zh-CN" altLang="en-US"/>
              <a:t>布尔运算符</a:t>
            </a:r>
          </a:p>
          <a:p>
            <a:r>
              <a:rPr lang="zh-CN" altLang="en-US"/>
              <a:t>可以使用布尔运算符（AND、+、or、NOT、–）将多个单一的术语或短语组合到搜索栏中，以形成更复杂的查询。这些操作符必须大写，以确保搜索结果的数量和质量。</a:t>
            </a:r>
          </a:p>
          <a:p>
            <a:r>
              <a:rPr lang="en-US" altLang="zh-CN" b="1"/>
              <a:t>AND</a:t>
            </a:r>
            <a:r>
              <a:rPr lang="zh-CN" altLang="en-US" b="1"/>
              <a:t>（或者&amp;&amp;）</a:t>
            </a:r>
          </a:p>
          <a:p>
            <a:r>
              <a:rPr lang="zh-CN" altLang="en-US"/>
              <a:t>当在两个术语之间使用AND运算符时，会在文本或元数据中生成两个术语都存在的文档。在下面的例子中，搜索结果中的每个文档都至少包含一次加拿大和“童工”这两个词。</a:t>
            </a:r>
          </a:p>
        </p:txBody>
      </p:sp>
      <p:sp>
        <p:nvSpPr>
          <p:cNvPr id="3" name="文本框 2"/>
          <p:cNvSpPr txBox="1"/>
          <p:nvPr/>
        </p:nvSpPr>
        <p:spPr>
          <a:xfrm>
            <a:off x="2771775" y="2781935"/>
            <a:ext cx="3340735" cy="368300"/>
          </a:xfrm>
          <a:prstGeom prst="rect">
            <a:avLst/>
          </a:prstGeom>
          <a:noFill/>
        </p:spPr>
        <p:txBody>
          <a:bodyPr wrap="square" rtlCol="0" anchor="t">
            <a:spAutoFit/>
          </a:bodyPr>
          <a:lstStyle/>
          <a:p>
            <a:r>
              <a:rPr lang="en-US" altLang="zh-CN" b="1"/>
              <a:t>Canada</a:t>
            </a:r>
            <a:r>
              <a:rPr lang="zh-CN" altLang="en-US" b="1"/>
              <a:t> AND “</a:t>
            </a:r>
            <a:r>
              <a:rPr lang="zh-CN" altLang="en-US" b="1">
                <a:sym typeface="+mn-ea"/>
              </a:rPr>
              <a:t>child labor</a:t>
            </a:r>
            <a:r>
              <a:rPr lang="zh-CN" altLang="en-US" b="1"/>
              <a:t>”</a:t>
            </a:r>
          </a:p>
        </p:txBody>
      </p:sp>
      <p:sp>
        <p:nvSpPr>
          <p:cNvPr id="8" name="文本框 7"/>
          <p:cNvSpPr txBox="1"/>
          <p:nvPr/>
        </p:nvSpPr>
        <p:spPr>
          <a:xfrm>
            <a:off x="107950" y="3150235"/>
            <a:ext cx="8878570" cy="1198880"/>
          </a:xfrm>
          <a:prstGeom prst="rect">
            <a:avLst/>
          </a:prstGeom>
          <a:noFill/>
        </p:spPr>
        <p:txBody>
          <a:bodyPr wrap="square" rtlCol="0" anchor="t">
            <a:spAutoFit/>
          </a:bodyPr>
          <a:lstStyle/>
          <a:p>
            <a:r>
              <a:rPr lang="zh-CN" altLang="en-US" b="1"/>
              <a:t>+</a:t>
            </a:r>
          </a:p>
          <a:p>
            <a:r>
              <a:rPr lang="zh-CN" altLang="en-US"/>
              <a:t>当在两个术语之间使用时，+（或required）运算符规定“+”符号后的术语必须存在于单个文档中的某个位置。在下面的示例中，搜索结果中的每个文档都必须包含“核能”一词，并且可能包含“能源”一词。</a:t>
            </a:r>
          </a:p>
        </p:txBody>
      </p:sp>
      <p:sp>
        <p:nvSpPr>
          <p:cNvPr id="9" name="文本框 8"/>
          <p:cNvSpPr txBox="1"/>
          <p:nvPr/>
        </p:nvSpPr>
        <p:spPr>
          <a:xfrm>
            <a:off x="3274695" y="4365625"/>
            <a:ext cx="2540000" cy="368300"/>
          </a:xfrm>
          <a:prstGeom prst="rect">
            <a:avLst/>
          </a:prstGeom>
          <a:noFill/>
        </p:spPr>
        <p:txBody>
          <a:bodyPr wrap="square" rtlCol="0" anchor="t">
            <a:spAutoFit/>
          </a:bodyPr>
          <a:lstStyle/>
          <a:p>
            <a:r>
              <a:rPr lang="zh-CN" altLang="en-US" b="1"/>
              <a:t>+nuclear energy</a:t>
            </a:r>
          </a:p>
        </p:txBody>
      </p:sp>
      <p:sp>
        <p:nvSpPr>
          <p:cNvPr id="10" name="文本框 9"/>
          <p:cNvSpPr txBox="1"/>
          <p:nvPr/>
        </p:nvSpPr>
        <p:spPr>
          <a:xfrm>
            <a:off x="107950" y="4779645"/>
            <a:ext cx="8924925" cy="1198880"/>
          </a:xfrm>
          <a:prstGeom prst="rect">
            <a:avLst/>
          </a:prstGeom>
          <a:noFill/>
        </p:spPr>
        <p:txBody>
          <a:bodyPr wrap="square" rtlCol="0" anchor="t">
            <a:spAutoFit/>
          </a:bodyPr>
          <a:lstStyle/>
          <a:p>
            <a:r>
              <a:rPr lang="en-US" altLang="zh-CN" b="1"/>
              <a:t>NOT</a:t>
            </a:r>
            <a:r>
              <a:rPr lang="zh-CN" altLang="en-US" b="1"/>
              <a:t>（或者！）</a:t>
            </a:r>
          </a:p>
          <a:p>
            <a:endParaRPr lang="zh-CN" altLang="en-US"/>
          </a:p>
          <a:p>
            <a:r>
              <a:rPr lang="zh-CN" altLang="en-US"/>
              <a:t>当在两个术语之间使用时，NOT运算符将排除包含其后术语的结果。在下面的示例中，包含短语“总统弹劾”但不包含克林顿的文件将出现在结果中。</a:t>
            </a:r>
          </a:p>
        </p:txBody>
      </p:sp>
      <p:sp>
        <p:nvSpPr>
          <p:cNvPr id="11" name="文本框 10"/>
          <p:cNvSpPr txBox="1"/>
          <p:nvPr/>
        </p:nvSpPr>
        <p:spPr>
          <a:xfrm>
            <a:off x="2051685" y="6151245"/>
            <a:ext cx="4511040" cy="368300"/>
          </a:xfrm>
          <a:prstGeom prst="rect">
            <a:avLst/>
          </a:prstGeom>
          <a:noFill/>
        </p:spPr>
        <p:txBody>
          <a:bodyPr wrap="square" rtlCol="0" anchor="t">
            <a:spAutoFit/>
          </a:bodyPr>
          <a:lstStyle/>
          <a:p>
            <a:r>
              <a:rPr lang="zh-CN" altLang="en-US" b="1"/>
              <a:t>“presidential impeachment” NOT clinton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8" name="文本框 7"/>
          <p:cNvSpPr txBox="1"/>
          <p:nvPr/>
        </p:nvSpPr>
        <p:spPr>
          <a:xfrm>
            <a:off x="251460" y="3946525"/>
            <a:ext cx="8652510" cy="1476375"/>
          </a:xfrm>
          <a:prstGeom prst="rect">
            <a:avLst/>
          </a:prstGeom>
          <a:noFill/>
        </p:spPr>
        <p:txBody>
          <a:bodyPr wrap="square" rtlCol="0" anchor="t">
            <a:spAutoFit/>
          </a:bodyPr>
          <a:lstStyle/>
          <a:p>
            <a:r>
              <a:rPr lang="zh-CN" altLang="en-US"/>
              <a:t>数据库选择器工具</a:t>
            </a:r>
          </a:p>
          <a:p>
            <a:endParaRPr lang="zh-CN" altLang="en-US"/>
          </a:p>
          <a:p>
            <a:r>
              <a:rPr lang="zh-CN" altLang="en-US"/>
              <a:t>如果希望在一个或多个特定数据库中进行搜索，请使用位于HeinOnline主页上的数据库选择器工具。例如，让我们在法律期刊图书馆和妇女与法律数据库中搜索短语“就业平等”和单词“妇女”。从选择器工具中选择所需的数据库。</a:t>
            </a:r>
          </a:p>
        </p:txBody>
      </p:sp>
      <p:pic>
        <p:nvPicPr>
          <p:cNvPr id="2" name="图片 1" descr="4-1"/>
          <p:cNvPicPr>
            <a:picLocks noChangeAspect="1"/>
          </p:cNvPicPr>
          <p:nvPr/>
        </p:nvPicPr>
        <p:blipFill>
          <a:blip r:embed="rId3"/>
          <a:stretch>
            <a:fillRect/>
          </a:stretch>
        </p:blipFill>
        <p:spPr>
          <a:xfrm>
            <a:off x="179070" y="771525"/>
            <a:ext cx="8719185" cy="2924175"/>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3"/>
          <a:stretch>
            <a:fillRect/>
          </a:stretch>
        </p:blipFill>
        <p:spPr>
          <a:xfrm>
            <a:off x="158115" y="787400"/>
            <a:ext cx="8913495" cy="557022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3"/>
          <a:stretch>
            <a:fillRect/>
          </a:stretch>
        </p:blipFill>
        <p:spPr>
          <a:xfrm>
            <a:off x="55245" y="621665"/>
            <a:ext cx="9048115" cy="1927860"/>
          </a:xfrm>
          <a:prstGeom prst="rect">
            <a:avLst/>
          </a:prstGeom>
        </p:spPr>
      </p:pic>
      <p:sp>
        <p:nvSpPr>
          <p:cNvPr id="5" name="文本框 4"/>
          <p:cNvSpPr txBox="1"/>
          <p:nvPr/>
        </p:nvSpPr>
        <p:spPr>
          <a:xfrm>
            <a:off x="395605" y="2640965"/>
            <a:ext cx="8201660" cy="645160"/>
          </a:xfrm>
          <a:prstGeom prst="rect">
            <a:avLst/>
          </a:prstGeom>
          <a:noFill/>
        </p:spPr>
        <p:txBody>
          <a:bodyPr wrap="square" rtlCol="0" anchor="t">
            <a:spAutoFit/>
          </a:bodyPr>
          <a:lstStyle/>
          <a:p>
            <a:r>
              <a:rPr lang="zh-CN" altLang="en-US"/>
              <a:t>接下来，将搜索查询添加到单框搜索中，并选择Just search for选项。请注意，短语应该在引号内，布尔操作符应该始终大写。</a:t>
            </a:r>
          </a:p>
        </p:txBody>
      </p:sp>
      <p:pic>
        <p:nvPicPr>
          <p:cNvPr id="6" name="图片 5"/>
          <p:cNvPicPr>
            <a:picLocks noChangeAspect="1"/>
          </p:cNvPicPr>
          <p:nvPr/>
        </p:nvPicPr>
        <p:blipFill>
          <a:blip r:embed="rId4"/>
          <a:stretch>
            <a:fillRect/>
          </a:stretch>
        </p:blipFill>
        <p:spPr>
          <a:xfrm>
            <a:off x="179705" y="3213100"/>
            <a:ext cx="8566785" cy="3225800"/>
          </a:xfrm>
          <a:prstGeom prst="rect">
            <a:avLst/>
          </a:prstGeom>
        </p:spPr>
      </p:pic>
      <p:sp>
        <p:nvSpPr>
          <p:cNvPr id="7" name="文本框 6"/>
          <p:cNvSpPr txBox="1"/>
          <p:nvPr/>
        </p:nvSpPr>
        <p:spPr>
          <a:xfrm>
            <a:off x="485775" y="6453505"/>
            <a:ext cx="8526780" cy="368300"/>
          </a:xfrm>
          <a:prstGeom prst="rect">
            <a:avLst/>
          </a:prstGeom>
          <a:noFill/>
        </p:spPr>
        <p:txBody>
          <a:bodyPr wrap="square" rtlCol="0" anchor="t">
            <a:spAutoFit/>
          </a:bodyPr>
          <a:lstStyle/>
          <a:p>
            <a:r>
              <a:rPr lang="zh-CN" altLang="en-US"/>
              <a:t>匹配的文本将在结果中以粗体显示</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3"/>
          <a:stretch>
            <a:fillRect/>
          </a:stretch>
        </p:blipFill>
        <p:spPr>
          <a:xfrm>
            <a:off x="107950" y="692785"/>
            <a:ext cx="8912225" cy="5676265"/>
          </a:xfrm>
          <a:prstGeom prst="rect">
            <a:avLst/>
          </a:prstGeom>
        </p:spPr>
      </p:pic>
      <p:sp>
        <p:nvSpPr>
          <p:cNvPr id="8" name="文本框 7"/>
          <p:cNvSpPr txBox="1"/>
          <p:nvPr/>
        </p:nvSpPr>
        <p:spPr>
          <a:xfrm>
            <a:off x="179070" y="6381115"/>
            <a:ext cx="8515985" cy="368300"/>
          </a:xfrm>
          <a:prstGeom prst="rect">
            <a:avLst/>
          </a:prstGeom>
          <a:noFill/>
        </p:spPr>
        <p:txBody>
          <a:bodyPr wrap="square" rtlCol="0" anchor="t">
            <a:spAutoFit/>
          </a:bodyPr>
          <a:lstStyle/>
          <a:p>
            <a:r>
              <a:rPr lang="zh-CN" altLang="en-US"/>
              <a:t>利用左侧的</a:t>
            </a:r>
            <a:r>
              <a:rPr lang="en-US" altLang="zh-CN"/>
              <a:t>“Refine Your Search”</a:t>
            </a:r>
            <a:r>
              <a:rPr lang="zh-CN" altLang="en-US"/>
              <a:t>功能区域来优化搜索结果。</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3"/>
          <a:stretch>
            <a:fillRect/>
          </a:stretch>
        </p:blipFill>
        <p:spPr>
          <a:xfrm>
            <a:off x="35560" y="692785"/>
            <a:ext cx="9017000" cy="4416425"/>
          </a:xfrm>
          <a:prstGeom prst="rect">
            <a:avLst/>
          </a:prstGeom>
        </p:spPr>
      </p:pic>
      <p:sp>
        <p:nvSpPr>
          <p:cNvPr id="5" name="文本框 4"/>
          <p:cNvSpPr txBox="1"/>
          <p:nvPr/>
        </p:nvSpPr>
        <p:spPr>
          <a:xfrm>
            <a:off x="179705" y="5370830"/>
            <a:ext cx="8722360" cy="645160"/>
          </a:xfrm>
          <a:prstGeom prst="rect">
            <a:avLst/>
          </a:prstGeom>
          <a:noFill/>
        </p:spPr>
        <p:txBody>
          <a:bodyPr wrap="square" rtlCol="0" anchor="t">
            <a:spAutoFit/>
          </a:bodyPr>
          <a:lstStyle/>
          <a:p>
            <a:r>
              <a:rPr lang="zh-CN" altLang="en-US"/>
              <a:t>根据相关性、日期、文章引用次数、其他HeinOnline用户在滚动12个月期间访问次数或被引用次数最多的作者对结果进行排序。</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3"/>
          <a:stretch>
            <a:fillRect/>
          </a:stretch>
        </p:blipFill>
        <p:spPr>
          <a:xfrm>
            <a:off x="107950" y="836930"/>
            <a:ext cx="8825865" cy="4133215"/>
          </a:xfrm>
          <a:prstGeom prst="rect">
            <a:avLst/>
          </a:prstGeom>
        </p:spPr>
      </p:pic>
      <p:sp>
        <p:nvSpPr>
          <p:cNvPr id="6" name="文本框 5"/>
          <p:cNvSpPr txBox="1"/>
          <p:nvPr/>
        </p:nvSpPr>
        <p:spPr>
          <a:xfrm>
            <a:off x="179705" y="5299710"/>
            <a:ext cx="8821420" cy="368300"/>
          </a:xfrm>
          <a:prstGeom prst="rect">
            <a:avLst/>
          </a:prstGeom>
          <a:noFill/>
        </p:spPr>
        <p:txBody>
          <a:bodyPr wrap="square" rtlCol="0" anchor="t">
            <a:spAutoFit/>
          </a:bodyPr>
          <a:lstStyle/>
          <a:p>
            <a:r>
              <a:rPr lang="zh-CN" altLang="en-US"/>
              <a:t>每个搜索结果的右侧会出现引用信息和各种工具的ScholarCheck。</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581969"/>
            <a:ext cx="6400800" cy="1130300"/>
          </a:xfrm>
        </p:spPr>
        <p:txBody>
          <a:bodyPr/>
          <a:lstStyle/>
          <a:p>
            <a:pPr eaLnBrk="1" hangingPunct="1"/>
            <a:r>
              <a:rPr lang="en-US" altLang="zh-CN" sz="4400" dirty="0" smtClean="0">
                <a:ea typeface="宋体" panose="02010600030101010101" pitchFamily="2" charset="-122"/>
              </a:rPr>
              <a:t>Content</a:t>
            </a:r>
          </a:p>
        </p:txBody>
      </p:sp>
      <p:sp>
        <p:nvSpPr>
          <p:cNvPr id="4099" name="Rectangle 3"/>
          <p:cNvSpPr>
            <a:spLocks noGrp="1" noChangeArrowheads="1"/>
          </p:cNvSpPr>
          <p:nvPr>
            <p:ph type="body" idx="1"/>
          </p:nvPr>
        </p:nvSpPr>
        <p:spPr>
          <a:xfrm>
            <a:off x="733537" y="1698461"/>
            <a:ext cx="7676926" cy="3227250"/>
          </a:xfrm>
        </p:spPr>
        <p:txBody>
          <a:bodyPr>
            <a:noAutofit/>
          </a:bodyPr>
          <a:lstStyle/>
          <a:p>
            <a:pPr marL="571500" indent="-571500" eaLnBrk="1" hangingPunct="1">
              <a:lnSpc>
                <a:spcPct val="150000"/>
              </a:lnSpc>
              <a:buClr>
                <a:schemeClr val="tx1"/>
              </a:buClr>
              <a:buFont typeface="+mj-ea"/>
              <a:buAutoNum type="ea1JpnChsDbPeriod"/>
            </a:pPr>
            <a:r>
              <a:rPr sz="2000" b="1" smtClean="0">
                <a:ea typeface="宋体" panose="02010600030101010101" pitchFamily="2" charset="-122"/>
                <a:sym typeface="+mn-ea"/>
              </a:rPr>
              <a:t>HeinOnline数据库</a:t>
            </a:r>
            <a:r>
              <a:rPr lang="zh-CN" sz="2000" b="1" smtClean="0">
                <a:ea typeface="宋体" panose="02010600030101010101" pitchFamily="2" charset="-122"/>
                <a:sym typeface="+mn-ea"/>
              </a:rPr>
              <a:t>使用特点</a:t>
            </a:r>
            <a:r>
              <a:rPr sz="2000" b="1" smtClean="0">
                <a:ea typeface="宋体" panose="02010600030101010101" pitchFamily="2" charset="-122"/>
                <a:sym typeface="+mn-ea"/>
              </a:rPr>
              <a:t>及</a:t>
            </a:r>
            <a:r>
              <a:rPr lang="zh-CN" sz="2000" b="1" smtClean="0">
                <a:ea typeface="宋体" panose="02010600030101010101" pitchFamily="2" charset="-122"/>
                <a:sym typeface="+mn-ea"/>
              </a:rPr>
              <a:t>收录内容</a:t>
            </a:r>
            <a:r>
              <a:rPr sz="2000" b="1" smtClean="0">
                <a:ea typeface="宋体" panose="02010600030101010101" pitchFamily="2" charset="-122"/>
                <a:sym typeface="+mn-ea"/>
              </a:rPr>
              <a:t>介绍</a:t>
            </a:r>
            <a:r>
              <a:rPr sz="2000" b="1" smtClean="0">
                <a:ea typeface="宋体" panose="02010600030101010101" pitchFamily="2" charset="-122"/>
              </a:rPr>
              <a:t>；</a:t>
            </a:r>
          </a:p>
          <a:p>
            <a:pPr marL="571500" indent="-571500" eaLnBrk="1" hangingPunct="1">
              <a:lnSpc>
                <a:spcPct val="150000"/>
              </a:lnSpc>
              <a:buClr>
                <a:schemeClr val="tx1"/>
              </a:buClr>
              <a:buFont typeface="+mj-ea"/>
              <a:buAutoNum type="ea1JpnChsDbPeriod"/>
            </a:pPr>
            <a:endParaRPr sz="2000" b="1" smtClean="0">
              <a:ea typeface="宋体" panose="02010600030101010101" pitchFamily="2" charset="-122"/>
            </a:endParaRPr>
          </a:p>
          <a:p>
            <a:pPr marL="571500" indent="-571500" eaLnBrk="1" hangingPunct="1">
              <a:lnSpc>
                <a:spcPct val="150000"/>
              </a:lnSpc>
              <a:buClr>
                <a:schemeClr val="tx1"/>
              </a:buClr>
              <a:buFont typeface="+mj-ea"/>
              <a:buAutoNum type="ea1JpnChsDbPeriod"/>
            </a:pPr>
            <a:r>
              <a:rPr sz="2000" b="1" smtClean="0">
                <a:ea typeface="宋体" panose="02010600030101010101" pitchFamily="2" charset="-122"/>
                <a:sym typeface="+mn-ea"/>
              </a:rPr>
              <a:t>HeinOnline数据库检索方式详解及案例演示</a:t>
            </a:r>
            <a:r>
              <a:rPr sz="2000" b="1" smtClean="0">
                <a:ea typeface="宋体" panose="02010600030101010101" pitchFamily="2" charset="-122"/>
              </a:rPr>
              <a:t>；</a:t>
            </a:r>
          </a:p>
          <a:p>
            <a:pPr marL="571500" indent="-571500" eaLnBrk="1" hangingPunct="1">
              <a:lnSpc>
                <a:spcPct val="150000"/>
              </a:lnSpc>
              <a:buClr>
                <a:schemeClr val="tx1"/>
              </a:buClr>
              <a:buFont typeface="+mj-ea"/>
              <a:buAutoNum type="ea1JpnChsDbPeriod"/>
            </a:pPr>
            <a:endParaRPr sz="2000" b="1" smtClean="0">
              <a:ea typeface="宋体" panose="02010600030101010101" pitchFamily="2" charset="-122"/>
            </a:endParaRPr>
          </a:p>
          <a:p>
            <a:pPr marL="571500" indent="-571500" eaLnBrk="1" hangingPunct="1">
              <a:lnSpc>
                <a:spcPct val="150000"/>
              </a:lnSpc>
              <a:buClr>
                <a:schemeClr val="tx1"/>
              </a:buClr>
              <a:buFont typeface="+mj-ea"/>
              <a:buAutoNum type="ea1JpnChsDbPeriod"/>
            </a:pPr>
            <a:r>
              <a:rPr sz="2000" b="1" smtClean="0">
                <a:ea typeface="宋体" panose="02010600030101010101" pitchFamily="2" charset="-122"/>
              </a:rPr>
              <a:t>HeinOnline其它信息分享。</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400" y="3750310"/>
            <a:ext cx="4191000" cy="1481455"/>
          </a:xfrm>
        </p:spPr>
        <p:txBody>
          <a:bodyPr>
            <a:normAutofit fontScale="90000"/>
          </a:bodyPr>
          <a:lstStyle/>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学术影响力指标</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HeinOnline的学术影响力（ScholarCheck）指标是一系列工具，可以帮助研究人员快速找到相关材料：</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分析最常被引用的期刊、文章和作者等。</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允许用户查看和访问其他文章和判例中引用最多的文章，以及其他HeinOnline用户在12个月内访问最多的文章。</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允许用户使用上面的量化分类（文章或判例引用的次数或者在12个月内其他HeinOnline用户访问的次数），对检索结果进行排序。</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提供文中超链接跳转，以便用户通过HeinOnline和Fastcase快速访问相关材料。</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学术影响力查询在大多数HeinOnline的子数据库中都已经启用，您可以通过在页面中查找学术影响力查询功能（ScholarCheck）图标以确定该功能是否可用。自2019年起，该指标被US News纳入法学院排名指标体系，作为评价法学院学术影响力和排名的重要依据。</a:t>
            </a:r>
            <a:r>
              <a:rPr lang="zh-CN" altLang="en-US" sz="2220" dirty="0">
                <a:solidFill>
                  <a:schemeClr val="bg1">
                    <a:lumMod val="50000"/>
                  </a:schemeClr>
                </a:solidFill>
                <a:latin typeface="微软雅黑" panose="020B0503020204020204" pitchFamily="34" charset="-122"/>
                <a:ea typeface="微软雅黑" panose="020B0503020204020204" pitchFamily="34" charset="-122"/>
              </a:rPr>
              <a:t/>
            </a:r>
            <a:br>
              <a:rPr lang="zh-CN" altLang="en-US" sz="2220" dirty="0">
                <a:solidFill>
                  <a:schemeClr val="bg1">
                    <a:lumMod val="50000"/>
                  </a:schemeClr>
                </a:solidFill>
                <a:latin typeface="微软雅黑" panose="020B0503020204020204" pitchFamily="34" charset="-122"/>
                <a:ea typeface="微软雅黑" panose="020B0503020204020204" pitchFamily="34" charset="-122"/>
              </a:rPr>
            </a:br>
            <a:r>
              <a:rPr lang="zh-CN" altLang="en-US" dirty="0">
                <a:solidFill>
                  <a:schemeClr val="bg1">
                    <a:lumMod val="50000"/>
                  </a:schemeClr>
                </a:solidFill>
                <a:latin typeface="微软雅黑" panose="020B0503020204020204" pitchFamily="34" charset="-122"/>
                <a:ea typeface="微软雅黑" panose="020B0503020204020204" pitchFamily="34" charset="-122"/>
              </a:rPr>
              <a:t/>
            </a:r>
            <a:br>
              <a:rPr lang="zh-CN" altLang="en-US" dirty="0">
                <a:solidFill>
                  <a:schemeClr val="bg1">
                    <a:lumMod val="50000"/>
                  </a:schemeClr>
                </a:solidFill>
                <a:latin typeface="微软雅黑" panose="020B0503020204020204" pitchFamily="34" charset="-122"/>
                <a:ea typeface="微软雅黑" panose="020B0503020204020204" pitchFamily="34" charset="-122"/>
              </a:rPr>
            </a:br>
            <a:endParaRPr lang="zh-CN" altLang="en-US"/>
          </a:p>
        </p:txBody>
      </p:sp>
      <p:pic>
        <p:nvPicPr>
          <p:cNvPr id="6" name="图片 5" descr="QQ截图20200311104212"/>
          <p:cNvPicPr>
            <a:picLocks noChangeAspect="1"/>
          </p:cNvPicPr>
          <p:nvPr/>
        </p:nvPicPr>
        <p:blipFill>
          <a:blip r:embed="rId2"/>
          <a:stretch>
            <a:fillRect/>
          </a:stretch>
        </p:blipFill>
        <p:spPr>
          <a:xfrm>
            <a:off x="4166235" y="1054735"/>
            <a:ext cx="4977765" cy="5803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withEffect">
                                  <p:stCondLst>
                                    <p:cond delay="0"/>
                                  </p:stCondLst>
                                  <p:childTnLst>
                                    <p:set>
                                      <p:cBhvr>
                                        <p:cTn id="6" dur="2000"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2000" fill="hold">
                                          <p:stCondLst>
                                            <p:cond delay="0"/>
                                          </p:stCondLst>
                                        </p:cTn>
                                        <p:tgtEl>
                                          <p:spTgt spid="6"/>
                                        </p:tgtEl>
                                        <p:attrNameLst>
                                          <p:attrName>style.visibility</p:attrName>
                                        </p:attrNameLst>
                                      </p:cBhvr>
                                      <p:to>
                                        <p:strVal val="visible"/>
                                      </p:to>
                                    </p:set>
                                    <p:animEffect transition="in" filter="blinds(horizontal)">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000240"/>
            <a:ext cx="8229600" cy="3643338"/>
          </a:xfrm>
        </p:spPr>
        <p:txBody>
          <a:bodyPr>
            <a:normAutofit/>
          </a:bodyPr>
          <a:lstStyle/>
          <a:p>
            <a:r>
              <a:rPr lang="zh-CN" altLang="en-US" sz="3600" b="1" dirty="0" smtClean="0">
                <a:ea typeface="宋体" panose="02010600030101010101" pitchFamily="2" charset="-122"/>
              </a:rPr>
              <a:t>通过关键词检索某一类文章</a:t>
            </a:r>
            <a:r>
              <a:rPr lang="zh-CN" altLang="en-US" sz="3600" dirty="0" smtClean="0">
                <a:ea typeface="宋体" panose="02010600030101010101" pitchFamily="2" charset="-122"/>
              </a:rPr>
              <a:t/>
            </a:r>
            <a:br>
              <a:rPr lang="zh-CN" altLang="en-US" sz="3600" dirty="0" smtClean="0">
                <a:ea typeface="宋体" panose="02010600030101010101" pitchFamily="2" charset="-122"/>
              </a:rPr>
            </a:br>
            <a:r>
              <a:rPr lang="zh-CN" altLang="en-US" sz="3600" dirty="0" smtClean="0">
                <a:ea typeface="宋体" panose="02010600030101010101" pitchFamily="2" charset="-122"/>
              </a:rPr>
              <a:t/>
            </a:r>
            <a:br>
              <a:rPr lang="zh-CN" altLang="en-US" sz="3600" dirty="0" smtClean="0">
                <a:ea typeface="宋体" panose="02010600030101010101" pitchFamily="2" charset="-122"/>
              </a:rPr>
            </a:br>
            <a:r>
              <a:rPr lang="zh-CN" altLang="en-US" sz="3600" dirty="0" smtClean="0">
                <a:ea typeface="宋体" panose="02010600030101010101" pitchFamily="2" charset="-122"/>
              </a:rPr>
              <a:t>（</a:t>
            </a:r>
            <a:r>
              <a:rPr lang="en-US" altLang="zh-CN" sz="3600" dirty="0" smtClean="0">
                <a:ea typeface="宋体" panose="02010600030101010101" pitchFamily="2" charset="-122"/>
              </a:rPr>
              <a:t>1</a:t>
            </a:r>
            <a:r>
              <a:rPr lang="zh-CN" altLang="en-US" sz="3600" dirty="0" smtClean="0">
                <a:ea typeface="宋体" panose="02010600030101010101" pitchFamily="2" charset="-122"/>
              </a:rPr>
              <a:t>）模糊检索</a:t>
            </a:r>
            <a:r>
              <a:rPr lang="en-US" altLang="zh-CN" sz="3600" dirty="0" smtClean="0">
                <a:ea typeface="宋体" panose="02010600030101010101" pitchFamily="2" charset="-122"/>
              </a:rPr>
              <a:t>(just search for)</a:t>
            </a:r>
            <a:r>
              <a:rPr lang="zh-CN" altLang="en-US" sz="3600" dirty="0" smtClean="0">
                <a:ea typeface="宋体" panose="02010600030101010101" pitchFamily="2" charset="-122"/>
              </a:rPr>
              <a:t/>
            </a:r>
            <a:br>
              <a:rPr lang="zh-CN" altLang="en-US" sz="3600" dirty="0" smtClean="0">
                <a:ea typeface="宋体" panose="02010600030101010101" pitchFamily="2" charset="-122"/>
              </a:rPr>
            </a:br>
            <a:r>
              <a:rPr lang="zh-CN" altLang="en-US" sz="3600" dirty="0" smtClean="0">
                <a:ea typeface="宋体" panose="02010600030101010101" pitchFamily="2" charset="-122"/>
              </a:rPr>
              <a:t>（</a:t>
            </a:r>
            <a:r>
              <a:rPr lang="en-US" altLang="zh-CN" sz="3600" dirty="0" smtClean="0">
                <a:ea typeface="宋体" panose="02010600030101010101" pitchFamily="2" charset="-122"/>
              </a:rPr>
              <a:t>2</a:t>
            </a:r>
            <a:r>
              <a:rPr lang="zh-CN" altLang="en-US" sz="3600" dirty="0" smtClean="0">
                <a:ea typeface="宋体" panose="02010600030101010101" pitchFamily="2" charset="-122"/>
              </a:rPr>
              <a:t>）高级检索（</a:t>
            </a:r>
            <a:r>
              <a:rPr lang="en-US" altLang="zh-CN" sz="3600" dirty="0" smtClean="0">
                <a:ea typeface="宋体" panose="02010600030101010101" pitchFamily="2" charset="-122"/>
              </a:rPr>
              <a:t>Advanced Search</a:t>
            </a:r>
            <a:r>
              <a:rPr lang="zh-CN" altLang="en-US" sz="3600" dirty="0" smtClean="0">
                <a:ea typeface="宋体" panose="02010600030101010101" pitchFamily="2" charset="-122"/>
              </a:rPr>
              <a:t>）</a:t>
            </a:r>
            <a:r>
              <a:rPr lang="en-US" altLang="zh-CN" sz="3600" dirty="0" smtClean="0">
                <a:ea typeface="宋体" panose="02010600030101010101" pitchFamily="2" charset="-122"/>
              </a:rPr>
              <a:t/>
            </a:r>
            <a:br>
              <a:rPr lang="en-US" altLang="zh-CN" sz="3600" dirty="0" smtClean="0">
                <a:ea typeface="宋体" panose="02010600030101010101" pitchFamily="2" charset="-122"/>
              </a:rPr>
            </a:br>
            <a:r>
              <a:rPr lang="en-US" altLang="zh-CN" sz="3600" dirty="0" smtClean="0">
                <a:ea typeface="宋体" panose="02010600030101010101" pitchFamily="2" charset="-122"/>
              </a:rPr>
              <a:t/>
            </a:r>
            <a:br>
              <a:rPr lang="en-US" altLang="zh-CN" sz="3600" dirty="0" smtClean="0">
                <a:ea typeface="宋体" panose="02010600030101010101" pitchFamily="2" charset="-122"/>
              </a:rPr>
            </a:br>
            <a:r>
              <a:rPr lang="zh-CN" altLang="en-US" sz="3600" dirty="0" smtClean="0">
                <a:ea typeface="宋体" panose="02010600030101010101" pitchFamily="2" charset="-122"/>
              </a:rPr>
              <a:t>关键词举例：反倾销</a:t>
            </a:r>
            <a:r>
              <a:rPr lang="en-US" altLang="zh-CN" sz="3600" dirty="0" smtClean="0">
                <a:ea typeface="宋体" panose="02010600030101010101" pitchFamily="2" charset="-122"/>
              </a:rPr>
              <a:t>(antidumping)</a:t>
            </a:r>
            <a:endParaRPr lang="zh-CN" altLang="en-US" sz="3600" dirty="0" smtClean="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990600" y="304800"/>
            <a:ext cx="7162800" cy="631825"/>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600" b="1" dirty="0">
                <a:latin typeface="Accord SF" pitchFamily="2" charset="0"/>
                <a:ea typeface="宋体" panose="02010600030101010101" pitchFamily="2" charset="-122"/>
              </a:rPr>
              <a:t>检索结果分析</a:t>
            </a:r>
          </a:p>
        </p:txBody>
      </p:sp>
      <p:sp>
        <p:nvSpPr>
          <p:cNvPr id="71683" name="Text Box 4"/>
          <p:cNvSpPr txBox="1">
            <a:spLocks noChangeArrowheads="1"/>
          </p:cNvSpPr>
          <p:nvPr/>
        </p:nvSpPr>
        <p:spPr bwMode="auto">
          <a:xfrm>
            <a:off x="838200" y="20574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zh-CN" altLang="en-US">
              <a:ea typeface="宋体" panose="02010600030101010101" pitchFamily="2" charset="-122"/>
            </a:endParaRPr>
          </a:p>
        </p:txBody>
      </p:sp>
      <p:sp>
        <p:nvSpPr>
          <p:cNvPr id="390149" name="Text Box 5"/>
          <p:cNvSpPr txBox="1">
            <a:spLocks noChangeArrowheads="1"/>
          </p:cNvSpPr>
          <p:nvPr/>
        </p:nvSpPr>
        <p:spPr bwMode="auto">
          <a:xfrm>
            <a:off x="323528" y="1410355"/>
            <a:ext cx="8352928"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spcBef>
                <a:spcPct val="50000"/>
              </a:spcBef>
              <a:buFont typeface="+mj-ea"/>
              <a:buAutoNum type="circleNumDbPlain"/>
            </a:pPr>
            <a:r>
              <a:rPr lang="zh-CN" altLang="en-US" sz="2400" dirty="0" smtClean="0">
                <a:ea typeface="宋体" panose="02010600030101010101" pitchFamily="2" charset="-122"/>
              </a:rPr>
              <a:t>如何找</a:t>
            </a:r>
            <a:r>
              <a:rPr lang="zh-CN" altLang="en-US" sz="2400" dirty="0">
                <a:ea typeface="宋体" panose="02010600030101010101" pitchFamily="2" charset="-122"/>
              </a:rPr>
              <a:t>到学科领域内最有学术价值的文章</a:t>
            </a:r>
            <a:r>
              <a:rPr lang="en-US" altLang="zh-CN" sz="2400" dirty="0">
                <a:ea typeface="宋体" panose="02010600030101010101" pitchFamily="2" charset="-122"/>
              </a:rPr>
              <a:t>----- </a:t>
            </a:r>
            <a:r>
              <a:rPr lang="zh-CN" altLang="en-US" sz="2400" dirty="0">
                <a:ea typeface="宋体" panose="02010600030101010101" pitchFamily="2" charset="-122"/>
              </a:rPr>
              <a:t>按照文章被引用的次</a:t>
            </a:r>
            <a:r>
              <a:rPr lang="zh-CN" altLang="en-US" sz="2400" dirty="0" smtClean="0">
                <a:ea typeface="宋体" panose="02010600030101010101" pitchFamily="2" charset="-122"/>
              </a:rPr>
              <a:t>数来排序；</a:t>
            </a:r>
            <a:endParaRPr lang="zh-CN" altLang="en-US" sz="2400" dirty="0">
              <a:ea typeface="宋体" panose="02010600030101010101" pitchFamily="2" charset="-122"/>
            </a:endParaRPr>
          </a:p>
          <a:p>
            <a:pPr marL="457200" indent="-457200" eaLnBrk="1" hangingPunct="1">
              <a:spcBef>
                <a:spcPct val="50000"/>
              </a:spcBef>
              <a:buFont typeface="+mj-ea"/>
              <a:buAutoNum type="circleNumDbPlain"/>
            </a:pPr>
            <a:r>
              <a:rPr lang="zh-CN" altLang="en-US" sz="2400" dirty="0" smtClean="0">
                <a:ea typeface="宋体" panose="02010600030101010101" pitchFamily="2" charset="-122"/>
              </a:rPr>
              <a:t>如何找</a:t>
            </a:r>
            <a:r>
              <a:rPr lang="zh-CN" altLang="en-US" sz="2400" dirty="0">
                <a:ea typeface="宋体" panose="02010600030101010101" pitchFamily="2" charset="-122"/>
              </a:rPr>
              <a:t>到特定日期的文章 </a:t>
            </a:r>
            <a:r>
              <a:rPr lang="en-US" altLang="zh-CN" sz="2400" dirty="0">
                <a:ea typeface="宋体" panose="02010600030101010101" pitchFamily="2" charset="-122"/>
              </a:rPr>
              <a:t>---- </a:t>
            </a:r>
            <a:r>
              <a:rPr lang="zh-CN" altLang="en-US" sz="2400" dirty="0">
                <a:ea typeface="宋体" panose="02010600030101010101" pitchFamily="2" charset="-122"/>
              </a:rPr>
              <a:t>按照发表日期</a:t>
            </a:r>
            <a:r>
              <a:rPr lang="zh-CN" altLang="en-US" sz="2400" dirty="0" smtClean="0">
                <a:ea typeface="宋体" panose="02010600030101010101" pitchFamily="2" charset="-122"/>
              </a:rPr>
              <a:t>分类；</a:t>
            </a:r>
            <a:endParaRPr lang="en-US" altLang="zh-CN" sz="2400" dirty="0" smtClean="0">
              <a:ea typeface="宋体" panose="02010600030101010101" pitchFamily="2" charset="-122"/>
            </a:endParaRPr>
          </a:p>
          <a:p>
            <a:pPr marL="457200" indent="-457200" eaLnBrk="1" hangingPunct="1">
              <a:spcBef>
                <a:spcPct val="50000"/>
              </a:spcBef>
              <a:buFont typeface="+mj-ea"/>
              <a:buAutoNum type="circleNumDbPlain"/>
            </a:pPr>
            <a:r>
              <a:rPr lang="zh-CN" altLang="en-US" sz="2400" dirty="0" smtClean="0">
                <a:ea typeface="宋体" panose="02010600030101010101" pitchFamily="2" charset="-122"/>
              </a:rPr>
              <a:t>如何找到本学科领域的研究热点 </a:t>
            </a:r>
            <a:r>
              <a:rPr lang="en-US" altLang="zh-CN" sz="2400" dirty="0" smtClean="0">
                <a:ea typeface="宋体" panose="02010600030101010101" pitchFamily="2" charset="-122"/>
              </a:rPr>
              <a:t>----</a:t>
            </a:r>
            <a:r>
              <a:rPr lang="zh-CN" altLang="en-US" sz="2400" dirty="0" smtClean="0">
                <a:ea typeface="宋体" panose="02010600030101010101" pitchFamily="2" charset="-122"/>
              </a:rPr>
              <a:t>按照最近</a:t>
            </a:r>
            <a:r>
              <a:rPr lang="en-US" altLang="zh-CN" sz="2400" dirty="0" smtClean="0">
                <a:ea typeface="宋体" panose="02010600030101010101" pitchFamily="2" charset="-122"/>
              </a:rPr>
              <a:t>12</a:t>
            </a:r>
            <a:r>
              <a:rPr lang="zh-CN" altLang="en-US" sz="2400" dirty="0" smtClean="0">
                <a:ea typeface="宋体" panose="02010600030101010101" pitchFamily="2" charset="-122"/>
              </a:rPr>
              <a:t>个月被浏览、下载的文章的数量来排序；</a:t>
            </a:r>
            <a:endParaRPr lang="zh-CN" altLang="en-US" sz="2400" dirty="0">
              <a:ea typeface="宋体" panose="02010600030101010101" pitchFamily="2" charset="-122"/>
            </a:endParaRPr>
          </a:p>
          <a:p>
            <a:pPr marL="457200" indent="-457200" eaLnBrk="1" hangingPunct="1">
              <a:spcBef>
                <a:spcPct val="50000"/>
              </a:spcBef>
              <a:buFont typeface="+mj-ea"/>
              <a:buAutoNum type="circleNumDbPlain"/>
            </a:pPr>
            <a:r>
              <a:rPr lang="zh-CN" altLang="en-US" sz="2400" dirty="0" smtClean="0">
                <a:ea typeface="宋体" panose="02010600030101010101" pitchFamily="2" charset="-122"/>
              </a:rPr>
              <a:t>如何找</a:t>
            </a:r>
            <a:r>
              <a:rPr lang="zh-CN" altLang="en-US" sz="2400" dirty="0">
                <a:ea typeface="宋体" panose="02010600030101010101" pitchFamily="2" charset="-122"/>
              </a:rPr>
              <a:t>到涉及本学科领域的文章 </a:t>
            </a:r>
            <a:r>
              <a:rPr lang="en-US" altLang="zh-CN" sz="2400" dirty="0">
                <a:ea typeface="宋体" panose="02010600030101010101" pitchFamily="2" charset="-122"/>
              </a:rPr>
              <a:t>---- </a:t>
            </a:r>
            <a:r>
              <a:rPr lang="zh-CN" altLang="en-US" sz="2400" dirty="0">
                <a:ea typeface="宋体" panose="02010600030101010101" pitchFamily="2" charset="-122"/>
              </a:rPr>
              <a:t>按照学科分类；</a:t>
            </a:r>
          </a:p>
          <a:p>
            <a:pPr eaLnBrk="1" hangingPunct="1">
              <a:spcBef>
                <a:spcPct val="50000"/>
              </a:spcBef>
            </a:pPr>
            <a:r>
              <a:rPr lang="zh-CN" altLang="en-US" sz="2400" b="1" dirty="0" smtClean="0">
                <a:ea typeface="宋体" panose="02010600030101010101" pitchFamily="2" charset="-122"/>
              </a:rPr>
              <a:t>期</a:t>
            </a:r>
            <a:r>
              <a:rPr lang="zh-CN" altLang="en-US" sz="2400" b="1" dirty="0">
                <a:ea typeface="宋体" panose="02010600030101010101" pitchFamily="2" charset="-122"/>
              </a:rPr>
              <a:t>刊编辑的要求：引用比较权威的文章和最新的研究成果</a:t>
            </a:r>
          </a:p>
          <a:p>
            <a:pPr eaLnBrk="1" hangingPunct="1">
              <a:spcBef>
                <a:spcPct val="50000"/>
              </a:spcBef>
            </a:pPr>
            <a:endParaRPr lang="zh-CN" altLang="en-US" sz="2400" dirty="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457200" y="304800"/>
            <a:ext cx="7829576" cy="631825"/>
          </a:xfrm>
          <a:prstGeom prst="rect">
            <a:avLst/>
          </a:prstGeom>
          <a:noFill/>
          <a:ln w="19050">
            <a:solidFill>
              <a:srgbClr val="FF0066"/>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42950" indent="-742950" algn="ctr" eaLnBrk="1" hangingPunct="1"/>
            <a:r>
              <a:rPr lang="zh-CN" altLang="en-US" sz="3600" b="1" dirty="0" smtClean="0">
                <a:solidFill>
                  <a:schemeClr val="folHlink"/>
                </a:solidFill>
                <a:latin typeface="Accord SF" pitchFamily="2" charset="0"/>
                <a:ea typeface="宋体" panose="02010600030101010101" pitchFamily="2" charset="-122"/>
              </a:rPr>
              <a:t>①找到本领域最</a:t>
            </a:r>
            <a:r>
              <a:rPr lang="zh-CN" altLang="en-US" sz="3600" b="1" dirty="0">
                <a:solidFill>
                  <a:schemeClr val="folHlink"/>
                </a:solidFill>
                <a:latin typeface="Accord SF" pitchFamily="2" charset="0"/>
                <a:ea typeface="宋体" panose="02010600030101010101" pitchFamily="2" charset="-122"/>
              </a:rPr>
              <a:t>牛的文章和学者</a:t>
            </a:r>
          </a:p>
        </p:txBody>
      </p:sp>
      <p:pic>
        <p:nvPicPr>
          <p:cNvPr id="23554" name="Picture 2"/>
          <p:cNvPicPr>
            <a:picLocks noChangeAspect="1" noChangeArrowheads="1"/>
          </p:cNvPicPr>
          <p:nvPr/>
        </p:nvPicPr>
        <p:blipFill>
          <a:blip r:embed="rId2" cstate="print"/>
          <a:srcRect/>
          <a:stretch>
            <a:fillRect/>
          </a:stretch>
        </p:blipFill>
        <p:spPr bwMode="auto">
          <a:xfrm>
            <a:off x="1" y="1052736"/>
            <a:ext cx="9144000" cy="58052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990600" y="304800"/>
            <a:ext cx="7162800" cy="631825"/>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600" b="1" dirty="0" smtClean="0">
                <a:latin typeface="Accord SF" pitchFamily="2" charset="0"/>
                <a:ea typeface="宋体" panose="02010600030101010101" pitchFamily="2" charset="-122"/>
              </a:rPr>
              <a:t>对检索结果进行分类</a:t>
            </a:r>
            <a:endParaRPr lang="zh-CN" altLang="en-US" sz="3600" b="1" dirty="0">
              <a:latin typeface="Accord SF" pitchFamily="2" charset="0"/>
              <a:ea typeface="宋体" panose="02010600030101010101" pitchFamily="2" charset="-122"/>
            </a:endParaRPr>
          </a:p>
        </p:txBody>
      </p:sp>
      <p:pic>
        <p:nvPicPr>
          <p:cNvPr id="22530" name="Picture 2"/>
          <p:cNvPicPr>
            <a:picLocks noChangeAspect="1" noChangeArrowheads="1"/>
          </p:cNvPicPr>
          <p:nvPr/>
        </p:nvPicPr>
        <p:blipFill>
          <a:blip r:embed="rId2" cstate="print"/>
          <a:srcRect/>
          <a:stretch>
            <a:fillRect/>
          </a:stretch>
        </p:blipFill>
        <p:spPr bwMode="auto">
          <a:xfrm>
            <a:off x="0" y="1628800"/>
            <a:ext cx="2736304" cy="4464496"/>
          </a:xfrm>
          <a:prstGeom prst="rect">
            <a:avLst/>
          </a:prstGeom>
          <a:noFill/>
          <a:ln w="9525">
            <a:noFill/>
            <a:miter lim="800000"/>
            <a:headEnd/>
            <a:tailEnd/>
          </a:ln>
        </p:spPr>
      </p:pic>
      <p:sp>
        <p:nvSpPr>
          <p:cNvPr id="10" name="TextBox 9"/>
          <p:cNvSpPr txBox="1"/>
          <p:nvPr/>
        </p:nvSpPr>
        <p:spPr>
          <a:xfrm>
            <a:off x="2915816" y="1164134"/>
            <a:ext cx="6228184" cy="5693866"/>
          </a:xfrm>
          <a:prstGeom prst="rect">
            <a:avLst/>
          </a:prstGeom>
          <a:noFill/>
          <a:ln w="38100">
            <a:solidFill>
              <a:srgbClr val="FF0000"/>
            </a:solidFill>
          </a:ln>
        </p:spPr>
        <p:txBody>
          <a:bodyPr wrap="square" rtlCol="0">
            <a:spAutoFit/>
          </a:bodyPr>
          <a:lstStyle/>
          <a:p>
            <a:r>
              <a:rPr lang="en-US" altLang="zh-CN" sz="2800" dirty="0" smtClean="0"/>
              <a:t>Article: </a:t>
            </a:r>
            <a:r>
              <a:rPr lang="zh-CN" altLang="en-US" sz="2800" dirty="0" smtClean="0"/>
              <a:t>学术期刊文章，一般经过同行评审，学术价值最高；</a:t>
            </a:r>
            <a:endParaRPr lang="en-US" altLang="zh-CN" sz="2800" dirty="0" smtClean="0"/>
          </a:p>
          <a:p>
            <a:r>
              <a:rPr lang="en-US" altLang="zh-CN" sz="2800" dirty="0" smtClean="0"/>
              <a:t>Notes: </a:t>
            </a:r>
            <a:r>
              <a:rPr lang="zh-CN" altLang="en-US" sz="2800" dirty="0" smtClean="0"/>
              <a:t>注解类文章，不经过同行评审；</a:t>
            </a:r>
            <a:endParaRPr lang="en-US" altLang="zh-CN" sz="2800" dirty="0" smtClean="0"/>
          </a:p>
          <a:p>
            <a:r>
              <a:rPr lang="en-US" altLang="zh-CN" sz="2800" dirty="0" smtClean="0"/>
              <a:t>Index: </a:t>
            </a:r>
            <a:r>
              <a:rPr lang="zh-CN" altLang="en-US" sz="2800" dirty="0" smtClean="0"/>
              <a:t>索引</a:t>
            </a:r>
            <a:endParaRPr lang="en-US" altLang="zh-CN" sz="2800" dirty="0" smtClean="0"/>
          </a:p>
          <a:p>
            <a:r>
              <a:rPr lang="en-US" altLang="zh-CN" sz="2800" dirty="0" smtClean="0"/>
              <a:t>Comments</a:t>
            </a:r>
            <a:r>
              <a:rPr lang="zh-CN" altLang="en-US" sz="2800" dirty="0" smtClean="0"/>
              <a:t>：评注类文章，不经过同行评审</a:t>
            </a:r>
            <a:endParaRPr lang="en-US" altLang="zh-CN" sz="2800" dirty="0" smtClean="0"/>
          </a:p>
          <a:p>
            <a:r>
              <a:rPr lang="en-US" altLang="zh-CN" sz="2800" dirty="0" smtClean="0"/>
              <a:t>Miscellaneous: </a:t>
            </a:r>
            <a:r>
              <a:rPr lang="zh-CN" altLang="en-US" sz="2800" dirty="0" smtClean="0"/>
              <a:t>难以归类的文章</a:t>
            </a:r>
            <a:endParaRPr lang="en-US" altLang="zh-CN" sz="2800" dirty="0" smtClean="0"/>
          </a:p>
          <a:p>
            <a:r>
              <a:rPr lang="en-US" altLang="zh-CN" sz="2800" dirty="0" smtClean="0"/>
              <a:t>Reviews: </a:t>
            </a:r>
            <a:r>
              <a:rPr lang="zh-CN" altLang="en-US" sz="2800" dirty="0" smtClean="0"/>
              <a:t>主要是书评类文章</a:t>
            </a:r>
            <a:endParaRPr lang="en-US" altLang="zh-CN" sz="2800" dirty="0" smtClean="0"/>
          </a:p>
          <a:p>
            <a:r>
              <a:rPr lang="en-US" altLang="zh-CN" sz="2800" dirty="0" smtClean="0"/>
              <a:t>Legislation: </a:t>
            </a:r>
            <a:r>
              <a:rPr lang="zh-CN" altLang="en-US" sz="2800" dirty="0" smtClean="0"/>
              <a:t>和立法相关的文章</a:t>
            </a:r>
            <a:endParaRPr lang="en-US" altLang="zh-CN" sz="2800" dirty="0" smtClean="0"/>
          </a:p>
          <a:p>
            <a:r>
              <a:rPr lang="en-US" altLang="zh-CN" sz="2800" dirty="0" smtClean="0"/>
              <a:t>Decisions: </a:t>
            </a:r>
            <a:r>
              <a:rPr lang="zh-CN" altLang="en-US" sz="2800" dirty="0" smtClean="0"/>
              <a:t>和法庭判决相关的文章</a:t>
            </a:r>
            <a:endParaRPr lang="en-US" altLang="zh-CN" sz="2800" dirty="0" smtClean="0"/>
          </a:p>
          <a:p>
            <a:r>
              <a:rPr lang="en-US" altLang="zh-CN" sz="2800" dirty="0" smtClean="0"/>
              <a:t>Cases: </a:t>
            </a:r>
            <a:r>
              <a:rPr lang="zh-CN" altLang="en-US" sz="2800" dirty="0" smtClean="0"/>
              <a:t>和判例相关的文章</a:t>
            </a:r>
            <a:endParaRPr lang="en-US" altLang="zh-CN" sz="2800" dirty="0" smtClean="0"/>
          </a:p>
          <a:p>
            <a:r>
              <a:rPr lang="en-US" altLang="zh-CN" sz="2800" dirty="0" smtClean="0"/>
              <a:t>External: </a:t>
            </a:r>
            <a:r>
              <a:rPr lang="zh-CN" altLang="en-US" sz="2800" dirty="0" smtClean="0"/>
              <a:t>可以直接链接到外部资源的相关文章</a:t>
            </a:r>
            <a:endParaRPr lang="zh-CN" altLang="en-US" sz="28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457200" y="304800"/>
            <a:ext cx="7686700" cy="631825"/>
          </a:xfrm>
          <a:prstGeom prst="rect">
            <a:avLst/>
          </a:prstGeom>
          <a:noFill/>
          <a:ln w="19050">
            <a:solidFill>
              <a:srgbClr val="FF0066"/>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42950" indent="-742950" algn="ctr" eaLnBrk="1" hangingPunct="1"/>
            <a:r>
              <a:rPr lang="zh-CN" altLang="en-US" sz="3600" b="1" dirty="0" smtClean="0">
                <a:solidFill>
                  <a:schemeClr val="folHlink"/>
                </a:solidFill>
                <a:latin typeface="Accord SF" pitchFamily="2" charset="0"/>
                <a:ea typeface="宋体" panose="02010600030101010101" pitchFamily="2" charset="-122"/>
              </a:rPr>
              <a:t>①找到本领域最</a:t>
            </a:r>
            <a:r>
              <a:rPr lang="zh-CN" altLang="en-US" sz="3600" b="1" dirty="0">
                <a:solidFill>
                  <a:schemeClr val="folHlink"/>
                </a:solidFill>
                <a:latin typeface="Accord SF" pitchFamily="2" charset="0"/>
                <a:ea typeface="宋体" panose="02010600030101010101" pitchFamily="2" charset="-122"/>
              </a:rPr>
              <a:t>牛的文章和学者</a:t>
            </a:r>
          </a:p>
        </p:txBody>
      </p:sp>
      <p:sp>
        <p:nvSpPr>
          <p:cNvPr id="4" name="TextBox 3"/>
          <p:cNvSpPr txBox="1"/>
          <p:nvPr/>
        </p:nvSpPr>
        <p:spPr>
          <a:xfrm>
            <a:off x="179512" y="1772816"/>
            <a:ext cx="8784976" cy="3539430"/>
          </a:xfrm>
          <a:prstGeom prst="rect">
            <a:avLst/>
          </a:prstGeom>
          <a:noFill/>
          <a:ln w="38100">
            <a:solidFill>
              <a:srgbClr val="FF0000"/>
            </a:solidFill>
          </a:ln>
        </p:spPr>
        <p:txBody>
          <a:bodyPr wrap="square" rtlCol="0">
            <a:spAutoFit/>
          </a:bodyPr>
          <a:lstStyle/>
          <a:p>
            <a:r>
              <a:rPr lang="zh-CN" altLang="en-US" sz="2800" dirty="0" smtClean="0"/>
              <a:t>步骤一</a:t>
            </a:r>
            <a:r>
              <a:rPr lang="en-US" altLang="zh-CN" sz="2800" dirty="0" smtClean="0"/>
              <a:t>: </a:t>
            </a:r>
            <a:r>
              <a:rPr lang="zh-CN" altLang="en-US" sz="2800" dirty="0" smtClean="0"/>
              <a:t>选中左边检索结果分类栏中</a:t>
            </a:r>
            <a:r>
              <a:rPr lang="en-US" altLang="zh-CN" sz="2800" dirty="0" smtClean="0"/>
              <a:t>Article</a:t>
            </a:r>
            <a:r>
              <a:rPr lang="zh-CN" altLang="en-US" sz="2800" dirty="0" smtClean="0"/>
              <a:t>对应的小方框；</a:t>
            </a:r>
            <a:endParaRPr lang="en-US" altLang="zh-CN" sz="2800" dirty="0" smtClean="0"/>
          </a:p>
          <a:p>
            <a:endParaRPr lang="en-US" altLang="zh-CN" sz="2800" dirty="0" smtClean="0"/>
          </a:p>
          <a:p>
            <a:r>
              <a:rPr lang="zh-CN" altLang="en-US" sz="2800" dirty="0" smtClean="0"/>
              <a:t>步骤二：在结果界面的中间上方中</a:t>
            </a:r>
            <a:r>
              <a:rPr lang="en-US" altLang="zh-CN" sz="2800" dirty="0" smtClean="0"/>
              <a:t>Sort By </a:t>
            </a:r>
            <a:r>
              <a:rPr lang="zh-CN" altLang="en-US" sz="2800" dirty="0" smtClean="0"/>
              <a:t>下拉框中选择“</a:t>
            </a:r>
            <a:r>
              <a:rPr lang="en-US" altLang="zh-CN" sz="2800" dirty="0" smtClean="0"/>
              <a:t>Number of Times Cited by Articles</a:t>
            </a:r>
            <a:r>
              <a:rPr lang="zh-CN" altLang="en-US" sz="2800" dirty="0" smtClean="0"/>
              <a:t>”</a:t>
            </a:r>
            <a:endParaRPr lang="en-US" altLang="zh-CN" sz="2800" dirty="0" smtClean="0"/>
          </a:p>
          <a:p>
            <a:endParaRPr lang="en-US" altLang="zh-CN" sz="2800" dirty="0" smtClean="0"/>
          </a:p>
          <a:p>
            <a:r>
              <a:rPr lang="zh-CN" altLang="en-US" sz="2800" b="1" u="sng" dirty="0" smtClean="0"/>
              <a:t>意思是：将检索出来的结果中的学术期刊文章（</a:t>
            </a:r>
            <a:r>
              <a:rPr lang="en-US" altLang="zh-CN" sz="2800" b="1" u="sng" dirty="0" smtClean="0"/>
              <a:t>Article</a:t>
            </a:r>
            <a:r>
              <a:rPr lang="zh-CN" altLang="en-US" sz="2800" b="1" u="sng" dirty="0" smtClean="0"/>
              <a:t>）挑选出来并按照被其他文章所引用的次数多少按照从高到低来排序。</a:t>
            </a:r>
            <a:endParaRPr lang="en-US" altLang="zh-CN" sz="2800" b="1" u="sng"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457200" y="304800"/>
            <a:ext cx="7829576" cy="631825"/>
          </a:xfrm>
          <a:prstGeom prst="rect">
            <a:avLst/>
          </a:prstGeom>
          <a:noFill/>
          <a:ln w="19050">
            <a:solidFill>
              <a:srgbClr val="FF0066"/>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42950" indent="-742950" algn="ctr" eaLnBrk="1" hangingPunct="1"/>
            <a:r>
              <a:rPr lang="zh-CN" altLang="en-US" sz="3600" b="1" dirty="0" smtClean="0">
                <a:solidFill>
                  <a:schemeClr val="folHlink"/>
                </a:solidFill>
                <a:latin typeface="Accord SF" pitchFamily="2" charset="0"/>
                <a:ea typeface="宋体" panose="02010600030101010101" pitchFamily="2" charset="-122"/>
              </a:rPr>
              <a:t>①找到本领域最</a:t>
            </a:r>
            <a:r>
              <a:rPr lang="zh-CN" altLang="en-US" sz="3600" b="1" dirty="0">
                <a:solidFill>
                  <a:schemeClr val="folHlink"/>
                </a:solidFill>
                <a:latin typeface="Accord SF" pitchFamily="2" charset="0"/>
                <a:ea typeface="宋体" panose="02010600030101010101" pitchFamily="2" charset="-122"/>
              </a:rPr>
              <a:t>牛的文章和学者</a:t>
            </a:r>
          </a:p>
        </p:txBody>
      </p:sp>
      <p:pic>
        <p:nvPicPr>
          <p:cNvPr id="23554" name="Picture 2"/>
          <p:cNvPicPr>
            <a:picLocks noChangeAspect="1" noChangeArrowheads="1"/>
          </p:cNvPicPr>
          <p:nvPr/>
        </p:nvPicPr>
        <p:blipFill>
          <a:blip r:embed="rId2" cstate="print"/>
          <a:srcRect/>
          <a:stretch>
            <a:fillRect/>
          </a:stretch>
        </p:blipFill>
        <p:spPr bwMode="auto">
          <a:xfrm>
            <a:off x="1" y="1052736"/>
            <a:ext cx="9144000" cy="58052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457200" y="304800"/>
            <a:ext cx="7162800" cy="631825"/>
          </a:xfrm>
          <a:prstGeom prst="rect">
            <a:avLst/>
          </a:prstGeom>
          <a:noFill/>
          <a:ln w="19050">
            <a:solidFill>
              <a:srgbClr val="FF0066"/>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600" b="1" dirty="0" smtClean="0">
                <a:solidFill>
                  <a:schemeClr val="folHlink"/>
                </a:solidFill>
                <a:latin typeface="Accord SF" pitchFamily="2" charset="0"/>
                <a:ea typeface="宋体" panose="02010600030101010101" pitchFamily="2" charset="-122"/>
              </a:rPr>
              <a:t>如何判断找到的文章是否为我所需</a:t>
            </a:r>
            <a:endParaRPr lang="zh-CN" altLang="en-US" sz="3600" b="1" dirty="0">
              <a:solidFill>
                <a:schemeClr val="folHlink"/>
              </a:solidFill>
              <a:latin typeface="Accord SF" pitchFamily="2" charset="0"/>
              <a:ea typeface="宋体" panose="02010600030101010101" pitchFamily="2" charset="-122"/>
            </a:endParaRPr>
          </a:p>
        </p:txBody>
      </p:sp>
      <p:sp>
        <p:nvSpPr>
          <p:cNvPr id="4" name="TextBox 3"/>
          <p:cNvSpPr txBox="1"/>
          <p:nvPr/>
        </p:nvSpPr>
        <p:spPr>
          <a:xfrm>
            <a:off x="251520" y="1196752"/>
            <a:ext cx="8532440" cy="3108543"/>
          </a:xfrm>
          <a:prstGeom prst="rect">
            <a:avLst/>
          </a:prstGeom>
          <a:noFill/>
          <a:ln w="38100">
            <a:solidFill>
              <a:srgbClr val="FF0000"/>
            </a:solidFill>
          </a:ln>
        </p:spPr>
        <p:txBody>
          <a:bodyPr wrap="square" rtlCol="0">
            <a:spAutoFit/>
          </a:bodyPr>
          <a:lstStyle/>
          <a:p>
            <a:r>
              <a:rPr lang="zh-CN" altLang="en-US" sz="2800" dirty="0" smtClean="0"/>
              <a:t>步骤一</a:t>
            </a:r>
            <a:r>
              <a:rPr lang="en-US" altLang="zh-CN" sz="2800" dirty="0" smtClean="0"/>
              <a:t>: </a:t>
            </a:r>
            <a:r>
              <a:rPr lang="zh-CN" altLang="en-US" sz="2800" dirty="0" smtClean="0"/>
              <a:t>看文章的标题直接判断；</a:t>
            </a:r>
            <a:endParaRPr lang="en-US" altLang="zh-CN" sz="2800" dirty="0" smtClean="0"/>
          </a:p>
          <a:p>
            <a:endParaRPr lang="en-US" altLang="zh-CN" sz="2800" dirty="0" smtClean="0"/>
          </a:p>
          <a:p>
            <a:r>
              <a:rPr lang="zh-CN" altLang="en-US" sz="2800" dirty="0" smtClean="0"/>
              <a:t>步骤二：点击</a:t>
            </a:r>
            <a:r>
              <a:rPr lang="en-US" altLang="zh-CN" sz="2800" dirty="0" smtClean="0"/>
              <a:t>Sort By</a:t>
            </a:r>
            <a:r>
              <a:rPr lang="zh-CN" altLang="en-US" sz="2800" dirty="0" smtClean="0"/>
              <a:t>栏右边的按钮</a:t>
            </a:r>
            <a:endParaRPr lang="en-US" altLang="zh-CN" sz="2800" dirty="0" smtClean="0"/>
          </a:p>
          <a:p>
            <a:endParaRPr lang="en-US" altLang="zh-CN" sz="2800" dirty="0" smtClean="0"/>
          </a:p>
          <a:p>
            <a:r>
              <a:rPr lang="zh-CN" altLang="en-US" sz="2800" b="1" u="sng" dirty="0" smtClean="0"/>
              <a:t>意思是：将文章中出现“关键词（</a:t>
            </a:r>
            <a:r>
              <a:rPr lang="en-US" altLang="zh-CN" sz="2800" b="1" u="sng" dirty="0" smtClean="0"/>
              <a:t>Antidumping</a:t>
            </a:r>
            <a:r>
              <a:rPr lang="zh-CN" altLang="en-US" sz="2800" b="1" u="sng" dirty="0" smtClean="0"/>
              <a:t>）”的段落显示出来，关键词周围的</a:t>
            </a:r>
            <a:r>
              <a:rPr lang="en-US" altLang="zh-CN" sz="2800" b="1" u="sng" dirty="0" smtClean="0"/>
              <a:t>30</a:t>
            </a:r>
            <a:r>
              <a:rPr lang="zh-CN" altLang="en-US" sz="2800" b="1" u="sng" dirty="0" smtClean="0"/>
              <a:t>个左右的单词会出现，读者可以判断这篇文章是否为我所需。</a:t>
            </a:r>
            <a:endParaRPr lang="en-US" altLang="zh-CN" sz="2800" b="1" u="sng" dirty="0" smtClean="0"/>
          </a:p>
        </p:txBody>
      </p:sp>
      <p:pic>
        <p:nvPicPr>
          <p:cNvPr id="24578" name="Picture 2"/>
          <p:cNvPicPr>
            <a:picLocks noChangeAspect="1" noChangeArrowheads="1"/>
          </p:cNvPicPr>
          <p:nvPr/>
        </p:nvPicPr>
        <p:blipFill>
          <a:blip r:embed="rId2" cstate="print"/>
          <a:srcRect/>
          <a:stretch>
            <a:fillRect/>
          </a:stretch>
        </p:blipFill>
        <p:spPr bwMode="auto">
          <a:xfrm>
            <a:off x="5868144" y="1916832"/>
            <a:ext cx="2088232" cy="867916"/>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1835696" y="4437112"/>
            <a:ext cx="5172075" cy="2420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457200" y="304800"/>
            <a:ext cx="7162800" cy="631825"/>
          </a:xfrm>
          <a:prstGeom prst="rect">
            <a:avLst/>
          </a:prstGeom>
          <a:noFill/>
          <a:ln w="19050">
            <a:solidFill>
              <a:srgbClr val="FF0066"/>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42950" indent="-742950" algn="ctr" eaLnBrk="1" hangingPunct="1"/>
            <a:r>
              <a:rPr lang="zh-CN" altLang="en-US" sz="3600" b="1" dirty="0" smtClean="0">
                <a:solidFill>
                  <a:schemeClr val="folHlink"/>
                </a:solidFill>
                <a:latin typeface="Accord SF" pitchFamily="2" charset="0"/>
                <a:ea typeface="宋体" panose="02010600030101010101" pitchFamily="2" charset="-122"/>
              </a:rPr>
              <a:t>②按照日期查找</a:t>
            </a:r>
            <a:r>
              <a:rPr lang="zh-CN" altLang="en-US" sz="3600" b="1" dirty="0">
                <a:solidFill>
                  <a:schemeClr val="folHlink"/>
                </a:solidFill>
                <a:latin typeface="Accord SF" pitchFamily="2" charset="0"/>
                <a:ea typeface="宋体" panose="02010600030101010101" pitchFamily="2" charset="-122"/>
              </a:rPr>
              <a:t>文章</a:t>
            </a:r>
          </a:p>
        </p:txBody>
      </p:sp>
      <p:sp>
        <p:nvSpPr>
          <p:cNvPr id="74755" name="Text Box 3"/>
          <p:cNvSpPr txBox="1">
            <a:spLocks noChangeArrowheads="1"/>
          </p:cNvSpPr>
          <p:nvPr/>
        </p:nvSpPr>
        <p:spPr bwMode="auto">
          <a:xfrm>
            <a:off x="838200" y="20574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zh-CN" altLang="en-US">
              <a:ea typeface="宋体" panose="02010600030101010101" pitchFamily="2" charset="-122"/>
            </a:endParaRPr>
          </a:p>
        </p:txBody>
      </p:sp>
      <p:sp>
        <p:nvSpPr>
          <p:cNvPr id="592903" name="AutoShape 7"/>
          <p:cNvSpPr>
            <a:spLocks noChangeArrowheads="1"/>
          </p:cNvSpPr>
          <p:nvPr/>
        </p:nvSpPr>
        <p:spPr bwMode="auto">
          <a:xfrm>
            <a:off x="1979712" y="3429000"/>
            <a:ext cx="685800" cy="609600"/>
          </a:xfrm>
          <a:prstGeom prst="rightArrow">
            <a:avLst>
              <a:gd name="adj1" fmla="val 50000"/>
              <a:gd name="adj2" fmla="val 28125"/>
            </a:avLst>
          </a:prstGeom>
          <a:solidFill>
            <a:schemeClr val="accent1"/>
          </a:solidFill>
          <a:ln w="9525">
            <a:solidFill>
              <a:srgbClr val="FF0000"/>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pic>
        <p:nvPicPr>
          <p:cNvPr id="49155" name="Picture 3"/>
          <p:cNvPicPr>
            <a:picLocks noChangeAspect="1" noChangeArrowheads="1"/>
          </p:cNvPicPr>
          <p:nvPr/>
        </p:nvPicPr>
        <p:blipFill>
          <a:blip r:embed="rId2" cstate="print"/>
          <a:srcRect/>
          <a:stretch>
            <a:fillRect/>
          </a:stretch>
        </p:blipFill>
        <p:spPr bwMode="auto">
          <a:xfrm>
            <a:off x="0" y="1628800"/>
            <a:ext cx="1944216" cy="4392488"/>
          </a:xfrm>
          <a:prstGeom prst="rect">
            <a:avLst/>
          </a:prstGeom>
          <a:noFill/>
          <a:ln w="9525">
            <a:noFill/>
            <a:miter lim="800000"/>
            <a:headEnd/>
            <a:tailEnd/>
          </a:ln>
        </p:spPr>
      </p:pic>
      <p:pic>
        <p:nvPicPr>
          <p:cNvPr id="49157" name="Picture 5"/>
          <p:cNvPicPr>
            <a:picLocks noChangeAspect="1" noChangeArrowheads="1"/>
          </p:cNvPicPr>
          <p:nvPr/>
        </p:nvPicPr>
        <p:blipFill>
          <a:blip r:embed="rId3" cstate="print"/>
          <a:srcRect/>
          <a:stretch>
            <a:fillRect/>
          </a:stretch>
        </p:blipFill>
        <p:spPr bwMode="auto">
          <a:xfrm>
            <a:off x="2699792" y="1124744"/>
            <a:ext cx="6444208" cy="57332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457200" y="304800"/>
            <a:ext cx="7162800" cy="631825"/>
          </a:xfrm>
          <a:prstGeom prst="rect">
            <a:avLst/>
          </a:prstGeom>
          <a:noFill/>
          <a:ln w="19050">
            <a:solidFill>
              <a:srgbClr val="FF0066"/>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600" b="1" dirty="0" smtClean="0">
                <a:solidFill>
                  <a:schemeClr val="folHlink"/>
                </a:solidFill>
                <a:latin typeface="Accord SF" pitchFamily="2" charset="0"/>
                <a:ea typeface="宋体" panose="02010600030101010101" pitchFamily="2" charset="-122"/>
              </a:rPr>
              <a:t>③找</a:t>
            </a:r>
            <a:r>
              <a:rPr lang="zh-CN" altLang="en-US" sz="3600" b="1" dirty="0">
                <a:solidFill>
                  <a:schemeClr val="folHlink"/>
                </a:solidFill>
                <a:latin typeface="Accord SF" pitchFamily="2" charset="0"/>
                <a:ea typeface="宋体" panose="02010600030101010101" pitchFamily="2" charset="-122"/>
              </a:rPr>
              <a:t>到近一年内</a:t>
            </a:r>
            <a:r>
              <a:rPr lang="zh-CN" altLang="en-US" sz="3600" b="1" dirty="0" smtClean="0">
                <a:solidFill>
                  <a:schemeClr val="folHlink"/>
                </a:solidFill>
                <a:latin typeface="Accord SF" pitchFamily="2" charset="0"/>
                <a:ea typeface="宋体" panose="02010600030101010101" pitchFamily="2" charset="-122"/>
              </a:rPr>
              <a:t>最热门的</a:t>
            </a:r>
            <a:r>
              <a:rPr lang="zh-CN" altLang="en-US" sz="3600" b="1" dirty="0">
                <a:solidFill>
                  <a:schemeClr val="folHlink"/>
                </a:solidFill>
                <a:latin typeface="Accord SF" pitchFamily="2" charset="0"/>
                <a:ea typeface="宋体" panose="02010600030101010101" pitchFamily="2" charset="-122"/>
              </a:rPr>
              <a:t>文章</a:t>
            </a:r>
          </a:p>
        </p:txBody>
      </p:sp>
      <p:sp>
        <p:nvSpPr>
          <p:cNvPr id="74755" name="Text Box 3"/>
          <p:cNvSpPr txBox="1">
            <a:spLocks noChangeArrowheads="1"/>
          </p:cNvSpPr>
          <p:nvPr/>
        </p:nvSpPr>
        <p:spPr bwMode="auto">
          <a:xfrm>
            <a:off x="838200" y="20574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zh-CN" altLang="en-US">
              <a:ea typeface="宋体" panose="02010600030101010101" pitchFamily="2" charset="-122"/>
            </a:endParaRPr>
          </a:p>
        </p:txBody>
      </p:sp>
      <p:pic>
        <p:nvPicPr>
          <p:cNvPr id="48129" name="Picture 1"/>
          <p:cNvPicPr>
            <a:picLocks noChangeAspect="1" noChangeArrowheads="1"/>
          </p:cNvPicPr>
          <p:nvPr/>
        </p:nvPicPr>
        <p:blipFill>
          <a:blip r:embed="rId2" cstate="print"/>
          <a:srcRect/>
          <a:stretch>
            <a:fillRect/>
          </a:stretch>
        </p:blipFill>
        <p:spPr bwMode="auto">
          <a:xfrm>
            <a:off x="0" y="1340768"/>
            <a:ext cx="9144000" cy="5517232"/>
          </a:xfrm>
          <a:prstGeom prst="rect">
            <a:avLst/>
          </a:prstGeom>
          <a:noFill/>
          <a:ln w="9525">
            <a:noFill/>
            <a:miter lim="800000"/>
            <a:headEnd/>
            <a:tailEnd/>
          </a:ln>
        </p:spPr>
      </p:pic>
      <p:sp>
        <p:nvSpPr>
          <p:cNvPr id="10" name="AutoShape 7"/>
          <p:cNvSpPr>
            <a:spLocks noChangeArrowheads="1"/>
          </p:cNvSpPr>
          <p:nvPr/>
        </p:nvSpPr>
        <p:spPr bwMode="auto">
          <a:xfrm>
            <a:off x="3779912" y="980728"/>
            <a:ext cx="2514600" cy="1143000"/>
          </a:xfrm>
          <a:prstGeom prst="wedgeEllipseCallout">
            <a:avLst>
              <a:gd name="adj1" fmla="val -65003"/>
              <a:gd name="adj2" fmla="val 70361"/>
            </a:avLst>
          </a:prstGeom>
          <a:solidFill>
            <a:schemeClr val="accent1"/>
          </a:solidFill>
          <a:ln w="9525">
            <a:solidFill>
              <a:schemeClr val="tx1"/>
            </a:solidFill>
            <a:miter lim="800000"/>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b="1" dirty="0" smtClean="0">
                <a:solidFill>
                  <a:schemeClr val="bg1"/>
                </a:solidFill>
                <a:ea typeface="宋体" panose="02010600030101010101" pitchFamily="2" charset="-122"/>
              </a:rPr>
              <a:t>按照最近</a:t>
            </a:r>
            <a:r>
              <a:rPr lang="en-US" altLang="zh-CN" b="1" dirty="0" smtClean="0">
                <a:solidFill>
                  <a:schemeClr val="bg1"/>
                </a:solidFill>
                <a:ea typeface="宋体" panose="02010600030101010101" pitchFamily="2" charset="-122"/>
              </a:rPr>
              <a:t>12</a:t>
            </a:r>
            <a:r>
              <a:rPr lang="zh-CN" altLang="en-US" b="1" dirty="0" smtClean="0">
                <a:solidFill>
                  <a:schemeClr val="bg1"/>
                </a:solidFill>
                <a:ea typeface="宋体" panose="02010600030101010101" pitchFamily="2" charset="-122"/>
              </a:rPr>
              <a:t>个月被浏览、下载次数</a:t>
            </a:r>
            <a:r>
              <a:rPr lang="zh-CN" altLang="en-US" b="1" dirty="0">
                <a:solidFill>
                  <a:schemeClr val="bg1"/>
                </a:solidFill>
                <a:ea typeface="宋体" panose="02010600030101010101" pitchFamily="2" charset="-122"/>
              </a:rPr>
              <a:t>来排序</a:t>
            </a:r>
          </a:p>
        </p:txBody>
      </p:sp>
      <p:sp>
        <p:nvSpPr>
          <p:cNvPr id="11" name="AutoShape 7"/>
          <p:cNvSpPr>
            <a:spLocks noChangeArrowheads="1"/>
          </p:cNvSpPr>
          <p:nvPr/>
        </p:nvSpPr>
        <p:spPr bwMode="auto">
          <a:xfrm>
            <a:off x="7086600" y="2204864"/>
            <a:ext cx="2057400" cy="685800"/>
          </a:xfrm>
          <a:prstGeom prst="wedgeEllipseCallout">
            <a:avLst>
              <a:gd name="adj1" fmla="val -35655"/>
              <a:gd name="adj2" fmla="val 176418"/>
            </a:avLst>
          </a:prstGeom>
          <a:solidFill>
            <a:schemeClr val="accent1"/>
          </a:solidFill>
          <a:ln w="9525">
            <a:solidFill>
              <a:schemeClr val="tx1"/>
            </a:solidFill>
            <a:miter lim="800000"/>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b="1" dirty="0" smtClean="0">
                <a:solidFill>
                  <a:schemeClr val="bg1"/>
                </a:solidFill>
                <a:ea typeface="宋体" panose="02010600030101010101" pitchFamily="2" charset="-122"/>
              </a:rPr>
              <a:t>被浏览最多的文章</a:t>
            </a:r>
            <a:endParaRPr lang="zh-CN" altLang="en-US" b="1" dirty="0">
              <a:solidFill>
                <a:schemeClr val="bg1"/>
              </a:solidFill>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368300" y="1700213"/>
            <a:ext cx="8369300" cy="2665412"/>
          </a:xfrm>
        </p:spPr>
        <p:txBody>
          <a:bodyPr>
            <a:normAutofit fontScale="65000" lnSpcReduction="20000"/>
          </a:bodyPr>
          <a:lstStyle/>
          <a:p>
            <a:pPr algn="ctr" eaLnBrk="1" hangingPunct="1">
              <a:lnSpc>
                <a:spcPct val="90000"/>
              </a:lnSpc>
              <a:buClr>
                <a:schemeClr val="tx1"/>
              </a:buClr>
              <a:buFontTx/>
              <a:buNone/>
            </a:pPr>
            <a:r>
              <a:rPr lang="zh-CN" altLang="en-US" sz="8600" b="1" dirty="0" smtClean="0">
                <a:ea typeface="宋体" panose="02010600030101010101" pitchFamily="2" charset="-122"/>
              </a:rPr>
              <a:t>一、</a:t>
            </a:r>
            <a:r>
              <a:rPr sz="8570" b="1" dirty="0" err="1" smtClean="0">
                <a:ea typeface="宋体" panose="02010600030101010101" pitchFamily="2" charset="-122"/>
                <a:sym typeface="+mn-ea"/>
              </a:rPr>
              <a:t>HeinOnline</a:t>
            </a:r>
            <a:r>
              <a:rPr sz="8570" b="1" dirty="0" err="1" smtClean="0">
                <a:ea typeface="宋体" panose="02010600030101010101" pitchFamily="2" charset="-122"/>
                <a:sym typeface="+mn-ea"/>
              </a:rPr>
              <a:t>数据库</a:t>
            </a:r>
            <a:r>
              <a:rPr lang="zh-CN" sz="8570" b="1" dirty="0" smtClean="0">
                <a:ea typeface="宋体" panose="02010600030101010101" pitchFamily="2" charset="-122"/>
                <a:sym typeface="+mn-ea"/>
              </a:rPr>
              <a:t>使用特点</a:t>
            </a:r>
            <a:r>
              <a:rPr sz="8570" b="1" dirty="0" smtClean="0">
                <a:ea typeface="宋体" panose="02010600030101010101" pitchFamily="2" charset="-122"/>
                <a:sym typeface="+mn-ea"/>
              </a:rPr>
              <a:t>及</a:t>
            </a:r>
            <a:r>
              <a:rPr lang="zh-CN" sz="8570" b="1" dirty="0" smtClean="0">
                <a:ea typeface="宋体" panose="02010600030101010101" pitchFamily="2" charset="-122"/>
                <a:sym typeface="+mn-ea"/>
              </a:rPr>
              <a:t>收录内容</a:t>
            </a:r>
            <a:r>
              <a:rPr sz="8570" b="1" dirty="0" err="1" smtClean="0">
                <a:ea typeface="宋体" panose="02010600030101010101" pitchFamily="2" charset="-122"/>
                <a:sym typeface="+mn-ea"/>
              </a:rPr>
              <a:t>介绍</a:t>
            </a:r>
            <a:endParaRPr sz="4100" b="1" dirty="0" smtClean="0">
              <a:ea typeface="宋体" panose="02010600030101010101" pitchFamily="2" charset="-122"/>
            </a:endParaRPr>
          </a:p>
          <a:p>
            <a:pPr algn="ctr" eaLnBrk="1" hangingPunct="1">
              <a:lnSpc>
                <a:spcPct val="90000"/>
              </a:lnSpc>
              <a:buClr>
                <a:schemeClr val="tx1"/>
              </a:buClr>
              <a:buFontTx/>
              <a:buNone/>
            </a:pPr>
            <a:endParaRPr lang="zh-CN" altLang="en-US" sz="4100" b="1" dirty="0" smtClean="0">
              <a:ea typeface="宋体" panose="02010600030101010101" pitchFamily="2" charset="-122"/>
            </a:endParaRPr>
          </a:p>
          <a:p>
            <a:pPr algn="ctr" eaLnBrk="1" hangingPunct="1">
              <a:lnSpc>
                <a:spcPct val="90000"/>
              </a:lnSpc>
              <a:buClr>
                <a:schemeClr val="tx1"/>
              </a:buClr>
              <a:buFontTx/>
              <a:buNone/>
            </a:pPr>
            <a:endParaRPr lang="zh-CN" altLang="en-US" sz="4100" b="1" dirty="0" smtClean="0">
              <a:ea typeface="宋体" panose="02010600030101010101" pitchFamily="2" charset="-122"/>
            </a:endParaRPr>
          </a:p>
          <a:p>
            <a:pPr algn="ctr" eaLnBrk="1" hangingPunct="1">
              <a:lnSpc>
                <a:spcPct val="90000"/>
              </a:lnSpc>
              <a:buClr>
                <a:schemeClr val="tx1"/>
              </a:buClr>
              <a:buFontTx/>
              <a:buNone/>
            </a:pPr>
            <a:r>
              <a:rPr lang="zh-CN" altLang="en-US" sz="3600" b="1" dirty="0" smtClean="0">
                <a:solidFill>
                  <a:srgbClr val="FF0000"/>
                </a:solidFill>
                <a:ea typeface="宋体" panose="02010600030101010101" pitchFamily="2" charset="-122"/>
              </a:rPr>
              <a:t>全球领先的专业的法学数据库</a:t>
            </a:r>
          </a:p>
          <a:p>
            <a:pPr algn="ctr" eaLnBrk="1" hangingPunct="1">
              <a:lnSpc>
                <a:spcPct val="90000"/>
              </a:lnSpc>
              <a:buClr>
                <a:schemeClr val="tx1"/>
              </a:buClr>
              <a:buFontTx/>
              <a:buNone/>
            </a:pPr>
            <a:r>
              <a:rPr lang="en-US" altLang="zh-CN" sz="3600" b="1" dirty="0" smtClean="0">
                <a:solidFill>
                  <a:srgbClr val="FF0000"/>
                </a:solidFill>
                <a:ea typeface="宋体" panose="02010600030101010101" pitchFamily="2" charset="-122"/>
              </a:rPr>
              <a:t>---</a:t>
            </a:r>
            <a:r>
              <a:rPr lang="zh-CN" altLang="en-US" sz="3600" b="1" dirty="0" smtClean="0">
                <a:solidFill>
                  <a:srgbClr val="FF0000"/>
                </a:solidFill>
                <a:ea typeface="宋体" panose="02010600030101010101" pitchFamily="2" charset="-122"/>
              </a:rPr>
              <a:t>法学研究者必备的研究工具</a:t>
            </a:r>
            <a:endParaRPr lang="zh-CN" altLang="en-US" dirty="0" smtClean="0">
              <a:solidFill>
                <a:srgbClr val="FF0000"/>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457200" y="304800"/>
            <a:ext cx="7162800" cy="631825"/>
          </a:xfrm>
          <a:prstGeom prst="rect">
            <a:avLst/>
          </a:prstGeom>
          <a:noFill/>
          <a:ln w="19050">
            <a:solidFill>
              <a:srgbClr val="FF0066"/>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600" b="1" dirty="0" smtClean="0">
                <a:solidFill>
                  <a:schemeClr val="folHlink"/>
                </a:solidFill>
                <a:latin typeface="Accord SF" pitchFamily="2" charset="0"/>
                <a:ea typeface="宋体" panose="02010600030101010101" pitchFamily="2" charset="-122"/>
              </a:rPr>
              <a:t>④找</a:t>
            </a:r>
            <a:r>
              <a:rPr lang="zh-CN" altLang="en-US" sz="3600" b="1" dirty="0">
                <a:solidFill>
                  <a:schemeClr val="folHlink"/>
                </a:solidFill>
                <a:latin typeface="Accord SF" pitchFamily="2" charset="0"/>
                <a:ea typeface="宋体" panose="02010600030101010101" pitchFamily="2" charset="-122"/>
              </a:rPr>
              <a:t>到涉及本学科的文章</a:t>
            </a:r>
          </a:p>
        </p:txBody>
      </p:sp>
      <p:sp>
        <p:nvSpPr>
          <p:cNvPr id="75779" name="Text Box 3"/>
          <p:cNvSpPr txBox="1">
            <a:spLocks noChangeArrowheads="1"/>
          </p:cNvSpPr>
          <p:nvPr/>
        </p:nvSpPr>
        <p:spPr bwMode="auto">
          <a:xfrm>
            <a:off x="838200" y="20574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zh-CN" altLang="en-US">
              <a:ea typeface="宋体" panose="02010600030101010101" pitchFamily="2" charset="-122"/>
            </a:endParaRPr>
          </a:p>
        </p:txBody>
      </p:sp>
      <p:sp>
        <p:nvSpPr>
          <p:cNvPr id="591878" name="AutoShape 6"/>
          <p:cNvSpPr>
            <a:spLocks noChangeArrowheads="1"/>
          </p:cNvSpPr>
          <p:nvPr/>
        </p:nvSpPr>
        <p:spPr bwMode="auto">
          <a:xfrm>
            <a:off x="2483768" y="4653136"/>
            <a:ext cx="685800" cy="609600"/>
          </a:xfrm>
          <a:prstGeom prst="rightArrow">
            <a:avLst>
              <a:gd name="adj1" fmla="val 50000"/>
              <a:gd name="adj2" fmla="val 28125"/>
            </a:avLst>
          </a:prstGeom>
          <a:solidFill>
            <a:schemeClr val="accent1"/>
          </a:solidFill>
          <a:ln w="9525">
            <a:solidFill>
              <a:srgbClr val="FF0000"/>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pic>
        <p:nvPicPr>
          <p:cNvPr id="47107" name="Picture 3"/>
          <p:cNvPicPr>
            <a:picLocks noChangeAspect="1" noChangeArrowheads="1"/>
          </p:cNvPicPr>
          <p:nvPr/>
        </p:nvPicPr>
        <p:blipFill>
          <a:blip r:embed="rId2" cstate="print"/>
          <a:srcRect/>
          <a:stretch>
            <a:fillRect/>
          </a:stretch>
        </p:blipFill>
        <p:spPr bwMode="auto">
          <a:xfrm>
            <a:off x="0" y="1052736"/>
            <a:ext cx="2411760" cy="5616624"/>
          </a:xfrm>
          <a:prstGeom prst="rect">
            <a:avLst/>
          </a:prstGeom>
          <a:noFill/>
          <a:ln w="9525">
            <a:noFill/>
            <a:miter lim="800000"/>
            <a:headEnd/>
            <a:tailEnd/>
          </a:ln>
        </p:spPr>
      </p:pic>
      <p:pic>
        <p:nvPicPr>
          <p:cNvPr id="47108" name="Picture 4"/>
          <p:cNvPicPr>
            <a:picLocks noChangeAspect="1" noChangeArrowheads="1"/>
          </p:cNvPicPr>
          <p:nvPr/>
        </p:nvPicPr>
        <p:blipFill>
          <a:blip r:embed="rId3" cstate="print"/>
          <a:srcRect/>
          <a:stretch>
            <a:fillRect/>
          </a:stretch>
        </p:blipFill>
        <p:spPr bwMode="auto">
          <a:xfrm>
            <a:off x="3347864" y="1038224"/>
            <a:ext cx="5434186" cy="58197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91878"/>
                                        </p:tgtEl>
                                        <p:attrNameLst>
                                          <p:attrName>style.visibility</p:attrName>
                                        </p:attrNameLst>
                                      </p:cBhvr>
                                      <p:to>
                                        <p:strVal val="visible"/>
                                      </p:to>
                                    </p:set>
                                    <p:animEffect transition="in" filter="diamond(in)">
                                      <p:cBhvr>
                                        <p:cTn id="7" dur="2000"/>
                                        <p:tgtEl>
                                          <p:spTgt spid="591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8"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00034" y="1571612"/>
            <a:ext cx="8229600" cy="4714908"/>
          </a:xfrm>
        </p:spPr>
        <p:txBody>
          <a:bodyPr>
            <a:normAutofit fontScale="90000"/>
          </a:bodyPr>
          <a:lstStyle/>
          <a:p>
            <a:pPr eaLnBrk="1" hangingPunct="1"/>
            <a:r>
              <a:rPr lang="zh-CN" altLang="en-US" sz="3600" b="1" dirty="0" smtClean="0">
                <a:ea typeface="宋体" panose="02010600030101010101" pitchFamily="2" charset="-122"/>
              </a:rPr>
              <a:t>精确检索</a:t>
            </a:r>
            <a:r>
              <a:rPr lang="en-US" altLang="zh-CN" sz="3600" b="1" dirty="0" smtClean="0">
                <a:ea typeface="宋体" panose="02010600030101010101" pitchFamily="2" charset="-122"/>
              </a:rPr>
              <a:t>(</a:t>
            </a:r>
            <a:r>
              <a:rPr lang="zh-CN" altLang="en-US" sz="3600" b="1" dirty="0" smtClean="0">
                <a:ea typeface="宋体" panose="02010600030101010101" pitchFamily="2" charset="-122"/>
              </a:rPr>
              <a:t>高级检索</a:t>
            </a:r>
            <a:r>
              <a:rPr lang="en-US" altLang="zh-CN" sz="3600" b="1" dirty="0" smtClean="0">
                <a:ea typeface="宋体" panose="02010600030101010101" pitchFamily="2" charset="-122"/>
              </a:rPr>
              <a:t>)</a:t>
            </a:r>
            <a:r>
              <a:rPr lang="zh-CN" altLang="en-US" sz="3600" b="1" dirty="0" smtClean="0">
                <a:ea typeface="宋体" panose="02010600030101010101" pitchFamily="2" charset="-122"/>
              </a:rPr>
              <a:t/>
            </a:r>
            <a:br>
              <a:rPr lang="zh-CN" altLang="en-US" sz="3600" b="1" dirty="0" smtClean="0">
                <a:ea typeface="宋体" panose="02010600030101010101" pitchFamily="2" charset="-122"/>
              </a:rPr>
            </a:br>
            <a:r>
              <a:rPr lang="en-US" altLang="zh-CN" sz="3600" b="1" dirty="0" smtClean="0">
                <a:ea typeface="宋体" panose="02010600030101010101" pitchFamily="2" charset="-122"/>
              </a:rPr>
              <a:t>Advanced Search</a:t>
            </a:r>
            <a:br>
              <a:rPr lang="en-US" altLang="zh-CN" sz="3600" b="1" dirty="0" smtClean="0">
                <a:ea typeface="宋体" panose="02010600030101010101" pitchFamily="2" charset="-122"/>
              </a:rPr>
            </a:br>
            <a:r>
              <a:rPr lang="en-US" altLang="zh-CN" sz="3600" dirty="0" smtClean="0">
                <a:ea typeface="宋体" panose="02010600030101010101" pitchFamily="2" charset="-122"/>
              </a:rPr>
              <a:t/>
            </a:r>
            <a:br>
              <a:rPr lang="en-US" altLang="zh-CN" sz="3600" dirty="0" smtClean="0">
                <a:ea typeface="宋体" panose="02010600030101010101" pitchFamily="2" charset="-122"/>
              </a:rPr>
            </a:br>
            <a:r>
              <a:rPr lang="zh-CN" altLang="en-US" sz="3600" dirty="0" smtClean="0">
                <a:ea typeface="宋体" panose="02010600030101010101" pitchFamily="2" charset="-122"/>
              </a:rPr>
              <a:t>关于中美之间的有关“</a:t>
            </a:r>
            <a:r>
              <a:rPr lang="en-US" altLang="zh-CN" sz="3600" dirty="0" smtClean="0">
                <a:ea typeface="宋体" panose="02010600030101010101" pitchFamily="2" charset="-122"/>
              </a:rPr>
              <a:t>TRIPS</a:t>
            </a:r>
            <a:r>
              <a:rPr lang="zh-CN" altLang="en-US" sz="3600" dirty="0" smtClean="0">
                <a:ea typeface="宋体" panose="02010600030101010101" pitchFamily="2" charset="-122"/>
              </a:rPr>
              <a:t>”协议中的“集成电路”的“知识产权”问题的研究</a:t>
            </a:r>
            <a:r>
              <a:rPr lang="en-US" altLang="zh-CN" sz="3600" dirty="0" smtClean="0">
                <a:ea typeface="宋体" panose="02010600030101010101" pitchFamily="2" charset="-122"/>
              </a:rPr>
              <a:t/>
            </a:r>
            <a:br>
              <a:rPr lang="en-US" altLang="zh-CN" sz="3600" dirty="0" smtClean="0">
                <a:ea typeface="宋体" panose="02010600030101010101" pitchFamily="2" charset="-122"/>
              </a:rPr>
            </a:br>
            <a:r>
              <a:rPr lang="en-US" altLang="zh-CN" sz="3600" dirty="0" smtClean="0">
                <a:ea typeface="宋体" panose="02010600030101010101" pitchFamily="2" charset="-122"/>
              </a:rPr>
              <a:t/>
            </a:r>
            <a:br>
              <a:rPr lang="en-US" altLang="zh-CN" sz="3600" dirty="0" smtClean="0">
                <a:ea typeface="宋体" panose="02010600030101010101" pitchFamily="2" charset="-122"/>
              </a:rPr>
            </a:br>
            <a:r>
              <a:rPr lang="zh-CN" altLang="en-US" sz="3600" dirty="0" smtClean="0">
                <a:ea typeface="宋体" panose="02010600030101010101" pitchFamily="2" charset="-122"/>
              </a:rPr>
              <a:t>关键词：中国、美国、</a:t>
            </a:r>
            <a:r>
              <a:rPr lang="en-US" altLang="zh-CN" sz="3600" dirty="0" smtClean="0">
                <a:ea typeface="宋体" panose="02010600030101010101" pitchFamily="2" charset="-122"/>
              </a:rPr>
              <a:t>TRIPS</a:t>
            </a:r>
            <a:r>
              <a:rPr lang="zh-CN" altLang="en-US" sz="3600" dirty="0" smtClean="0">
                <a:ea typeface="宋体" panose="02010600030101010101" pitchFamily="2" charset="-122"/>
              </a:rPr>
              <a:t>、集成电路、知识产权</a:t>
            </a:r>
            <a:r>
              <a:rPr lang="en-US" altLang="zh-CN" sz="3600" dirty="0" smtClean="0">
                <a:ea typeface="宋体" panose="02010600030101010101" pitchFamily="2" charset="-122"/>
              </a:rPr>
              <a:t/>
            </a:r>
            <a:br>
              <a:rPr lang="en-US" altLang="zh-CN" sz="3600" dirty="0" smtClean="0">
                <a:ea typeface="宋体" panose="02010600030101010101" pitchFamily="2" charset="-122"/>
              </a:rPr>
            </a:br>
            <a:endParaRPr lang="zh-CN" altLang="en-US" sz="3600" dirty="0" smtClean="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3"/>
          <a:stretch>
            <a:fillRect/>
          </a:stretch>
        </p:blipFill>
        <p:spPr>
          <a:xfrm>
            <a:off x="107950" y="549275"/>
            <a:ext cx="8900795" cy="2331720"/>
          </a:xfrm>
          <a:prstGeom prst="rect">
            <a:avLst/>
          </a:prstGeom>
        </p:spPr>
      </p:pic>
      <p:sp>
        <p:nvSpPr>
          <p:cNvPr id="6" name="文本框 5"/>
          <p:cNvSpPr txBox="1"/>
          <p:nvPr/>
        </p:nvSpPr>
        <p:spPr>
          <a:xfrm>
            <a:off x="107950" y="2853690"/>
            <a:ext cx="8841105" cy="645160"/>
          </a:xfrm>
          <a:prstGeom prst="rect">
            <a:avLst/>
          </a:prstGeom>
          <a:noFill/>
        </p:spPr>
        <p:txBody>
          <a:bodyPr wrap="square" rtlCol="0" anchor="t">
            <a:spAutoFit/>
          </a:bodyPr>
          <a:lstStyle/>
          <a:p>
            <a:r>
              <a:rPr lang="zh-CN" altLang="en-US"/>
              <a:t>高级搜索</a:t>
            </a:r>
          </a:p>
          <a:p>
            <a:r>
              <a:rPr lang="zh-CN" altLang="en-US"/>
              <a:t>选择Advanced Search链接打开三个高级搜索选项。</a:t>
            </a:r>
          </a:p>
        </p:txBody>
      </p:sp>
      <p:pic>
        <p:nvPicPr>
          <p:cNvPr id="7" name="图片 6"/>
          <p:cNvPicPr>
            <a:picLocks noChangeAspect="1"/>
          </p:cNvPicPr>
          <p:nvPr/>
        </p:nvPicPr>
        <p:blipFill>
          <a:blip r:embed="rId4"/>
          <a:stretch>
            <a:fillRect/>
          </a:stretch>
        </p:blipFill>
        <p:spPr>
          <a:xfrm>
            <a:off x="51435" y="3430270"/>
            <a:ext cx="8982710" cy="2590800"/>
          </a:xfrm>
          <a:prstGeom prst="rect">
            <a:avLst/>
          </a:prstGeom>
        </p:spPr>
      </p:pic>
      <p:sp>
        <p:nvSpPr>
          <p:cNvPr id="8" name="文本框 7"/>
          <p:cNvSpPr txBox="1"/>
          <p:nvPr/>
        </p:nvSpPr>
        <p:spPr>
          <a:xfrm>
            <a:off x="107950" y="6235065"/>
            <a:ext cx="8731250" cy="368300"/>
          </a:xfrm>
          <a:prstGeom prst="rect">
            <a:avLst/>
          </a:prstGeom>
          <a:noFill/>
        </p:spPr>
        <p:txBody>
          <a:bodyPr wrap="square" rtlCol="0" anchor="t">
            <a:spAutoFit/>
          </a:bodyPr>
          <a:lstStyle/>
          <a:p>
            <a:r>
              <a:rPr lang="zh-CN" altLang="en-US"/>
              <a:t>(1) Search HeinOnline：搜索所有订阅的HeinOnline数据库的全文和元数据。</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118518" y="332656"/>
            <a:ext cx="4906963" cy="631825"/>
          </a:xfrm>
          <a:ln w="19050">
            <a:solidFill>
              <a:srgbClr val="FF0066"/>
            </a:solidFill>
            <a:miter lim="800000"/>
          </a:ln>
        </p:spPr>
        <p:txBody>
          <a:bodyPr/>
          <a:lstStyle/>
          <a:p>
            <a:pPr eaLnBrk="1" hangingPunct="1"/>
            <a:r>
              <a:rPr lang="zh-CN" altLang="en-US" sz="3400" smtClean="0">
                <a:ea typeface="宋体" panose="02010600030101010101" pitchFamily="2" charset="-122"/>
              </a:rPr>
              <a:t>精确检索</a:t>
            </a:r>
          </a:p>
        </p:txBody>
      </p:sp>
      <p:pic>
        <p:nvPicPr>
          <p:cNvPr id="8192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85863"/>
            <a:ext cx="9144000" cy="567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 y="1285860"/>
          <a:ext cx="9143999" cy="5229258"/>
        </p:xfrm>
        <a:graphic>
          <a:graphicData uri="http://schemas.openxmlformats.org/drawingml/2006/table">
            <a:tbl>
              <a:tblPr firstRow="1" bandRow="1">
                <a:tableStyleId>{35758FB7-9AC5-4552-8A53-C91805E547FA}</a:tableStyleId>
              </a:tblPr>
              <a:tblGrid>
                <a:gridCol w="1755648">
                  <a:extLst>
                    <a:ext uri="{9D8B030D-6E8A-4147-A177-3AD203B41FA5}">
                      <a16:colId xmlns:a16="http://schemas.microsoft.com/office/drawing/2014/main" val="20000"/>
                    </a:ext>
                  </a:extLst>
                </a:gridCol>
                <a:gridCol w="2308384">
                  <a:extLst>
                    <a:ext uri="{9D8B030D-6E8A-4147-A177-3AD203B41FA5}">
                      <a16:colId xmlns:a16="http://schemas.microsoft.com/office/drawing/2014/main" val="20001"/>
                    </a:ext>
                  </a:extLst>
                </a:gridCol>
                <a:gridCol w="5079967">
                  <a:extLst>
                    <a:ext uri="{9D8B030D-6E8A-4147-A177-3AD203B41FA5}">
                      <a16:colId xmlns:a16="http://schemas.microsoft.com/office/drawing/2014/main" val="20002"/>
                    </a:ext>
                  </a:extLst>
                </a:gridCol>
              </a:tblGrid>
              <a:tr h="55728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b="1" kern="100" dirty="0" smtClean="0">
                          <a:solidFill>
                            <a:srgbClr val="FF0000"/>
                          </a:solidFill>
                          <a:latin typeface="Times New Roman" panose="02020603050405020304"/>
                          <a:ea typeface="华文仿宋" panose="02010600040101010101" charset="-122"/>
                          <a:cs typeface="Times New Roman" panose="02020603050405020304"/>
                        </a:rPr>
                        <a:t>连接词</a:t>
                      </a:r>
                      <a:endParaRPr lang="zh-CN" altLang="en-US" sz="1900" kern="100" dirty="0" smtClean="0">
                        <a:solidFill>
                          <a:srgbClr val="FF0000"/>
                        </a:solidFill>
                        <a:latin typeface="Times New Roman" panose="02020603050405020304"/>
                        <a:ea typeface="+mn-ea"/>
                        <a:cs typeface="Times New Roman" panose="02020603050405020304"/>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b="1" kern="100" dirty="0" smtClean="0">
                          <a:solidFill>
                            <a:srgbClr val="FF0000"/>
                          </a:solidFill>
                          <a:latin typeface="Times New Roman" panose="02020603050405020304"/>
                          <a:ea typeface="华文仿宋" panose="02010600040101010101" charset="-122"/>
                          <a:cs typeface="Times New Roman" panose="02020603050405020304"/>
                        </a:rPr>
                        <a:t>举例</a:t>
                      </a:r>
                      <a:endParaRPr lang="zh-CN" altLang="en-US" sz="1900" kern="100" dirty="0" smtClean="0">
                        <a:solidFill>
                          <a:srgbClr val="FF0000"/>
                        </a:solidFill>
                        <a:latin typeface="Times New Roman" panose="02020603050405020304"/>
                        <a:ea typeface="+mn-ea"/>
                        <a:cs typeface="Times New Roman" panose="02020603050405020304"/>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b="1" kern="100" dirty="0" smtClean="0">
                          <a:solidFill>
                            <a:srgbClr val="FF0000"/>
                          </a:solidFill>
                          <a:latin typeface="Times New Roman" panose="02020603050405020304"/>
                          <a:ea typeface="华文仿宋" panose="02010600040101010101" charset="-122"/>
                          <a:cs typeface="Times New Roman" panose="02020603050405020304"/>
                        </a:rPr>
                        <a:t>说明</a:t>
                      </a:r>
                      <a:endParaRPr lang="zh-CN" altLang="en-US" sz="1900" kern="100" dirty="0" smtClean="0">
                        <a:solidFill>
                          <a:srgbClr val="FF0000"/>
                        </a:solidFill>
                        <a:latin typeface="Times New Roman" panose="02020603050405020304"/>
                        <a:ea typeface="+mn-ea"/>
                        <a:cs typeface="Times New Roman" panose="02020603050405020304"/>
                      </a:endParaRPr>
                    </a:p>
                  </a:txBody>
                  <a:tcPr marT="54864" marB="54864" anchor="ctr"/>
                </a:tc>
                <a:extLst>
                  <a:ext uri="{0D108BD9-81ED-4DB2-BD59-A6C34878D82A}">
                    <a16:rowId xmlns:a16="http://schemas.microsoft.com/office/drawing/2014/main" val="10000"/>
                  </a:ext>
                </a:extLst>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And</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and</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 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Times New Roman" panose="02020603050405020304"/>
                          <a:ea typeface="华文仿宋" panose="02010600040101010101" charset="-122"/>
                          <a:cs typeface="Times New Roman" panose="02020603050405020304"/>
                        </a:rPr>
                        <a:t>表示检索结果同时包含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en-US" sz="1700" kern="100" dirty="0" smtClean="0">
                          <a:latin typeface="华文仿宋" panose="02010600040101010101" charset="-122"/>
                          <a:ea typeface="宋体" panose="02010600030101010101" pitchFamily="2" charset="-122"/>
                          <a:cs typeface="Times New Roman" panose="02020603050405020304"/>
                        </a:rPr>
                        <a:t> </a:t>
                      </a:r>
                      <a:r>
                        <a:rPr lang="zh-CN" altLang="en-US" sz="1700" kern="100" dirty="0" smtClean="0">
                          <a:latin typeface="Times New Roman" panose="02020603050405020304"/>
                          <a:ea typeface="华文仿宋" panose="02010600040101010101" charset="-122"/>
                          <a:cs typeface="Times New Roman" panose="02020603050405020304"/>
                        </a:rPr>
                        <a:t>和</a:t>
                      </a:r>
                      <a:r>
                        <a:rPr lang="en-US" altLang="zh-CN" sz="1700" kern="100" dirty="0" smtClean="0">
                          <a:latin typeface="Traditional Arabic" panose="02020603050405020304" pitchFamily="18" charset="-78"/>
                          <a:ea typeface="+mn-ea"/>
                          <a:cs typeface="Traditional Arabic" panose="02020603050405020304" pitchFamily="18" charset="-78"/>
                        </a:rPr>
                        <a:t>American</a:t>
                      </a:r>
                      <a:endParaRPr lang="zh-CN" altLang="en-US" sz="1700" kern="100" dirty="0" smtClean="0">
                        <a:latin typeface="Times New Roman" panose="02020603050405020304"/>
                        <a:ea typeface="+mn-ea"/>
                        <a:cs typeface="Times New Roman" panose="02020603050405020304"/>
                      </a:endParaRPr>
                    </a:p>
                  </a:txBody>
                  <a:tcPr marT="54864" marB="54864" anchor="ctr"/>
                </a:tc>
                <a:extLst>
                  <a:ext uri="{0D108BD9-81ED-4DB2-BD59-A6C34878D82A}">
                    <a16:rowId xmlns:a16="http://schemas.microsoft.com/office/drawing/2014/main" val="10001"/>
                  </a:ext>
                </a:extLst>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Or</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or</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 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Times New Roman" panose="02020603050405020304"/>
                          <a:ea typeface="华文仿宋" panose="02010600040101010101" charset="-122"/>
                          <a:cs typeface="Times New Roman" panose="02020603050405020304"/>
                        </a:rPr>
                        <a:t>表示检索结果至少包含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en-US" altLang="zh-CN" sz="1700" kern="100" dirty="0" smtClean="0">
                          <a:latin typeface="华文仿宋" panose="02010600040101010101" charset="-122"/>
                          <a:ea typeface="+mn-ea"/>
                          <a:cs typeface="Times New Roman" panose="02020603050405020304"/>
                        </a:rPr>
                        <a:t> </a:t>
                      </a:r>
                      <a:r>
                        <a:rPr lang="zh-CN" altLang="en-US" sz="1700" kern="100" dirty="0" smtClean="0">
                          <a:latin typeface="Times New Roman" panose="02020603050405020304"/>
                          <a:ea typeface="华文仿宋" panose="02010600040101010101" charset="-122"/>
                          <a:cs typeface="Times New Roman" panose="02020603050405020304"/>
                        </a:rPr>
                        <a:t>和</a:t>
                      </a:r>
                      <a:r>
                        <a:rPr lang="en-US" altLang="zh-CN" sz="1700" kern="100" dirty="0" smtClean="0">
                          <a:latin typeface="Traditional Arabic" panose="02020603050405020304" pitchFamily="18" charset="-78"/>
                          <a:ea typeface="+mn-ea"/>
                          <a:cs typeface="Traditional Arabic" panose="02020603050405020304" pitchFamily="18" charset="-78"/>
                        </a:rPr>
                        <a:t>American</a:t>
                      </a:r>
                      <a:r>
                        <a:rPr lang="zh-CN" altLang="en-US" sz="1700" kern="100" dirty="0" smtClean="0">
                          <a:latin typeface="Times New Roman" panose="02020603050405020304"/>
                          <a:ea typeface="华文仿宋" panose="02010600040101010101" charset="-122"/>
                          <a:cs typeface="Times New Roman" panose="02020603050405020304"/>
                        </a:rPr>
                        <a:t>这两个单词中的一个</a:t>
                      </a:r>
                      <a:endParaRPr lang="zh-CN" altLang="en-US" sz="1700" kern="100" dirty="0" smtClean="0">
                        <a:latin typeface="Times New Roman" panose="02020603050405020304"/>
                        <a:ea typeface="+mn-ea"/>
                        <a:cs typeface="Times New Roman" panose="02020603050405020304"/>
                      </a:endParaRPr>
                    </a:p>
                  </a:txBody>
                  <a:tcPr marT="54864" marB="54864" anchor="ctr"/>
                </a:tc>
                <a:extLst>
                  <a:ext uri="{0D108BD9-81ED-4DB2-BD59-A6C34878D82A}">
                    <a16:rowId xmlns:a16="http://schemas.microsoft.com/office/drawing/2014/main" val="10002"/>
                  </a:ext>
                </a:extLst>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Not</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not</a:t>
                      </a:r>
                      <a:r>
                        <a:rPr lang="en-US" sz="1700" b="1" kern="100" dirty="0" smtClean="0">
                          <a:latin typeface="Traditional Arabic" panose="02020603050405020304" pitchFamily="18" charset="-78"/>
                          <a:ea typeface="宋体" panose="02010600030101010101" pitchFamily="2" charset="-122"/>
                          <a:cs typeface="Traditional Arabic" panose="02020603050405020304" pitchFamily="18" charset="-78"/>
                        </a:rPr>
                        <a:t> </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Times New Roman" panose="02020603050405020304"/>
                          <a:ea typeface="华文仿宋" panose="02010600040101010101" charset="-122"/>
                          <a:cs typeface="Times New Roman" panose="02020603050405020304"/>
                        </a:rPr>
                        <a:t>表示检索结果必须包含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zh-CN" altLang="en-US" sz="1700" kern="100" dirty="0" smtClean="0">
                          <a:latin typeface="Times New Roman" panose="02020603050405020304"/>
                          <a:ea typeface="华文仿宋" panose="02010600040101010101" charset="-122"/>
                          <a:cs typeface="Times New Roman" panose="02020603050405020304"/>
                        </a:rPr>
                        <a:t>但是必须不包含</a:t>
                      </a:r>
                      <a:r>
                        <a:rPr lang="en-US" altLang="zh-CN" sz="1700" kern="100" dirty="0" smtClean="0">
                          <a:latin typeface="Traditional Arabic" panose="02020603050405020304" pitchFamily="18" charset="-78"/>
                          <a:ea typeface="+mn-ea"/>
                          <a:cs typeface="Traditional Arabic" panose="02020603050405020304" pitchFamily="18" charset="-78"/>
                        </a:rPr>
                        <a:t>American</a:t>
                      </a:r>
                      <a:endParaRPr lang="zh-CN" altLang="en-US" sz="1700" kern="100" dirty="0" smtClean="0">
                        <a:latin typeface="Times New Roman" panose="02020603050405020304"/>
                        <a:ea typeface="+mn-ea"/>
                        <a:cs typeface="Times New Roman" panose="02020603050405020304"/>
                      </a:endParaRPr>
                    </a:p>
                  </a:txBody>
                  <a:tcPr marT="54864" marB="54864" anchor="ctr"/>
                </a:tc>
                <a:extLst>
                  <a:ext uri="{0D108BD9-81ED-4DB2-BD59-A6C34878D82A}">
                    <a16:rowId xmlns:a16="http://schemas.microsoft.com/office/drawing/2014/main" val="10003"/>
                  </a:ext>
                </a:extLst>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Within 5</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within 5</a:t>
                      </a:r>
                      <a:r>
                        <a:rPr lang="en-US" sz="1700" b="1" kern="100" dirty="0" smtClean="0">
                          <a:latin typeface="Traditional Arabic" panose="02020603050405020304" pitchFamily="18" charset="-78"/>
                          <a:ea typeface="宋体" panose="02010600030101010101" pitchFamily="2" charset="-122"/>
                          <a:cs typeface="Traditional Arabic" panose="02020603050405020304" pitchFamily="18" charset="-78"/>
                        </a:rPr>
                        <a:t> </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Arial" panose="020B0604020202020204"/>
                          <a:ea typeface="华文仿宋" panose="02010600040101010101" charset="-122"/>
                          <a:cs typeface="Arial" panose="020B0604020202020204"/>
                        </a:rPr>
                        <a:t>表示</a:t>
                      </a:r>
                      <a:r>
                        <a:rPr lang="zh-CN" altLang="en-US" sz="1700" kern="100" dirty="0" smtClean="0">
                          <a:latin typeface="Times New Roman" panose="02020603050405020304"/>
                          <a:ea typeface="华文仿宋" panose="02010600040101010101" charset="-122"/>
                          <a:cs typeface="Times New Roman" panose="02020603050405020304"/>
                        </a:rPr>
                        <a:t>检索结果</a:t>
                      </a:r>
                      <a:r>
                        <a:rPr lang="zh-CN" altLang="en-US" sz="1700" kern="100" dirty="0" smtClean="0">
                          <a:latin typeface="Arial" panose="020B0604020202020204"/>
                          <a:ea typeface="华文仿宋" panose="02010600040101010101" charset="-122"/>
                          <a:cs typeface="Arial" panose="020B0604020202020204"/>
                        </a:rPr>
                        <a:t>必须包含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zh-CN" altLang="en-US" sz="1700" kern="100" dirty="0" smtClean="0">
                          <a:latin typeface="Traditional Arabic" panose="02020603050405020304" pitchFamily="18" charset="-78"/>
                          <a:ea typeface="+mn-ea"/>
                          <a:cs typeface="Traditional Arabic" panose="02020603050405020304" pitchFamily="18" charset="-78"/>
                        </a:rPr>
                        <a:t>、</a:t>
                      </a:r>
                      <a:r>
                        <a:rPr lang="en-US" sz="1700" kern="100" dirty="0" smtClean="0">
                          <a:latin typeface="Arial" panose="020B0604020202020204"/>
                          <a:ea typeface="华文仿宋" panose="02010600040101010101" charset="-122"/>
                          <a:cs typeface="Times New Roman" panose="02020603050405020304"/>
                        </a:rPr>
                        <a:t> </a:t>
                      </a:r>
                      <a:r>
                        <a:rPr lang="en-US" altLang="zh-CN" sz="1700" kern="100" dirty="0" smtClean="0">
                          <a:latin typeface="Traditional Arabic" panose="02020603050405020304" pitchFamily="18" charset="-78"/>
                          <a:ea typeface="+mn-ea"/>
                          <a:cs typeface="Traditional Arabic" panose="02020603050405020304" pitchFamily="18" charset="-78"/>
                        </a:rPr>
                        <a:t>American</a:t>
                      </a:r>
                      <a:r>
                        <a:rPr lang="zh-CN" altLang="en-US" sz="1700" kern="100" dirty="0" smtClean="0">
                          <a:latin typeface="Arial" panose="020B0604020202020204"/>
                          <a:ea typeface="华文仿宋" panose="02010600040101010101" charset="-122"/>
                          <a:cs typeface="Arial" panose="020B0604020202020204"/>
                        </a:rPr>
                        <a:t>这两个关键词，且这两个关键词间隔最多不超过</a:t>
                      </a:r>
                      <a:r>
                        <a:rPr lang="en-US" sz="1700" kern="100" dirty="0" smtClean="0">
                          <a:latin typeface="Arial" panose="020B0604020202020204"/>
                          <a:ea typeface="华文仿宋" panose="02010600040101010101" charset="-122"/>
                          <a:cs typeface="Times New Roman" panose="02020603050405020304"/>
                        </a:rPr>
                        <a:t>5</a:t>
                      </a:r>
                      <a:r>
                        <a:rPr lang="zh-CN" altLang="en-US" sz="1700" kern="100" dirty="0" smtClean="0">
                          <a:latin typeface="Arial" panose="020B0604020202020204"/>
                          <a:ea typeface="华文仿宋" panose="02010600040101010101" charset="-122"/>
                          <a:cs typeface="Arial" panose="020B0604020202020204"/>
                        </a:rPr>
                        <a:t>个单词</a:t>
                      </a:r>
                      <a:endParaRPr lang="zh-CN" altLang="en-US" sz="1700" kern="100" dirty="0" smtClean="0">
                        <a:latin typeface="Times New Roman" panose="02020603050405020304"/>
                        <a:ea typeface="+mn-ea"/>
                        <a:cs typeface="Times New Roman" panose="02020603050405020304"/>
                      </a:endParaRPr>
                    </a:p>
                  </a:txBody>
                  <a:tcPr marT="54864" marB="54864" anchor="ctr"/>
                </a:tc>
                <a:extLst>
                  <a:ext uri="{0D108BD9-81ED-4DB2-BD59-A6C34878D82A}">
                    <a16:rowId xmlns:a16="http://schemas.microsoft.com/office/drawing/2014/main" val="10004"/>
                  </a:ext>
                </a:extLst>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Within 10</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within 10</a:t>
                      </a:r>
                      <a:r>
                        <a:rPr lang="en-US" sz="1700" b="1" kern="100" dirty="0" smtClean="0">
                          <a:latin typeface="Traditional Arabic" panose="02020603050405020304" pitchFamily="18" charset="-78"/>
                          <a:ea typeface="宋体" panose="02010600030101010101" pitchFamily="2" charset="-122"/>
                          <a:cs typeface="Traditional Arabic" panose="02020603050405020304" pitchFamily="18" charset="-78"/>
                        </a:rPr>
                        <a:t> </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Times New Roman" panose="02020603050405020304"/>
                          <a:ea typeface="华文仿宋" panose="02010600040101010101" charset="-122"/>
                          <a:cs typeface="Times New Roman" panose="02020603050405020304"/>
                        </a:rPr>
                        <a:t>表示检索结果必须包含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zh-CN" altLang="en-US" sz="1700" kern="100" dirty="0" smtClean="0">
                          <a:latin typeface="Traditional Arabic" panose="02020603050405020304" pitchFamily="18" charset="-78"/>
                          <a:ea typeface="+mn-ea"/>
                          <a:cs typeface="Traditional Arabic" panose="02020603050405020304" pitchFamily="18" charset="-78"/>
                        </a:rPr>
                        <a:t>、</a:t>
                      </a:r>
                      <a:r>
                        <a:rPr lang="en-US" altLang="zh-CN" sz="1700" kern="100" dirty="0" smtClean="0">
                          <a:latin typeface="Traditional Arabic" panose="02020603050405020304" pitchFamily="18" charset="-78"/>
                          <a:ea typeface="+mn-ea"/>
                          <a:cs typeface="Traditional Arabic" panose="02020603050405020304" pitchFamily="18" charset="-78"/>
                        </a:rPr>
                        <a:t>American</a:t>
                      </a:r>
                      <a:r>
                        <a:rPr lang="zh-CN" altLang="en-US" sz="1700" kern="100" dirty="0" smtClean="0">
                          <a:latin typeface="Times New Roman" panose="02020603050405020304"/>
                          <a:ea typeface="华文仿宋" panose="02010600040101010101" charset="-122"/>
                          <a:cs typeface="Times New Roman" panose="02020603050405020304"/>
                        </a:rPr>
                        <a:t>这两个关键词，且这两个关键词间隔最多不超过</a:t>
                      </a:r>
                      <a:r>
                        <a:rPr lang="en-US" sz="1700" kern="100" dirty="0" smtClean="0">
                          <a:latin typeface="Arial" panose="020B0604020202020204"/>
                          <a:ea typeface="华文仿宋" panose="02010600040101010101" charset="-122"/>
                          <a:cs typeface="Times New Roman" panose="02020603050405020304"/>
                        </a:rPr>
                        <a:t>10</a:t>
                      </a:r>
                      <a:r>
                        <a:rPr lang="zh-CN" altLang="en-US" sz="1700" kern="100" dirty="0" smtClean="0">
                          <a:latin typeface="Times New Roman" panose="02020603050405020304"/>
                          <a:ea typeface="华文仿宋" panose="02010600040101010101" charset="-122"/>
                          <a:cs typeface="Times New Roman" panose="02020603050405020304"/>
                        </a:rPr>
                        <a:t>个单词</a:t>
                      </a:r>
                      <a:endParaRPr lang="zh-CN" altLang="en-US" sz="1700" kern="100" dirty="0" smtClean="0">
                        <a:latin typeface="Times New Roman" panose="02020603050405020304"/>
                        <a:ea typeface="+mn-ea"/>
                        <a:cs typeface="Times New Roman" panose="02020603050405020304"/>
                      </a:endParaRPr>
                    </a:p>
                  </a:txBody>
                  <a:tcPr marT="54864" marB="54864" anchor="ctr"/>
                </a:tc>
                <a:extLst>
                  <a:ext uri="{0D108BD9-81ED-4DB2-BD59-A6C34878D82A}">
                    <a16:rowId xmlns:a16="http://schemas.microsoft.com/office/drawing/2014/main" val="10005"/>
                  </a:ext>
                </a:extLst>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Within 25</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within 25</a:t>
                      </a:r>
                      <a:r>
                        <a:rPr lang="en-US" sz="1700" b="1" kern="100" dirty="0" smtClean="0">
                          <a:latin typeface="Traditional Arabic" panose="02020603050405020304" pitchFamily="18" charset="-78"/>
                          <a:ea typeface="宋体" panose="02010600030101010101" pitchFamily="2" charset="-122"/>
                          <a:cs typeface="Traditional Arabic" panose="02020603050405020304" pitchFamily="18" charset="-78"/>
                        </a:rPr>
                        <a:t> </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Times New Roman" panose="02020603050405020304"/>
                          <a:ea typeface="华文仿宋" panose="02010600040101010101" charset="-122"/>
                          <a:cs typeface="Times New Roman" panose="02020603050405020304"/>
                        </a:rPr>
                        <a:t>表示检索结果必须包含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en-US" sz="1700" kern="100" dirty="0" smtClean="0">
                          <a:latin typeface="Arial" panose="020B0604020202020204"/>
                          <a:ea typeface="华文仿宋" panose="02010600040101010101" charset="-122"/>
                          <a:cs typeface="Times New Roman" panose="02020603050405020304"/>
                        </a:rPr>
                        <a:t> </a:t>
                      </a:r>
                      <a:r>
                        <a:rPr lang="zh-CN" altLang="en-US" sz="1700" kern="100" dirty="0" smtClean="0">
                          <a:latin typeface="Arial" panose="020B0604020202020204"/>
                          <a:ea typeface="华文仿宋" panose="02010600040101010101" charset="-122"/>
                          <a:cs typeface="Times New Roman" panose="02020603050405020304"/>
                        </a:rPr>
                        <a:t>、</a:t>
                      </a:r>
                      <a:r>
                        <a:rPr lang="en-US" altLang="zh-CN" sz="1700" kern="100" dirty="0" smtClean="0">
                          <a:latin typeface="Traditional Arabic" panose="02020603050405020304" pitchFamily="18" charset="-78"/>
                          <a:ea typeface="+mn-ea"/>
                          <a:cs typeface="Traditional Arabic" panose="02020603050405020304" pitchFamily="18" charset="-78"/>
                        </a:rPr>
                        <a:t>American</a:t>
                      </a:r>
                      <a:r>
                        <a:rPr lang="zh-CN" altLang="en-US" sz="1700" kern="100" dirty="0" smtClean="0">
                          <a:latin typeface="Times New Roman" panose="02020603050405020304"/>
                          <a:ea typeface="华文仿宋" panose="02010600040101010101" charset="-122"/>
                          <a:cs typeface="Times New Roman" panose="02020603050405020304"/>
                        </a:rPr>
                        <a:t>这两个关键词，且这两个关键词间隔最多不超过</a:t>
                      </a:r>
                      <a:r>
                        <a:rPr lang="en-US" sz="1700" kern="100" dirty="0" smtClean="0">
                          <a:latin typeface="Arial" panose="020B0604020202020204"/>
                          <a:ea typeface="华文仿宋" panose="02010600040101010101" charset="-122"/>
                          <a:cs typeface="Times New Roman" panose="02020603050405020304"/>
                        </a:rPr>
                        <a:t>25</a:t>
                      </a:r>
                      <a:r>
                        <a:rPr lang="zh-CN" altLang="en-US" sz="1700" kern="100" dirty="0" smtClean="0">
                          <a:latin typeface="Times New Roman" panose="02020603050405020304"/>
                          <a:ea typeface="华文仿宋" panose="02010600040101010101" charset="-122"/>
                          <a:cs typeface="Times New Roman" panose="02020603050405020304"/>
                        </a:rPr>
                        <a:t>个单词</a:t>
                      </a:r>
                      <a:endParaRPr lang="zh-CN" altLang="en-US" sz="1700" kern="100" dirty="0" smtClean="0">
                        <a:latin typeface="Times New Roman" panose="02020603050405020304"/>
                        <a:ea typeface="+mn-ea"/>
                        <a:cs typeface="Times New Roman" panose="02020603050405020304"/>
                      </a:endParaRPr>
                    </a:p>
                  </a:txBody>
                  <a:tcPr marT="54864" marB="54864" anchor="ctr"/>
                </a:tc>
                <a:extLst>
                  <a:ext uri="{0D108BD9-81ED-4DB2-BD59-A6C34878D82A}">
                    <a16:rowId xmlns:a16="http://schemas.microsoft.com/office/drawing/2014/main" val="10006"/>
                  </a:ext>
                </a:extLst>
              </a:tr>
            </a:tbl>
          </a:graphicData>
        </a:graphic>
      </p:graphicFrame>
      <p:sp>
        <p:nvSpPr>
          <p:cNvPr id="5" name="TextBox 4"/>
          <p:cNvSpPr txBox="1"/>
          <p:nvPr/>
        </p:nvSpPr>
        <p:spPr>
          <a:xfrm>
            <a:off x="3130540" y="381000"/>
            <a:ext cx="3214710" cy="523220"/>
          </a:xfrm>
          <a:prstGeom prst="rect">
            <a:avLst/>
          </a:prstGeom>
          <a:noFill/>
        </p:spPr>
        <p:txBody>
          <a:bodyPr wrap="square" rtlCol="0">
            <a:spAutoFit/>
          </a:bodyPr>
          <a:lstStyle/>
          <a:p>
            <a:pPr algn="ctr"/>
            <a:r>
              <a:rPr lang="zh-CN" altLang="en-US" sz="2800" b="1" dirty="0" smtClean="0">
                <a:solidFill>
                  <a:srgbClr val="FF0000"/>
                </a:solidFill>
                <a:latin typeface="华文楷体" panose="02010600040101010101" pitchFamily="2" charset="-122"/>
                <a:ea typeface="华文楷体" panose="02010600040101010101" pitchFamily="2" charset="-122"/>
              </a:rPr>
              <a:t>关键词的连接关系</a:t>
            </a:r>
            <a:endParaRPr lang="zh-CN" altLang="en-US" sz="2800" b="1" dirty="0">
              <a:solidFill>
                <a:srgbClr val="FF0000"/>
              </a:solidFill>
              <a:latin typeface="华文楷体" panose="02010600040101010101" pitchFamily="2" charset="-122"/>
              <a:ea typeface="华文楷体" panose="02010600040101010101" pitchFamily="2" charset="-122"/>
            </a:endParaRPr>
          </a:p>
        </p:txBody>
      </p:sp>
    </p:spTree>
  </p:cSld>
  <p:clrMapOvr>
    <a:masterClrMapping/>
  </p:clrMapOvr>
  <p:transition spd="med">
    <p:comb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004218" y="908720"/>
            <a:ext cx="4906963" cy="631825"/>
          </a:xfrm>
          <a:ln w="19050">
            <a:noFill/>
            <a:miter lim="800000"/>
          </a:ln>
        </p:spPr>
        <p:txBody>
          <a:bodyPr>
            <a:noAutofit/>
          </a:bodyPr>
          <a:lstStyle/>
          <a:p>
            <a:pPr eaLnBrk="1" hangingPunct="1"/>
            <a:r>
              <a:rPr lang="zh-CN" altLang="en-US" sz="4000" b="1" dirty="0" smtClean="0">
                <a:ea typeface="宋体" panose="02010600030101010101" pitchFamily="2" charset="-122"/>
              </a:rPr>
              <a:t>检索小技巧</a:t>
            </a:r>
          </a:p>
        </p:txBody>
      </p:sp>
      <p:sp>
        <p:nvSpPr>
          <p:cNvPr id="5" name="Text Box 5"/>
          <p:cNvSpPr txBox="1">
            <a:spLocks noChangeArrowheads="1"/>
          </p:cNvSpPr>
          <p:nvPr/>
        </p:nvSpPr>
        <p:spPr bwMode="auto">
          <a:xfrm>
            <a:off x="611560" y="1916832"/>
            <a:ext cx="806489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zh-CN" sz="2800" dirty="0">
                <a:ea typeface="宋体" panose="02010600030101010101" pitchFamily="2" charset="-122"/>
              </a:rPr>
              <a:t>1</a:t>
            </a:r>
            <a:r>
              <a:rPr lang="zh-CN" altLang="en-US" sz="2800" dirty="0">
                <a:ea typeface="宋体" panose="02010600030101010101" pitchFamily="2" charset="-122"/>
              </a:rPr>
              <a:t>、如果只有一个特定的关键词，建议可以在文章的题名（</a:t>
            </a:r>
            <a:r>
              <a:rPr lang="en-US" altLang="zh-CN" sz="2800" dirty="0">
                <a:ea typeface="宋体" panose="02010600030101010101" pitchFamily="2" charset="-122"/>
              </a:rPr>
              <a:t>Article Title</a:t>
            </a:r>
            <a:r>
              <a:rPr lang="zh-CN" altLang="en-US" sz="2800" dirty="0">
                <a:ea typeface="宋体" panose="02010600030101010101" pitchFamily="2" charset="-122"/>
              </a:rPr>
              <a:t>）中间找；</a:t>
            </a:r>
          </a:p>
          <a:p>
            <a:pPr eaLnBrk="1" hangingPunct="1">
              <a:spcBef>
                <a:spcPct val="50000"/>
              </a:spcBef>
            </a:pPr>
            <a:r>
              <a:rPr lang="en-US" altLang="zh-CN" sz="2800" dirty="0">
                <a:ea typeface="宋体" panose="02010600030101010101" pitchFamily="2" charset="-122"/>
              </a:rPr>
              <a:t>2</a:t>
            </a:r>
            <a:r>
              <a:rPr lang="zh-CN" altLang="en-US" sz="2800" dirty="0">
                <a:ea typeface="宋体" panose="02010600030101010101" pitchFamily="2" charset="-122"/>
              </a:rPr>
              <a:t>、如果有</a:t>
            </a:r>
            <a:r>
              <a:rPr lang="en-US" altLang="zh-CN" sz="2800" dirty="0">
                <a:ea typeface="宋体" panose="02010600030101010101" pitchFamily="2" charset="-122"/>
              </a:rPr>
              <a:t>2~3</a:t>
            </a:r>
            <a:r>
              <a:rPr lang="zh-CN" altLang="en-US" sz="2800" dirty="0">
                <a:ea typeface="宋体" panose="02010600030101010101" pitchFamily="2" charset="-122"/>
              </a:rPr>
              <a:t>个关键词，建议可以统一设定在全文</a:t>
            </a:r>
            <a:r>
              <a:rPr lang="en-US" altLang="zh-CN" sz="2800" dirty="0">
                <a:ea typeface="宋体" panose="02010600030101010101" pitchFamily="2" charset="-122"/>
              </a:rPr>
              <a:t>(Text) </a:t>
            </a:r>
            <a:r>
              <a:rPr lang="zh-CN" altLang="en-US" sz="2800" dirty="0">
                <a:ea typeface="宋体" panose="02010600030101010101" pitchFamily="2" charset="-122"/>
              </a:rPr>
              <a:t>中间找 ；</a:t>
            </a:r>
          </a:p>
          <a:p>
            <a:pPr eaLnBrk="1" hangingPunct="1">
              <a:spcBef>
                <a:spcPct val="50000"/>
              </a:spcBef>
            </a:pPr>
            <a:r>
              <a:rPr lang="en-US" altLang="zh-CN" sz="2800" dirty="0">
                <a:ea typeface="宋体" panose="02010600030101010101" pitchFamily="2" charset="-122"/>
              </a:rPr>
              <a:t>3</a:t>
            </a:r>
            <a:r>
              <a:rPr lang="zh-CN" altLang="en-US" sz="2800" dirty="0">
                <a:ea typeface="宋体" panose="02010600030101010101" pitchFamily="2" charset="-122"/>
              </a:rPr>
              <a:t>、如果知道作者的名字，建议可以用作者</a:t>
            </a:r>
            <a:r>
              <a:rPr lang="en-US" altLang="zh-CN" sz="2800" dirty="0">
                <a:ea typeface="宋体" panose="02010600030101010101" pitchFamily="2" charset="-122"/>
              </a:rPr>
              <a:t>(Author /Creator)</a:t>
            </a:r>
            <a:r>
              <a:rPr lang="zh-CN" altLang="en-US" sz="2800" dirty="0">
                <a:ea typeface="宋体" panose="02010600030101010101" pitchFamily="2" charset="-122"/>
              </a:rPr>
              <a:t>找；</a:t>
            </a:r>
          </a:p>
          <a:p>
            <a:pPr eaLnBrk="1" hangingPunct="1">
              <a:spcBef>
                <a:spcPct val="50000"/>
              </a:spcBef>
            </a:pPr>
            <a:r>
              <a:rPr lang="en-US" altLang="zh-CN" sz="2800" dirty="0">
                <a:ea typeface="宋体" panose="02010600030101010101" pitchFamily="2" charset="-122"/>
              </a:rPr>
              <a:t>4</a:t>
            </a:r>
            <a:r>
              <a:rPr lang="zh-CN" altLang="en-US" sz="2800" dirty="0">
                <a:ea typeface="宋体" panose="02010600030101010101" pitchFamily="2" charset="-122"/>
              </a:rPr>
              <a:t>、熟能生巧；</a:t>
            </a:r>
          </a:p>
          <a:p>
            <a:pPr eaLnBrk="1" hangingPunct="1">
              <a:spcBef>
                <a:spcPct val="50000"/>
              </a:spcBef>
            </a:pPr>
            <a:r>
              <a:rPr lang="en-US" altLang="zh-CN" sz="2800" dirty="0">
                <a:ea typeface="宋体" panose="02010600030101010101" pitchFamily="2" charset="-122"/>
              </a:rPr>
              <a:t>5</a:t>
            </a:r>
            <a:r>
              <a:rPr lang="zh-CN" altLang="en-US" sz="2800" dirty="0">
                <a:ea typeface="宋体" panose="02010600030101010101" pitchFamily="2" charset="-122"/>
              </a:rPr>
              <a:t>、做研究最重要的是思路，检索只是纯技术</a:t>
            </a:r>
            <a:r>
              <a:rPr lang="zh-CN" altLang="en-US" sz="2800" dirty="0" smtClean="0">
                <a:ea typeface="宋体" panose="02010600030101010101" pitchFamily="2" charset="-122"/>
              </a:rPr>
              <a:t>问题</a:t>
            </a:r>
            <a:endParaRPr lang="zh-CN" altLang="en-US" sz="2800" dirty="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五边形 10"/>
          <p:cNvSpPr/>
          <p:nvPr/>
        </p:nvSpPr>
        <p:spPr>
          <a:xfrm>
            <a:off x="-252536" y="332656"/>
            <a:ext cx="1071570" cy="428628"/>
          </a:xfrm>
          <a:prstGeom prst="homePlate">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华文楷体" panose="02010600040101010101" pitchFamily="2" charset="-122"/>
                <a:ea typeface="华文楷体" panose="02010600040101010101" pitchFamily="2" charset="-122"/>
              </a:rPr>
              <a:t>点击</a:t>
            </a:r>
            <a:endParaRPr lang="zh-CN" altLang="en-US" dirty="0">
              <a:latin typeface="华文楷体" panose="02010600040101010101" pitchFamily="2" charset="-122"/>
              <a:ea typeface="华文楷体" panose="02010600040101010101" pitchFamily="2" charset="-122"/>
            </a:endParaRPr>
          </a:p>
        </p:txBody>
      </p:sp>
      <p:sp>
        <p:nvSpPr>
          <p:cNvPr id="15" name="Rectangle 2"/>
          <p:cNvSpPr txBox="1">
            <a:spLocks noChangeArrowheads="1"/>
          </p:cNvSpPr>
          <p:nvPr/>
        </p:nvSpPr>
        <p:spPr>
          <a:xfrm>
            <a:off x="899592" y="260648"/>
            <a:ext cx="6248400" cy="631825"/>
          </a:xfrm>
          <a:prstGeom prst="rect">
            <a:avLst/>
          </a:prstGeom>
          <a:ln w="19050">
            <a:solidFill>
              <a:srgbClr val="FF0066"/>
            </a:solidFill>
            <a:miter lim="800000"/>
          </a:ln>
        </p:spPr>
        <p:txBody>
          <a:bodyPr/>
          <a:lstStyle>
            <a:lvl1pPr algn="ctr" rtl="0" eaLnBrk="0" fontAlgn="base" hangingPunct="0">
              <a:spcBef>
                <a:spcPct val="0"/>
              </a:spcBef>
              <a:spcAft>
                <a:spcPct val="0"/>
              </a:spcAft>
              <a:defRPr sz="4000" b="1">
                <a:solidFill>
                  <a:schemeClr val="folHlink"/>
                </a:solidFill>
                <a:latin typeface="+mj-lt"/>
                <a:ea typeface="+mj-ea"/>
                <a:cs typeface="+mj-cs"/>
              </a:defRPr>
            </a:lvl1pPr>
            <a:lvl2pPr algn="ctr" rtl="0" eaLnBrk="0" fontAlgn="base" hangingPunct="0">
              <a:spcBef>
                <a:spcPct val="0"/>
              </a:spcBef>
              <a:spcAft>
                <a:spcPct val="0"/>
              </a:spcAft>
              <a:defRPr sz="4000" b="1">
                <a:solidFill>
                  <a:schemeClr val="folHlink"/>
                </a:solidFill>
                <a:latin typeface="Accord SF" pitchFamily="2" charset="0"/>
              </a:defRPr>
            </a:lvl2pPr>
            <a:lvl3pPr algn="ctr" rtl="0" eaLnBrk="0" fontAlgn="base" hangingPunct="0">
              <a:spcBef>
                <a:spcPct val="0"/>
              </a:spcBef>
              <a:spcAft>
                <a:spcPct val="0"/>
              </a:spcAft>
              <a:defRPr sz="4000" b="1">
                <a:solidFill>
                  <a:schemeClr val="folHlink"/>
                </a:solidFill>
                <a:latin typeface="Accord SF" pitchFamily="2" charset="0"/>
              </a:defRPr>
            </a:lvl3pPr>
            <a:lvl4pPr algn="ctr" rtl="0" eaLnBrk="0" fontAlgn="base" hangingPunct="0">
              <a:spcBef>
                <a:spcPct val="0"/>
              </a:spcBef>
              <a:spcAft>
                <a:spcPct val="0"/>
              </a:spcAft>
              <a:defRPr sz="4000" b="1">
                <a:solidFill>
                  <a:schemeClr val="folHlink"/>
                </a:solidFill>
                <a:latin typeface="Accord SF" pitchFamily="2" charset="0"/>
              </a:defRPr>
            </a:lvl4pPr>
            <a:lvl5pPr algn="ctr" rtl="0" eaLnBrk="0" fontAlgn="base" hangingPunct="0">
              <a:spcBef>
                <a:spcPct val="0"/>
              </a:spcBef>
              <a:spcAft>
                <a:spcPct val="0"/>
              </a:spcAft>
              <a:defRPr sz="4000" b="1">
                <a:solidFill>
                  <a:schemeClr val="folHlink"/>
                </a:solidFill>
                <a:latin typeface="Accord SF" pitchFamily="2" charset="0"/>
              </a:defRPr>
            </a:lvl5pPr>
            <a:lvl6pPr marL="457200" algn="ctr" rtl="0" fontAlgn="base">
              <a:spcBef>
                <a:spcPct val="0"/>
              </a:spcBef>
              <a:spcAft>
                <a:spcPct val="0"/>
              </a:spcAft>
              <a:defRPr sz="4000" b="1">
                <a:solidFill>
                  <a:schemeClr val="folHlink"/>
                </a:solidFill>
                <a:latin typeface="Accord SF" pitchFamily="2" charset="0"/>
              </a:defRPr>
            </a:lvl6pPr>
            <a:lvl7pPr marL="914400" algn="ctr" rtl="0" fontAlgn="base">
              <a:spcBef>
                <a:spcPct val="0"/>
              </a:spcBef>
              <a:spcAft>
                <a:spcPct val="0"/>
              </a:spcAft>
              <a:defRPr sz="4000" b="1">
                <a:solidFill>
                  <a:schemeClr val="folHlink"/>
                </a:solidFill>
                <a:latin typeface="Accord SF" pitchFamily="2" charset="0"/>
              </a:defRPr>
            </a:lvl7pPr>
            <a:lvl8pPr marL="1371600" algn="ctr" rtl="0" fontAlgn="base">
              <a:spcBef>
                <a:spcPct val="0"/>
              </a:spcBef>
              <a:spcAft>
                <a:spcPct val="0"/>
              </a:spcAft>
              <a:defRPr sz="4000" b="1">
                <a:solidFill>
                  <a:schemeClr val="folHlink"/>
                </a:solidFill>
                <a:latin typeface="Accord SF" pitchFamily="2" charset="0"/>
              </a:defRPr>
            </a:lvl8pPr>
            <a:lvl9pPr marL="1828800" algn="ctr" rtl="0" fontAlgn="base">
              <a:spcBef>
                <a:spcPct val="0"/>
              </a:spcBef>
              <a:spcAft>
                <a:spcPct val="0"/>
              </a:spcAft>
              <a:defRPr sz="4000" b="1">
                <a:solidFill>
                  <a:schemeClr val="folHlink"/>
                </a:solidFill>
                <a:latin typeface="Accord SF" pitchFamily="2" charset="0"/>
              </a:defRPr>
            </a:lvl9pPr>
          </a:lstStyle>
          <a:p>
            <a:pPr eaLnBrk="1" hangingPunct="1"/>
            <a:r>
              <a:rPr lang="zh-CN" altLang="en-US" sz="3000" kern="0" smtClean="0">
                <a:ea typeface="宋体" panose="02010600030101010101" pitchFamily="2" charset="-122"/>
              </a:rPr>
              <a:t>精确检索第一步：输入检索词</a:t>
            </a:r>
          </a:p>
        </p:txBody>
      </p:sp>
      <p:pic>
        <p:nvPicPr>
          <p:cNvPr id="2050" name="Picture 2"/>
          <p:cNvPicPr>
            <a:picLocks noChangeAspect="1" noChangeArrowheads="1"/>
          </p:cNvPicPr>
          <p:nvPr/>
        </p:nvPicPr>
        <p:blipFill>
          <a:blip r:embed="rId2" cstate="print"/>
          <a:srcRect/>
          <a:stretch>
            <a:fillRect/>
          </a:stretch>
        </p:blipFill>
        <p:spPr bwMode="auto">
          <a:xfrm>
            <a:off x="395536" y="1340768"/>
            <a:ext cx="8280920" cy="5040560"/>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grpId="0" nodeType="afterEffect">
                                  <p:stCondLst>
                                    <p:cond delay="0"/>
                                  </p:stCondLst>
                                  <p:childTnLst>
                                    <p:animMotion origin="layout" path="M -0.0776 0.005 L -4.44444E-6 -1.11111E-6 " pathEditMode="relative" rAng="0" ptsTypes="AA">
                                      <p:cBhvr>
                                        <p:cTn id="9" dur="2000" fill="hold"/>
                                        <p:tgtEl>
                                          <p:spTgt spid="11"/>
                                        </p:tgtEl>
                                        <p:attrNameLst>
                                          <p:attrName>ppt_x</p:attrName>
                                          <p:attrName>ppt_y</p:attrName>
                                        </p:attrNameLst>
                                      </p:cBhvr>
                                      <p:rCtr x="39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 y="1285860"/>
          <a:ext cx="9143999" cy="5229258"/>
        </p:xfrm>
        <a:graphic>
          <a:graphicData uri="http://schemas.openxmlformats.org/drawingml/2006/table">
            <a:tbl>
              <a:tblPr firstRow="1" bandRow="1">
                <a:tableStyleId>{35758FB7-9AC5-4552-8A53-C91805E547FA}</a:tableStyleId>
              </a:tblPr>
              <a:tblGrid>
                <a:gridCol w="1755648">
                  <a:extLst>
                    <a:ext uri="{9D8B030D-6E8A-4147-A177-3AD203B41FA5}">
                      <a16:colId xmlns:a16="http://schemas.microsoft.com/office/drawing/2014/main" val="20000"/>
                    </a:ext>
                  </a:extLst>
                </a:gridCol>
                <a:gridCol w="2308384">
                  <a:extLst>
                    <a:ext uri="{9D8B030D-6E8A-4147-A177-3AD203B41FA5}">
                      <a16:colId xmlns:a16="http://schemas.microsoft.com/office/drawing/2014/main" val="20001"/>
                    </a:ext>
                  </a:extLst>
                </a:gridCol>
                <a:gridCol w="5079967">
                  <a:extLst>
                    <a:ext uri="{9D8B030D-6E8A-4147-A177-3AD203B41FA5}">
                      <a16:colId xmlns:a16="http://schemas.microsoft.com/office/drawing/2014/main" val="20002"/>
                    </a:ext>
                  </a:extLst>
                </a:gridCol>
              </a:tblGrid>
              <a:tr h="55728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b="1" kern="100" dirty="0" smtClean="0">
                          <a:solidFill>
                            <a:srgbClr val="FF0000"/>
                          </a:solidFill>
                          <a:latin typeface="Times New Roman" panose="02020603050405020304"/>
                          <a:ea typeface="华文仿宋" panose="02010600040101010101" charset="-122"/>
                          <a:cs typeface="Times New Roman" panose="02020603050405020304"/>
                        </a:rPr>
                        <a:t>连接词</a:t>
                      </a:r>
                      <a:endParaRPr lang="zh-CN" altLang="en-US" sz="1900" kern="100" dirty="0" smtClean="0">
                        <a:solidFill>
                          <a:srgbClr val="FF0000"/>
                        </a:solidFill>
                        <a:latin typeface="Times New Roman" panose="02020603050405020304"/>
                        <a:ea typeface="+mn-ea"/>
                        <a:cs typeface="Times New Roman" panose="02020603050405020304"/>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b="1" kern="100" dirty="0" smtClean="0">
                          <a:solidFill>
                            <a:srgbClr val="FF0000"/>
                          </a:solidFill>
                          <a:latin typeface="Times New Roman" panose="02020603050405020304"/>
                          <a:ea typeface="华文仿宋" panose="02010600040101010101" charset="-122"/>
                          <a:cs typeface="Times New Roman" panose="02020603050405020304"/>
                        </a:rPr>
                        <a:t>举例</a:t>
                      </a:r>
                      <a:endParaRPr lang="zh-CN" altLang="en-US" sz="1900" kern="100" dirty="0" smtClean="0">
                        <a:solidFill>
                          <a:srgbClr val="FF0000"/>
                        </a:solidFill>
                        <a:latin typeface="Times New Roman" panose="02020603050405020304"/>
                        <a:ea typeface="+mn-ea"/>
                        <a:cs typeface="Times New Roman" panose="02020603050405020304"/>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b="1" kern="100" dirty="0" smtClean="0">
                          <a:solidFill>
                            <a:srgbClr val="FF0000"/>
                          </a:solidFill>
                          <a:latin typeface="Times New Roman" panose="02020603050405020304"/>
                          <a:ea typeface="华文仿宋" panose="02010600040101010101" charset="-122"/>
                          <a:cs typeface="Times New Roman" panose="02020603050405020304"/>
                        </a:rPr>
                        <a:t>说明</a:t>
                      </a:r>
                      <a:endParaRPr lang="zh-CN" altLang="en-US" sz="1900" kern="100" dirty="0" smtClean="0">
                        <a:solidFill>
                          <a:srgbClr val="FF0000"/>
                        </a:solidFill>
                        <a:latin typeface="Times New Roman" panose="02020603050405020304"/>
                        <a:ea typeface="+mn-ea"/>
                        <a:cs typeface="Times New Roman" panose="02020603050405020304"/>
                      </a:endParaRPr>
                    </a:p>
                  </a:txBody>
                  <a:tcPr marT="54864" marB="54864" anchor="ctr"/>
                </a:tc>
                <a:extLst>
                  <a:ext uri="{0D108BD9-81ED-4DB2-BD59-A6C34878D82A}">
                    <a16:rowId xmlns:a16="http://schemas.microsoft.com/office/drawing/2014/main" val="10000"/>
                  </a:ext>
                </a:extLst>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And</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and</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 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Times New Roman" panose="02020603050405020304"/>
                          <a:ea typeface="华文仿宋" panose="02010600040101010101" charset="-122"/>
                          <a:cs typeface="Times New Roman" panose="02020603050405020304"/>
                        </a:rPr>
                        <a:t>表示检索结果同时包含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en-US" sz="1700" kern="100" dirty="0" smtClean="0">
                          <a:latin typeface="华文仿宋" panose="02010600040101010101" charset="-122"/>
                          <a:ea typeface="宋体" panose="02010600030101010101" pitchFamily="2" charset="-122"/>
                          <a:cs typeface="Times New Roman" panose="02020603050405020304"/>
                        </a:rPr>
                        <a:t> </a:t>
                      </a:r>
                      <a:r>
                        <a:rPr lang="zh-CN" altLang="en-US" sz="1700" kern="100" dirty="0" smtClean="0">
                          <a:latin typeface="Times New Roman" panose="02020603050405020304"/>
                          <a:ea typeface="华文仿宋" panose="02010600040101010101" charset="-122"/>
                          <a:cs typeface="Times New Roman" panose="02020603050405020304"/>
                        </a:rPr>
                        <a:t>和</a:t>
                      </a:r>
                      <a:r>
                        <a:rPr lang="en-US" altLang="zh-CN" sz="1700" kern="100" dirty="0" smtClean="0">
                          <a:latin typeface="Traditional Arabic" panose="02020603050405020304" pitchFamily="18" charset="-78"/>
                          <a:ea typeface="+mn-ea"/>
                          <a:cs typeface="Traditional Arabic" panose="02020603050405020304" pitchFamily="18" charset="-78"/>
                        </a:rPr>
                        <a:t>American</a:t>
                      </a:r>
                      <a:endParaRPr lang="zh-CN" altLang="en-US" sz="1700" kern="100" dirty="0" smtClean="0">
                        <a:latin typeface="Times New Roman" panose="02020603050405020304"/>
                        <a:ea typeface="+mn-ea"/>
                        <a:cs typeface="Times New Roman" panose="02020603050405020304"/>
                      </a:endParaRPr>
                    </a:p>
                  </a:txBody>
                  <a:tcPr marT="54864" marB="54864" anchor="ctr"/>
                </a:tc>
                <a:extLst>
                  <a:ext uri="{0D108BD9-81ED-4DB2-BD59-A6C34878D82A}">
                    <a16:rowId xmlns:a16="http://schemas.microsoft.com/office/drawing/2014/main" val="10001"/>
                  </a:ext>
                </a:extLst>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Or</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or</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 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Times New Roman" panose="02020603050405020304"/>
                          <a:ea typeface="华文仿宋" panose="02010600040101010101" charset="-122"/>
                          <a:cs typeface="Times New Roman" panose="02020603050405020304"/>
                        </a:rPr>
                        <a:t>表示检索结果至少包含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en-US" altLang="zh-CN" sz="1700" kern="100" dirty="0" smtClean="0">
                          <a:latin typeface="华文仿宋" panose="02010600040101010101" charset="-122"/>
                          <a:ea typeface="+mn-ea"/>
                          <a:cs typeface="Times New Roman" panose="02020603050405020304"/>
                        </a:rPr>
                        <a:t> </a:t>
                      </a:r>
                      <a:r>
                        <a:rPr lang="zh-CN" altLang="en-US" sz="1700" kern="100" dirty="0" smtClean="0">
                          <a:latin typeface="Times New Roman" panose="02020603050405020304"/>
                          <a:ea typeface="华文仿宋" panose="02010600040101010101" charset="-122"/>
                          <a:cs typeface="Times New Roman" panose="02020603050405020304"/>
                        </a:rPr>
                        <a:t>和</a:t>
                      </a:r>
                      <a:r>
                        <a:rPr lang="en-US" altLang="zh-CN" sz="1700" kern="100" dirty="0" smtClean="0">
                          <a:latin typeface="Traditional Arabic" panose="02020603050405020304" pitchFamily="18" charset="-78"/>
                          <a:ea typeface="+mn-ea"/>
                          <a:cs typeface="Traditional Arabic" panose="02020603050405020304" pitchFamily="18" charset="-78"/>
                        </a:rPr>
                        <a:t>American</a:t>
                      </a:r>
                      <a:r>
                        <a:rPr lang="zh-CN" altLang="en-US" sz="1700" kern="100" dirty="0" smtClean="0">
                          <a:latin typeface="Times New Roman" panose="02020603050405020304"/>
                          <a:ea typeface="华文仿宋" panose="02010600040101010101" charset="-122"/>
                          <a:cs typeface="Times New Roman" panose="02020603050405020304"/>
                        </a:rPr>
                        <a:t>这两个单词中的一个</a:t>
                      </a:r>
                      <a:endParaRPr lang="zh-CN" altLang="en-US" sz="1700" kern="100" dirty="0" smtClean="0">
                        <a:latin typeface="Times New Roman" panose="02020603050405020304"/>
                        <a:ea typeface="+mn-ea"/>
                        <a:cs typeface="Times New Roman" panose="02020603050405020304"/>
                      </a:endParaRPr>
                    </a:p>
                  </a:txBody>
                  <a:tcPr marT="54864" marB="54864" anchor="ctr"/>
                </a:tc>
                <a:extLst>
                  <a:ext uri="{0D108BD9-81ED-4DB2-BD59-A6C34878D82A}">
                    <a16:rowId xmlns:a16="http://schemas.microsoft.com/office/drawing/2014/main" val="10002"/>
                  </a:ext>
                </a:extLst>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Not</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not</a:t>
                      </a:r>
                      <a:r>
                        <a:rPr lang="en-US" sz="1700" b="1" kern="100" dirty="0" smtClean="0">
                          <a:latin typeface="Traditional Arabic" panose="02020603050405020304" pitchFamily="18" charset="-78"/>
                          <a:ea typeface="宋体" panose="02010600030101010101" pitchFamily="2" charset="-122"/>
                          <a:cs typeface="Traditional Arabic" panose="02020603050405020304" pitchFamily="18" charset="-78"/>
                        </a:rPr>
                        <a:t> </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Times New Roman" panose="02020603050405020304"/>
                          <a:ea typeface="华文仿宋" panose="02010600040101010101" charset="-122"/>
                          <a:cs typeface="Times New Roman" panose="02020603050405020304"/>
                        </a:rPr>
                        <a:t>表示检索结果必须包含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zh-CN" altLang="en-US" sz="1700" kern="100" dirty="0" smtClean="0">
                          <a:latin typeface="Times New Roman" panose="02020603050405020304"/>
                          <a:ea typeface="华文仿宋" panose="02010600040101010101" charset="-122"/>
                          <a:cs typeface="Times New Roman" panose="02020603050405020304"/>
                        </a:rPr>
                        <a:t>但是必须不包含</a:t>
                      </a:r>
                      <a:r>
                        <a:rPr lang="en-US" altLang="zh-CN" sz="1700" kern="100" dirty="0" smtClean="0">
                          <a:latin typeface="Traditional Arabic" panose="02020603050405020304" pitchFamily="18" charset="-78"/>
                          <a:ea typeface="+mn-ea"/>
                          <a:cs typeface="Traditional Arabic" panose="02020603050405020304" pitchFamily="18" charset="-78"/>
                        </a:rPr>
                        <a:t>American</a:t>
                      </a:r>
                      <a:endParaRPr lang="zh-CN" altLang="en-US" sz="1700" kern="100" dirty="0" smtClean="0">
                        <a:latin typeface="Times New Roman" panose="02020603050405020304"/>
                        <a:ea typeface="+mn-ea"/>
                        <a:cs typeface="Times New Roman" panose="02020603050405020304"/>
                      </a:endParaRPr>
                    </a:p>
                  </a:txBody>
                  <a:tcPr marT="54864" marB="54864" anchor="ctr"/>
                </a:tc>
                <a:extLst>
                  <a:ext uri="{0D108BD9-81ED-4DB2-BD59-A6C34878D82A}">
                    <a16:rowId xmlns:a16="http://schemas.microsoft.com/office/drawing/2014/main" val="10003"/>
                  </a:ext>
                </a:extLst>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Within 5</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within 5</a:t>
                      </a:r>
                      <a:r>
                        <a:rPr lang="en-US" sz="1700" b="1" kern="100" dirty="0" smtClean="0">
                          <a:latin typeface="Traditional Arabic" panose="02020603050405020304" pitchFamily="18" charset="-78"/>
                          <a:ea typeface="宋体" panose="02010600030101010101" pitchFamily="2" charset="-122"/>
                          <a:cs typeface="Traditional Arabic" panose="02020603050405020304" pitchFamily="18" charset="-78"/>
                        </a:rPr>
                        <a:t> </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Arial" panose="020B0604020202020204"/>
                          <a:ea typeface="华文仿宋" panose="02010600040101010101" charset="-122"/>
                          <a:cs typeface="Arial" panose="020B0604020202020204"/>
                        </a:rPr>
                        <a:t>表示</a:t>
                      </a:r>
                      <a:r>
                        <a:rPr lang="zh-CN" altLang="en-US" sz="1700" kern="100" dirty="0" smtClean="0">
                          <a:latin typeface="Times New Roman" panose="02020603050405020304"/>
                          <a:ea typeface="华文仿宋" panose="02010600040101010101" charset="-122"/>
                          <a:cs typeface="Times New Roman" panose="02020603050405020304"/>
                        </a:rPr>
                        <a:t>检索结果</a:t>
                      </a:r>
                      <a:r>
                        <a:rPr lang="zh-CN" altLang="en-US" sz="1700" kern="100" dirty="0" smtClean="0">
                          <a:latin typeface="Arial" panose="020B0604020202020204"/>
                          <a:ea typeface="华文仿宋" panose="02010600040101010101" charset="-122"/>
                          <a:cs typeface="Arial" panose="020B0604020202020204"/>
                        </a:rPr>
                        <a:t>必须包含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zh-CN" altLang="en-US" sz="1700" kern="100" dirty="0" smtClean="0">
                          <a:latin typeface="Traditional Arabic" panose="02020603050405020304" pitchFamily="18" charset="-78"/>
                          <a:ea typeface="+mn-ea"/>
                          <a:cs typeface="Traditional Arabic" panose="02020603050405020304" pitchFamily="18" charset="-78"/>
                        </a:rPr>
                        <a:t>、</a:t>
                      </a:r>
                      <a:r>
                        <a:rPr lang="en-US" sz="1700" kern="100" dirty="0" smtClean="0">
                          <a:latin typeface="Arial" panose="020B0604020202020204"/>
                          <a:ea typeface="华文仿宋" panose="02010600040101010101" charset="-122"/>
                          <a:cs typeface="Times New Roman" panose="02020603050405020304"/>
                        </a:rPr>
                        <a:t> </a:t>
                      </a:r>
                      <a:r>
                        <a:rPr lang="en-US" altLang="zh-CN" sz="1700" kern="100" dirty="0" smtClean="0">
                          <a:latin typeface="Traditional Arabic" panose="02020603050405020304" pitchFamily="18" charset="-78"/>
                          <a:ea typeface="+mn-ea"/>
                          <a:cs typeface="Traditional Arabic" panose="02020603050405020304" pitchFamily="18" charset="-78"/>
                        </a:rPr>
                        <a:t>American</a:t>
                      </a:r>
                      <a:r>
                        <a:rPr lang="zh-CN" altLang="en-US" sz="1700" kern="100" dirty="0" smtClean="0">
                          <a:latin typeface="Arial" panose="020B0604020202020204"/>
                          <a:ea typeface="华文仿宋" panose="02010600040101010101" charset="-122"/>
                          <a:cs typeface="Arial" panose="020B0604020202020204"/>
                        </a:rPr>
                        <a:t>这两个关键词，且这两个关键词间隔最多不超过</a:t>
                      </a:r>
                      <a:r>
                        <a:rPr lang="en-US" sz="1700" kern="100" dirty="0" smtClean="0">
                          <a:latin typeface="Arial" panose="020B0604020202020204"/>
                          <a:ea typeface="华文仿宋" panose="02010600040101010101" charset="-122"/>
                          <a:cs typeface="Times New Roman" panose="02020603050405020304"/>
                        </a:rPr>
                        <a:t>5</a:t>
                      </a:r>
                      <a:r>
                        <a:rPr lang="zh-CN" altLang="en-US" sz="1700" kern="100" dirty="0" smtClean="0">
                          <a:latin typeface="Arial" panose="020B0604020202020204"/>
                          <a:ea typeface="华文仿宋" panose="02010600040101010101" charset="-122"/>
                          <a:cs typeface="Arial" panose="020B0604020202020204"/>
                        </a:rPr>
                        <a:t>个单词</a:t>
                      </a:r>
                      <a:endParaRPr lang="zh-CN" altLang="en-US" sz="1700" kern="100" dirty="0" smtClean="0">
                        <a:latin typeface="Times New Roman" panose="02020603050405020304"/>
                        <a:ea typeface="+mn-ea"/>
                        <a:cs typeface="Times New Roman" panose="02020603050405020304"/>
                      </a:endParaRPr>
                    </a:p>
                  </a:txBody>
                  <a:tcPr marT="54864" marB="54864" anchor="ctr"/>
                </a:tc>
                <a:extLst>
                  <a:ext uri="{0D108BD9-81ED-4DB2-BD59-A6C34878D82A}">
                    <a16:rowId xmlns:a16="http://schemas.microsoft.com/office/drawing/2014/main" val="10004"/>
                  </a:ext>
                </a:extLst>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Within 10</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within 10</a:t>
                      </a:r>
                      <a:r>
                        <a:rPr lang="en-US" sz="1700" b="1" kern="100" dirty="0" smtClean="0">
                          <a:latin typeface="Traditional Arabic" panose="02020603050405020304" pitchFamily="18" charset="-78"/>
                          <a:ea typeface="宋体" panose="02010600030101010101" pitchFamily="2" charset="-122"/>
                          <a:cs typeface="Traditional Arabic" panose="02020603050405020304" pitchFamily="18" charset="-78"/>
                        </a:rPr>
                        <a:t> </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Times New Roman" panose="02020603050405020304"/>
                          <a:ea typeface="华文仿宋" panose="02010600040101010101" charset="-122"/>
                          <a:cs typeface="Times New Roman" panose="02020603050405020304"/>
                        </a:rPr>
                        <a:t>表示检索结果必须包含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zh-CN" altLang="en-US" sz="1700" kern="100" dirty="0" smtClean="0">
                          <a:latin typeface="Traditional Arabic" panose="02020603050405020304" pitchFamily="18" charset="-78"/>
                          <a:ea typeface="+mn-ea"/>
                          <a:cs typeface="Traditional Arabic" panose="02020603050405020304" pitchFamily="18" charset="-78"/>
                        </a:rPr>
                        <a:t>、</a:t>
                      </a:r>
                      <a:r>
                        <a:rPr lang="en-US" altLang="zh-CN" sz="1700" kern="100" dirty="0" smtClean="0">
                          <a:latin typeface="Traditional Arabic" panose="02020603050405020304" pitchFamily="18" charset="-78"/>
                          <a:ea typeface="+mn-ea"/>
                          <a:cs typeface="Traditional Arabic" panose="02020603050405020304" pitchFamily="18" charset="-78"/>
                        </a:rPr>
                        <a:t>American</a:t>
                      </a:r>
                      <a:r>
                        <a:rPr lang="zh-CN" altLang="en-US" sz="1700" kern="100" dirty="0" smtClean="0">
                          <a:latin typeface="Times New Roman" panose="02020603050405020304"/>
                          <a:ea typeface="华文仿宋" panose="02010600040101010101" charset="-122"/>
                          <a:cs typeface="Times New Roman" panose="02020603050405020304"/>
                        </a:rPr>
                        <a:t>这两个关键词，且这两个关键词间隔最多不超过</a:t>
                      </a:r>
                      <a:r>
                        <a:rPr lang="en-US" sz="1700" kern="100" dirty="0" smtClean="0">
                          <a:latin typeface="Arial" panose="020B0604020202020204"/>
                          <a:ea typeface="华文仿宋" panose="02010600040101010101" charset="-122"/>
                          <a:cs typeface="Times New Roman" panose="02020603050405020304"/>
                        </a:rPr>
                        <a:t>10</a:t>
                      </a:r>
                      <a:r>
                        <a:rPr lang="zh-CN" altLang="en-US" sz="1700" kern="100" dirty="0" smtClean="0">
                          <a:latin typeface="Times New Roman" panose="02020603050405020304"/>
                          <a:ea typeface="华文仿宋" panose="02010600040101010101" charset="-122"/>
                          <a:cs typeface="Times New Roman" panose="02020603050405020304"/>
                        </a:rPr>
                        <a:t>个单词</a:t>
                      </a:r>
                      <a:endParaRPr lang="zh-CN" altLang="en-US" sz="1700" kern="100" dirty="0" smtClean="0">
                        <a:latin typeface="Times New Roman" panose="02020603050405020304"/>
                        <a:ea typeface="+mn-ea"/>
                        <a:cs typeface="Times New Roman" panose="02020603050405020304"/>
                      </a:endParaRPr>
                    </a:p>
                  </a:txBody>
                  <a:tcPr marT="54864" marB="54864" anchor="ctr"/>
                </a:tc>
                <a:extLst>
                  <a:ext uri="{0D108BD9-81ED-4DB2-BD59-A6C34878D82A}">
                    <a16:rowId xmlns:a16="http://schemas.microsoft.com/office/drawing/2014/main" val="10005"/>
                  </a:ext>
                </a:extLst>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Within 25</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smtClean="0">
                          <a:latin typeface="Traditional Arabic" panose="02020603050405020304" pitchFamily="18" charset="-78"/>
                          <a:ea typeface="宋体" panose="02010600030101010101" pitchFamily="2" charset="-122"/>
                          <a:cs typeface="Traditional Arabic" panose="02020603050405020304" pitchFamily="18" charset="-78"/>
                        </a:rPr>
                        <a:t>within 25</a:t>
                      </a:r>
                      <a:r>
                        <a:rPr lang="en-US" sz="1700" b="1" kern="100" dirty="0" smtClean="0">
                          <a:latin typeface="Traditional Arabic" panose="02020603050405020304" pitchFamily="18" charset="-78"/>
                          <a:ea typeface="宋体" panose="02010600030101010101" pitchFamily="2" charset="-122"/>
                          <a:cs typeface="Traditional Arabic" panose="02020603050405020304" pitchFamily="18" charset="-78"/>
                        </a:rPr>
                        <a:t> </a:t>
                      </a:r>
                      <a:r>
                        <a:rPr lang="en-US" sz="1700" kern="100" dirty="0" smtClean="0">
                          <a:latin typeface="Traditional Arabic" panose="02020603050405020304" pitchFamily="18" charset="-78"/>
                          <a:ea typeface="宋体" panose="02010600030101010101" pitchFamily="2" charset="-122"/>
                          <a:cs typeface="Traditional Arabic" panose="02020603050405020304" pitchFamily="18" charset="-78"/>
                        </a:rPr>
                        <a:t>American</a:t>
                      </a:r>
                      <a:endParaRPr lang="zh-CN" altLang="en-US" sz="1700" kern="100" dirty="0" smtClean="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smtClean="0">
                          <a:latin typeface="Times New Roman" panose="02020603050405020304"/>
                          <a:ea typeface="华文仿宋" panose="02010600040101010101" charset="-122"/>
                          <a:cs typeface="Times New Roman" panose="02020603050405020304"/>
                        </a:rPr>
                        <a:t>表示检索结果必须包含</a:t>
                      </a:r>
                      <a:r>
                        <a:rPr lang="en-US" altLang="zh-CN" sz="1700" kern="100" dirty="0" smtClean="0">
                          <a:latin typeface="Traditional Arabic" panose="02020603050405020304" pitchFamily="18" charset="-78"/>
                          <a:ea typeface="+mn-ea"/>
                          <a:cs typeface="Traditional Arabic" panose="02020603050405020304" pitchFamily="18" charset="-78"/>
                        </a:rPr>
                        <a:t>China</a:t>
                      </a:r>
                      <a:r>
                        <a:rPr lang="en-US" sz="1700" kern="100" dirty="0" smtClean="0">
                          <a:latin typeface="Arial" panose="020B0604020202020204"/>
                          <a:ea typeface="华文仿宋" panose="02010600040101010101" charset="-122"/>
                          <a:cs typeface="Times New Roman" panose="02020603050405020304"/>
                        </a:rPr>
                        <a:t> </a:t>
                      </a:r>
                      <a:r>
                        <a:rPr lang="zh-CN" altLang="en-US" sz="1700" kern="100" dirty="0" smtClean="0">
                          <a:latin typeface="Arial" panose="020B0604020202020204"/>
                          <a:ea typeface="华文仿宋" panose="02010600040101010101" charset="-122"/>
                          <a:cs typeface="Times New Roman" panose="02020603050405020304"/>
                        </a:rPr>
                        <a:t>、</a:t>
                      </a:r>
                      <a:r>
                        <a:rPr lang="en-US" altLang="zh-CN" sz="1700" kern="100" dirty="0" smtClean="0">
                          <a:latin typeface="Traditional Arabic" panose="02020603050405020304" pitchFamily="18" charset="-78"/>
                          <a:ea typeface="+mn-ea"/>
                          <a:cs typeface="Traditional Arabic" panose="02020603050405020304" pitchFamily="18" charset="-78"/>
                        </a:rPr>
                        <a:t>American</a:t>
                      </a:r>
                      <a:r>
                        <a:rPr lang="zh-CN" altLang="en-US" sz="1700" kern="100" dirty="0" smtClean="0">
                          <a:latin typeface="Times New Roman" panose="02020603050405020304"/>
                          <a:ea typeface="华文仿宋" panose="02010600040101010101" charset="-122"/>
                          <a:cs typeface="Times New Roman" panose="02020603050405020304"/>
                        </a:rPr>
                        <a:t>这两个关键词，且这两个关键词间隔最多不超过</a:t>
                      </a:r>
                      <a:r>
                        <a:rPr lang="en-US" sz="1700" kern="100" dirty="0" smtClean="0">
                          <a:latin typeface="Arial" panose="020B0604020202020204"/>
                          <a:ea typeface="华文仿宋" panose="02010600040101010101" charset="-122"/>
                          <a:cs typeface="Times New Roman" panose="02020603050405020304"/>
                        </a:rPr>
                        <a:t>25</a:t>
                      </a:r>
                      <a:r>
                        <a:rPr lang="zh-CN" altLang="en-US" sz="1700" kern="100" dirty="0" smtClean="0">
                          <a:latin typeface="Times New Roman" panose="02020603050405020304"/>
                          <a:ea typeface="华文仿宋" panose="02010600040101010101" charset="-122"/>
                          <a:cs typeface="Times New Roman" panose="02020603050405020304"/>
                        </a:rPr>
                        <a:t>个单词</a:t>
                      </a:r>
                      <a:endParaRPr lang="zh-CN" altLang="en-US" sz="1700" kern="100" dirty="0" smtClean="0">
                        <a:latin typeface="Times New Roman" panose="02020603050405020304"/>
                        <a:ea typeface="+mn-ea"/>
                        <a:cs typeface="Times New Roman" panose="02020603050405020304"/>
                      </a:endParaRPr>
                    </a:p>
                  </a:txBody>
                  <a:tcPr marT="54864" marB="54864" anchor="ctr"/>
                </a:tc>
                <a:extLst>
                  <a:ext uri="{0D108BD9-81ED-4DB2-BD59-A6C34878D82A}">
                    <a16:rowId xmlns:a16="http://schemas.microsoft.com/office/drawing/2014/main" val="10006"/>
                  </a:ext>
                </a:extLst>
              </a:tr>
            </a:tbl>
          </a:graphicData>
        </a:graphic>
      </p:graphicFrame>
      <p:sp>
        <p:nvSpPr>
          <p:cNvPr id="5" name="TextBox 4"/>
          <p:cNvSpPr txBox="1"/>
          <p:nvPr/>
        </p:nvSpPr>
        <p:spPr>
          <a:xfrm>
            <a:off x="3130540" y="381000"/>
            <a:ext cx="3214710" cy="523220"/>
          </a:xfrm>
          <a:prstGeom prst="rect">
            <a:avLst/>
          </a:prstGeom>
          <a:noFill/>
        </p:spPr>
        <p:txBody>
          <a:bodyPr wrap="square" rtlCol="0">
            <a:spAutoFit/>
          </a:bodyPr>
          <a:lstStyle/>
          <a:p>
            <a:pPr algn="ctr"/>
            <a:r>
              <a:rPr lang="zh-CN" altLang="en-US" sz="2800" b="1" dirty="0" smtClean="0">
                <a:solidFill>
                  <a:srgbClr val="FF0000"/>
                </a:solidFill>
                <a:latin typeface="华文楷体" panose="02010600040101010101" pitchFamily="2" charset="-122"/>
                <a:ea typeface="华文楷体" panose="02010600040101010101" pitchFamily="2" charset="-122"/>
              </a:rPr>
              <a:t>关键词的连接关系</a:t>
            </a:r>
            <a:endParaRPr lang="zh-CN" altLang="en-US" sz="2800" b="1" dirty="0">
              <a:solidFill>
                <a:srgbClr val="FF0000"/>
              </a:solidFill>
              <a:latin typeface="华文楷体" panose="02010600040101010101" pitchFamily="2" charset="-122"/>
              <a:ea typeface="华文楷体" panose="02010600040101010101" pitchFamily="2" charset="-122"/>
            </a:endParaRPr>
          </a:p>
        </p:txBody>
      </p:sp>
      <p:pic>
        <p:nvPicPr>
          <p:cNvPr id="3074" name="Picture 2"/>
          <p:cNvPicPr>
            <a:picLocks noChangeAspect="1" noChangeArrowheads="1"/>
          </p:cNvPicPr>
          <p:nvPr/>
        </p:nvPicPr>
        <p:blipFill>
          <a:blip r:embed="rId2" cstate="print"/>
          <a:srcRect/>
          <a:stretch>
            <a:fillRect/>
          </a:stretch>
        </p:blipFill>
        <p:spPr bwMode="auto">
          <a:xfrm>
            <a:off x="1" y="1196752"/>
            <a:ext cx="9144000" cy="5661248"/>
          </a:xfrm>
          <a:prstGeom prst="rect">
            <a:avLst/>
          </a:prstGeom>
          <a:noFill/>
          <a:ln w="9525">
            <a:noFill/>
            <a:miter lim="800000"/>
            <a:headEnd/>
            <a:tailEnd/>
          </a:ln>
        </p:spPr>
      </p:pic>
    </p:spTree>
  </p:cSld>
  <p:clrMapOvr>
    <a:masterClrMapping/>
  </p:clrMapOvr>
  <p:transition spd="med">
    <p:comb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11" name="图片 10"/>
          <p:cNvPicPr>
            <a:picLocks noChangeAspect="1"/>
          </p:cNvPicPr>
          <p:nvPr/>
        </p:nvPicPr>
        <p:blipFill>
          <a:blip r:embed="rId2"/>
          <a:stretch>
            <a:fillRect/>
          </a:stretch>
        </p:blipFill>
        <p:spPr>
          <a:xfrm>
            <a:off x="179705" y="692785"/>
            <a:ext cx="8670925" cy="3336925"/>
          </a:xfrm>
          <a:prstGeom prst="rect">
            <a:avLst/>
          </a:prstGeom>
        </p:spPr>
      </p:pic>
      <p:sp>
        <p:nvSpPr>
          <p:cNvPr id="12" name="文本框 11"/>
          <p:cNvSpPr txBox="1"/>
          <p:nvPr/>
        </p:nvSpPr>
        <p:spPr>
          <a:xfrm>
            <a:off x="180340" y="4366260"/>
            <a:ext cx="8724265" cy="1476375"/>
          </a:xfrm>
          <a:prstGeom prst="rect">
            <a:avLst/>
          </a:prstGeom>
          <a:noFill/>
        </p:spPr>
        <p:txBody>
          <a:bodyPr wrap="square" rtlCol="0" anchor="t">
            <a:spAutoFit/>
          </a:bodyPr>
          <a:lstStyle/>
          <a:p>
            <a:r>
              <a:rPr lang="zh-CN" altLang="en-US"/>
              <a:t>在单个子库中进行检索</a:t>
            </a:r>
          </a:p>
          <a:p>
            <a:endParaRPr lang="zh-CN" altLang="en-US"/>
          </a:p>
          <a:p>
            <a:r>
              <a:rPr lang="zh-CN" altLang="en-US"/>
              <a:t>进入单个数据库后，单框搜索中的just search for选项只在该数据库中搜索。例如在</a:t>
            </a:r>
            <a:r>
              <a:rPr lang="en-US" altLang="zh-CN"/>
              <a:t>HeinOnline</a:t>
            </a:r>
            <a:r>
              <a:rPr lang="zh-CN" altLang="en-US"/>
              <a:t>主页面上选择进入美国国会文献集数据库后将只在该子数据库中进行检索查询。</a:t>
            </a:r>
          </a:p>
        </p:txBody>
      </p:sp>
    </p:spTree>
  </p:cSld>
  <p:clrMapOvr>
    <a:masterClrMapping/>
  </p:clrMapOvr>
  <p:transition spd="med">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35560" y="548640"/>
            <a:ext cx="9069070" cy="5301615"/>
          </a:xfrm>
          <a:prstGeom prst="rect">
            <a:avLst/>
          </a:prstGeom>
        </p:spPr>
      </p:pic>
      <p:sp>
        <p:nvSpPr>
          <p:cNvPr id="3" name="文本框 2"/>
          <p:cNvSpPr txBox="1"/>
          <p:nvPr/>
        </p:nvSpPr>
        <p:spPr>
          <a:xfrm>
            <a:off x="127000" y="5919470"/>
            <a:ext cx="8888095" cy="645160"/>
          </a:xfrm>
          <a:prstGeom prst="rect">
            <a:avLst/>
          </a:prstGeom>
          <a:noFill/>
        </p:spPr>
        <p:txBody>
          <a:bodyPr wrap="square" rtlCol="0" anchor="t">
            <a:spAutoFit/>
          </a:bodyPr>
          <a:lstStyle/>
          <a:p>
            <a:r>
              <a:rPr lang="zh-CN" altLang="en-US"/>
              <a:t>高级搜索链接将更改为与该数据库相关的选项。用户现在可以在这个数据库中进行搜索，而不是搜索整个HeinOnline。</a:t>
            </a:r>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59632" y="779934"/>
            <a:ext cx="6491288" cy="704850"/>
          </a:xfrm>
        </p:spPr>
        <p:txBody>
          <a:bodyPr/>
          <a:lstStyle/>
          <a:p>
            <a:pPr eaLnBrk="1" hangingPunct="1"/>
            <a:r>
              <a:rPr lang="en-US" altLang="zh-CN" sz="3200" b="1" dirty="0" err="1" smtClean="0">
                <a:ea typeface="宋体" panose="02010600030101010101" pitchFamily="2" charset="-122"/>
              </a:rPr>
              <a:t>HeinOnline</a:t>
            </a:r>
            <a:r>
              <a:rPr lang="zh-CN" altLang="en-US" sz="3200" b="1" dirty="0" smtClean="0">
                <a:ea typeface="宋体" panose="02010600030101010101" pitchFamily="2" charset="-122"/>
              </a:rPr>
              <a:t>数据库使用特点</a:t>
            </a:r>
          </a:p>
        </p:txBody>
      </p:sp>
      <p:sp>
        <p:nvSpPr>
          <p:cNvPr id="365571" name="Rectangle 3"/>
          <p:cNvSpPr>
            <a:spLocks noGrp="1" noChangeArrowheads="1"/>
          </p:cNvSpPr>
          <p:nvPr>
            <p:ph type="body" idx="1"/>
          </p:nvPr>
        </p:nvSpPr>
        <p:spPr>
          <a:xfrm>
            <a:off x="0" y="1772816"/>
            <a:ext cx="8715404" cy="4824536"/>
          </a:xfrm>
        </p:spPr>
        <p:txBody>
          <a:bodyPr>
            <a:normAutofit/>
          </a:bodyPr>
          <a:lstStyle/>
          <a:p>
            <a:pPr marL="1005205" lvl="1" indent="-660400">
              <a:buBlip>
                <a:blip r:embed="rId3"/>
              </a:buBlip>
            </a:pPr>
            <a:r>
              <a:rPr lang="zh-CN" altLang="en-US" sz="2600" dirty="0"/>
              <a:t>一站式帮助学者找到法律法规、判例、学术期刊文章、学术专著，极大的节约了学者的时间</a:t>
            </a:r>
            <a:r>
              <a:rPr lang="zh-CN" altLang="en-US" sz="2600" dirty="0" smtClean="0"/>
              <a:t>；</a:t>
            </a:r>
            <a:endParaRPr lang="zh-CN" altLang="en-US" sz="2600" dirty="0"/>
          </a:p>
          <a:p>
            <a:pPr marL="1005205" lvl="1" indent="-660400">
              <a:buBlip>
                <a:blip r:embed="rId3"/>
              </a:buBlip>
            </a:pPr>
            <a:r>
              <a:rPr lang="zh-CN" altLang="en-US" sz="2600" dirty="0"/>
              <a:t>检索界面友好，非常符合学者的研究习惯和研究路径，检索方式简单、方便学者使用</a:t>
            </a:r>
            <a:r>
              <a:rPr lang="zh-CN" altLang="en-US" sz="2600" dirty="0" smtClean="0"/>
              <a:t>；</a:t>
            </a:r>
            <a:endParaRPr lang="zh-CN" altLang="en-US" sz="2600" dirty="0"/>
          </a:p>
          <a:p>
            <a:pPr marL="1005205" lvl="1" indent="-660400">
              <a:buBlip>
                <a:blip r:embed="rId3"/>
              </a:buBlip>
            </a:pPr>
            <a:r>
              <a:rPr lang="zh-CN" altLang="en-US" sz="2600" dirty="0"/>
              <a:t>对检索结果进行智能化分类和整理，帮助学者准确的找到需要的文献</a:t>
            </a:r>
            <a:r>
              <a:rPr lang="zh-CN" altLang="en-US" sz="2600" dirty="0" smtClean="0"/>
              <a:t>；</a:t>
            </a:r>
            <a:endParaRPr lang="zh-CN" altLang="en-US" sz="2600" dirty="0"/>
          </a:p>
          <a:p>
            <a:pPr marL="1005205" lvl="1" indent="-660400">
              <a:buBlip>
                <a:blip r:embed="rId3"/>
              </a:buBlip>
            </a:pPr>
            <a:r>
              <a:rPr lang="zh-CN" altLang="en-US" sz="2600" dirty="0"/>
              <a:t>检索的结果为</a:t>
            </a:r>
            <a:r>
              <a:rPr lang="en-US" altLang="zh-CN" sz="2600" dirty="0"/>
              <a:t>PDF</a:t>
            </a:r>
            <a:r>
              <a:rPr lang="zh-CN" altLang="en-US" sz="2600" dirty="0"/>
              <a:t>格式呈现，非常符合学者的阅读习惯；</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2"/>
          <a:stretch>
            <a:fillRect/>
          </a:stretch>
        </p:blipFill>
        <p:spPr>
          <a:xfrm>
            <a:off x="127000" y="525780"/>
            <a:ext cx="8863965" cy="5280660"/>
          </a:xfrm>
          <a:prstGeom prst="rect">
            <a:avLst/>
          </a:prstGeom>
        </p:spPr>
      </p:pic>
      <p:sp>
        <p:nvSpPr>
          <p:cNvPr id="6" name="文本框 5"/>
          <p:cNvSpPr txBox="1"/>
          <p:nvPr/>
        </p:nvSpPr>
        <p:spPr>
          <a:xfrm>
            <a:off x="126365" y="5801360"/>
            <a:ext cx="8826500" cy="922020"/>
          </a:xfrm>
          <a:prstGeom prst="rect">
            <a:avLst/>
          </a:prstGeom>
          <a:noFill/>
        </p:spPr>
        <p:txBody>
          <a:bodyPr wrap="square" rtlCol="0" anchor="t">
            <a:spAutoFit/>
          </a:bodyPr>
          <a:lstStyle/>
          <a:p>
            <a:r>
              <a:rPr lang="zh-CN" altLang="en-US"/>
              <a:t>让我们搜索2016年以来所有与《美国残疾人法案》有关的众议院和参议院报告。从下拉菜单中将这个短语添加到关键字选项中。从部分类型中选择取消所有，然后选择众议院和参议院报告。最后输入2016为日期范围。</a:t>
            </a:r>
          </a:p>
        </p:txBody>
      </p:sp>
    </p:spTree>
  </p:cSld>
  <p:clrMapOvr>
    <a:masterClrMapping/>
  </p:clrMapOvr>
  <p:transition spd="med">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3" name="文本框 2"/>
          <p:cNvSpPr txBox="1"/>
          <p:nvPr/>
        </p:nvSpPr>
        <p:spPr>
          <a:xfrm>
            <a:off x="35560" y="3434080"/>
            <a:ext cx="7914640" cy="922020"/>
          </a:xfrm>
          <a:prstGeom prst="rect">
            <a:avLst/>
          </a:prstGeom>
          <a:noFill/>
        </p:spPr>
        <p:txBody>
          <a:bodyPr wrap="square" rtlCol="0" anchor="t">
            <a:spAutoFit/>
          </a:bodyPr>
          <a:lstStyle/>
          <a:p>
            <a:r>
              <a:rPr lang="zh-CN" altLang="en-US"/>
              <a:t>在FILRD（国际法数据库）中按文档</a:t>
            </a:r>
            <a:r>
              <a:rPr lang="en-US" altLang="zh-CN"/>
              <a:t>”</a:t>
            </a:r>
            <a:r>
              <a:rPr lang="zh-CN" altLang="en-US"/>
              <a:t>描述</a:t>
            </a:r>
            <a:r>
              <a:rPr lang="en-US" altLang="zh-CN"/>
              <a:t>”</a:t>
            </a:r>
            <a:r>
              <a:rPr lang="zh-CN" altLang="en-US"/>
              <a:t>搜索，请使用主页顶部的高级搜索选项。从这里，使用下拉框菜单中的</a:t>
            </a:r>
            <a:r>
              <a:rPr lang="en-US" altLang="zh-CN"/>
              <a:t>”</a:t>
            </a:r>
            <a:r>
              <a:rPr lang="zh-CN" altLang="en-US"/>
              <a:t>描述</a:t>
            </a:r>
            <a:r>
              <a:rPr lang="en-US" altLang="zh-CN"/>
              <a:t>”</a:t>
            </a:r>
            <a:r>
              <a:rPr lang="zh-CN" altLang="en-US"/>
              <a:t>选项。</a:t>
            </a:r>
          </a:p>
          <a:p>
            <a:r>
              <a:rPr lang="zh-CN" altLang="en-US"/>
              <a:t>示例：搜索特定于南太平洋的文档</a:t>
            </a:r>
          </a:p>
        </p:txBody>
      </p:sp>
      <p:pic>
        <p:nvPicPr>
          <p:cNvPr id="7" name="图片 6" descr="QQ截图20220705104016"/>
          <p:cNvPicPr>
            <a:picLocks noChangeAspect="1"/>
          </p:cNvPicPr>
          <p:nvPr/>
        </p:nvPicPr>
        <p:blipFill>
          <a:blip r:embed="rId2"/>
          <a:stretch>
            <a:fillRect/>
          </a:stretch>
        </p:blipFill>
        <p:spPr>
          <a:xfrm>
            <a:off x="35560" y="621030"/>
            <a:ext cx="9022080" cy="2784475"/>
          </a:xfrm>
          <a:prstGeom prst="rect">
            <a:avLst/>
          </a:prstGeom>
        </p:spPr>
      </p:pic>
      <p:pic>
        <p:nvPicPr>
          <p:cNvPr id="8" name="图片 7" descr="QQ截图20220705105339"/>
          <p:cNvPicPr>
            <a:picLocks noChangeAspect="1"/>
          </p:cNvPicPr>
          <p:nvPr/>
        </p:nvPicPr>
        <p:blipFill>
          <a:blip r:embed="rId3"/>
          <a:stretch>
            <a:fillRect/>
          </a:stretch>
        </p:blipFill>
        <p:spPr>
          <a:xfrm>
            <a:off x="-1905" y="4353560"/>
            <a:ext cx="9061450" cy="2491105"/>
          </a:xfrm>
          <a:prstGeom prst="rect">
            <a:avLst/>
          </a:prstGeom>
        </p:spPr>
      </p:pic>
    </p:spTree>
  </p:cSld>
  <p:clrMapOvr>
    <a:masterClrMapping/>
  </p:clrMapOvr>
  <p:transition spd="med">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3" name="文本框 2"/>
          <p:cNvSpPr txBox="1"/>
          <p:nvPr/>
        </p:nvSpPr>
        <p:spPr>
          <a:xfrm>
            <a:off x="107315" y="5303520"/>
            <a:ext cx="8792845" cy="368300"/>
          </a:xfrm>
          <a:prstGeom prst="rect">
            <a:avLst/>
          </a:prstGeom>
          <a:noFill/>
        </p:spPr>
        <p:txBody>
          <a:bodyPr wrap="square" rtlCol="0" anchor="t">
            <a:spAutoFit/>
          </a:bodyPr>
          <a:lstStyle/>
          <a:p>
            <a:r>
              <a:rPr lang="zh-CN" altLang="en-US"/>
              <a:t>使用维恩图工具将各种关键字的结果可视化，从而更好地优化搜索。</a:t>
            </a:r>
          </a:p>
        </p:txBody>
      </p:sp>
      <p:pic>
        <p:nvPicPr>
          <p:cNvPr id="9" name="图片 8" descr="QQ截图20220126113735"/>
          <p:cNvPicPr>
            <a:picLocks noChangeAspect="1"/>
          </p:cNvPicPr>
          <p:nvPr/>
        </p:nvPicPr>
        <p:blipFill>
          <a:blip r:embed="rId3"/>
          <a:stretch>
            <a:fillRect/>
          </a:stretch>
        </p:blipFill>
        <p:spPr>
          <a:xfrm>
            <a:off x="35560" y="621030"/>
            <a:ext cx="8999855" cy="4479290"/>
          </a:xfrm>
          <a:prstGeom prst="rect">
            <a:avLst/>
          </a:prstGeo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8110" y="1530350"/>
            <a:ext cx="8229600" cy="1620520"/>
          </a:xfrm>
        </p:spPr>
        <p:txBody>
          <a:bodyPr>
            <a:normAutofit fontScale="90000"/>
          </a:bodyPr>
          <a:lstStyle/>
          <a:p>
            <a:r>
              <a:rPr lang="zh-CN" altLang="en-US" sz="2220" b="1" dirty="0">
                <a:solidFill>
                  <a:schemeClr val="bg1">
                    <a:lumMod val="50000"/>
                  </a:schemeClr>
                </a:solidFill>
                <a:latin typeface="微软雅黑" panose="020B0503020204020204" pitchFamily="34" charset="-122"/>
                <a:ea typeface="微软雅黑" panose="020B0503020204020204" pitchFamily="34" charset="-122"/>
                <a:sym typeface="+mn-ea"/>
              </a:rPr>
              <a:t>维恩图检索</a:t>
            </a:r>
            <a:r>
              <a:rPr lang="zh-CN" altLang="en-US" sz="2220" b="1" dirty="0">
                <a:solidFill>
                  <a:schemeClr val="bg1">
                    <a:lumMod val="50000"/>
                  </a:schemeClr>
                </a:solidFill>
                <a:latin typeface="微软雅黑" panose="020B0503020204020204" pitchFamily="34" charset="-122"/>
                <a:ea typeface="微软雅黑" panose="020B0503020204020204" pitchFamily="34" charset="-122"/>
              </a:rPr>
              <a:t/>
            </a:r>
            <a:br>
              <a:rPr lang="zh-CN" altLang="en-US" sz="2220" b="1" dirty="0">
                <a:solidFill>
                  <a:schemeClr val="bg1">
                    <a:lumMod val="50000"/>
                  </a:schemeClr>
                </a:solidFill>
                <a:latin typeface="微软雅黑" panose="020B0503020204020204" pitchFamily="34" charset="-122"/>
                <a:ea typeface="微软雅黑" panose="020B0503020204020204" pitchFamily="34" charset="-122"/>
              </a:rPr>
            </a:br>
            <a:r>
              <a:rPr lang="zh-CN" altLang="en-US" sz="2220" dirty="0">
                <a:solidFill>
                  <a:schemeClr val="bg1">
                    <a:lumMod val="50000"/>
                  </a:schemeClr>
                </a:solidFill>
                <a:latin typeface="微软雅黑" panose="020B0503020204020204" pitchFamily="34" charset="-122"/>
                <a:ea typeface="微软雅黑" panose="020B0503020204020204" pitchFamily="34" charset="-122"/>
                <a:sym typeface="+mn-ea"/>
              </a:rPr>
              <a:t>通过HeinOnline中的维恩图检索（Venn Diagram Search）这一新功能，研究人员能够可视化查看各种关键字的检索结果，以便更好地提炼检索结果。</a:t>
            </a:r>
            <a:r>
              <a:rPr lang="zh-CN" altLang="en-US" sz="2220" dirty="0">
                <a:solidFill>
                  <a:schemeClr val="bg1">
                    <a:lumMod val="50000"/>
                  </a:schemeClr>
                </a:solidFill>
                <a:latin typeface="微软雅黑" panose="020B0503020204020204" pitchFamily="34" charset="-122"/>
                <a:ea typeface="微软雅黑" panose="020B0503020204020204" pitchFamily="34" charset="-122"/>
              </a:rPr>
              <a:t/>
            </a:r>
            <a:br>
              <a:rPr lang="zh-CN" altLang="en-US" sz="2220" dirty="0">
                <a:solidFill>
                  <a:schemeClr val="bg1">
                    <a:lumMod val="50000"/>
                  </a:schemeClr>
                </a:solidFill>
                <a:latin typeface="微软雅黑" panose="020B0503020204020204" pitchFamily="34" charset="-122"/>
                <a:ea typeface="微软雅黑" panose="020B0503020204020204" pitchFamily="34" charset="-122"/>
              </a:rPr>
            </a:br>
            <a:r>
              <a:rPr lang="zh-CN" altLang="en-US" sz="2220" dirty="0">
                <a:solidFill>
                  <a:schemeClr val="bg1">
                    <a:lumMod val="50000"/>
                  </a:schemeClr>
                </a:solidFill>
                <a:latin typeface="微软雅黑" panose="020B0503020204020204" pitchFamily="34" charset="-122"/>
                <a:ea typeface="微软雅黑" panose="020B0503020204020204" pitchFamily="34" charset="-122"/>
                <a:sym typeface="+mn-ea"/>
              </a:rPr>
              <a:t>这个工具可以在一个数据库内或在所有订阅的数据库中进行跨库检索。</a:t>
            </a:r>
            <a:r>
              <a:rPr lang="zh-CN" altLang="en-US" sz="2220" dirty="0">
                <a:solidFill>
                  <a:schemeClr val="bg1">
                    <a:lumMod val="50000"/>
                  </a:schemeClr>
                </a:solidFill>
                <a:latin typeface="微软雅黑" panose="020B0503020204020204" pitchFamily="34" charset="-122"/>
                <a:ea typeface="微软雅黑" panose="020B0503020204020204" pitchFamily="34" charset="-122"/>
              </a:rPr>
              <a:t/>
            </a:r>
            <a:br>
              <a:rPr lang="zh-CN" altLang="en-US" sz="2220" dirty="0">
                <a:solidFill>
                  <a:schemeClr val="bg1">
                    <a:lumMod val="50000"/>
                  </a:schemeClr>
                </a:solidFill>
                <a:latin typeface="微软雅黑" panose="020B0503020204020204" pitchFamily="34" charset="-122"/>
                <a:ea typeface="微软雅黑" panose="020B0503020204020204" pitchFamily="34" charset="-122"/>
              </a:rPr>
            </a:br>
            <a:r>
              <a:rPr lang="zh-CN" altLang="en-US" sz="2220" dirty="0">
                <a:solidFill>
                  <a:schemeClr val="bg1">
                    <a:lumMod val="50000"/>
                  </a:schemeClr>
                </a:solidFill>
                <a:latin typeface="微软雅黑" panose="020B0503020204020204" pitchFamily="34" charset="-122"/>
                <a:ea typeface="微软雅黑" panose="020B0503020204020204" pitchFamily="34" charset="-122"/>
                <a:sym typeface="+mn-ea"/>
              </a:rPr>
              <a:t>此外，还有个额外的好处，把关键字组合这一强大功能可视化，可以帮助学生学习如何更好地构建检索。</a:t>
            </a:r>
            <a:r>
              <a:rPr lang="zh-CN" altLang="en-US" sz="2220" dirty="0">
                <a:solidFill>
                  <a:schemeClr val="bg1">
                    <a:lumMod val="50000"/>
                  </a:schemeClr>
                </a:solidFill>
                <a:latin typeface="微软雅黑" panose="020B0503020204020204" pitchFamily="34" charset="-122"/>
                <a:ea typeface="微软雅黑" panose="020B0503020204020204" pitchFamily="34" charset="-122"/>
              </a:rPr>
              <a:t/>
            </a:r>
            <a:br>
              <a:rPr lang="zh-CN" altLang="en-US" sz="2220" dirty="0">
                <a:solidFill>
                  <a:schemeClr val="bg1">
                    <a:lumMod val="50000"/>
                  </a:schemeClr>
                </a:solidFill>
                <a:latin typeface="微软雅黑" panose="020B0503020204020204" pitchFamily="34" charset="-122"/>
                <a:ea typeface="微软雅黑" panose="020B0503020204020204" pitchFamily="34" charset="-122"/>
              </a:rPr>
            </a:br>
            <a:r>
              <a:rPr lang="zh-CN" altLang="en-US" dirty="0">
                <a:solidFill>
                  <a:schemeClr val="bg1">
                    <a:lumMod val="50000"/>
                  </a:schemeClr>
                </a:solidFill>
                <a:latin typeface="微软雅黑" panose="020B0503020204020204" pitchFamily="34" charset="-122"/>
                <a:ea typeface="微软雅黑" panose="020B0503020204020204" pitchFamily="34" charset="-122"/>
              </a:rPr>
              <a:t/>
            </a:r>
            <a:br>
              <a:rPr lang="zh-CN" altLang="en-US" dirty="0">
                <a:solidFill>
                  <a:schemeClr val="bg1">
                    <a:lumMod val="50000"/>
                  </a:schemeClr>
                </a:solidFill>
                <a:latin typeface="微软雅黑" panose="020B0503020204020204" pitchFamily="34" charset="-122"/>
                <a:ea typeface="微软雅黑" panose="020B0503020204020204" pitchFamily="34" charset="-122"/>
              </a:rPr>
            </a:br>
            <a:endParaRPr lang="zh-CN" altLang="en-US"/>
          </a:p>
        </p:txBody>
      </p:sp>
      <p:pic>
        <p:nvPicPr>
          <p:cNvPr id="5" name="内容占位符 4"/>
          <p:cNvPicPr>
            <a:picLocks noGrp="1" noChangeAspect="1"/>
          </p:cNvPicPr>
          <p:nvPr>
            <p:ph idx="1"/>
          </p:nvPr>
        </p:nvPicPr>
        <p:blipFill>
          <a:blip r:embed="rId2"/>
          <a:stretch>
            <a:fillRect/>
          </a:stretch>
        </p:blipFill>
        <p:spPr>
          <a:xfrm>
            <a:off x="0" y="2792095"/>
            <a:ext cx="9144000" cy="42335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2000"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107315" y="549275"/>
            <a:ext cx="8898255" cy="2766060"/>
          </a:xfrm>
          <a:prstGeom prst="rect">
            <a:avLst/>
          </a:prstGeom>
        </p:spPr>
      </p:pic>
      <p:sp>
        <p:nvSpPr>
          <p:cNvPr id="6" name="文本框 5"/>
          <p:cNvSpPr txBox="1"/>
          <p:nvPr/>
        </p:nvSpPr>
        <p:spPr>
          <a:xfrm>
            <a:off x="106680" y="3286125"/>
            <a:ext cx="8860155" cy="3138170"/>
          </a:xfrm>
          <a:prstGeom prst="rect">
            <a:avLst/>
          </a:prstGeom>
          <a:noFill/>
        </p:spPr>
        <p:txBody>
          <a:bodyPr wrap="square" rtlCol="0" anchor="t">
            <a:spAutoFit/>
          </a:bodyPr>
          <a:lstStyle/>
          <a:p>
            <a:r>
              <a:rPr lang="zh-CN" altLang="en-US" b="1"/>
              <a:t>如何在HeinOnline中使用引文（</a:t>
            </a:r>
            <a:r>
              <a:rPr lang="en-US" altLang="zh-CN" b="1"/>
              <a:t>Citation</a:t>
            </a:r>
            <a:r>
              <a:rPr lang="zh-CN" altLang="en-US" b="1"/>
              <a:t>）</a:t>
            </a:r>
          </a:p>
          <a:p>
            <a:endParaRPr lang="zh-CN" altLang="en-US"/>
          </a:p>
          <a:p>
            <a:r>
              <a:rPr lang="zh-CN" altLang="en-US"/>
              <a:t>HeinOnline界面提供了几个与引文相关的工具。使用它们，只需一个引文就可以定位文档和案例，在文档中查找引用材料，以多种格式引用特定文档，并将这些引文导出到各种平台。</a:t>
            </a:r>
          </a:p>
          <a:p>
            <a:endParaRPr lang="zh-CN" altLang="en-US"/>
          </a:p>
          <a:p>
            <a:r>
              <a:rPr lang="zh-CN" altLang="en-US" b="1"/>
              <a:t>查找文件和案件</a:t>
            </a:r>
          </a:p>
          <a:p>
            <a:r>
              <a:rPr lang="zh-CN" altLang="en-US"/>
              <a:t>引文搜索选项</a:t>
            </a:r>
          </a:p>
          <a:p>
            <a:r>
              <a:rPr lang="zh-CN" altLang="en-US"/>
              <a:t>如果您正在查找特定的文档或案例，并且只有它的引文可供使用，则可以通过执行引文搜索轻松地检索这些材料。在HeinOnline页面顶部的主搜索栏中输入引文。选择出现的引用选项，然后单击搜索按钮。</a:t>
            </a:r>
          </a:p>
        </p:txBody>
      </p:sp>
    </p:spTree>
  </p:cSld>
  <p:clrMapOvr>
    <a:masterClrMapping/>
  </p:clrMapOvr>
  <p:transition spd="med">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2"/>
          <a:stretch>
            <a:fillRect/>
          </a:stretch>
        </p:blipFill>
        <p:spPr>
          <a:xfrm>
            <a:off x="53975" y="621030"/>
            <a:ext cx="8996680" cy="4411980"/>
          </a:xfrm>
          <a:prstGeom prst="rect">
            <a:avLst/>
          </a:prstGeom>
        </p:spPr>
      </p:pic>
      <p:sp>
        <p:nvSpPr>
          <p:cNvPr id="5" name="文本框 4"/>
          <p:cNvSpPr txBox="1"/>
          <p:nvPr/>
        </p:nvSpPr>
        <p:spPr>
          <a:xfrm>
            <a:off x="251460" y="5373370"/>
            <a:ext cx="8623935" cy="368300"/>
          </a:xfrm>
          <a:prstGeom prst="rect">
            <a:avLst/>
          </a:prstGeom>
          <a:noFill/>
        </p:spPr>
        <p:txBody>
          <a:bodyPr wrap="square" rtlCol="0" anchor="t">
            <a:spAutoFit/>
          </a:bodyPr>
          <a:lstStyle/>
          <a:p>
            <a:r>
              <a:rPr lang="zh-CN" altLang="en-US"/>
              <a:t>你会被直接带到相关文件或案例的界面中。</a:t>
            </a:r>
          </a:p>
        </p:txBody>
      </p:sp>
    </p:spTree>
  </p:cSld>
  <p:clrMapOvr>
    <a:masterClrMapping/>
  </p:clrMapOvr>
  <p:transition spd="med">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descr="QQ截图20220126113944"/>
          <p:cNvPicPr>
            <a:picLocks noChangeAspect="1"/>
          </p:cNvPicPr>
          <p:nvPr/>
        </p:nvPicPr>
        <p:blipFill>
          <a:blip r:embed="rId3"/>
          <a:stretch>
            <a:fillRect/>
          </a:stretch>
        </p:blipFill>
        <p:spPr>
          <a:xfrm>
            <a:off x="77470" y="720725"/>
            <a:ext cx="8944610" cy="3843655"/>
          </a:xfrm>
          <a:prstGeom prst="rect">
            <a:avLst/>
          </a:prstGeom>
        </p:spPr>
      </p:pic>
      <p:sp>
        <p:nvSpPr>
          <p:cNvPr id="5" name="文本框 4"/>
          <p:cNvSpPr txBox="1"/>
          <p:nvPr/>
        </p:nvSpPr>
        <p:spPr>
          <a:xfrm>
            <a:off x="179705" y="5084445"/>
            <a:ext cx="8706485" cy="368300"/>
          </a:xfrm>
          <a:prstGeom prst="rect">
            <a:avLst/>
          </a:prstGeom>
          <a:noFill/>
        </p:spPr>
        <p:txBody>
          <a:bodyPr wrap="square" rtlCol="0" anchor="t">
            <a:spAutoFit/>
          </a:bodyPr>
          <a:lstStyle/>
          <a:p>
            <a:r>
              <a:rPr lang="zh-CN" altLang="en-US"/>
              <a:t>引文格式指南工具列出了HeinOnline中可用的标题，以及与该标题相关的引文。</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2"/>
          <a:stretch>
            <a:fillRect/>
          </a:stretch>
        </p:blipFill>
        <p:spPr>
          <a:xfrm>
            <a:off x="98425" y="548640"/>
            <a:ext cx="8905875" cy="2859405"/>
          </a:xfrm>
          <a:prstGeom prst="rect">
            <a:avLst/>
          </a:prstGeom>
        </p:spPr>
      </p:pic>
      <p:sp>
        <p:nvSpPr>
          <p:cNvPr id="5" name="文本框 4"/>
          <p:cNvSpPr txBox="1"/>
          <p:nvPr/>
        </p:nvSpPr>
        <p:spPr>
          <a:xfrm>
            <a:off x="252730" y="3500755"/>
            <a:ext cx="8648065" cy="368300"/>
          </a:xfrm>
          <a:prstGeom prst="rect">
            <a:avLst/>
          </a:prstGeom>
          <a:noFill/>
        </p:spPr>
        <p:txBody>
          <a:bodyPr wrap="square" rtlCol="0" anchor="t">
            <a:spAutoFit/>
          </a:bodyPr>
          <a:lstStyle/>
          <a:p>
            <a:r>
              <a:rPr lang="zh-CN" altLang="en-US"/>
              <a:t>对于标题有多种引用格式的情况，您将在指南中看到列出的每种格式。</a:t>
            </a:r>
          </a:p>
        </p:txBody>
      </p:sp>
      <p:pic>
        <p:nvPicPr>
          <p:cNvPr id="8" name="图片 7"/>
          <p:cNvPicPr>
            <a:picLocks noChangeAspect="1"/>
          </p:cNvPicPr>
          <p:nvPr/>
        </p:nvPicPr>
        <p:blipFill>
          <a:blip r:embed="rId3"/>
          <a:stretch>
            <a:fillRect/>
          </a:stretch>
        </p:blipFill>
        <p:spPr>
          <a:xfrm>
            <a:off x="98425" y="3931920"/>
            <a:ext cx="8919845" cy="2860040"/>
          </a:xfrm>
          <a:prstGeom prst="rect">
            <a:avLst/>
          </a:prstGeom>
        </p:spPr>
      </p:pic>
    </p:spTree>
  </p:cSld>
  <p:clrMapOvr>
    <a:masterClrMapping/>
  </p:clrMapOvr>
  <p:transition spd="med">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1231" y="20"/>
            <a:ext cx="8229600" cy="3096344"/>
          </a:xfrm>
        </p:spPr>
        <p:txBody>
          <a:bodyPr>
            <a:normAutofit/>
          </a:bodyPr>
          <a:lstStyle/>
          <a:p>
            <a:pPr marL="742950" indent="-742950" algn="l"/>
            <a:r>
              <a:rPr lang="en-US" altLang="zh-CN" sz="3200" b="1" dirty="0" smtClean="0">
                <a:latin typeface="Accord SF" pitchFamily="2" charset="0"/>
              </a:rPr>
              <a:t>   </a:t>
            </a:r>
            <a:r>
              <a:rPr lang="zh-CN" altLang="en-US" sz="3200" b="1" dirty="0" smtClean="0">
                <a:latin typeface="Accord SF" pitchFamily="2" charset="0"/>
              </a:rPr>
              <a:t>知道</a:t>
            </a:r>
            <a:r>
              <a:rPr lang="zh-CN" altLang="en-US" sz="3200" b="1" dirty="0">
                <a:latin typeface="Accord SF" pitchFamily="2" charset="0"/>
              </a:rPr>
              <a:t>文章的引证</a:t>
            </a:r>
            <a:r>
              <a:rPr lang="zh-CN" altLang="en-US" sz="3200" b="1" dirty="0" smtClean="0">
                <a:latin typeface="Accord SF" pitchFamily="2" charset="0"/>
              </a:rPr>
              <a:t>号，找一篇特定</a:t>
            </a:r>
            <a:r>
              <a:rPr lang="zh-CN" altLang="en-US" sz="3200" b="1" dirty="0">
                <a:latin typeface="Accord SF" pitchFamily="2" charset="0"/>
              </a:rPr>
              <a:t>的文章，请使用</a:t>
            </a:r>
            <a:r>
              <a:rPr lang="zh-CN" altLang="en-US" sz="3200" b="1" dirty="0">
                <a:latin typeface="Times New Roman" panose="02020603050405020304" pitchFamily="18" charset="0"/>
              </a:rPr>
              <a:t>“</a:t>
            </a:r>
            <a:r>
              <a:rPr lang="en-US" altLang="zh-CN" sz="3200" b="1" dirty="0">
                <a:latin typeface="Accord SF" pitchFamily="2" charset="0"/>
              </a:rPr>
              <a:t>Citation </a:t>
            </a:r>
            <a:r>
              <a:rPr lang="en-US" altLang="zh-CN" sz="3200" b="1" dirty="0" smtClean="0">
                <a:latin typeface="Times New Roman" panose="02020603050405020304" pitchFamily="18" charset="0"/>
              </a:rPr>
              <a:t>”</a:t>
            </a:r>
            <a:endParaRPr lang="zh-CN" altLang="en-US" sz="4000" b="1" dirty="0"/>
          </a:p>
        </p:txBody>
      </p:sp>
      <p:sp>
        <p:nvSpPr>
          <p:cNvPr id="4" name="文本框 3"/>
          <p:cNvSpPr txBox="1"/>
          <p:nvPr/>
        </p:nvSpPr>
        <p:spPr>
          <a:xfrm>
            <a:off x="914400" y="2121725"/>
            <a:ext cx="7543800" cy="4523105"/>
          </a:xfrm>
          <a:prstGeom prst="rect">
            <a:avLst/>
          </a:prstGeom>
          <a:noFill/>
        </p:spPr>
        <p:txBody>
          <a:bodyPr wrap="square" rtlCol="0">
            <a:spAutoFit/>
          </a:bodyPr>
          <a:lstStyle/>
          <a:p>
            <a:pPr algn="just"/>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为了方便使用者准确地引用或找到某一篇国际期刊发表的文章，国际期刊的每一篇文章都有一个对应的引证号。国际期刊的引证号一般由三部分组成，例如某篇文章的引证号为</a:t>
            </a:r>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108 H. L. R. 80</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，其代表的意思为：哈佛法学评论（</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sym typeface="+mn-ea"/>
              </a:rPr>
              <a:t>Harvard Law Review</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）第</a:t>
            </a:r>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108</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卷第</a:t>
            </a:r>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80</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页的那篇文章。</a:t>
            </a:r>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获取引证号信息可通过</a:t>
            </a:r>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citation format guide tool</a:t>
            </a:r>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，它位于高级检索工具栏右侧 </a:t>
            </a:r>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descr="QQ截图20220126114322"/>
          <p:cNvPicPr>
            <a:picLocks noChangeAspect="1"/>
          </p:cNvPicPr>
          <p:nvPr/>
        </p:nvPicPr>
        <p:blipFill>
          <a:blip r:embed="rId3"/>
          <a:stretch>
            <a:fillRect/>
          </a:stretch>
        </p:blipFill>
        <p:spPr>
          <a:xfrm>
            <a:off x="8255" y="549275"/>
            <a:ext cx="9088120" cy="1813560"/>
          </a:xfrm>
          <a:prstGeom prst="rect">
            <a:avLst/>
          </a:prstGeom>
        </p:spPr>
      </p:pic>
      <p:sp>
        <p:nvSpPr>
          <p:cNvPr id="6" name="文本框 5"/>
          <p:cNvSpPr txBox="1"/>
          <p:nvPr/>
        </p:nvSpPr>
        <p:spPr>
          <a:xfrm>
            <a:off x="107315" y="2425700"/>
            <a:ext cx="8704580" cy="368300"/>
          </a:xfrm>
          <a:prstGeom prst="rect">
            <a:avLst/>
          </a:prstGeom>
          <a:noFill/>
        </p:spPr>
        <p:txBody>
          <a:bodyPr wrap="square" rtlCol="0" anchor="t">
            <a:spAutoFit/>
          </a:bodyPr>
          <a:lstStyle/>
          <a:p>
            <a:r>
              <a:rPr lang="zh-CN" altLang="en-US"/>
              <a:t>使用a - z索引可以快速跳转到特定的标题</a:t>
            </a:r>
          </a:p>
        </p:txBody>
      </p:sp>
      <p:pic>
        <p:nvPicPr>
          <p:cNvPr id="7" name="图片 6" descr="QQ截图20220126114522"/>
          <p:cNvPicPr>
            <a:picLocks noChangeAspect="1"/>
          </p:cNvPicPr>
          <p:nvPr/>
        </p:nvPicPr>
        <p:blipFill>
          <a:blip r:embed="rId4"/>
          <a:stretch>
            <a:fillRect/>
          </a:stretch>
        </p:blipFill>
        <p:spPr>
          <a:xfrm>
            <a:off x="2540" y="2710180"/>
            <a:ext cx="9109710" cy="1689735"/>
          </a:xfrm>
          <a:prstGeom prst="rect">
            <a:avLst/>
          </a:prstGeom>
        </p:spPr>
      </p:pic>
      <p:sp>
        <p:nvSpPr>
          <p:cNvPr id="9" name="文本框 8"/>
          <p:cNvSpPr txBox="1"/>
          <p:nvPr/>
        </p:nvSpPr>
        <p:spPr>
          <a:xfrm>
            <a:off x="144780" y="6483985"/>
            <a:ext cx="5583555" cy="368300"/>
          </a:xfrm>
          <a:prstGeom prst="rect">
            <a:avLst/>
          </a:prstGeom>
          <a:noFill/>
        </p:spPr>
        <p:txBody>
          <a:bodyPr wrap="square" rtlCol="0" anchor="t">
            <a:spAutoFit/>
          </a:bodyPr>
          <a:lstStyle/>
          <a:p>
            <a:r>
              <a:rPr lang="zh-CN" altLang="en-US"/>
              <a:t>您可以在标题中输入引文信息并直接跳转到文档。</a:t>
            </a:r>
          </a:p>
        </p:txBody>
      </p:sp>
      <p:pic>
        <p:nvPicPr>
          <p:cNvPr id="10" name="图片 9" descr="QQ截图20220126115820"/>
          <p:cNvPicPr>
            <a:picLocks noChangeAspect="1"/>
          </p:cNvPicPr>
          <p:nvPr/>
        </p:nvPicPr>
        <p:blipFill>
          <a:blip r:embed="rId5"/>
          <a:stretch>
            <a:fillRect/>
          </a:stretch>
        </p:blipFill>
        <p:spPr>
          <a:xfrm>
            <a:off x="-36195" y="4437380"/>
            <a:ext cx="9149080" cy="205105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03648" y="563910"/>
            <a:ext cx="6491288" cy="704850"/>
          </a:xfrm>
        </p:spPr>
        <p:txBody>
          <a:bodyPr/>
          <a:lstStyle/>
          <a:p>
            <a:pPr eaLnBrk="1" hangingPunct="1"/>
            <a:r>
              <a:rPr lang="en-US" altLang="zh-CN" sz="3200" b="1" dirty="0" err="1" smtClean="0">
                <a:ea typeface="宋体" panose="02010600030101010101" pitchFamily="2" charset="-122"/>
              </a:rPr>
              <a:t>HeinOnline</a:t>
            </a:r>
            <a:r>
              <a:rPr lang="zh-CN" altLang="en-US" sz="3200" b="1" dirty="0" smtClean="0">
                <a:ea typeface="宋体" panose="02010600030101010101" pitchFamily="2" charset="-122"/>
              </a:rPr>
              <a:t>数据库收录内容介绍</a:t>
            </a:r>
          </a:p>
        </p:txBody>
      </p:sp>
      <p:sp>
        <p:nvSpPr>
          <p:cNvPr id="365571" name="Rectangle 3"/>
          <p:cNvSpPr>
            <a:spLocks noGrp="1" noChangeArrowheads="1"/>
          </p:cNvSpPr>
          <p:nvPr>
            <p:ph type="body" idx="1"/>
          </p:nvPr>
        </p:nvSpPr>
        <p:spPr>
          <a:xfrm>
            <a:off x="179512" y="1412776"/>
            <a:ext cx="8321578" cy="5184576"/>
          </a:xfrm>
        </p:spPr>
        <p:txBody>
          <a:bodyPr>
            <a:normAutofit/>
          </a:bodyPr>
          <a:lstStyle/>
          <a:p>
            <a:pPr marL="1005205" lvl="1" indent="-660400" eaLnBrk="1" hangingPunct="1">
              <a:buFontTx/>
              <a:buBlip>
                <a:blip r:embed="rId3"/>
              </a:buBlip>
            </a:pPr>
            <a:r>
              <a:rPr lang="zh-CN" altLang="en-US" dirty="0" smtClean="0">
                <a:ea typeface="宋体" panose="02010600030101010101" pitchFamily="2" charset="-122"/>
              </a:rPr>
              <a:t>全球最大、收录最全的基于</a:t>
            </a:r>
            <a:r>
              <a:rPr lang="en-US" altLang="zh-CN" dirty="0" smtClean="0">
                <a:ea typeface="宋体" panose="02010600030101010101" pitchFamily="2" charset="-122"/>
              </a:rPr>
              <a:t>PDF</a:t>
            </a:r>
            <a:r>
              <a:rPr lang="zh-CN" altLang="en-US" dirty="0" smtClean="0">
                <a:ea typeface="宋体" panose="02010600030101010101" pitchFamily="2" charset="-122"/>
              </a:rPr>
              <a:t>浏览格式的全文法学文献数据库</a:t>
            </a:r>
            <a:endParaRPr lang="en-US" altLang="zh-CN" dirty="0" smtClean="0">
              <a:ea typeface="宋体" panose="02010600030101010101" pitchFamily="2" charset="-122"/>
            </a:endParaRPr>
          </a:p>
          <a:p>
            <a:pPr marL="1005205" lvl="1" indent="-660400" eaLnBrk="1" hangingPunct="1">
              <a:buFontTx/>
              <a:buBlip>
                <a:blip r:embed="rId3"/>
              </a:buBlip>
            </a:pPr>
            <a:r>
              <a:rPr lang="zh-CN" altLang="en-US" dirty="0" smtClean="0">
                <a:ea typeface="宋体" panose="02010600030101010101" pitchFamily="2" charset="-122"/>
              </a:rPr>
              <a:t>收录的文献包括：法律法规、学术期刊、学术专著、政府文件、判例等</a:t>
            </a:r>
            <a:endParaRPr lang="en-US" altLang="zh-CN" dirty="0" smtClean="0">
              <a:ea typeface="宋体" panose="02010600030101010101" pitchFamily="2" charset="-122"/>
            </a:endParaRPr>
          </a:p>
          <a:p>
            <a:pPr marL="1005205" lvl="1" indent="-660400" eaLnBrk="1" hangingPunct="1">
              <a:buFontTx/>
              <a:buBlip>
                <a:blip r:embed="rId3"/>
              </a:buBlip>
            </a:pPr>
            <a:r>
              <a:rPr lang="zh-CN" altLang="en-US" dirty="0" smtClean="0">
                <a:ea typeface="宋体" panose="02010600030101010101" pitchFamily="2" charset="-122"/>
              </a:rPr>
              <a:t>收录的文献涵盖近</a:t>
            </a:r>
            <a:r>
              <a:rPr lang="en-US" altLang="zh-CN" dirty="0" smtClean="0">
                <a:ea typeface="宋体" panose="02010600030101010101" pitchFamily="2" charset="-122"/>
              </a:rPr>
              <a:t>100</a:t>
            </a:r>
            <a:r>
              <a:rPr lang="zh-CN" altLang="en-US" dirty="0" smtClean="0">
                <a:ea typeface="宋体" panose="02010600030101010101" pitchFamily="2" charset="-122"/>
              </a:rPr>
              <a:t>个国家和地区，主要包括：美国、英国、英联邦国家、欧洲、亚洲、北美洲、非洲等。</a:t>
            </a:r>
          </a:p>
          <a:p>
            <a:pPr marL="1005205" lvl="1" indent="-660400" eaLnBrk="1" hangingPunct="1">
              <a:buFontTx/>
              <a:buBlip>
                <a:blip r:embed="rId3"/>
              </a:buBlip>
            </a:pPr>
            <a:endParaRPr lang="zh-CN" altLang="en-US" dirty="0" smtClean="0">
              <a:solidFill>
                <a:srgbClr val="FF0000"/>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533400" y="1524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400" dirty="0">
                <a:latin typeface="Accord SF" pitchFamily="2" charset="0"/>
                <a:ea typeface="宋体" panose="02010600030101010101" pitchFamily="2" charset="-122"/>
              </a:rPr>
              <a:t>检索结果</a:t>
            </a:r>
            <a:endParaRPr lang="en-US" altLang="zh-CN" sz="3400" dirty="0">
              <a:latin typeface="Accord SF" pitchFamily="2" charset="0"/>
              <a:ea typeface="宋体" panose="02010600030101010101" pitchFamily="2" charset="-122"/>
            </a:endParaRPr>
          </a:p>
        </p:txBody>
      </p:sp>
      <p:pic>
        <p:nvPicPr>
          <p:cNvPr id="10242" name="Picture 2"/>
          <p:cNvPicPr>
            <a:picLocks noChangeAspect="1" noChangeArrowheads="1"/>
          </p:cNvPicPr>
          <p:nvPr/>
        </p:nvPicPr>
        <p:blipFill>
          <a:blip r:embed="rId2" cstate="print"/>
          <a:srcRect/>
          <a:stretch>
            <a:fillRect/>
          </a:stretch>
        </p:blipFill>
        <p:spPr bwMode="auto">
          <a:xfrm>
            <a:off x="1" y="1196753"/>
            <a:ext cx="9144000" cy="566124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67544" y="704999"/>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4000" b="1" dirty="0">
                <a:latin typeface="Accord SF" pitchFamily="2" charset="0"/>
                <a:ea typeface="宋体" panose="02010600030101010101" pitchFamily="2" charset="-122"/>
              </a:rPr>
              <a:t>文章的处理</a:t>
            </a:r>
          </a:p>
        </p:txBody>
      </p:sp>
      <p:sp>
        <p:nvSpPr>
          <p:cNvPr id="4" name="Text Box 4"/>
          <p:cNvSpPr txBox="1">
            <a:spLocks noChangeArrowheads="1"/>
          </p:cNvSpPr>
          <p:nvPr/>
        </p:nvSpPr>
        <p:spPr bwMode="auto">
          <a:xfrm>
            <a:off x="683568" y="1835527"/>
            <a:ext cx="7416824" cy="310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Ø"/>
            </a:pPr>
            <a:r>
              <a:rPr lang="zh-CN" altLang="en-US" sz="2800" dirty="0" smtClean="0">
                <a:ea typeface="宋体" panose="02010600030101010101" pitchFamily="2" charset="-122"/>
              </a:rPr>
              <a:t>文章</a:t>
            </a:r>
            <a:r>
              <a:rPr lang="zh-CN" altLang="en-US" sz="2800" dirty="0">
                <a:ea typeface="宋体" panose="02010600030101010101" pitchFamily="2" charset="-122"/>
              </a:rPr>
              <a:t>的</a:t>
            </a:r>
            <a:r>
              <a:rPr lang="zh-CN" altLang="en-US" sz="2800" dirty="0" smtClean="0">
                <a:ea typeface="宋体" panose="02010600030101010101" pitchFamily="2" charset="-122"/>
              </a:rPr>
              <a:t>浏览和阅读</a:t>
            </a:r>
            <a:endParaRPr lang="en-US" altLang="zh-CN" sz="2800" dirty="0" smtClean="0">
              <a:ea typeface="宋体" panose="02010600030101010101" pitchFamily="2" charset="-122"/>
            </a:endParaRPr>
          </a:p>
          <a:p>
            <a:pPr eaLnBrk="1" hangingPunct="1">
              <a:spcBef>
                <a:spcPct val="50000"/>
              </a:spcBef>
              <a:buFont typeface="Wingdings" panose="05000000000000000000" pitchFamily="2" charset="2"/>
              <a:buChar char="Ø"/>
            </a:pPr>
            <a:r>
              <a:rPr lang="zh-CN" altLang="en-US" sz="2800" dirty="0" smtClean="0">
                <a:ea typeface="宋体" panose="02010600030101010101" pitchFamily="2" charset="-122"/>
              </a:rPr>
              <a:t>文章的学术影响力</a:t>
            </a:r>
            <a:endParaRPr lang="en-US" altLang="zh-CN" sz="2800" dirty="0" smtClean="0">
              <a:ea typeface="宋体" panose="02010600030101010101" pitchFamily="2" charset="-122"/>
            </a:endParaRPr>
          </a:p>
          <a:p>
            <a:pPr eaLnBrk="1" hangingPunct="1">
              <a:spcBef>
                <a:spcPct val="50000"/>
              </a:spcBef>
              <a:buFont typeface="Wingdings" panose="05000000000000000000" pitchFamily="2" charset="2"/>
              <a:buChar char="Ø"/>
            </a:pPr>
            <a:r>
              <a:rPr lang="zh-CN" altLang="en-US" sz="2800" dirty="0" smtClean="0">
                <a:ea typeface="宋体" panose="02010600030101010101" pitchFamily="2" charset="-122"/>
              </a:rPr>
              <a:t>文章</a:t>
            </a:r>
            <a:r>
              <a:rPr lang="zh-CN" altLang="en-US" sz="2800" dirty="0">
                <a:ea typeface="宋体" panose="02010600030101010101" pitchFamily="2" charset="-122"/>
              </a:rPr>
              <a:t>引用前人的成果</a:t>
            </a:r>
          </a:p>
          <a:p>
            <a:pPr eaLnBrk="1" hangingPunct="1">
              <a:spcBef>
                <a:spcPct val="50000"/>
              </a:spcBef>
              <a:buFont typeface="Wingdings" panose="05000000000000000000" pitchFamily="2" charset="2"/>
              <a:buChar char="Ø"/>
            </a:pPr>
            <a:r>
              <a:rPr lang="zh-CN" altLang="en-US" sz="2800" dirty="0">
                <a:ea typeface="宋体" panose="02010600030101010101" pitchFamily="2" charset="-122"/>
              </a:rPr>
              <a:t>文章被后人引用的信</a:t>
            </a:r>
            <a:r>
              <a:rPr lang="zh-CN" altLang="en-US" sz="2800" dirty="0" smtClean="0">
                <a:ea typeface="宋体" panose="02010600030101010101" pitchFamily="2" charset="-122"/>
              </a:rPr>
              <a:t>息</a:t>
            </a:r>
            <a:endParaRPr lang="en-US" altLang="zh-CN" sz="2800" dirty="0" smtClean="0">
              <a:ea typeface="宋体" panose="02010600030101010101" pitchFamily="2" charset="-122"/>
            </a:endParaRPr>
          </a:p>
          <a:p>
            <a:pPr eaLnBrk="1" hangingPunct="1">
              <a:spcBef>
                <a:spcPct val="50000"/>
              </a:spcBef>
              <a:buFont typeface="Wingdings" panose="05000000000000000000" pitchFamily="2" charset="2"/>
              <a:buChar char="Ø"/>
            </a:pPr>
            <a:r>
              <a:rPr lang="zh-CN" altLang="en-US" sz="2800" dirty="0" smtClean="0">
                <a:ea typeface="宋体" panose="02010600030101010101" pitchFamily="2" charset="-122"/>
              </a:rPr>
              <a:t>作者的学术影响力及其发表的相关文章</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67744" y="260648"/>
            <a:ext cx="4941192" cy="523220"/>
          </a:xfrm>
          <a:prstGeom prst="rect">
            <a:avLst/>
          </a:prstGeom>
          <a:noFill/>
        </p:spPr>
        <p:txBody>
          <a:bodyPr wrap="square" rtlCol="0">
            <a:spAutoFit/>
          </a:bodyPr>
          <a:lstStyle/>
          <a:p>
            <a:pPr algn="ctr"/>
            <a:r>
              <a:rPr lang="zh-CN" altLang="en-US" sz="2800" dirty="0" smtClean="0">
                <a:solidFill>
                  <a:srgbClr val="FF0000"/>
                </a:solidFill>
                <a:latin typeface="华文楷体" panose="02010600040101010101" pitchFamily="2" charset="-122"/>
                <a:ea typeface="华文楷体" panose="02010600040101010101" pitchFamily="2" charset="-122"/>
              </a:rPr>
              <a:t>文章的浏览和阅读</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12290" name="Picture 2"/>
          <p:cNvPicPr>
            <a:picLocks noChangeAspect="1" noChangeArrowheads="1"/>
          </p:cNvPicPr>
          <p:nvPr/>
        </p:nvPicPr>
        <p:blipFill>
          <a:blip r:embed="rId2" cstate="print"/>
          <a:srcRect/>
          <a:stretch>
            <a:fillRect/>
          </a:stretch>
        </p:blipFill>
        <p:spPr bwMode="auto">
          <a:xfrm>
            <a:off x="755576" y="908720"/>
            <a:ext cx="7704856" cy="594928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2447764" y="262574"/>
            <a:ext cx="4248472" cy="523220"/>
          </a:xfrm>
          <a:prstGeom prst="rect">
            <a:avLst/>
          </a:prstGeom>
          <a:noFill/>
          <a:ln>
            <a:noFill/>
          </a:ln>
        </p:spPr>
        <p:txBody>
          <a:bodyPr wrap="square" rtlCol="0">
            <a:spAutoFit/>
          </a:bodyPr>
          <a:lstStyle/>
          <a:p>
            <a:pPr>
              <a:spcBef>
                <a:spcPct val="50000"/>
              </a:spcBef>
            </a:pPr>
            <a:r>
              <a:rPr lang="zh-CN" altLang="en-US" sz="2800" dirty="0" smtClean="0">
                <a:solidFill>
                  <a:srgbClr val="FF0000"/>
                </a:solidFill>
                <a:ea typeface="宋体" panose="02010600030101010101" pitchFamily="2" charset="-122"/>
              </a:rPr>
              <a:t>文章的学术影响力</a:t>
            </a:r>
            <a:endParaRPr lang="en-US" altLang="zh-CN" sz="2800" dirty="0" smtClean="0">
              <a:solidFill>
                <a:srgbClr val="FF0000"/>
              </a:solidFill>
              <a:ea typeface="宋体" panose="02010600030101010101" pitchFamily="2" charset="-122"/>
            </a:endParaRPr>
          </a:p>
        </p:txBody>
      </p:sp>
      <p:sp>
        <p:nvSpPr>
          <p:cNvPr id="30" name="矩形 29"/>
          <p:cNvSpPr/>
          <p:nvPr/>
        </p:nvSpPr>
        <p:spPr>
          <a:xfrm>
            <a:off x="467544" y="1198891"/>
            <a:ext cx="7704856" cy="1015663"/>
          </a:xfrm>
          <a:prstGeom prst="rect">
            <a:avLst/>
          </a:prstGeom>
        </p:spPr>
        <p:txBody>
          <a:bodyPr wrap="square">
            <a:spAutoFit/>
          </a:bodyPr>
          <a:lstStyle/>
          <a:p>
            <a:pPr lvl="1">
              <a:spcBef>
                <a:spcPct val="50000"/>
              </a:spcBef>
              <a:buFont typeface="Wingdings" panose="05000000000000000000" pitchFamily="2" charset="2"/>
              <a:buChar char="Ø"/>
            </a:pPr>
            <a:r>
              <a:rPr lang="en-US" altLang="zh-CN" sz="2400" dirty="0" smtClean="0">
                <a:ea typeface="宋体" panose="02010600030101010101" pitchFamily="2" charset="-122"/>
              </a:rPr>
              <a:t>335</a:t>
            </a:r>
            <a:r>
              <a:rPr lang="zh-CN" altLang="en-US" sz="2400" dirty="0" smtClean="0">
                <a:ea typeface="宋体" panose="02010600030101010101" pitchFamily="2" charset="-122"/>
              </a:rPr>
              <a:t>篇文章曾经引用过这篇文章</a:t>
            </a:r>
            <a:endParaRPr lang="en-US" altLang="zh-CN" sz="2400" dirty="0" smtClean="0">
              <a:ea typeface="宋体" panose="02010600030101010101" pitchFamily="2" charset="-122"/>
            </a:endParaRPr>
          </a:p>
          <a:p>
            <a:pPr lvl="1">
              <a:spcBef>
                <a:spcPct val="50000"/>
              </a:spcBef>
              <a:buFont typeface="Wingdings" panose="05000000000000000000" pitchFamily="2" charset="2"/>
              <a:buChar char="Ø"/>
            </a:pPr>
            <a:r>
              <a:rPr lang="zh-CN" altLang="en-US" sz="2400" dirty="0" smtClean="0">
                <a:ea typeface="宋体" panose="02010600030101010101" pitchFamily="2" charset="-122"/>
              </a:rPr>
              <a:t>最近</a:t>
            </a:r>
            <a:r>
              <a:rPr lang="en-US" altLang="zh-CN" sz="2400" dirty="0" smtClean="0">
                <a:ea typeface="宋体" panose="02010600030101010101" pitchFamily="2" charset="-122"/>
              </a:rPr>
              <a:t>12</a:t>
            </a:r>
            <a:r>
              <a:rPr lang="zh-CN" altLang="en-US" sz="2400" dirty="0" smtClean="0">
                <a:ea typeface="宋体" panose="02010600030101010101" pitchFamily="2" charset="-122"/>
              </a:rPr>
              <a:t>个月全球有多少学者曾经关注过这篇文章</a:t>
            </a:r>
            <a:endParaRPr lang="en-US" altLang="zh-CN" sz="2400" dirty="0" smtClean="0">
              <a:ea typeface="宋体" panose="02010600030101010101" pitchFamily="2" charset="-122"/>
            </a:endParaRPr>
          </a:p>
        </p:txBody>
      </p:sp>
      <p:pic>
        <p:nvPicPr>
          <p:cNvPr id="11266" name="Picture 2"/>
          <p:cNvPicPr>
            <a:picLocks noChangeAspect="1" noChangeArrowheads="1"/>
          </p:cNvPicPr>
          <p:nvPr/>
        </p:nvPicPr>
        <p:blipFill>
          <a:blip r:embed="rId2" cstate="print"/>
          <a:srcRect/>
          <a:stretch>
            <a:fillRect/>
          </a:stretch>
        </p:blipFill>
        <p:spPr bwMode="auto">
          <a:xfrm>
            <a:off x="179512" y="2852936"/>
            <a:ext cx="4680520" cy="3168352"/>
          </a:xfrm>
          <a:prstGeom prst="rect">
            <a:avLst/>
          </a:prstGeom>
          <a:noFill/>
          <a:ln w="9525">
            <a:noFill/>
            <a:miter lim="800000"/>
            <a:headEnd/>
            <a:tailEnd/>
          </a:ln>
        </p:spPr>
      </p:pic>
      <p:sp>
        <p:nvSpPr>
          <p:cNvPr id="34" name="圆角矩形标注 33"/>
          <p:cNvSpPr/>
          <p:nvPr/>
        </p:nvSpPr>
        <p:spPr>
          <a:xfrm>
            <a:off x="5436096" y="2852936"/>
            <a:ext cx="3528392" cy="3456384"/>
          </a:xfrm>
          <a:prstGeom prst="wedgeRoundRectCallout">
            <a:avLst>
              <a:gd name="adj1" fmla="val -88681"/>
              <a:gd name="adj2" fmla="val 1740"/>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dirty="0" smtClean="0">
              <a:solidFill>
                <a:srgbClr val="FF0000"/>
              </a:solidFill>
              <a:latin typeface="华文楷体" panose="02010600040101010101" pitchFamily="2" charset="-122"/>
              <a:ea typeface="华文楷体" panose="02010600040101010101" pitchFamily="2" charset="-122"/>
            </a:endParaRPr>
          </a:p>
          <a:p>
            <a:pPr algn="ctr"/>
            <a:r>
              <a:rPr lang="en-US" altLang="zh-CN" sz="2800" dirty="0" smtClean="0">
                <a:solidFill>
                  <a:schemeClr val="bg1"/>
                </a:solidFill>
                <a:latin typeface="华文楷体" panose="02010600040101010101" pitchFamily="2" charset="-122"/>
                <a:ea typeface="华文楷体" panose="02010600040101010101" pitchFamily="2" charset="-122"/>
              </a:rPr>
              <a:t>1</a:t>
            </a:r>
            <a:r>
              <a:rPr lang="zh-CN" altLang="en-US" sz="2800" dirty="0" smtClean="0">
                <a:solidFill>
                  <a:schemeClr val="bg1"/>
                </a:solidFill>
                <a:latin typeface="华文楷体" panose="02010600040101010101" pitchFamily="2" charset="-122"/>
                <a:ea typeface="华文楷体" panose="02010600040101010101" pitchFamily="2" charset="-122"/>
              </a:rPr>
              <a:t>、有</a:t>
            </a:r>
            <a:r>
              <a:rPr lang="en-US" altLang="zh-CN" sz="2800" dirty="0" smtClean="0">
                <a:solidFill>
                  <a:schemeClr val="bg1"/>
                </a:solidFill>
                <a:latin typeface="华文楷体" panose="02010600040101010101" pitchFamily="2" charset="-122"/>
                <a:ea typeface="华文楷体" panose="02010600040101010101" pitchFamily="2" charset="-122"/>
              </a:rPr>
              <a:t>335</a:t>
            </a:r>
            <a:r>
              <a:rPr lang="zh-CN" altLang="en-US" sz="2800" dirty="0" smtClean="0">
                <a:solidFill>
                  <a:schemeClr val="bg1"/>
                </a:solidFill>
                <a:latin typeface="华文楷体" panose="02010600040101010101" pitchFamily="2" charset="-122"/>
                <a:ea typeface="华文楷体" panose="02010600040101010101" pitchFamily="2" charset="-122"/>
              </a:rPr>
              <a:t>篇文章曾经引用过这篇文章，点击以后进入到这些文章；</a:t>
            </a:r>
            <a:endParaRPr lang="en-US" altLang="zh-CN" sz="2800" dirty="0" smtClean="0">
              <a:solidFill>
                <a:schemeClr val="bg1"/>
              </a:solidFill>
              <a:latin typeface="华文楷体" panose="02010600040101010101" pitchFamily="2" charset="-122"/>
              <a:ea typeface="华文楷体" panose="02010600040101010101" pitchFamily="2" charset="-122"/>
            </a:endParaRPr>
          </a:p>
          <a:p>
            <a:pPr algn="ctr"/>
            <a:r>
              <a:rPr lang="en-US" altLang="zh-CN" sz="2800" dirty="0" smtClean="0">
                <a:solidFill>
                  <a:schemeClr val="bg1"/>
                </a:solidFill>
                <a:latin typeface="华文楷体" panose="02010600040101010101" pitchFamily="2" charset="-122"/>
                <a:ea typeface="华文楷体" panose="02010600040101010101" pitchFamily="2" charset="-122"/>
              </a:rPr>
              <a:t>2</a:t>
            </a:r>
            <a:r>
              <a:rPr lang="zh-CN" altLang="en-US" sz="2800" dirty="0" smtClean="0">
                <a:solidFill>
                  <a:schemeClr val="bg1"/>
                </a:solidFill>
                <a:latin typeface="华文楷体" panose="02010600040101010101" pitchFamily="2" charset="-122"/>
                <a:ea typeface="华文楷体" panose="02010600040101010101" pitchFamily="2" charset="-122"/>
              </a:rPr>
              <a:t>、最近</a:t>
            </a:r>
            <a:r>
              <a:rPr lang="en-US" altLang="zh-CN" sz="2800" dirty="0" smtClean="0">
                <a:solidFill>
                  <a:schemeClr val="bg1"/>
                </a:solidFill>
                <a:latin typeface="华文楷体" panose="02010600040101010101" pitchFamily="2" charset="-122"/>
                <a:ea typeface="华文楷体" panose="02010600040101010101" pitchFamily="2" charset="-122"/>
              </a:rPr>
              <a:t>12</a:t>
            </a:r>
            <a:r>
              <a:rPr lang="zh-CN" altLang="en-US" sz="2800" dirty="0" smtClean="0">
                <a:solidFill>
                  <a:schemeClr val="bg1"/>
                </a:solidFill>
                <a:latin typeface="华文楷体" panose="02010600040101010101" pitchFamily="2" charset="-122"/>
                <a:ea typeface="华文楷体" panose="02010600040101010101" pitchFamily="2" charset="-122"/>
              </a:rPr>
              <a:t>个月全球共有</a:t>
            </a:r>
            <a:r>
              <a:rPr lang="en-US" altLang="zh-CN" sz="2800" dirty="0" smtClean="0">
                <a:solidFill>
                  <a:schemeClr val="bg1"/>
                </a:solidFill>
                <a:latin typeface="华文楷体" panose="02010600040101010101" pitchFamily="2" charset="-122"/>
                <a:ea typeface="华文楷体" panose="02010600040101010101" pitchFamily="2" charset="-122"/>
              </a:rPr>
              <a:t>189</a:t>
            </a:r>
            <a:r>
              <a:rPr lang="zh-CN" altLang="en-US" sz="2800" dirty="0" smtClean="0">
                <a:solidFill>
                  <a:schemeClr val="bg1"/>
                </a:solidFill>
                <a:latin typeface="华文楷体" panose="02010600040101010101" pitchFamily="2" charset="-122"/>
                <a:ea typeface="华文楷体" panose="02010600040101010101" pitchFamily="2" charset="-122"/>
              </a:rPr>
              <a:t>人次的学者曾经关注过这篇文章</a:t>
            </a:r>
            <a:endParaRPr lang="zh-CN" altLang="zh-CN" sz="2800" dirty="0" smtClean="0">
              <a:solidFill>
                <a:schemeClr val="bg1"/>
              </a:solidFill>
              <a:latin typeface="华文楷体" panose="02010600040101010101" pitchFamily="2" charset="-122"/>
              <a:ea typeface="华文楷体" panose="02010600040101010101" pitchFamily="2" charset="-122"/>
            </a:endParaRPr>
          </a:p>
          <a:p>
            <a:pPr algn="ctr"/>
            <a:endParaRPr lang="zh-CN" altLang="en-US" sz="2800" dirty="0">
              <a:solidFill>
                <a:srgbClr val="FF0000"/>
              </a:solidFill>
              <a:latin typeface="华文楷体" panose="02010600040101010101" pitchFamily="2" charset="-122"/>
              <a:ea typeface="华文楷体" panose="02010600040101010101" pitchFamily="2" charset="-122"/>
            </a:endParaRPr>
          </a:p>
        </p:txBody>
      </p:sp>
    </p:spTree>
  </p:cSld>
  <p:clrMapOvr>
    <a:masterClrMapping/>
  </p:clrMapOvr>
  <p:transition spd="med">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107950" y="620395"/>
            <a:ext cx="9022080" cy="4451350"/>
          </a:xfrm>
          <a:prstGeom prst="rect">
            <a:avLst/>
          </a:prstGeom>
        </p:spPr>
      </p:pic>
      <p:sp>
        <p:nvSpPr>
          <p:cNvPr id="6" name="文本框 5"/>
          <p:cNvSpPr txBox="1"/>
          <p:nvPr/>
        </p:nvSpPr>
        <p:spPr>
          <a:xfrm>
            <a:off x="160020" y="5165725"/>
            <a:ext cx="8842375" cy="1198880"/>
          </a:xfrm>
          <a:prstGeom prst="rect">
            <a:avLst/>
          </a:prstGeom>
          <a:noFill/>
        </p:spPr>
        <p:txBody>
          <a:bodyPr wrap="square" rtlCol="0" anchor="t">
            <a:spAutoFit/>
          </a:bodyPr>
          <a:lstStyle/>
          <a:p>
            <a:r>
              <a:rPr lang="zh-CN" altLang="en-US" b="1"/>
              <a:t>查找引用文献</a:t>
            </a:r>
          </a:p>
          <a:p>
            <a:r>
              <a:rPr lang="zh-CN" altLang="en-US"/>
              <a:t>文件中的引用</a:t>
            </a:r>
          </a:p>
          <a:p>
            <a:r>
              <a:rPr lang="zh-CN" altLang="en-US"/>
              <a:t>当浏览</a:t>
            </a:r>
            <a:r>
              <a:rPr lang="en-US" altLang="zh-CN"/>
              <a:t>HeinOnline</a:t>
            </a:r>
            <a:r>
              <a:rPr lang="zh-CN" altLang="en-US"/>
              <a:t>文档材料时，用户会发现文档中引用的引文已自动链接，以便于导航。如果引用文件的引文存在于HeinOnline中，则该引文将在文件中以蓝色突出显示。</a:t>
            </a:r>
          </a:p>
        </p:txBody>
      </p:sp>
      <p:sp>
        <p:nvSpPr>
          <p:cNvPr id="7" name="文本框 6"/>
          <p:cNvSpPr txBox="1"/>
          <p:nvPr/>
        </p:nvSpPr>
        <p:spPr>
          <a:xfrm>
            <a:off x="107950" y="6381750"/>
            <a:ext cx="8895080" cy="368300"/>
          </a:xfrm>
          <a:prstGeom prst="rect">
            <a:avLst/>
          </a:prstGeom>
          <a:noFill/>
        </p:spPr>
        <p:txBody>
          <a:bodyPr wrap="square" rtlCol="0" anchor="t">
            <a:spAutoFit/>
          </a:bodyPr>
          <a:lstStyle/>
          <a:p>
            <a:r>
              <a:rPr lang="en-US" altLang="zh-CN"/>
              <a:t> </a:t>
            </a:r>
            <a:r>
              <a:rPr lang="zh-CN" altLang="en-US"/>
              <a:t>单击蓝色突出显示的文本可以调出引用的材料，无论是文章、案例还是政府文件。</a:t>
            </a:r>
          </a:p>
        </p:txBody>
      </p:sp>
    </p:spTree>
  </p:cSld>
  <p:clrMapOvr>
    <a:masterClrMapping/>
  </p:clrMapOvr>
  <p:transition spd="med">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2"/>
          <p:cNvSpPr/>
          <p:nvPr/>
        </p:nvSpPr>
        <p:spPr>
          <a:xfrm>
            <a:off x="0" y="942958"/>
            <a:ext cx="9144000" cy="171451"/>
          </a:xfrm>
          <a:prstGeom prst="flowChartTerminator">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971600" y="260648"/>
            <a:ext cx="7366119" cy="523220"/>
          </a:xfrm>
          <a:prstGeom prst="rect">
            <a:avLst/>
          </a:prstGeom>
        </p:spPr>
        <p:txBody>
          <a:bodyPr wrap="none">
            <a:spAutoFit/>
          </a:bodyPr>
          <a:lstStyle/>
          <a:p>
            <a:r>
              <a:rPr lang="zh-CN" altLang="zh-CN" sz="2800" dirty="0" smtClean="0">
                <a:solidFill>
                  <a:srgbClr val="FF0000"/>
                </a:solidFill>
                <a:latin typeface="华文楷体" panose="02010600040101010101" pitchFamily="2" charset="-122"/>
                <a:ea typeface="华文楷体" panose="02010600040101010101" pitchFamily="2" charset="-122"/>
              </a:rPr>
              <a:t>文章所引用的其他的文章的信息</a:t>
            </a:r>
            <a:r>
              <a:rPr lang="en-US" altLang="zh-CN" sz="2800" dirty="0" smtClean="0">
                <a:solidFill>
                  <a:srgbClr val="FF0000"/>
                </a:solidFill>
                <a:latin typeface="华文楷体" panose="02010600040101010101" pitchFamily="2" charset="-122"/>
                <a:ea typeface="华文楷体" panose="02010600040101010101" pitchFamily="2" charset="-122"/>
              </a:rPr>
              <a:t>---</a:t>
            </a:r>
            <a:r>
              <a:rPr lang="zh-CN" altLang="en-US" sz="2800" dirty="0" smtClean="0">
                <a:solidFill>
                  <a:srgbClr val="FF0000"/>
                </a:solidFill>
                <a:latin typeface="华文楷体" panose="02010600040101010101" pitchFamily="2" charset="-122"/>
                <a:ea typeface="华文楷体" panose="02010600040101010101" pitchFamily="2" charset="-122"/>
              </a:rPr>
              <a:t>参考文献</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13315" name="Picture 3"/>
          <p:cNvPicPr>
            <a:picLocks noChangeAspect="1" noChangeArrowheads="1"/>
          </p:cNvPicPr>
          <p:nvPr/>
        </p:nvPicPr>
        <p:blipFill>
          <a:blip r:embed="rId2" cstate="print"/>
          <a:srcRect/>
          <a:stretch>
            <a:fillRect/>
          </a:stretch>
        </p:blipFill>
        <p:spPr bwMode="auto">
          <a:xfrm>
            <a:off x="251520" y="1628800"/>
            <a:ext cx="3888432" cy="4824536"/>
          </a:xfrm>
          <a:prstGeom prst="rect">
            <a:avLst/>
          </a:prstGeom>
          <a:noFill/>
          <a:ln w="9525">
            <a:noFill/>
            <a:miter lim="800000"/>
            <a:headEnd/>
            <a:tailEnd/>
          </a:ln>
        </p:spPr>
      </p:pic>
      <p:sp>
        <p:nvSpPr>
          <p:cNvPr id="13" name="圆角矩形标注 12"/>
          <p:cNvSpPr/>
          <p:nvPr/>
        </p:nvSpPr>
        <p:spPr>
          <a:xfrm>
            <a:off x="5615608" y="1196752"/>
            <a:ext cx="3528392" cy="1944216"/>
          </a:xfrm>
          <a:prstGeom prst="wedgeRoundRectCallout">
            <a:avLst>
              <a:gd name="adj1" fmla="val -104564"/>
              <a:gd name="adj2" fmla="val 38470"/>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latin typeface="华文楷体" panose="02010600040101010101" pitchFamily="2" charset="-122"/>
                <a:ea typeface="华文楷体" panose="02010600040101010101" pitchFamily="2" charset="-122"/>
              </a:rPr>
              <a:t>点击高亮显示的文章或判例的引证号，进入到所引用的文章或判例的全文</a:t>
            </a:r>
            <a:endParaRPr lang="zh-CN" altLang="en-US" sz="2800" dirty="0">
              <a:solidFill>
                <a:schemeClr val="bg1"/>
              </a:solidFill>
              <a:latin typeface="华文楷体" panose="02010600040101010101" pitchFamily="2" charset="-122"/>
              <a:ea typeface="华文楷体" panose="02010600040101010101" pitchFamily="2" charset="-122"/>
            </a:endParaRPr>
          </a:p>
        </p:txBody>
      </p:sp>
      <p:pic>
        <p:nvPicPr>
          <p:cNvPr id="13316" name="Picture 4"/>
          <p:cNvPicPr>
            <a:picLocks noChangeAspect="1" noChangeArrowheads="1"/>
          </p:cNvPicPr>
          <p:nvPr/>
        </p:nvPicPr>
        <p:blipFill>
          <a:blip r:embed="rId3" cstate="print"/>
          <a:srcRect/>
          <a:stretch>
            <a:fillRect/>
          </a:stretch>
        </p:blipFill>
        <p:spPr bwMode="auto">
          <a:xfrm>
            <a:off x="4391472" y="4005064"/>
            <a:ext cx="4752528" cy="2852937"/>
          </a:xfrm>
          <a:prstGeom prst="rect">
            <a:avLst/>
          </a:prstGeom>
          <a:noFill/>
          <a:ln w="9525">
            <a:noFill/>
            <a:miter lim="800000"/>
            <a:headEnd/>
            <a:tailEnd/>
          </a:ln>
        </p:spPr>
      </p:pic>
      <p:sp>
        <p:nvSpPr>
          <p:cNvPr id="17" name="环形箭头 16"/>
          <p:cNvSpPr/>
          <p:nvPr/>
        </p:nvSpPr>
        <p:spPr>
          <a:xfrm>
            <a:off x="3779912" y="2996952"/>
            <a:ext cx="1224136" cy="1368152"/>
          </a:xfrm>
          <a:prstGeom prst="circularArrow">
            <a:avLst>
              <a:gd name="adj1" fmla="val 12500"/>
              <a:gd name="adj2" fmla="val 3021512"/>
              <a:gd name="adj3" fmla="val 20457681"/>
              <a:gd name="adj4" fmla="val 14853193"/>
              <a:gd name="adj5" fmla="val 2118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2"/>
          <p:cNvSpPr/>
          <p:nvPr/>
        </p:nvSpPr>
        <p:spPr>
          <a:xfrm>
            <a:off x="0" y="942958"/>
            <a:ext cx="9144000" cy="171451"/>
          </a:xfrm>
          <a:prstGeom prst="flowChartTerminator">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59632" y="260648"/>
            <a:ext cx="7007046" cy="523220"/>
          </a:xfrm>
          <a:prstGeom prst="rect">
            <a:avLst/>
          </a:prstGeom>
        </p:spPr>
        <p:txBody>
          <a:bodyPr wrap="none">
            <a:spAutoFit/>
          </a:bodyPr>
          <a:lstStyle/>
          <a:p>
            <a:r>
              <a:rPr lang="zh-CN" altLang="zh-CN" sz="2800" dirty="0" smtClean="0">
                <a:solidFill>
                  <a:srgbClr val="FF0000"/>
                </a:solidFill>
                <a:latin typeface="华文楷体" panose="02010600040101010101" pitchFamily="2" charset="-122"/>
                <a:ea typeface="华文楷体" panose="02010600040101010101" pitchFamily="2" charset="-122"/>
              </a:rPr>
              <a:t>文章所引用的</a:t>
            </a:r>
            <a:r>
              <a:rPr lang="zh-CN" altLang="en-US" sz="2800" dirty="0" smtClean="0">
                <a:solidFill>
                  <a:srgbClr val="FF0000"/>
                </a:solidFill>
                <a:latin typeface="华文楷体" panose="02010600040101010101" pitchFamily="2" charset="-122"/>
                <a:ea typeface="华文楷体" panose="02010600040101010101" pitchFamily="2" charset="-122"/>
              </a:rPr>
              <a:t>判例的全文（</a:t>
            </a:r>
            <a:r>
              <a:rPr lang="en-US" altLang="zh-CN" sz="2800" dirty="0" smtClean="0">
                <a:solidFill>
                  <a:srgbClr val="FF0000"/>
                </a:solidFill>
                <a:latin typeface="华文楷体" panose="02010600040101010101" pitchFamily="2" charset="-122"/>
                <a:ea typeface="华文楷体" panose="02010600040101010101" pitchFamily="2" charset="-122"/>
              </a:rPr>
              <a:t>494 U. S. 56</a:t>
            </a:r>
            <a:r>
              <a:rPr lang="zh-CN" altLang="en-US" sz="2800" dirty="0" smtClean="0">
                <a:solidFill>
                  <a:srgbClr val="FF0000"/>
                </a:solidFill>
                <a:latin typeface="华文楷体" panose="02010600040101010101" pitchFamily="2" charset="-122"/>
                <a:ea typeface="华文楷体" panose="02010600040101010101" pitchFamily="2" charset="-122"/>
              </a:rPr>
              <a:t>）</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14338" name="Picture 2"/>
          <p:cNvPicPr>
            <a:picLocks noChangeAspect="1" noChangeArrowheads="1"/>
          </p:cNvPicPr>
          <p:nvPr/>
        </p:nvPicPr>
        <p:blipFill>
          <a:blip r:embed="rId2" cstate="print"/>
          <a:srcRect/>
          <a:stretch>
            <a:fillRect/>
          </a:stretch>
        </p:blipFill>
        <p:spPr bwMode="auto">
          <a:xfrm>
            <a:off x="467544" y="1268761"/>
            <a:ext cx="8208912" cy="558924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2"/>
          <p:cNvSpPr/>
          <p:nvPr/>
        </p:nvSpPr>
        <p:spPr>
          <a:xfrm>
            <a:off x="0" y="942958"/>
            <a:ext cx="9144000" cy="171451"/>
          </a:xfrm>
          <a:prstGeom prst="flowChartTerminator">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31640" y="260648"/>
            <a:ext cx="7007046" cy="523220"/>
          </a:xfrm>
          <a:prstGeom prst="rect">
            <a:avLst/>
          </a:prstGeom>
        </p:spPr>
        <p:txBody>
          <a:bodyPr wrap="none">
            <a:spAutoFit/>
          </a:bodyPr>
          <a:lstStyle/>
          <a:p>
            <a:r>
              <a:rPr lang="zh-CN" altLang="zh-CN" sz="2800" dirty="0" smtClean="0">
                <a:solidFill>
                  <a:srgbClr val="FF0000"/>
                </a:solidFill>
                <a:latin typeface="华文楷体" panose="02010600040101010101" pitchFamily="2" charset="-122"/>
                <a:ea typeface="华文楷体" panose="02010600040101010101" pitchFamily="2" charset="-122"/>
              </a:rPr>
              <a:t>文章所引用的</a:t>
            </a:r>
            <a:r>
              <a:rPr lang="zh-CN" altLang="en-US" sz="2800" dirty="0" smtClean="0">
                <a:solidFill>
                  <a:srgbClr val="FF0000"/>
                </a:solidFill>
                <a:latin typeface="华文楷体" panose="02010600040101010101" pitchFamily="2" charset="-122"/>
                <a:ea typeface="华文楷体" panose="02010600040101010101" pitchFamily="2" charset="-122"/>
              </a:rPr>
              <a:t>判例的全文（</a:t>
            </a:r>
            <a:r>
              <a:rPr lang="en-US" altLang="zh-CN" sz="2800" dirty="0" smtClean="0">
                <a:solidFill>
                  <a:srgbClr val="FF0000"/>
                </a:solidFill>
                <a:latin typeface="华文楷体" panose="02010600040101010101" pitchFamily="2" charset="-122"/>
                <a:ea typeface="华文楷体" panose="02010600040101010101" pitchFamily="2" charset="-122"/>
              </a:rPr>
              <a:t>494 U. S. 56</a:t>
            </a:r>
            <a:r>
              <a:rPr lang="zh-CN" altLang="en-US" sz="2800" dirty="0" smtClean="0">
                <a:solidFill>
                  <a:srgbClr val="FF0000"/>
                </a:solidFill>
                <a:latin typeface="华文楷体" panose="02010600040101010101" pitchFamily="2" charset="-122"/>
                <a:ea typeface="华文楷体" panose="02010600040101010101" pitchFamily="2" charset="-122"/>
              </a:rPr>
              <a:t>）</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15362" name="Picture 2"/>
          <p:cNvPicPr>
            <a:picLocks noChangeAspect="1" noChangeArrowheads="1"/>
          </p:cNvPicPr>
          <p:nvPr/>
        </p:nvPicPr>
        <p:blipFill>
          <a:blip r:embed="rId2" cstate="print"/>
          <a:srcRect/>
          <a:stretch>
            <a:fillRect/>
          </a:stretch>
        </p:blipFill>
        <p:spPr bwMode="auto">
          <a:xfrm>
            <a:off x="0" y="1196752"/>
            <a:ext cx="9144000" cy="5472608"/>
          </a:xfrm>
          <a:prstGeom prst="rect">
            <a:avLst/>
          </a:prstGeom>
          <a:noFill/>
          <a:ln w="9525">
            <a:noFill/>
            <a:miter lim="800000"/>
            <a:headEnd/>
            <a:tailEnd/>
          </a:ln>
        </p:spPr>
      </p:pic>
      <p:sp>
        <p:nvSpPr>
          <p:cNvPr id="6" name="圆角矩形标注 5"/>
          <p:cNvSpPr/>
          <p:nvPr/>
        </p:nvSpPr>
        <p:spPr>
          <a:xfrm>
            <a:off x="827584" y="1772816"/>
            <a:ext cx="2448272" cy="1296144"/>
          </a:xfrm>
          <a:prstGeom prst="wedgeRoundRectCallout">
            <a:avLst>
              <a:gd name="adj1" fmla="val -29264"/>
              <a:gd name="adj2" fmla="val -71903"/>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latin typeface="华文楷体" panose="02010600040101010101" pitchFamily="2" charset="-122"/>
                <a:ea typeface="华文楷体" panose="02010600040101010101" pitchFamily="2" charset="-122"/>
              </a:rPr>
              <a:t>点击进入引用这个判例的</a:t>
            </a:r>
            <a:r>
              <a:rPr lang="en-US" altLang="zh-CN" sz="2800" dirty="0" smtClean="0">
                <a:solidFill>
                  <a:schemeClr val="bg1"/>
                </a:solidFill>
                <a:latin typeface="华文楷体" panose="02010600040101010101" pitchFamily="2" charset="-122"/>
                <a:ea typeface="华文楷体" panose="02010600040101010101" pitchFamily="2" charset="-122"/>
              </a:rPr>
              <a:t>498</a:t>
            </a:r>
            <a:r>
              <a:rPr lang="zh-CN" altLang="en-US" sz="2800" dirty="0" smtClean="0">
                <a:solidFill>
                  <a:schemeClr val="bg1"/>
                </a:solidFill>
                <a:latin typeface="华文楷体" panose="02010600040101010101" pitchFamily="2" charset="-122"/>
                <a:ea typeface="华文楷体" panose="02010600040101010101" pitchFamily="2" charset="-122"/>
              </a:rPr>
              <a:t>篇文章</a:t>
            </a:r>
            <a:endParaRPr lang="zh-CN" altLang="en-US" sz="2800" dirty="0">
              <a:solidFill>
                <a:schemeClr val="bg1"/>
              </a:solidFill>
              <a:latin typeface="华文楷体" panose="02010600040101010101" pitchFamily="2" charset="-122"/>
              <a:ea typeface="华文楷体" panose="02010600040101010101" pitchFamily="2" charset="-122"/>
            </a:endParaRP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2"/>
          <a:stretch>
            <a:fillRect/>
          </a:stretch>
        </p:blipFill>
        <p:spPr>
          <a:xfrm>
            <a:off x="107950" y="765175"/>
            <a:ext cx="8900160" cy="3520440"/>
          </a:xfrm>
          <a:prstGeom prst="rect">
            <a:avLst/>
          </a:prstGeom>
        </p:spPr>
      </p:pic>
      <p:sp>
        <p:nvSpPr>
          <p:cNvPr id="5" name="文本框 4"/>
          <p:cNvSpPr txBox="1"/>
          <p:nvPr/>
        </p:nvSpPr>
        <p:spPr>
          <a:xfrm>
            <a:off x="107315" y="4534535"/>
            <a:ext cx="8878570" cy="2030095"/>
          </a:xfrm>
          <a:prstGeom prst="rect">
            <a:avLst/>
          </a:prstGeom>
          <a:noFill/>
        </p:spPr>
        <p:txBody>
          <a:bodyPr wrap="square" rtlCol="0" anchor="t">
            <a:spAutoFit/>
          </a:bodyPr>
          <a:lstStyle/>
          <a:p>
            <a:r>
              <a:rPr lang="zh-CN" altLang="en-US" b="1"/>
              <a:t>生成和导出引文</a:t>
            </a:r>
          </a:p>
          <a:p>
            <a:endParaRPr lang="zh-CN" altLang="en-US"/>
          </a:p>
          <a:p>
            <a:r>
              <a:rPr lang="zh-CN" altLang="en-US"/>
              <a:t>引用按钮</a:t>
            </a:r>
          </a:p>
          <a:p>
            <a:endParaRPr lang="zh-CN" altLang="en-US"/>
          </a:p>
          <a:p>
            <a:r>
              <a:rPr lang="zh-CN" altLang="en-US"/>
              <a:t>一旦您在HeinOnline中找到了一个来源（文档），您当然会想要引用它作为将来的参考。为一个来源生成引用是很容易的，因为HeinOnline为界面中找到的每个文档提供了多种格式的预生成引文。要查看它们，只需单击任何文档目录上方的“引用”按钮。</a:t>
            </a:r>
          </a:p>
        </p:txBody>
      </p:sp>
    </p:spTree>
  </p:cSld>
  <p:clrMapOvr>
    <a:masterClrMapping/>
  </p:clrMapOvr>
  <p:transition spd="med">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107950" y="692785"/>
            <a:ext cx="8825865" cy="3817620"/>
          </a:xfrm>
          <a:prstGeom prst="rect">
            <a:avLst/>
          </a:prstGeom>
        </p:spPr>
      </p:pic>
      <p:sp>
        <p:nvSpPr>
          <p:cNvPr id="6" name="文本框 5"/>
          <p:cNvSpPr txBox="1"/>
          <p:nvPr/>
        </p:nvSpPr>
        <p:spPr>
          <a:xfrm>
            <a:off x="206375" y="4816475"/>
            <a:ext cx="8727440" cy="1753235"/>
          </a:xfrm>
          <a:prstGeom prst="rect">
            <a:avLst/>
          </a:prstGeom>
          <a:noFill/>
        </p:spPr>
        <p:txBody>
          <a:bodyPr wrap="square" rtlCol="0" anchor="t">
            <a:spAutoFit/>
          </a:bodyPr>
          <a:lstStyle/>
          <a:p>
            <a:r>
              <a:rPr lang="zh-CN" altLang="en-US"/>
              <a:t>该工具以各种格式提供文件引用，包括美国心理协会（APA）、芝加哥、蓝皮书和牛津大学法律权威引用标准（OSCOLA）等。</a:t>
            </a:r>
          </a:p>
          <a:p>
            <a:endParaRPr lang="zh-CN" altLang="en-US"/>
          </a:p>
          <a:p>
            <a:endParaRPr lang="zh-CN" altLang="en-US"/>
          </a:p>
          <a:p>
            <a:r>
              <a:rPr lang="zh-CN" altLang="en-US"/>
              <a:t>当使用该工具定位期刊引文时，用户将看到他们能够将引文导出到多个平台，包括Refworks、Endnote和NoodleTools。</a:t>
            </a: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59632" y="779934"/>
            <a:ext cx="6491288" cy="704850"/>
          </a:xfrm>
        </p:spPr>
        <p:txBody>
          <a:bodyPr/>
          <a:lstStyle/>
          <a:p>
            <a:pPr eaLnBrk="1" hangingPunct="1"/>
            <a:r>
              <a:rPr lang="en-US" altLang="zh-CN" sz="3200" b="1" dirty="0" err="1" smtClean="0">
                <a:ea typeface="宋体" panose="02010600030101010101" pitchFamily="2" charset="-122"/>
              </a:rPr>
              <a:t>HeinOnline</a:t>
            </a:r>
            <a:r>
              <a:rPr lang="zh-CN" altLang="en-US" sz="3200" b="1" dirty="0" smtClean="0">
                <a:ea typeface="宋体" panose="02010600030101010101" pitchFamily="2" charset="-122"/>
              </a:rPr>
              <a:t>数据库收录内容特点</a:t>
            </a:r>
          </a:p>
        </p:txBody>
      </p:sp>
      <p:sp>
        <p:nvSpPr>
          <p:cNvPr id="365571" name="Rectangle 3"/>
          <p:cNvSpPr>
            <a:spLocks noGrp="1" noChangeArrowheads="1"/>
          </p:cNvSpPr>
          <p:nvPr>
            <p:ph type="body" idx="1"/>
          </p:nvPr>
        </p:nvSpPr>
        <p:spPr>
          <a:xfrm>
            <a:off x="0" y="1485796"/>
            <a:ext cx="8858280" cy="4824536"/>
          </a:xfrm>
        </p:spPr>
        <p:txBody>
          <a:bodyPr>
            <a:normAutofit fontScale="80000" lnSpcReduction="10000"/>
          </a:bodyPr>
          <a:lstStyle/>
          <a:p>
            <a:pPr marL="344805" lvl="1" indent="0" eaLnBrk="1" hangingPunct="1">
              <a:buFontTx/>
              <a:buNone/>
            </a:pPr>
            <a:r>
              <a:rPr lang="en-US" altLang="zh-CN" sz="2600" b="1" dirty="0" smtClean="0">
                <a:ea typeface="宋体" panose="02010600030101010101" pitchFamily="2" charset="-122"/>
              </a:rPr>
              <a:t>尽管HeinOnline文库的总部位于美国，但</a:t>
            </a:r>
            <a:r>
              <a:rPr lang="zh-CN" altLang="en-US" sz="2600" b="1" dirty="0" smtClean="0">
                <a:ea typeface="宋体" panose="02010600030101010101" pitchFamily="2" charset="-122"/>
              </a:rPr>
              <a:t>它</a:t>
            </a:r>
            <a:r>
              <a:rPr lang="en-US" altLang="zh-CN" sz="2600" b="1" dirty="0" smtClean="0">
                <a:ea typeface="宋体" panose="02010600030101010101" pitchFamily="2" charset="-122"/>
              </a:rPr>
              <a:t>也一直不遗余力地为用户提供来自世界其他国家和地区的非英语文献。在HeinOnline的3000</a:t>
            </a:r>
            <a:r>
              <a:rPr lang="zh-CN" altLang="en-US" sz="2600" b="1" dirty="0" smtClean="0">
                <a:ea typeface="宋体" panose="02010600030101010101" pitchFamily="2" charset="-122"/>
              </a:rPr>
              <a:t>余</a:t>
            </a:r>
            <a:r>
              <a:rPr lang="en-US" altLang="zh-CN" sz="2600" b="1" dirty="0" smtClean="0">
                <a:ea typeface="宋体" panose="02010600030101010101" pitchFamily="2" charset="-122"/>
              </a:rPr>
              <a:t>种期刊中，有40％是在美国境外出版的，而且</a:t>
            </a:r>
            <a:r>
              <a:rPr lang="zh-CN" altLang="en-US" sz="2600" b="1" dirty="0" smtClean="0">
                <a:ea typeface="宋体" panose="02010600030101010101" pitchFamily="2" charset="-122"/>
              </a:rPr>
              <a:t>她</a:t>
            </a:r>
            <a:r>
              <a:rPr lang="en-US" altLang="zh-CN" sz="2600" b="1" dirty="0" smtClean="0">
                <a:ea typeface="宋体" panose="02010600030101010101" pitchFamily="2" charset="-122"/>
              </a:rPr>
              <a:t>们已经对非英语的期刊进行了编译。</a:t>
            </a:r>
          </a:p>
          <a:p>
            <a:pPr marL="344805" lvl="1" indent="0" eaLnBrk="1" hangingPunct="1">
              <a:buFontTx/>
              <a:buNone/>
            </a:pPr>
            <a:endParaRPr lang="en-US" altLang="zh-CN" sz="2600" dirty="0" smtClean="0">
              <a:ea typeface="宋体" panose="02010600030101010101" pitchFamily="2" charset="-122"/>
            </a:endParaRPr>
          </a:p>
          <a:p>
            <a:pPr marL="1005205" lvl="1" indent="-660400" eaLnBrk="1" hangingPunct="1">
              <a:buFontTx/>
              <a:buBlip>
                <a:blip r:embed="rId3"/>
              </a:buBlip>
            </a:pPr>
            <a:r>
              <a:rPr lang="en-US" altLang="zh-CN" sz="2600" dirty="0" smtClean="0">
                <a:ea typeface="宋体" panose="02010600030101010101" pitchFamily="2" charset="-122"/>
              </a:rPr>
              <a:t>3000</a:t>
            </a:r>
            <a:r>
              <a:rPr lang="zh-CN" altLang="en-US" sz="2600" dirty="0" smtClean="0">
                <a:ea typeface="宋体" panose="02010600030101010101" pitchFamily="2" charset="-122"/>
              </a:rPr>
              <a:t>余种全球核心法学期刊，绝大部分可以回溯到创刊号</a:t>
            </a:r>
          </a:p>
          <a:p>
            <a:pPr marL="1005205" lvl="1" indent="-660400" eaLnBrk="1" hangingPunct="1">
              <a:buFontTx/>
              <a:buBlip>
                <a:blip r:embed="rId3"/>
              </a:buBlip>
            </a:pPr>
            <a:r>
              <a:rPr lang="zh-CN" altLang="en-US" sz="2600" dirty="0" smtClean="0">
                <a:ea typeface="宋体" panose="02010600030101010101" pitchFamily="2" charset="-122"/>
              </a:rPr>
              <a:t>全球排名前</a:t>
            </a:r>
            <a:r>
              <a:rPr lang="en-US" altLang="zh-CN" sz="2600" dirty="0" smtClean="0">
                <a:ea typeface="宋体" panose="02010600030101010101" pitchFamily="2" charset="-122"/>
              </a:rPr>
              <a:t>500</a:t>
            </a:r>
            <a:r>
              <a:rPr lang="zh-CN" altLang="en-US" sz="2600" dirty="0" smtClean="0">
                <a:ea typeface="宋体" panose="02010600030101010101" pitchFamily="2" charset="-122"/>
              </a:rPr>
              <a:t>的核心法学期刊，</a:t>
            </a:r>
            <a:r>
              <a:rPr lang="en-US" altLang="zh-CN" sz="2600" dirty="0" err="1" smtClean="0">
                <a:ea typeface="宋体" panose="02010600030101010101" pitchFamily="2" charset="-122"/>
              </a:rPr>
              <a:t>HeinOnline</a:t>
            </a:r>
            <a:r>
              <a:rPr lang="zh-CN" altLang="en-US" sz="2600" dirty="0" smtClean="0">
                <a:ea typeface="宋体" panose="02010600030101010101" pitchFamily="2" charset="-122"/>
              </a:rPr>
              <a:t>均收录，且都可以回溯到创刊号</a:t>
            </a:r>
          </a:p>
          <a:p>
            <a:pPr marL="1005205" lvl="1" indent="-660400" eaLnBrk="1" hangingPunct="1">
              <a:buFontTx/>
              <a:buBlip>
                <a:blip r:embed="rId3"/>
              </a:buBlip>
            </a:pPr>
            <a:r>
              <a:rPr lang="zh-CN" altLang="en-US" sz="2600" dirty="0" smtClean="0">
                <a:solidFill>
                  <a:srgbClr val="FF0000"/>
                </a:solidFill>
                <a:ea typeface="宋体" panose="02010600030101010101" pitchFamily="2" charset="-122"/>
              </a:rPr>
              <a:t>期刊最早可以回溯到</a:t>
            </a:r>
            <a:r>
              <a:rPr lang="en-US" altLang="zh-CN" sz="2600" dirty="0" smtClean="0">
                <a:solidFill>
                  <a:srgbClr val="FF0000"/>
                </a:solidFill>
                <a:ea typeface="宋体" panose="02010600030101010101" pitchFamily="2" charset="-122"/>
              </a:rPr>
              <a:t>1788</a:t>
            </a:r>
            <a:r>
              <a:rPr lang="zh-CN" altLang="en-US" sz="2600" dirty="0" smtClean="0">
                <a:solidFill>
                  <a:srgbClr val="FF0000"/>
                </a:solidFill>
                <a:ea typeface="宋体" panose="02010600030101010101" pitchFamily="2" charset="-122"/>
              </a:rPr>
              <a:t>年，大部分期刊收录到当前期</a:t>
            </a:r>
          </a:p>
          <a:p>
            <a:pPr marL="1005205" lvl="1" indent="-660400" eaLnBrk="1" hangingPunct="1">
              <a:buFontTx/>
              <a:buBlip>
                <a:blip r:embed="rId3"/>
              </a:buBlip>
            </a:pPr>
            <a:r>
              <a:rPr lang="zh-CN" altLang="en-US" sz="2600" dirty="0" smtClean="0">
                <a:ea typeface="宋体" panose="02010600030101010101" pitchFamily="2" charset="-122"/>
              </a:rPr>
              <a:t>法学各学科排名前</a:t>
            </a:r>
            <a:r>
              <a:rPr lang="en-US" altLang="zh-CN" sz="2600" dirty="0" smtClean="0">
                <a:ea typeface="宋体" panose="02010600030101010101" pitchFamily="2" charset="-122"/>
              </a:rPr>
              <a:t>20</a:t>
            </a:r>
            <a:r>
              <a:rPr lang="zh-CN" altLang="en-US" sz="2600" dirty="0" smtClean="0">
                <a:ea typeface="宋体" panose="02010600030101010101" pitchFamily="2" charset="-122"/>
              </a:rPr>
              <a:t>的核心期刊基本收录</a:t>
            </a:r>
            <a:endParaRPr lang="en-US" altLang="zh-CN" sz="2600" dirty="0" smtClean="0">
              <a:ea typeface="宋体" panose="02010600030101010101" pitchFamily="2" charset="-122"/>
            </a:endParaRPr>
          </a:p>
          <a:p>
            <a:pPr marL="1005205" lvl="1" indent="-660400" eaLnBrk="1" hangingPunct="1">
              <a:buFontTx/>
              <a:buBlip>
                <a:blip r:embed="rId3"/>
              </a:buBlip>
            </a:pPr>
            <a:r>
              <a:rPr lang="zh-CN" altLang="en-US" sz="2600" dirty="0" smtClean="0">
                <a:ea typeface="宋体" panose="02010600030101010101" pitchFamily="2" charset="-122"/>
              </a:rPr>
              <a:t>收录</a:t>
            </a:r>
            <a:r>
              <a:rPr lang="en-US" altLang="zh-CN" sz="2600" dirty="0" smtClean="0">
                <a:ea typeface="宋体" panose="02010600030101010101" pitchFamily="2" charset="-122"/>
              </a:rPr>
              <a:t>SSCI</a:t>
            </a:r>
            <a:r>
              <a:rPr lang="zh-CN" altLang="en-US" sz="2600" dirty="0" smtClean="0">
                <a:ea typeface="宋体" panose="02010600030101010101" pitchFamily="2" charset="-122"/>
              </a:rPr>
              <a:t>可检索的法学期刊</a:t>
            </a:r>
            <a:r>
              <a:rPr lang="en-US" altLang="zh-CN" sz="2600" dirty="0" smtClean="0">
                <a:ea typeface="宋体" panose="02010600030101010101" pitchFamily="2" charset="-122"/>
              </a:rPr>
              <a:t>100</a:t>
            </a:r>
            <a:r>
              <a:rPr lang="zh-CN" altLang="en-US" sz="2600" dirty="0" smtClean="0">
                <a:ea typeface="宋体" panose="02010600030101010101" pitchFamily="2" charset="-122"/>
              </a:rPr>
              <a:t>余种，同行评审的期刊</a:t>
            </a:r>
            <a:r>
              <a:rPr lang="en-US" altLang="zh-CN" sz="2600" dirty="0" smtClean="0">
                <a:ea typeface="宋体" panose="02010600030101010101" pitchFamily="2" charset="-122"/>
              </a:rPr>
              <a:t>500</a:t>
            </a:r>
            <a:r>
              <a:rPr lang="zh-CN" altLang="en-US" sz="2600" dirty="0" smtClean="0">
                <a:ea typeface="宋体" panose="02010600030101010101" pitchFamily="2" charset="-122"/>
              </a:rPr>
              <a:t>多种</a:t>
            </a:r>
          </a:p>
          <a:p>
            <a:pPr marL="1005205" lvl="1" indent="-660400" eaLnBrk="1" hangingPunct="1">
              <a:buFontTx/>
              <a:buBlip>
                <a:blip r:embed="rId3"/>
              </a:buBlip>
            </a:pPr>
            <a:endParaRPr lang="zh-CN" altLang="en-US" sz="2600" dirty="0" smtClean="0">
              <a:ea typeface="宋体" panose="02010600030101010101" pitchFamily="2" charset="-122"/>
            </a:endParaRPr>
          </a:p>
          <a:p>
            <a:pPr marL="1005205" lvl="1" indent="-660400" eaLnBrk="1" hangingPunct="1">
              <a:buFontTx/>
              <a:buBlip>
                <a:blip r:embed="rId3"/>
              </a:buBlip>
            </a:pPr>
            <a:r>
              <a:rPr lang="zh-CN" altLang="en-US" sz="2600" dirty="0" smtClean="0">
                <a:ea typeface="宋体" panose="02010600030101010101" pitchFamily="2" charset="-122"/>
              </a:rPr>
              <a:t>超过</a:t>
            </a:r>
            <a:r>
              <a:rPr lang="en-US" altLang="zh-CN" sz="2600" dirty="0" smtClean="0">
                <a:ea typeface="宋体" panose="02010600030101010101" pitchFamily="2" charset="-122"/>
              </a:rPr>
              <a:t>17000</a:t>
            </a:r>
            <a:r>
              <a:rPr lang="zh-CN" altLang="en-US" sz="2600" dirty="0" smtClean="0">
                <a:ea typeface="宋体" panose="02010600030101010101" pitchFamily="2" charset="-122"/>
              </a:rPr>
              <a:t>多部学术著作和书籍，最早收录到</a:t>
            </a:r>
            <a:r>
              <a:rPr lang="en-US" altLang="zh-CN" sz="2600" dirty="0" smtClean="0">
                <a:ea typeface="宋体" panose="02010600030101010101" pitchFamily="2" charset="-122"/>
              </a:rPr>
              <a:t>16</a:t>
            </a:r>
            <a:r>
              <a:rPr lang="zh-CN" altLang="en-US" sz="2600" dirty="0" smtClean="0">
                <a:ea typeface="宋体" panose="02010600030101010101" pitchFamily="2" charset="-122"/>
              </a:rPr>
              <a:t>世纪</a:t>
            </a:r>
            <a:endParaRPr lang="en-US" altLang="zh-CN" sz="2600" dirty="0" smtClean="0">
              <a:ea typeface="宋体" panose="02010600030101010101" pitchFamily="2" charset="-122"/>
            </a:endParaRPr>
          </a:p>
          <a:p>
            <a:pPr marL="1005205" lvl="1" indent="-660400" eaLnBrk="1" hangingPunct="1">
              <a:buFontTx/>
              <a:buBlip>
                <a:blip r:embed="rId3"/>
              </a:buBlip>
            </a:pPr>
            <a:r>
              <a:rPr lang="zh-CN" altLang="en-US" sz="2600" dirty="0" smtClean="0">
                <a:ea typeface="宋体" panose="02010600030101010101" pitchFamily="2" charset="-122"/>
              </a:rPr>
              <a:t>收录美国及英联邦国家的十几万判例</a:t>
            </a:r>
            <a:endParaRPr lang="en-US" altLang="zh-CN" sz="2600" dirty="0" smtClean="0">
              <a:ea typeface="宋体" panose="02010600030101010101" pitchFamily="2" charset="-122"/>
            </a:endParaRPr>
          </a:p>
          <a:p>
            <a:pPr marL="1005205" lvl="1" indent="-660400" eaLnBrk="1" hangingPunct="1">
              <a:buFontTx/>
              <a:buBlip>
                <a:blip r:embed="rId3"/>
              </a:buBlip>
            </a:pPr>
            <a:r>
              <a:rPr lang="zh-CN" altLang="en-US" sz="2600" dirty="0" smtClean="0">
                <a:ea typeface="宋体" panose="02010600030101010101" pitchFamily="2" charset="-122"/>
              </a:rPr>
              <a:t>以美国为主的多个国家的法律法规</a:t>
            </a:r>
            <a:endParaRPr lang="en-US" altLang="zh-CN" sz="2600" dirty="0" smtClean="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87624" y="332656"/>
            <a:ext cx="6525368" cy="523220"/>
          </a:xfrm>
          <a:prstGeom prst="rect">
            <a:avLst/>
          </a:prstGeom>
          <a:noFill/>
        </p:spPr>
        <p:txBody>
          <a:bodyPr wrap="square" rtlCol="0">
            <a:spAutoFit/>
          </a:bodyPr>
          <a:lstStyle/>
          <a:p>
            <a:pPr algn="ctr"/>
            <a:r>
              <a:rPr lang="zh-CN" altLang="en-US" sz="2800" dirty="0" smtClean="0">
                <a:solidFill>
                  <a:srgbClr val="FF0000"/>
                </a:solidFill>
                <a:latin typeface="华文楷体" panose="02010600040101010101" pitchFamily="2" charset="-122"/>
                <a:ea typeface="华文楷体" panose="02010600040101010101" pitchFamily="2" charset="-122"/>
              </a:rPr>
              <a:t>作者的学术影响力及发表的所有文章</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18434" name="Picture 2"/>
          <p:cNvPicPr>
            <a:picLocks noChangeAspect="1" noChangeArrowheads="1"/>
          </p:cNvPicPr>
          <p:nvPr/>
        </p:nvPicPr>
        <p:blipFill>
          <a:blip r:embed="rId2" cstate="print"/>
          <a:srcRect/>
          <a:stretch>
            <a:fillRect/>
          </a:stretch>
        </p:blipFill>
        <p:spPr bwMode="auto">
          <a:xfrm>
            <a:off x="71755" y="1124744"/>
            <a:ext cx="8820472" cy="5733256"/>
          </a:xfrm>
          <a:prstGeom prst="rect">
            <a:avLst/>
          </a:prstGeom>
          <a:noFill/>
          <a:ln w="9525">
            <a:noFill/>
            <a:miter lim="800000"/>
            <a:headEnd/>
            <a:tailEnd/>
          </a:ln>
        </p:spPr>
      </p:pic>
      <p:sp>
        <p:nvSpPr>
          <p:cNvPr id="6" name="圆角矩形标注 5"/>
          <p:cNvSpPr/>
          <p:nvPr/>
        </p:nvSpPr>
        <p:spPr>
          <a:xfrm>
            <a:off x="611560" y="4437112"/>
            <a:ext cx="2736304" cy="2160240"/>
          </a:xfrm>
          <a:prstGeom prst="wedgeRoundRectCallout">
            <a:avLst>
              <a:gd name="adj1" fmla="val 6119"/>
              <a:gd name="adj2" fmla="val -126044"/>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latin typeface="华文楷体" panose="02010600040101010101" pitchFamily="2" charset="-122"/>
                <a:ea typeface="华文楷体" panose="02010600040101010101" pitchFamily="2" charset="-122"/>
              </a:rPr>
              <a:t>点击作者的名字进入的页面显示 作者的学术影响力和发表的所有文章</a:t>
            </a:r>
            <a:endParaRPr lang="zh-CN" altLang="en-US" sz="2800" dirty="0">
              <a:solidFill>
                <a:schemeClr val="bg1"/>
              </a:solidFill>
              <a:latin typeface="华文楷体" panose="02010600040101010101" pitchFamily="2" charset="-122"/>
              <a:ea typeface="华文楷体" panose="02010600040101010101" pitchFamily="2" charset="-122"/>
            </a:endParaRPr>
          </a:p>
        </p:txBody>
      </p:sp>
    </p:spTree>
  </p:cSld>
  <p:clrMapOvr>
    <a:masterClrMapping/>
  </p:clrMapOvr>
  <p:transition spd="med">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87624" y="332656"/>
            <a:ext cx="6525368" cy="523220"/>
          </a:xfrm>
          <a:prstGeom prst="rect">
            <a:avLst/>
          </a:prstGeom>
          <a:noFill/>
        </p:spPr>
        <p:txBody>
          <a:bodyPr wrap="square" rtlCol="0">
            <a:spAutoFit/>
          </a:bodyPr>
          <a:lstStyle/>
          <a:p>
            <a:pPr algn="ctr"/>
            <a:r>
              <a:rPr lang="zh-CN" altLang="en-US" sz="2800" dirty="0" smtClean="0">
                <a:solidFill>
                  <a:srgbClr val="FF0000"/>
                </a:solidFill>
                <a:latin typeface="华文楷体" panose="02010600040101010101" pitchFamily="2" charset="-122"/>
                <a:ea typeface="华文楷体" panose="02010600040101010101" pitchFamily="2" charset="-122"/>
              </a:rPr>
              <a:t>作者的学术影响力及发表的所有文章</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2" name="图片 1"/>
          <p:cNvPicPr>
            <a:picLocks noChangeAspect="1"/>
          </p:cNvPicPr>
          <p:nvPr/>
        </p:nvPicPr>
        <p:blipFill>
          <a:blip r:embed="rId2" cstate="print"/>
          <a:stretch>
            <a:fillRect/>
          </a:stretch>
        </p:blipFill>
        <p:spPr>
          <a:xfrm>
            <a:off x="0" y="1337117"/>
            <a:ext cx="9144000" cy="5476259"/>
          </a:xfrm>
          <a:prstGeom prst="rect">
            <a:avLst/>
          </a:prstGeom>
        </p:spPr>
      </p:pic>
    </p:spTree>
  </p:cSld>
  <p:clrMapOvr>
    <a:masterClrMapping/>
  </p:clrMapOvr>
  <p:transition spd="med">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02285" y="208280"/>
            <a:ext cx="861504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0" eaLnBrk="1" hangingPunct="1">
              <a:lnSpc>
                <a:spcPct val="150000"/>
              </a:lnSpc>
              <a:buClr>
                <a:schemeClr val="tx1"/>
              </a:buClr>
              <a:buFont typeface="+mj-ea"/>
              <a:buNone/>
            </a:pPr>
            <a:r>
              <a:rPr lang="zh-CN" sz="3200" b="1" smtClean="0">
                <a:ea typeface="宋体" panose="02010600030101010101" pitchFamily="2" charset="-122"/>
                <a:sym typeface="+mn-ea"/>
              </a:rPr>
              <a:t>利用数据库</a:t>
            </a:r>
            <a:r>
              <a:rPr sz="3200" b="1" smtClean="0">
                <a:ea typeface="宋体" panose="02010600030101010101" pitchFamily="2" charset="-122"/>
                <a:sym typeface="+mn-ea"/>
              </a:rPr>
              <a:t>了解国内外法学研究前沿动态</a:t>
            </a:r>
            <a:endParaRPr lang="en-US" altLang="zh-CN" sz="3200" b="1" dirty="0">
              <a:latin typeface="Accord SF" pitchFamily="2" charset="0"/>
              <a:ea typeface="宋体" panose="02010600030101010101" pitchFamily="2" charset="-122"/>
            </a:endParaRPr>
          </a:p>
        </p:txBody>
      </p:sp>
      <p:sp>
        <p:nvSpPr>
          <p:cNvPr id="2" name="Rectangle 2"/>
          <p:cNvSpPr>
            <a:spLocks noChangeArrowheads="1"/>
          </p:cNvSpPr>
          <p:nvPr/>
        </p:nvSpPr>
        <p:spPr bwMode="auto">
          <a:xfrm>
            <a:off x="584200" y="2129142"/>
            <a:ext cx="8229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zh-CN" altLang="en-US" sz="3200" b="1" dirty="0" err="1" smtClean="0">
                <a:latin typeface="Accord SF" pitchFamily="2" charset="0"/>
                <a:ea typeface="宋体" panose="02010600030101010101" pitchFamily="2" charset="-122"/>
              </a:rPr>
              <a:t>举例：</a:t>
            </a:r>
            <a:endParaRPr lang="en-US" altLang="zh-CN" sz="3200" b="1" dirty="0" err="1" smtClean="0">
              <a:latin typeface="Accord SF" pitchFamily="2" charset="0"/>
              <a:ea typeface="宋体" panose="02010600030101010101" pitchFamily="2" charset="-122"/>
            </a:endParaRPr>
          </a:p>
          <a:p>
            <a:pPr algn="ctr" eaLnBrk="1" hangingPunct="1"/>
            <a:r>
              <a:rPr lang="zh-CN" altLang="en-US" sz="3200" b="1" dirty="0" smtClean="0">
                <a:latin typeface="Accord SF" pitchFamily="2" charset="0"/>
                <a:ea typeface="宋体" panose="02010600030101010101" pitchFamily="2" charset="-122"/>
              </a:rPr>
              <a:t>通过检索“</a:t>
            </a:r>
            <a:r>
              <a:rPr lang="en-US" altLang="zh-CN" sz="3200" b="1" dirty="0" smtClean="0">
                <a:latin typeface="Accord SF" pitchFamily="2" charset="0"/>
                <a:ea typeface="宋体" panose="02010600030101010101" pitchFamily="2" charset="-122"/>
              </a:rPr>
              <a:t>Law</a:t>
            </a:r>
            <a:r>
              <a:rPr lang="zh-CN" altLang="en-US" sz="3200" b="1" dirty="0" smtClean="0">
                <a:latin typeface="Accord SF" pitchFamily="2" charset="0"/>
                <a:ea typeface="宋体" panose="02010600030101010101" pitchFamily="2" charset="-122"/>
              </a:rPr>
              <a:t>与economic”关键词，查看</a:t>
            </a:r>
            <a:r>
              <a:rPr lang="en-US" altLang="zh-CN" sz="3200" b="1" dirty="0" err="1" smtClean="0">
                <a:latin typeface="Accord SF" pitchFamily="2" charset="0"/>
                <a:ea typeface="宋体" panose="02010600030101010101" pitchFamily="2" charset="-122"/>
                <a:sym typeface="+mn-ea"/>
              </a:rPr>
              <a:t>HeinOnline</a:t>
            </a:r>
            <a:r>
              <a:rPr lang="zh-CN" altLang="en-US" sz="3200" b="1" dirty="0" smtClean="0">
                <a:latin typeface="Accord SF" pitchFamily="2" charset="0"/>
                <a:ea typeface="宋体" panose="02010600030101010101" pitchFamily="2" charset="-122"/>
                <a:sym typeface="+mn-ea"/>
              </a:rPr>
              <a:t>全球法学学者学术能力分析功能</a:t>
            </a:r>
            <a:r>
              <a:rPr lang="en-US" altLang="zh-CN" sz="3200" b="1" dirty="0" smtClean="0">
                <a:latin typeface="Accord SF" pitchFamily="2" charset="0"/>
                <a:ea typeface="宋体" panose="02010600030101010101" pitchFamily="2" charset="-122"/>
                <a:sym typeface="+mn-ea"/>
              </a:rPr>
              <a:t>----</a:t>
            </a:r>
            <a:r>
              <a:rPr lang="zh-CN" altLang="en-US" sz="3200" b="1" dirty="0" smtClean="0">
                <a:latin typeface="Accord SF" pitchFamily="2" charset="0"/>
                <a:ea typeface="宋体" panose="02010600030101010101" pitchFamily="2" charset="-122"/>
                <a:sym typeface="+mn-ea"/>
              </a:rPr>
              <a:t>得知相关领域法学研究前沿动态</a:t>
            </a:r>
            <a:endParaRPr lang="en-US" altLang="zh-CN" sz="3200" b="1" dirty="0">
              <a:latin typeface="Accord SF" pitchFamily="2"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914400" y="240016"/>
            <a:ext cx="8229600" cy="1143000"/>
          </a:xfrm>
        </p:spPr>
        <p:txBody>
          <a:bodyPr>
            <a:normAutofit/>
          </a:bodyPr>
          <a:lstStyle/>
          <a:p>
            <a:r>
              <a:rPr lang="zh-CN" altLang="en-US" sz="3200" dirty="0" smtClean="0"/>
              <a:t>法与经济（</a:t>
            </a:r>
            <a:r>
              <a:rPr lang="en-US" altLang="zh-CN" sz="3200" dirty="0" smtClean="0"/>
              <a:t>Law and Economic</a:t>
            </a:r>
            <a:r>
              <a:rPr lang="zh-CN" altLang="en-US" sz="3200" dirty="0" smtClean="0"/>
              <a:t>）</a:t>
            </a:r>
            <a:endParaRPr lang="zh-CN" altLang="en-US" sz="3200" dirty="0"/>
          </a:p>
        </p:txBody>
      </p:sp>
      <p:pic>
        <p:nvPicPr>
          <p:cNvPr id="11266" name="Picture 2"/>
          <p:cNvPicPr>
            <a:picLocks noChangeAspect="1" noChangeArrowheads="1"/>
          </p:cNvPicPr>
          <p:nvPr/>
        </p:nvPicPr>
        <p:blipFill>
          <a:blip r:embed="rId2" cstate="print"/>
          <a:srcRect/>
          <a:stretch>
            <a:fillRect/>
          </a:stretch>
        </p:blipFill>
        <p:spPr bwMode="auto">
          <a:xfrm>
            <a:off x="323528" y="1428736"/>
            <a:ext cx="8496944" cy="5040560"/>
          </a:xfrm>
          <a:prstGeom prst="rect">
            <a:avLst/>
          </a:prstGeom>
          <a:noFill/>
          <a:ln w="9525">
            <a:noFill/>
            <a:miter lim="800000"/>
            <a:headEnd/>
            <a:tailEnd/>
          </a:ln>
        </p:spPr>
      </p:pic>
      <p:sp>
        <p:nvSpPr>
          <p:cNvPr id="7" name="椭圆形标注 6"/>
          <p:cNvSpPr/>
          <p:nvPr/>
        </p:nvSpPr>
        <p:spPr>
          <a:xfrm>
            <a:off x="5220072" y="1628800"/>
            <a:ext cx="2520280" cy="914400"/>
          </a:xfrm>
          <a:prstGeom prst="wedgeEllipseCallout">
            <a:avLst>
              <a:gd name="adj1" fmla="val -94166"/>
              <a:gd name="adj2" fmla="val 1291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rPr>
              <a:t>通过题名“</a:t>
            </a:r>
            <a:r>
              <a:rPr lang="en-US" altLang="zh-CN" b="1" dirty="0" smtClean="0">
                <a:solidFill>
                  <a:schemeClr val="bg1"/>
                </a:solidFill>
              </a:rPr>
              <a:t>Article Title</a:t>
            </a:r>
            <a:r>
              <a:rPr lang="zh-CN" altLang="en-US" b="1" dirty="0" smtClean="0">
                <a:solidFill>
                  <a:schemeClr val="bg1"/>
                </a:solidFill>
              </a:rPr>
              <a:t>”来检索</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228600"/>
            <a:ext cx="8229600" cy="1143000"/>
          </a:xfrm>
        </p:spPr>
        <p:txBody>
          <a:bodyPr>
            <a:normAutofit/>
          </a:bodyPr>
          <a:lstStyle/>
          <a:p>
            <a:r>
              <a:rPr lang="zh-CN" altLang="en-US" sz="3200" dirty="0"/>
              <a:t>检索结果</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71600"/>
            <a:ext cx="9144000"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332656"/>
            <a:ext cx="8229600" cy="1143000"/>
          </a:xfrm>
        </p:spPr>
        <p:txBody>
          <a:bodyPr>
            <a:normAutofit/>
          </a:bodyPr>
          <a:lstStyle/>
          <a:p>
            <a:r>
              <a:rPr lang="en-US" altLang="zh-CN" sz="2800" dirty="0" smtClean="0"/>
              <a:t>Richard A. Posner(</a:t>
            </a:r>
            <a:r>
              <a:rPr lang="zh-CN" altLang="en-US" sz="2800" dirty="0" smtClean="0"/>
              <a:t>波斯纳教授</a:t>
            </a:r>
            <a:r>
              <a:rPr lang="en-US" altLang="zh-CN" sz="2800" dirty="0" smtClean="0"/>
              <a:t>)</a:t>
            </a:r>
            <a:endParaRPr lang="zh-CN" altLang="en-US" sz="2800" dirty="0"/>
          </a:p>
        </p:txBody>
      </p:sp>
      <p:pic>
        <p:nvPicPr>
          <p:cNvPr id="5" name="Picture 9" descr="Richard posner harvardz.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124744"/>
            <a:ext cx="3340224" cy="345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7640" y="4601564"/>
            <a:ext cx="3124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zh-CN" b="1" dirty="0">
                <a:ea typeface="宋体" panose="02010600030101010101" pitchFamily="2" charset="-122"/>
              </a:rPr>
              <a:t>Richard Allen </a:t>
            </a:r>
            <a:r>
              <a:rPr lang="en-US" altLang="zh-CN" b="1" dirty="0" smtClean="0">
                <a:ea typeface="宋体" panose="02010600030101010101" pitchFamily="2" charset="-122"/>
              </a:rPr>
              <a:t>Posner</a:t>
            </a:r>
            <a:endParaRPr lang="zh-CN" altLang="en-US" dirty="0">
              <a:ea typeface="宋体" panose="02010600030101010101" pitchFamily="2" charset="-122"/>
            </a:endParaRPr>
          </a:p>
        </p:txBody>
      </p:sp>
      <p:sp>
        <p:nvSpPr>
          <p:cNvPr id="9" name="Text Box 10"/>
          <p:cNvSpPr txBox="1">
            <a:spLocks noChangeArrowheads="1"/>
          </p:cNvSpPr>
          <p:nvPr/>
        </p:nvSpPr>
        <p:spPr bwMode="auto">
          <a:xfrm>
            <a:off x="53806" y="4636411"/>
            <a:ext cx="9114036"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zh-CN" b="1" dirty="0" smtClean="0">
              <a:ea typeface="宋体" panose="02010600030101010101" pitchFamily="2" charset="-122"/>
            </a:endParaRPr>
          </a:p>
          <a:p>
            <a:pPr eaLnBrk="1" hangingPunct="1">
              <a:spcBef>
                <a:spcPct val="50000"/>
              </a:spcBef>
            </a:pPr>
            <a:r>
              <a:rPr lang="en-US" altLang="zh-CN" b="1" dirty="0" smtClean="0">
                <a:ea typeface="宋体" panose="02010600030101010101" pitchFamily="2" charset="-122"/>
              </a:rPr>
              <a:t>1</a:t>
            </a:r>
            <a:r>
              <a:rPr lang="zh-CN" altLang="en-US" b="1" dirty="0" smtClean="0">
                <a:ea typeface="宋体" panose="02010600030101010101" pitchFamily="2" charset="-122"/>
              </a:rPr>
              <a:t>、被判例引用</a:t>
            </a:r>
            <a:r>
              <a:rPr lang="en-US" altLang="zh-CN" b="1" dirty="0" smtClean="0">
                <a:ea typeface="宋体" panose="02010600030101010101" pitchFamily="2" charset="-122"/>
              </a:rPr>
              <a:t>438</a:t>
            </a:r>
            <a:r>
              <a:rPr lang="zh-CN" altLang="en-US" b="1" dirty="0" smtClean="0">
                <a:ea typeface="宋体" panose="02010600030101010101" pitchFamily="2" charset="-122"/>
              </a:rPr>
              <a:t>次，全球总排名第</a:t>
            </a:r>
            <a:r>
              <a:rPr lang="en-US" altLang="zh-CN" b="1" dirty="0" smtClean="0">
                <a:ea typeface="宋体" panose="02010600030101010101" pitchFamily="2" charset="-122"/>
              </a:rPr>
              <a:t>14</a:t>
            </a:r>
            <a:r>
              <a:rPr lang="zh-CN" altLang="en-US" b="1" dirty="0" smtClean="0">
                <a:ea typeface="宋体" panose="02010600030101010101" pitchFamily="2" charset="-122"/>
              </a:rPr>
              <a:t>位</a:t>
            </a:r>
            <a:endParaRPr lang="en-US" altLang="zh-CN" b="1" dirty="0" smtClean="0">
              <a:ea typeface="宋体" panose="02010600030101010101" pitchFamily="2" charset="-122"/>
            </a:endParaRPr>
          </a:p>
          <a:p>
            <a:pPr eaLnBrk="1" hangingPunct="1">
              <a:spcBef>
                <a:spcPct val="50000"/>
              </a:spcBef>
            </a:pPr>
            <a:r>
              <a:rPr lang="en-US" altLang="zh-CN" b="1" dirty="0" smtClean="0">
                <a:ea typeface="宋体" panose="02010600030101010101" pitchFamily="2" charset="-122"/>
              </a:rPr>
              <a:t>2</a:t>
            </a:r>
            <a:r>
              <a:rPr lang="zh-CN" altLang="en-US" b="1" dirty="0" smtClean="0">
                <a:ea typeface="宋体" panose="02010600030101010101" pitchFamily="2" charset="-122"/>
              </a:rPr>
              <a:t>、被其他文章引用</a:t>
            </a:r>
            <a:r>
              <a:rPr lang="en-US" altLang="zh-CN" b="1" dirty="0" smtClean="0">
                <a:ea typeface="宋体" panose="02010600030101010101" pitchFamily="2" charset="-122"/>
              </a:rPr>
              <a:t>21503</a:t>
            </a:r>
            <a:r>
              <a:rPr lang="zh-CN" altLang="en-US" b="1" dirty="0" smtClean="0">
                <a:ea typeface="宋体" panose="02010600030101010101" pitchFamily="2" charset="-122"/>
              </a:rPr>
              <a:t>次，全球总排名第</a:t>
            </a:r>
            <a:r>
              <a:rPr lang="en-US" altLang="zh-CN" b="1" dirty="0" smtClean="0">
                <a:ea typeface="宋体" panose="02010600030101010101" pitchFamily="2" charset="-122"/>
              </a:rPr>
              <a:t>2</a:t>
            </a:r>
            <a:r>
              <a:rPr lang="zh-CN" altLang="en-US" b="1" dirty="0" smtClean="0">
                <a:ea typeface="宋体" panose="02010600030101010101" pitchFamily="2" charset="-122"/>
              </a:rPr>
              <a:t>位</a:t>
            </a:r>
            <a:endParaRPr lang="en-US" altLang="zh-CN" b="1" dirty="0" smtClean="0">
              <a:ea typeface="宋体" panose="02010600030101010101" pitchFamily="2" charset="-122"/>
            </a:endParaRPr>
          </a:p>
          <a:p>
            <a:pPr eaLnBrk="1" hangingPunct="1">
              <a:spcBef>
                <a:spcPct val="50000"/>
              </a:spcBef>
            </a:pPr>
            <a:r>
              <a:rPr lang="en-US" altLang="zh-CN" b="1" dirty="0" smtClean="0">
                <a:ea typeface="宋体" panose="02010600030101010101" pitchFamily="2" charset="-122"/>
              </a:rPr>
              <a:t>3</a:t>
            </a:r>
            <a:r>
              <a:rPr lang="zh-CN" altLang="en-US" b="1" dirty="0" smtClean="0">
                <a:ea typeface="宋体" panose="02010600030101010101" pitchFamily="2" charset="-122"/>
              </a:rPr>
              <a:t>、最近</a:t>
            </a:r>
            <a:r>
              <a:rPr lang="en-US" altLang="zh-CN" b="1" dirty="0" smtClean="0">
                <a:ea typeface="宋体" panose="02010600030101010101" pitchFamily="2" charset="-122"/>
              </a:rPr>
              <a:t>12</a:t>
            </a:r>
            <a:r>
              <a:rPr lang="zh-CN" altLang="en-US" b="1" dirty="0" smtClean="0">
                <a:ea typeface="宋体" panose="02010600030101010101" pitchFamily="2" charset="-122"/>
              </a:rPr>
              <a:t>个月被其他学者关注</a:t>
            </a:r>
            <a:r>
              <a:rPr lang="en-US" altLang="zh-CN" b="1" dirty="0" smtClean="0">
                <a:ea typeface="宋体" panose="02010600030101010101" pitchFamily="2" charset="-122"/>
              </a:rPr>
              <a:t>7572</a:t>
            </a:r>
            <a:r>
              <a:rPr lang="zh-CN" altLang="en-US" b="1" dirty="0" smtClean="0">
                <a:ea typeface="宋体" panose="02010600030101010101" pitchFamily="2" charset="-122"/>
              </a:rPr>
              <a:t>次，全球总排名第</a:t>
            </a:r>
            <a:r>
              <a:rPr lang="en-US" altLang="zh-CN" b="1" dirty="0" smtClean="0">
                <a:ea typeface="宋体" panose="02010600030101010101" pitchFamily="2" charset="-122"/>
              </a:rPr>
              <a:t>2</a:t>
            </a:r>
            <a:r>
              <a:rPr lang="zh-CN" altLang="en-US" b="1" dirty="0" smtClean="0">
                <a:ea typeface="宋体" panose="02010600030101010101" pitchFamily="2" charset="-122"/>
              </a:rPr>
              <a:t>位；</a:t>
            </a:r>
            <a:endParaRPr lang="en-US" altLang="zh-CN" b="1" dirty="0" smtClean="0">
              <a:ea typeface="宋体" panose="02010600030101010101" pitchFamily="2" charset="-122"/>
            </a:endParaRPr>
          </a:p>
          <a:p>
            <a:pPr eaLnBrk="1" hangingPunct="1">
              <a:spcBef>
                <a:spcPct val="50000"/>
              </a:spcBef>
            </a:pPr>
            <a:r>
              <a:rPr lang="en-US" altLang="zh-CN" b="1" dirty="0" smtClean="0">
                <a:ea typeface="宋体" panose="02010600030101010101" pitchFamily="2" charset="-122"/>
              </a:rPr>
              <a:t>4</a:t>
            </a:r>
            <a:r>
              <a:rPr lang="zh-CN" altLang="en-US" b="1" dirty="0" smtClean="0">
                <a:ea typeface="宋体" panose="02010600030101010101" pitchFamily="2" charset="-122"/>
              </a:rPr>
              <a:t>、在</a:t>
            </a:r>
            <a:r>
              <a:rPr lang="en-US" altLang="zh-CN" b="1" dirty="0" err="1" smtClean="0">
                <a:ea typeface="宋体" panose="02010600030101010101" pitchFamily="2" charset="-122"/>
              </a:rPr>
              <a:t>HeinOnline</a:t>
            </a:r>
            <a:r>
              <a:rPr lang="zh-CN" altLang="en-US" b="1" dirty="0" smtClean="0">
                <a:ea typeface="宋体" panose="02010600030101010101" pitchFamily="2" charset="-122"/>
              </a:rPr>
              <a:t>收录的期刊中的所有学者的学术影响力中排名第</a:t>
            </a:r>
            <a:r>
              <a:rPr lang="en-US" altLang="zh-CN" b="1" dirty="0">
                <a:ea typeface="宋体" panose="02010600030101010101" pitchFamily="2" charset="-122"/>
              </a:rPr>
              <a:t>2</a:t>
            </a:r>
            <a:r>
              <a:rPr lang="zh-CN" altLang="en-US" b="1" dirty="0" smtClean="0">
                <a:ea typeface="宋体" panose="02010600030101010101" pitchFamily="2" charset="-122"/>
              </a:rPr>
              <a:t>位</a:t>
            </a:r>
            <a:endParaRPr lang="en-US" altLang="zh-CN" b="1" dirty="0" smtClean="0">
              <a:ea typeface="宋体" panose="02010600030101010101" pitchFamily="2" charset="-122"/>
            </a:endParaRPr>
          </a:p>
          <a:p>
            <a:pPr eaLnBrk="1" hangingPunct="1">
              <a:spcBef>
                <a:spcPct val="50000"/>
              </a:spcBef>
            </a:pPr>
            <a:endParaRPr lang="zh-CN" altLang="en-US" dirty="0">
              <a:ea typeface="宋体" panose="02010600030101010101" pitchFamily="2" charset="-122"/>
            </a:endParaRPr>
          </a:p>
        </p:txBody>
      </p:sp>
      <p:pic>
        <p:nvPicPr>
          <p:cNvPr id="2" name="图片 1"/>
          <p:cNvPicPr>
            <a:picLocks noChangeAspect="1"/>
          </p:cNvPicPr>
          <p:nvPr/>
        </p:nvPicPr>
        <p:blipFill>
          <a:blip r:embed="rId4" cstate="print"/>
          <a:stretch>
            <a:fillRect/>
          </a:stretch>
        </p:blipFill>
        <p:spPr>
          <a:xfrm>
            <a:off x="4211960" y="1124743"/>
            <a:ext cx="4320480" cy="3942993"/>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332656"/>
            <a:ext cx="8229600" cy="1143000"/>
          </a:xfrm>
        </p:spPr>
        <p:txBody>
          <a:bodyPr>
            <a:normAutofit/>
          </a:bodyPr>
          <a:lstStyle/>
          <a:p>
            <a:r>
              <a:rPr lang="en-US" altLang="zh-CN" sz="2800" dirty="0" smtClean="0"/>
              <a:t>Richard A. Posner(</a:t>
            </a:r>
            <a:r>
              <a:rPr lang="zh-CN" altLang="en-US" sz="2800" dirty="0" smtClean="0"/>
              <a:t>波斯纳教授</a:t>
            </a:r>
            <a:r>
              <a:rPr lang="en-US" altLang="zh-CN" sz="2800" dirty="0" smtClean="0"/>
              <a:t>)</a:t>
            </a:r>
            <a:endParaRPr lang="zh-CN" altLang="en-US" sz="28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40768"/>
            <a:ext cx="9144000" cy="55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620688"/>
            <a:ext cx="8229600" cy="936104"/>
          </a:xfrm>
        </p:spPr>
        <p:txBody>
          <a:bodyPr>
            <a:normAutofit/>
          </a:bodyPr>
          <a:lstStyle/>
          <a:p>
            <a:r>
              <a:rPr lang="en-US" altLang="zh-CN" sz="2800" dirty="0" smtClean="0"/>
              <a:t>Richard A. Posner(</a:t>
            </a:r>
            <a:r>
              <a:rPr lang="zh-CN" altLang="en-US" sz="2800" dirty="0" smtClean="0"/>
              <a:t>波斯纳教授</a:t>
            </a:r>
            <a:r>
              <a:rPr lang="en-US" altLang="zh-CN" sz="2800" dirty="0" smtClean="0"/>
              <a:t>)—</a:t>
            </a:r>
            <a:r>
              <a:rPr lang="zh-CN" altLang="en-US" sz="2800" dirty="0" smtClean="0"/>
              <a:t>维基百科</a:t>
            </a:r>
            <a:endParaRPr lang="zh-CN" altLang="en-US" sz="28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96144"/>
            <a:ext cx="9220200" cy="544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332656"/>
            <a:ext cx="8229600" cy="1143000"/>
          </a:xfrm>
        </p:spPr>
        <p:txBody>
          <a:bodyPr>
            <a:normAutofit/>
          </a:bodyPr>
          <a:lstStyle/>
          <a:p>
            <a:r>
              <a:rPr lang="en-US" altLang="zh-CN" sz="2800" dirty="0" smtClean="0"/>
              <a:t>Richard A. Posner(</a:t>
            </a:r>
            <a:r>
              <a:rPr lang="zh-CN" altLang="en-US" sz="2800" dirty="0" smtClean="0"/>
              <a:t>波斯纳教授</a:t>
            </a:r>
            <a:r>
              <a:rPr lang="en-US" altLang="zh-CN" sz="2800" dirty="0" smtClean="0"/>
              <a:t>)</a:t>
            </a:r>
            <a:r>
              <a:rPr lang="zh-CN" altLang="en-US" sz="2800" dirty="0" smtClean="0"/>
              <a:t>发表的文章</a:t>
            </a:r>
            <a:endParaRPr lang="zh-CN" altLang="en-US" sz="28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0" y="1607474"/>
            <a:ext cx="9144000" cy="5277910"/>
          </a:xfrm>
          <a:prstGeom prst="rect">
            <a:avLst/>
          </a:prstGeom>
        </p:spPr>
      </p:pic>
      <p:sp>
        <p:nvSpPr>
          <p:cNvPr id="4" name="标题 3"/>
          <p:cNvSpPr>
            <a:spLocks noGrp="1"/>
          </p:cNvSpPr>
          <p:nvPr>
            <p:ph type="title"/>
          </p:nvPr>
        </p:nvSpPr>
        <p:spPr>
          <a:xfrm>
            <a:off x="457200" y="228600"/>
            <a:ext cx="8229600" cy="1143000"/>
          </a:xfrm>
        </p:spPr>
        <p:txBody>
          <a:bodyPr>
            <a:normAutofit/>
          </a:bodyPr>
          <a:lstStyle/>
          <a:p>
            <a:r>
              <a:rPr lang="en-US" altLang="zh-CN" sz="3200" dirty="0" smtClean="0"/>
              <a:t>Richard A. Posner(</a:t>
            </a:r>
            <a:r>
              <a:rPr lang="zh-CN" altLang="en-US" sz="3200" dirty="0" smtClean="0"/>
              <a:t>波斯纳教授</a:t>
            </a:r>
            <a:r>
              <a:rPr lang="en-US" altLang="zh-CN" sz="3200" dirty="0" smtClean="0"/>
              <a:t>)</a:t>
            </a:r>
            <a:endParaRPr lang="zh-CN" altLang="en-US" sz="3200" dirty="0"/>
          </a:p>
        </p:txBody>
      </p:sp>
      <p:sp>
        <p:nvSpPr>
          <p:cNvPr id="14" name="圆角矩形标注 13"/>
          <p:cNvSpPr/>
          <p:nvPr/>
        </p:nvSpPr>
        <p:spPr>
          <a:xfrm>
            <a:off x="6096000" y="1052736"/>
            <a:ext cx="2971800" cy="914400"/>
          </a:xfrm>
          <a:prstGeom prst="wedgeRoundRectCallout">
            <a:avLst>
              <a:gd name="adj1" fmla="val -51450"/>
              <a:gd name="adj2" fmla="val 5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rPr>
              <a:t>链接到芝加哥大学</a:t>
            </a:r>
            <a:r>
              <a:rPr lang="en-US" altLang="zh-CN" b="1" dirty="0" smtClean="0">
                <a:solidFill>
                  <a:schemeClr val="bg1"/>
                </a:solidFill>
              </a:rPr>
              <a:t>Posner</a:t>
            </a:r>
            <a:r>
              <a:rPr lang="zh-CN" altLang="en-US" b="1" dirty="0" smtClean="0">
                <a:solidFill>
                  <a:schemeClr val="bg1"/>
                </a:solidFill>
              </a:rPr>
              <a:t>教授介绍页面</a:t>
            </a:r>
            <a:endParaRPr lang="zh-CN" altLang="en-US" b="1" dirty="0">
              <a:solidFill>
                <a:schemeClr val="bg1"/>
              </a:solidFill>
            </a:endParaRPr>
          </a:p>
        </p:txBody>
      </p:sp>
      <p:sp>
        <p:nvSpPr>
          <p:cNvPr id="15" name="圆角矩形标注 14"/>
          <p:cNvSpPr/>
          <p:nvPr/>
        </p:nvSpPr>
        <p:spPr>
          <a:xfrm>
            <a:off x="6019800" y="2204864"/>
            <a:ext cx="2971800" cy="762000"/>
          </a:xfrm>
          <a:prstGeom prst="wedgeRoundRectCallout">
            <a:avLst>
              <a:gd name="adj1" fmla="val -50168"/>
              <a:gd name="adj2" fmla="val -244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rPr>
              <a:t>链接到维基百科</a:t>
            </a:r>
            <a:r>
              <a:rPr lang="en-US" altLang="zh-CN" b="1" dirty="0" smtClean="0">
                <a:solidFill>
                  <a:schemeClr val="bg1"/>
                </a:solidFill>
              </a:rPr>
              <a:t>Posner</a:t>
            </a:r>
            <a:r>
              <a:rPr lang="zh-CN" altLang="en-US" b="1" dirty="0" smtClean="0">
                <a:solidFill>
                  <a:schemeClr val="bg1"/>
                </a:solidFill>
              </a:rPr>
              <a:t>教授的介绍页面</a:t>
            </a:r>
            <a:endParaRPr lang="zh-CN" altLang="en-US" b="1" dirty="0">
              <a:solidFill>
                <a:schemeClr val="bg1"/>
              </a:solidFill>
            </a:endParaRPr>
          </a:p>
        </p:txBody>
      </p:sp>
      <p:sp>
        <p:nvSpPr>
          <p:cNvPr id="16" name="圆角矩形标注 15"/>
          <p:cNvSpPr/>
          <p:nvPr/>
        </p:nvSpPr>
        <p:spPr>
          <a:xfrm>
            <a:off x="3124200" y="3861048"/>
            <a:ext cx="5410200" cy="1066800"/>
          </a:xfrm>
          <a:prstGeom prst="wedgeRoundRectCallout">
            <a:avLst>
              <a:gd name="adj1" fmla="val -29941"/>
              <a:gd name="adj2" fmla="val -1815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bg1"/>
                </a:solidFill>
              </a:rPr>
              <a:t>1</a:t>
            </a:r>
            <a:r>
              <a:rPr lang="zh-CN" altLang="en-US" b="1" dirty="0" smtClean="0">
                <a:solidFill>
                  <a:schemeClr val="bg1"/>
                </a:solidFill>
              </a:rPr>
              <a:t>、通过邮箱来分享</a:t>
            </a:r>
            <a:r>
              <a:rPr lang="en-US" altLang="zh-CN" b="1" dirty="0" smtClean="0">
                <a:solidFill>
                  <a:schemeClr val="bg1"/>
                </a:solidFill>
              </a:rPr>
              <a:t>Posner</a:t>
            </a:r>
            <a:r>
              <a:rPr lang="zh-CN" altLang="en-US" b="1" dirty="0" smtClean="0">
                <a:solidFill>
                  <a:schemeClr val="bg1"/>
                </a:solidFill>
              </a:rPr>
              <a:t>教授的文章索引页面</a:t>
            </a:r>
            <a:endParaRPr lang="en-US" altLang="zh-CN" b="1" dirty="0" smtClean="0">
              <a:solidFill>
                <a:schemeClr val="bg1"/>
              </a:solidFill>
            </a:endParaRPr>
          </a:p>
          <a:p>
            <a:r>
              <a:rPr lang="en-US" altLang="zh-CN" b="1" dirty="0" smtClean="0">
                <a:solidFill>
                  <a:schemeClr val="bg1"/>
                </a:solidFill>
              </a:rPr>
              <a:t>2</a:t>
            </a:r>
            <a:r>
              <a:rPr lang="zh-CN" altLang="en-US" b="1" dirty="0" smtClean="0">
                <a:solidFill>
                  <a:schemeClr val="bg1"/>
                </a:solidFill>
              </a:rPr>
              <a:t>、设置邮箱，以后作者有文章发表以后会有邮件提醒</a:t>
            </a:r>
            <a:endParaRPr lang="zh-CN" altLang="en-US" b="1" dirty="0">
              <a:solidFill>
                <a:schemeClr val="bg1"/>
              </a:solidFill>
            </a:endParaRPr>
          </a:p>
        </p:txBody>
      </p:sp>
      <p:cxnSp>
        <p:nvCxnSpPr>
          <p:cNvPr id="17" name="直接箭头连接符 16"/>
          <p:cNvCxnSpPr>
            <a:stCxn id="15" idx="1"/>
          </p:cNvCxnSpPr>
          <p:nvPr/>
        </p:nvCxnSpPr>
        <p:spPr>
          <a:xfrm flipH="1" flipV="1">
            <a:off x="4499992" y="1988840"/>
            <a:ext cx="1519808" cy="597024"/>
          </a:xfrm>
          <a:prstGeom prst="straightConnector1">
            <a:avLst/>
          </a:prstGeom>
          <a:ln w="38100">
            <a:solidFill>
              <a:srgbClr val="0C326A"/>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16"/>
          <p:cNvCxnSpPr>
            <a:stCxn id="14" idx="1"/>
          </p:cNvCxnSpPr>
          <p:nvPr/>
        </p:nvCxnSpPr>
        <p:spPr>
          <a:xfrm flipH="1">
            <a:off x="3098057" y="1509936"/>
            <a:ext cx="2997943" cy="675255"/>
          </a:xfrm>
          <a:prstGeom prst="straightConnector1">
            <a:avLst/>
          </a:prstGeom>
          <a:ln w="38100">
            <a:solidFill>
              <a:srgbClr val="0C326A"/>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605" y="620395"/>
            <a:ext cx="7426960" cy="1130300"/>
          </a:xfrm>
        </p:spPr>
        <p:txBody>
          <a:bodyPr/>
          <a:lstStyle/>
          <a:p>
            <a:pPr algn="l" eaLnBrk="1" hangingPunct="1"/>
            <a:r>
              <a:rPr lang="en-US" altLang="zh-CN" sz="3200" b="1" dirty="0" smtClean="0">
                <a:ea typeface="宋体" panose="02010600030101010101" pitchFamily="2" charset="-122"/>
              </a:rPr>
              <a:t>HeinOnline不仅仅是一个法律数据库</a:t>
            </a:r>
          </a:p>
        </p:txBody>
      </p:sp>
      <p:sp>
        <p:nvSpPr>
          <p:cNvPr id="8195" name="Rectangle 3"/>
          <p:cNvSpPr>
            <a:spLocks noGrp="1" noChangeArrowheads="1"/>
          </p:cNvSpPr>
          <p:nvPr>
            <p:ph type="body" idx="1"/>
          </p:nvPr>
        </p:nvSpPr>
        <p:spPr>
          <a:xfrm>
            <a:off x="468313" y="1054418"/>
            <a:ext cx="8229600" cy="5111898"/>
          </a:xfrm>
        </p:spPr>
        <p:txBody>
          <a:bodyPr>
            <a:normAutofit fontScale="87500" lnSpcReduction="20000"/>
          </a:bodyPr>
          <a:lstStyle/>
          <a:p>
            <a:pPr eaLnBrk="1" hangingPunct="1">
              <a:buClr>
                <a:schemeClr val="tx1"/>
              </a:buClr>
              <a:buFontTx/>
              <a:buNone/>
            </a:pPr>
            <a:endParaRPr lang="zh-CN" altLang="en-US" b="1" dirty="0" smtClean="0">
              <a:ea typeface="宋体" panose="02010600030101010101" pitchFamily="2" charset="-122"/>
            </a:endParaRPr>
          </a:p>
          <a:p>
            <a:pPr marL="0" indent="0" eaLnBrk="1" hangingPunct="1">
              <a:lnSpc>
                <a:spcPct val="150000"/>
              </a:lnSpc>
              <a:buClr>
                <a:schemeClr val="tx1"/>
              </a:buClr>
              <a:buFont typeface="Wingdings" panose="05000000000000000000" pitchFamily="2" charset="2"/>
              <a:buNone/>
            </a:pPr>
            <a:r>
              <a:rPr lang="zh-CN" altLang="en-US" sz="2800" b="1" dirty="0" smtClean="0">
                <a:ea typeface="宋体" panose="02010600030101010101" pitchFamily="2" charset="-122"/>
              </a:rPr>
              <a:t>我们通常都称</a:t>
            </a:r>
            <a:r>
              <a:rPr lang="en-US" altLang="zh-CN" sz="2800" b="1" dirty="0" smtClean="0">
                <a:ea typeface="宋体" panose="02010600030101010101" pitchFamily="2" charset="-122"/>
              </a:rPr>
              <a:t>HeinOnline</a:t>
            </a:r>
            <a:r>
              <a:rPr lang="zh-CN" altLang="en-US" sz="2800" b="1" dirty="0" smtClean="0">
                <a:ea typeface="宋体" panose="02010600030101010101" pitchFamily="2" charset="-122"/>
              </a:rPr>
              <a:t>为法律数据库，但它所了解的可不仅局限于法律。</a:t>
            </a:r>
          </a:p>
          <a:p>
            <a:pPr marL="0" indent="0" eaLnBrk="1" hangingPunct="1">
              <a:lnSpc>
                <a:spcPct val="150000"/>
              </a:lnSpc>
              <a:buClr>
                <a:schemeClr val="tx1"/>
              </a:buClr>
              <a:buFont typeface="Wingdings" panose="05000000000000000000" pitchFamily="2" charset="2"/>
              <a:buNone/>
            </a:pPr>
            <a:r>
              <a:rPr lang="zh-CN" altLang="en-US" sz="2800" b="1" dirty="0" smtClean="0">
                <a:ea typeface="宋体" panose="02010600030101010101" pitchFamily="2" charset="-122"/>
              </a:rPr>
              <a:t>之所以称它为法律文库，只是因为我们一开始发布的内容是法律期刊。但随着文库的发展，我们已经添加了数百万页涉及其他学科的内容。如今的“法律”期刊文库实际上已经包含了学术和商业等多学科的文献。这</a:t>
            </a:r>
            <a:r>
              <a:rPr lang="en-US" altLang="zh-CN" sz="2800" b="1" dirty="0" smtClean="0">
                <a:ea typeface="宋体" panose="02010600030101010101" pitchFamily="2" charset="-122"/>
              </a:rPr>
              <a:t>30</a:t>
            </a:r>
            <a:r>
              <a:rPr lang="zh-CN" altLang="en-US" sz="2800" b="1" dirty="0" smtClean="0">
                <a:ea typeface="宋体" panose="02010600030101010101" pitchFamily="2" charset="-122"/>
              </a:rPr>
              <a:t>00多种期刊涵盖各种主题或学科，包括：刑法司法体系、政治、科技、商科、公共卫生、移民政策、经济学、对外政策、宗教信仰、世界历史、心理学，以及医药学。</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2"/>
          <a:stretch>
            <a:fillRect/>
          </a:stretch>
        </p:blipFill>
        <p:spPr>
          <a:xfrm>
            <a:off x="143510" y="548640"/>
            <a:ext cx="8862060" cy="3413760"/>
          </a:xfrm>
          <a:prstGeom prst="rect">
            <a:avLst/>
          </a:prstGeom>
        </p:spPr>
      </p:pic>
      <p:sp>
        <p:nvSpPr>
          <p:cNvPr id="5" name="文本框 4"/>
          <p:cNvSpPr txBox="1"/>
          <p:nvPr/>
        </p:nvSpPr>
        <p:spPr>
          <a:xfrm>
            <a:off x="143510" y="3646170"/>
            <a:ext cx="8862060" cy="2306955"/>
          </a:xfrm>
          <a:prstGeom prst="rect">
            <a:avLst/>
          </a:prstGeom>
          <a:noFill/>
        </p:spPr>
        <p:txBody>
          <a:bodyPr wrap="square" rtlCol="0" anchor="t">
            <a:spAutoFit/>
          </a:bodyPr>
          <a:lstStyle/>
          <a:p>
            <a:r>
              <a:rPr lang="zh-CN" altLang="en-US">
                <a:sym typeface="+mn-ea"/>
              </a:rPr>
              <a:t>(</a:t>
            </a:r>
            <a:r>
              <a:rPr lang="en-US" altLang="zh-CN">
                <a:sym typeface="+mn-ea"/>
              </a:rPr>
              <a:t>3</a:t>
            </a:r>
            <a:r>
              <a:rPr lang="zh-CN" altLang="en-US">
                <a:sym typeface="+mn-ea"/>
              </a:rPr>
              <a:t>)</a:t>
            </a:r>
            <a:r>
              <a:rPr lang="zh-CN" altLang="en-US"/>
              <a:t>通用引文导航器（Citation Navigator）</a:t>
            </a:r>
          </a:p>
          <a:p>
            <a:endParaRPr lang="zh-CN" altLang="en-US"/>
          </a:p>
          <a:p>
            <a:r>
              <a:rPr lang="zh-CN" altLang="en-US"/>
              <a:t>除了主搜索栏提供的自由字段引文查找外，用户还可以在HeinOnline欢迎页面的高级搜索选项的底部找到引文导航器和案例引文导航器。</a:t>
            </a:r>
          </a:p>
          <a:p>
            <a:endParaRPr lang="zh-CN" altLang="en-US"/>
          </a:p>
          <a:p>
            <a:endParaRPr lang="zh-CN" altLang="en-US"/>
          </a:p>
          <a:p>
            <a:r>
              <a:rPr lang="zh-CN" altLang="en-US"/>
              <a:t>在搜索框中，只需输入您的文档或案例引用。一个方便的自动填写功能将出现，以指导和完成您输入的引文。</a:t>
            </a:r>
          </a:p>
        </p:txBody>
      </p:sp>
    </p:spTree>
  </p:cSld>
  <p:clrMapOvr>
    <a:masterClrMapping/>
  </p:clrMapOvr>
  <p:transition spd="med">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2"/>
          <a:stretch>
            <a:fillRect/>
          </a:stretch>
        </p:blipFill>
        <p:spPr>
          <a:xfrm>
            <a:off x="179705" y="765175"/>
            <a:ext cx="8801100" cy="3787140"/>
          </a:xfrm>
          <a:prstGeom prst="rect">
            <a:avLst/>
          </a:prstGeom>
        </p:spPr>
      </p:pic>
      <p:sp>
        <p:nvSpPr>
          <p:cNvPr id="5" name="文本框 4"/>
          <p:cNvSpPr txBox="1"/>
          <p:nvPr/>
        </p:nvSpPr>
        <p:spPr>
          <a:xfrm>
            <a:off x="172085" y="4888230"/>
            <a:ext cx="8798560" cy="1476375"/>
          </a:xfrm>
          <a:prstGeom prst="rect">
            <a:avLst/>
          </a:prstGeom>
          <a:noFill/>
        </p:spPr>
        <p:txBody>
          <a:bodyPr wrap="square" rtlCol="0" anchor="t">
            <a:spAutoFit/>
          </a:bodyPr>
          <a:lstStyle/>
          <a:p>
            <a:r>
              <a:rPr lang="zh-CN" altLang="en-US"/>
              <a:t>特定于数据库的引文导航器（Citation Navigator ）</a:t>
            </a:r>
          </a:p>
          <a:p>
            <a:endParaRPr lang="zh-CN" altLang="en-US"/>
          </a:p>
          <a:p>
            <a:r>
              <a:rPr lang="zh-CN" altLang="en-US"/>
              <a:t>在</a:t>
            </a:r>
            <a:r>
              <a:rPr lang="en-US" altLang="zh-CN"/>
              <a:t>HeinOnline</a:t>
            </a:r>
            <a:r>
              <a:rPr lang="zh-CN" altLang="en-US"/>
              <a:t>各子库中，您还将看到特定于数据库的引文导航器，以帮助您搜索该数据库的特定内容类型。如果一个数据库有引文导航器，你可以在主搜索栏下或该数据库的高级搜索选项中找到它的超链接。上面的例子来自《联邦公报》图书馆</a:t>
            </a:r>
          </a:p>
        </p:txBody>
      </p:sp>
    </p:spTree>
  </p:cSld>
  <p:clrMapOvr>
    <a:masterClrMapping/>
  </p:clrMapOvr>
  <p:transition spd="med">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107315" y="693420"/>
            <a:ext cx="8823960" cy="4164965"/>
          </a:xfrm>
          <a:prstGeom prst="rect">
            <a:avLst/>
          </a:prstGeom>
        </p:spPr>
      </p:pic>
      <p:sp>
        <p:nvSpPr>
          <p:cNvPr id="6" name="文本框 5"/>
          <p:cNvSpPr txBox="1"/>
          <p:nvPr/>
        </p:nvSpPr>
        <p:spPr>
          <a:xfrm>
            <a:off x="179070" y="5082540"/>
            <a:ext cx="8673465" cy="645160"/>
          </a:xfrm>
          <a:prstGeom prst="rect">
            <a:avLst/>
          </a:prstGeom>
          <a:noFill/>
        </p:spPr>
        <p:txBody>
          <a:bodyPr wrap="square" rtlCol="0" anchor="t">
            <a:spAutoFit/>
          </a:bodyPr>
          <a:lstStyle/>
          <a:p>
            <a:r>
              <a:rPr lang="zh-CN" altLang="en-US"/>
              <a:t>使用位于下方的Fastcase案例查找工具，您还可以输入特定案例的卷号、缩写和页码，以便在几秒钟内检索该案例。</a:t>
            </a:r>
          </a:p>
        </p:txBody>
      </p:sp>
    </p:spTree>
  </p:cSld>
  <p:clrMapOvr>
    <a:masterClrMapping/>
  </p:clrMapOvr>
  <p:transition spd="med">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7" name="图片 6"/>
          <p:cNvPicPr>
            <a:picLocks noChangeAspect="1"/>
          </p:cNvPicPr>
          <p:nvPr/>
        </p:nvPicPr>
        <p:blipFill>
          <a:blip r:embed="rId2"/>
          <a:stretch>
            <a:fillRect/>
          </a:stretch>
        </p:blipFill>
        <p:spPr>
          <a:xfrm>
            <a:off x="0" y="621030"/>
            <a:ext cx="9049385" cy="1508760"/>
          </a:xfrm>
          <a:prstGeom prst="rect">
            <a:avLst/>
          </a:prstGeom>
        </p:spPr>
      </p:pic>
      <p:sp>
        <p:nvSpPr>
          <p:cNvPr id="8" name="文本框 7"/>
          <p:cNvSpPr txBox="1"/>
          <p:nvPr/>
        </p:nvSpPr>
        <p:spPr>
          <a:xfrm>
            <a:off x="97155" y="2360930"/>
            <a:ext cx="8912860" cy="3138170"/>
          </a:xfrm>
          <a:prstGeom prst="rect">
            <a:avLst/>
          </a:prstGeom>
          <a:noFill/>
        </p:spPr>
        <p:txBody>
          <a:bodyPr wrap="square" rtlCol="0" anchor="t">
            <a:spAutoFit/>
          </a:bodyPr>
          <a:lstStyle/>
          <a:p>
            <a:r>
              <a:rPr lang="zh-CN" altLang="en-US"/>
              <a:t>如何使用</a:t>
            </a:r>
            <a:r>
              <a:rPr lang="en-US" altLang="zh-CN"/>
              <a:t>Catalog</a:t>
            </a:r>
            <a:r>
              <a:rPr lang="zh-CN" altLang="en-US"/>
              <a:t>（查找目录）</a:t>
            </a:r>
          </a:p>
          <a:p>
            <a:endParaRPr lang="zh-CN" altLang="en-US"/>
          </a:p>
          <a:p>
            <a:r>
              <a:rPr lang="zh-CN" altLang="en-US"/>
              <a:t>要知道一个标题是否存在于HeinOnline中，最简单的方法是运行Catalog搜索。Catalog搜索将搜索整个HeinOnline目录，包括MARC21记录（ MARC21 书目格式是对各种文献类型进行著录、检索的详细说明,是对书目控制所需要 的各种编码数据元素的详细说明;是综合各种文献类型的一体化格式。）。</a:t>
            </a:r>
          </a:p>
          <a:p>
            <a:endParaRPr lang="zh-CN" altLang="en-US"/>
          </a:p>
          <a:p>
            <a:r>
              <a:rPr lang="zh-CN" altLang="en-US"/>
              <a:t>One-Box Catalog Searching</a:t>
            </a:r>
          </a:p>
          <a:p>
            <a:r>
              <a:rPr lang="zh-CN" altLang="en-US"/>
              <a:t>使用直观的单框搜索，用户可以轻松地搜索出版物标题内的术语或标题级出版物的作者。例如，让我们对FCC Record(也称为Federal Communications Commission Record</a:t>
            </a:r>
            <a:r>
              <a:rPr lang="en-US" altLang="zh-CN"/>
              <a:t>-</a:t>
            </a:r>
            <a:r>
              <a:rPr lang="zh-CN" altLang="en-US"/>
              <a:t>联邦通信委员会记录)执行一个快速搜索。</a:t>
            </a:r>
          </a:p>
        </p:txBody>
      </p:sp>
      <p:sp>
        <p:nvSpPr>
          <p:cNvPr id="9" name="文本框 8"/>
          <p:cNvSpPr txBox="1"/>
          <p:nvPr/>
        </p:nvSpPr>
        <p:spPr>
          <a:xfrm>
            <a:off x="97155" y="5515610"/>
            <a:ext cx="8649335" cy="645160"/>
          </a:xfrm>
          <a:prstGeom prst="rect">
            <a:avLst/>
          </a:prstGeom>
          <a:noFill/>
        </p:spPr>
        <p:txBody>
          <a:bodyPr wrap="square" rtlCol="0" anchor="t">
            <a:spAutoFit/>
          </a:bodyPr>
          <a:lstStyle/>
          <a:p>
            <a:r>
              <a:rPr lang="zh-CN" altLang="en-US"/>
              <a:t>注意:要运行</a:t>
            </a:r>
            <a:r>
              <a:rPr lang="en-US" altLang="zh-CN"/>
              <a:t>Catalog</a:t>
            </a:r>
            <a:r>
              <a:rPr lang="zh-CN" altLang="en-US"/>
              <a:t>（目录搜索），用户必须只使用下拉选项，因为该功能搜索的索引与其他菜单选项不同。</a:t>
            </a:r>
          </a:p>
        </p:txBody>
      </p:sp>
    </p:spTree>
  </p:cSld>
  <p:clrMapOvr>
    <a:masterClrMapping/>
  </p:clrMapOvr>
  <p:transition spd="med">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107950" y="548640"/>
            <a:ext cx="8820785" cy="4291330"/>
          </a:xfrm>
          <a:prstGeom prst="rect">
            <a:avLst/>
          </a:prstGeom>
        </p:spPr>
      </p:pic>
      <p:sp>
        <p:nvSpPr>
          <p:cNvPr id="3" name="文本框 2"/>
          <p:cNvSpPr txBox="1"/>
          <p:nvPr/>
        </p:nvSpPr>
        <p:spPr>
          <a:xfrm>
            <a:off x="107315" y="4940935"/>
            <a:ext cx="8911590" cy="1476375"/>
          </a:xfrm>
          <a:prstGeom prst="rect">
            <a:avLst/>
          </a:prstGeom>
          <a:noFill/>
        </p:spPr>
        <p:txBody>
          <a:bodyPr wrap="square" rtlCol="0" anchor="t">
            <a:spAutoFit/>
          </a:bodyPr>
          <a:lstStyle/>
          <a:p>
            <a:r>
              <a:rPr lang="zh-CN" altLang="en-US"/>
              <a:t>从结果页面可以看到，HeinOnline不仅包含了FCC Record，还包含了FCC的决定（Decisions） and 报告（Reports），包括第二系列内容。结果右侧列出的是标题所在的集合。</a:t>
            </a:r>
          </a:p>
          <a:p>
            <a:endParaRPr lang="zh-CN" altLang="en-US"/>
          </a:p>
          <a:p>
            <a:r>
              <a:rPr lang="zh-CN" altLang="en-US"/>
              <a:t>请记住，结果可能包含您没有订阅的集合。</a:t>
            </a:r>
          </a:p>
        </p:txBody>
      </p:sp>
    </p:spTree>
  </p:cSld>
  <p:clrMapOvr>
    <a:masterClrMapping/>
  </p:clrMapOvr>
  <p:transition spd="med">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2"/>
          <a:stretch>
            <a:fillRect/>
          </a:stretch>
        </p:blipFill>
        <p:spPr>
          <a:xfrm>
            <a:off x="35560" y="548640"/>
            <a:ext cx="9059545" cy="4618990"/>
          </a:xfrm>
          <a:prstGeom prst="rect">
            <a:avLst/>
          </a:prstGeom>
        </p:spPr>
      </p:pic>
      <p:sp>
        <p:nvSpPr>
          <p:cNvPr id="6" name="文本框 5"/>
          <p:cNvSpPr txBox="1"/>
          <p:nvPr/>
        </p:nvSpPr>
        <p:spPr>
          <a:xfrm>
            <a:off x="107315" y="5239385"/>
            <a:ext cx="8936990" cy="1476375"/>
          </a:xfrm>
          <a:prstGeom prst="rect">
            <a:avLst/>
          </a:prstGeom>
          <a:noFill/>
        </p:spPr>
        <p:txBody>
          <a:bodyPr wrap="square" rtlCol="0" anchor="t">
            <a:spAutoFit/>
          </a:bodyPr>
          <a:lstStyle/>
          <a:p>
            <a:r>
              <a:rPr lang="zh-CN" altLang="en-US"/>
              <a:t>用户还可以使用Catalog搜索查找包含关键字或短语的出版物标题。例如，搜索COVID-19目录，可以看到HeinOnline包含1000多个带有该术语的标题。</a:t>
            </a:r>
          </a:p>
          <a:p>
            <a:endParaRPr lang="zh-CN" altLang="en-US"/>
          </a:p>
          <a:p>
            <a:endParaRPr lang="zh-CN" altLang="en-US"/>
          </a:p>
          <a:p>
            <a:r>
              <a:rPr lang="zh-CN" altLang="en-US"/>
              <a:t>结果页面左侧的facet允许用户根据集合/库、主题、出版类型/或日期来优化搜索。</a:t>
            </a:r>
          </a:p>
        </p:txBody>
      </p:sp>
    </p:spTree>
  </p:cSld>
  <p:clrMapOvr>
    <a:masterClrMapping/>
  </p:clrMapOvr>
  <p:transition spd="med">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3400" y="1905000"/>
            <a:ext cx="8229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400" b="1" dirty="0">
                <a:latin typeface="Accord SF" pitchFamily="2" charset="0"/>
                <a:ea typeface="宋体" panose="02010600030101010101" pitchFamily="2" charset="-122"/>
              </a:rPr>
              <a:t>找到某种法学期刊并通览</a:t>
            </a:r>
            <a:br>
              <a:rPr lang="zh-CN" altLang="en-US" sz="3400" b="1" dirty="0">
                <a:latin typeface="Accord SF" pitchFamily="2" charset="0"/>
                <a:ea typeface="宋体" panose="02010600030101010101" pitchFamily="2" charset="-122"/>
              </a:rPr>
            </a:br>
            <a:r>
              <a:rPr lang="zh-CN" altLang="en-US" sz="3400" b="1" dirty="0">
                <a:latin typeface="Accord SF" pitchFamily="2" charset="0"/>
                <a:ea typeface="宋体" panose="02010600030101010101" pitchFamily="2" charset="-122"/>
              </a:rPr>
              <a:t>比</a:t>
            </a:r>
            <a:r>
              <a:rPr lang="zh-CN" altLang="en-US" sz="3400" b="1" dirty="0" smtClean="0">
                <a:latin typeface="Accord SF" pitchFamily="2" charset="0"/>
                <a:ea typeface="宋体" panose="02010600030101010101" pitchFamily="2" charset="-122"/>
              </a:rPr>
              <a:t>如国</a:t>
            </a:r>
            <a:r>
              <a:rPr lang="zh-CN" altLang="en-US" sz="3400" b="1" dirty="0">
                <a:latin typeface="Accord SF" pitchFamily="2" charset="0"/>
                <a:ea typeface="宋体" panose="02010600030101010101" pitchFamily="2" charset="-122"/>
              </a:rPr>
              <a:t>际贸易</a:t>
            </a:r>
            <a:r>
              <a:rPr lang="zh-CN" altLang="en-US" sz="3400" b="1" dirty="0" smtClean="0">
                <a:latin typeface="Accord SF" pitchFamily="2" charset="0"/>
                <a:ea typeface="宋体" panose="02010600030101010101" pitchFamily="2" charset="-122"/>
              </a:rPr>
              <a:t>法知名期刊（ </a:t>
            </a:r>
            <a:r>
              <a:rPr lang="en-US" altLang="zh-CN" sz="3400" b="1" dirty="0">
                <a:latin typeface="Accord SF" pitchFamily="2" charset="0"/>
                <a:ea typeface="宋体" panose="02010600030101010101" pitchFamily="2" charset="-122"/>
              </a:rPr>
              <a:t>North Carolina Journal of International Law and Commercial Regulation</a:t>
            </a:r>
            <a:r>
              <a:rPr lang="zh-CN" altLang="en-US" sz="3400" b="1" dirty="0">
                <a:latin typeface="Accord SF" pitchFamily="2" charset="0"/>
                <a:ea typeface="宋体" panose="02010600030101010101" pitchFamily="2" charset="-122"/>
              </a:rPr>
              <a:t> </a:t>
            </a:r>
            <a:r>
              <a:rPr lang="zh-CN" altLang="en-US" sz="3400" b="1" dirty="0" smtClean="0">
                <a:latin typeface="Accord SF" pitchFamily="2" charset="0"/>
                <a:ea typeface="宋体" panose="02010600030101010101" pitchFamily="2" charset="-122"/>
              </a:rPr>
              <a:t>）</a:t>
            </a:r>
            <a:endParaRPr lang="en-US" altLang="zh-CN" sz="3400" dirty="0">
              <a:solidFill>
                <a:schemeClr val="folHlink"/>
              </a:solidFill>
              <a:latin typeface="Accord SF" pitchFamily="2"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9"/>
          <p:cNvSpPr>
            <a:spLocks noChangeArrowheads="1"/>
          </p:cNvSpPr>
          <p:nvPr/>
        </p:nvSpPr>
        <p:spPr bwMode="auto">
          <a:xfrm>
            <a:off x="0" y="332656"/>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400" dirty="0" smtClean="0">
                <a:latin typeface="Accord SF" pitchFamily="2" charset="0"/>
                <a:ea typeface="宋体" panose="02010600030101010101" pitchFamily="2" charset="-122"/>
              </a:rPr>
              <a:t>检索结果</a:t>
            </a:r>
            <a:endParaRPr lang="en-US" altLang="zh-CN" sz="3400" dirty="0">
              <a:latin typeface="Accord SF" pitchFamily="2" charset="0"/>
              <a:ea typeface="宋体" panose="02010600030101010101" pitchFamily="2" charset="-122"/>
            </a:endParaRPr>
          </a:p>
        </p:txBody>
      </p:sp>
      <p:pic>
        <p:nvPicPr>
          <p:cNvPr id="2" name="Picture 2"/>
          <p:cNvPicPr>
            <a:picLocks noChangeAspect="1" noChangeArrowheads="1"/>
          </p:cNvPicPr>
          <p:nvPr/>
        </p:nvPicPr>
        <p:blipFill>
          <a:blip r:embed="rId2" cstate="print"/>
          <a:srcRect/>
          <a:stretch>
            <a:fillRect/>
          </a:stretch>
        </p:blipFill>
        <p:spPr bwMode="auto">
          <a:xfrm>
            <a:off x="827584" y="1052736"/>
            <a:ext cx="7272808" cy="1659632"/>
          </a:xfrm>
          <a:prstGeom prst="rect">
            <a:avLst/>
          </a:prstGeom>
          <a:noFill/>
          <a:ln w="9525">
            <a:noFill/>
            <a:miter lim="800000"/>
            <a:headEnd/>
            <a:tailEnd/>
          </a:ln>
        </p:spPr>
      </p:pic>
      <p:sp>
        <p:nvSpPr>
          <p:cNvPr id="10" name="AutoShape 8"/>
          <p:cNvSpPr>
            <a:spLocks noChangeArrowheads="1"/>
          </p:cNvSpPr>
          <p:nvPr/>
        </p:nvSpPr>
        <p:spPr bwMode="auto">
          <a:xfrm>
            <a:off x="251520" y="2420888"/>
            <a:ext cx="1066800" cy="648072"/>
          </a:xfrm>
          <a:prstGeom prst="wedgeRoundRectCallout">
            <a:avLst>
              <a:gd name="adj1" fmla="val 98622"/>
              <a:gd name="adj2" fmla="val -74966"/>
              <a:gd name="adj3" fmla="val 16667"/>
            </a:avLst>
          </a:prstGeom>
          <a:solidFill>
            <a:srgbClr val="0070C0"/>
          </a:solidFill>
          <a:ln w="9525" algn="ctr">
            <a:solidFill>
              <a:schemeClr val="tx1"/>
            </a:solidFill>
            <a:miter lim="800000"/>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2400" dirty="0">
                <a:solidFill>
                  <a:schemeClr val="bg1"/>
                </a:solidFill>
                <a:ea typeface="宋体" panose="02010600030101010101" pitchFamily="2" charset="-122"/>
              </a:rPr>
              <a:t>点击</a:t>
            </a:r>
          </a:p>
        </p:txBody>
      </p:sp>
      <p:sp>
        <p:nvSpPr>
          <p:cNvPr id="11" name="下箭头 10"/>
          <p:cNvSpPr/>
          <p:nvPr/>
        </p:nvSpPr>
        <p:spPr>
          <a:xfrm>
            <a:off x="3563888" y="2636912"/>
            <a:ext cx="864096" cy="7200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48" name="Picture 4"/>
          <p:cNvPicPr>
            <a:picLocks noChangeAspect="1" noChangeArrowheads="1"/>
          </p:cNvPicPr>
          <p:nvPr/>
        </p:nvPicPr>
        <p:blipFill>
          <a:blip r:embed="rId3" cstate="print"/>
          <a:srcRect/>
          <a:stretch>
            <a:fillRect/>
          </a:stretch>
        </p:blipFill>
        <p:spPr bwMode="auto">
          <a:xfrm>
            <a:off x="539552" y="3617640"/>
            <a:ext cx="7776864" cy="3240360"/>
          </a:xfrm>
          <a:prstGeom prst="rect">
            <a:avLst/>
          </a:prstGeom>
          <a:noFill/>
          <a:ln w="9525">
            <a:noFill/>
            <a:miter lim="800000"/>
            <a:headEnd/>
            <a:tailEnd/>
          </a:ln>
        </p:spPr>
      </p:pic>
      <p:sp>
        <p:nvSpPr>
          <p:cNvPr id="14" name="AutoShape 8"/>
          <p:cNvSpPr>
            <a:spLocks noChangeArrowheads="1"/>
          </p:cNvSpPr>
          <p:nvPr/>
        </p:nvSpPr>
        <p:spPr bwMode="auto">
          <a:xfrm>
            <a:off x="5868144" y="5733256"/>
            <a:ext cx="2736304" cy="648072"/>
          </a:xfrm>
          <a:prstGeom prst="wedgeRoundRectCallout">
            <a:avLst>
              <a:gd name="adj1" fmla="val -143645"/>
              <a:gd name="adj2" fmla="val 18339"/>
              <a:gd name="adj3" fmla="val 16667"/>
            </a:avLst>
          </a:prstGeom>
          <a:solidFill>
            <a:srgbClr val="0070C0"/>
          </a:solidFill>
          <a:ln w="9525" algn="ctr">
            <a:solidFill>
              <a:schemeClr val="tx1"/>
            </a:solidFill>
            <a:miter lim="800000"/>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2400" dirty="0" smtClean="0">
                <a:solidFill>
                  <a:schemeClr val="bg1"/>
                </a:solidFill>
                <a:ea typeface="宋体" panose="02010600030101010101" pitchFamily="2" charset="-122"/>
              </a:rPr>
              <a:t>点击浏览每一卷</a:t>
            </a:r>
            <a:endParaRPr lang="zh-CN" altLang="en-US" sz="2400" dirty="0">
              <a:solidFill>
                <a:schemeClr val="bg1"/>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539552" y="476672"/>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400" dirty="0">
                <a:latin typeface="Accord SF" pitchFamily="2" charset="0"/>
                <a:ea typeface="宋体" panose="02010600030101010101" pitchFamily="2" charset="-122"/>
              </a:rPr>
              <a:t>浏览整本期刊或某篇文章</a:t>
            </a:r>
          </a:p>
        </p:txBody>
      </p:sp>
      <p:pic>
        <p:nvPicPr>
          <p:cNvPr id="2" name="Picture 2"/>
          <p:cNvPicPr>
            <a:picLocks noChangeAspect="1" noChangeArrowheads="1"/>
          </p:cNvPicPr>
          <p:nvPr/>
        </p:nvPicPr>
        <p:blipFill>
          <a:blip r:embed="rId2" cstate="print"/>
          <a:srcRect/>
          <a:stretch>
            <a:fillRect/>
          </a:stretch>
        </p:blipFill>
        <p:spPr bwMode="auto">
          <a:xfrm>
            <a:off x="0" y="1268761"/>
            <a:ext cx="9096375" cy="5589240"/>
          </a:xfrm>
          <a:prstGeom prst="rect">
            <a:avLst/>
          </a:prstGeom>
          <a:noFill/>
          <a:ln w="9525">
            <a:noFill/>
            <a:miter lim="800000"/>
            <a:headEnd/>
            <a:tailEnd/>
          </a:ln>
        </p:spPr>
      </p:pic>
      <p:sp>
        <p:nvSpPr>
          <p:cNvPr id="6" name="AutoShape 8"/>
          <p:cNvSpPr>
            <a:spLocks noChangeArrowheads="1"/>
          </p:cNvSpPr>
          <p:nvPr/>
        </p:nvSpPr>
        <p:spPr bwMode="auto">
          <a:xfrm>
            <a:off x="2843808" y="2636912"/>
            <a:ext cx="1358900" cy="1176338"/>
          </a:xfrm>
          <a:prstGeom prst="wedgeRoundRectCallout">
            <a:avLst>
              <a:gd name="adj1" fmla="val -51496"/>
              <a:gd name="adj2" fmla="val 113005"/>
              <a:gd name="adj3" fmla="val 16667"/>
            </a:avLst>
          </a:prstGeom>
          <a:solidFill>
            <a:srgbClr val="0070C0"/>
          </a:solidFill>
          <a:ln w="9525" algn="ctr">
            <a:solidFill>
              <a:schemeClr val="tx1"/>
            </a:solidFill>
            <a:miter lim="800000"/>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2400" dirty="0" smtClean="0">
                <a:solidFill>
                  <a:schemeClr val="bg1"/>
                </a:solidFill>
                <a:ea typeface="宋体" panose="02010600030101010101" pitchFamily="2" charset="-122"/>
              </a:rPr>
              <a:t>中国学者发表的文章</a:t>
            </a:r>
            <a:endParaRPr lang="zh-CN" altLang="en-US" sz="2400" dirty="0">
              <a:solidFill>
                <a:schemeClr val="bg1"/>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107950" y="549275"/>
            <a:ext cx="8902065" cy="1963420"/>
          </a:xfrm>
          <a:prstGeom prst="rect">
            <a:avLst/>
          </a:prstGeom>
        </p:spPr>
      </p:pic>
      <p:sp>
        <p:nvSpPr>
          <p:cNvPr id="6" name="文本框 5"/>
          <p:cNvSpPr txBox="1"/>
          <p:nvPr/>
        </p:nvSpPr>
        <p:spPr>
          <a:xfrm>
            <a:off x="107950" y="2639695"/>
            <a:ext cx="8902700" cy="922020"/>
          </a:xfrm>
          <a:prstGeom prst="rect">
            <a:avLst/>
          </a:prstGeom>
          <a:noFill/>
        </p:spPr>
        <p:txBody>
          <a:bodyPr wrap="square" rtlCol="0" anchor="t">
            <a:spAutoFit/>
          </a:bodyPr>
          <a:lstStyle/>
          <a:p>
            <a:r>
              <a:rPr lang="zh-CN" altLang="en-US">
                <a:sym typeface="+mn-ea"/>
              </a:rPr>
              <a:t>(</a:t>
            </a:r>
            <a:r>
              <a:rPr lang="en-US" altLang="zh-CN">
                <a:sym typeface="+mn-ea"/>
              </a:rPr>
              <a:t>2</a:t>
            </a:r>
            <a:r>
              <a:rPr lang="zh-CN" altLang="en-US">
                <a:sym typeface="+mn-ea"/>
              </a:rPr>
              <a:t>)</a:t>
            </a:r>
            <a:r>
              <a:rPr lang="zh-CN" altLang="en-US"/>
              <a:t>高级目录搜索（</a:t>
            </a:r>
            <a:r>
              <a:rPr lang="en-US" altLang="zh-CN"/>
              <a:t>Search the Catalog</a:t>
            </a:r>
            <a:r>
              <a:rPr lang="zh-CN" altLang="en-US"/>
              <a:t>）</a:t>
            </a:r>
          </a:p>
          <a:p>
            <a:r>
              <a:rPr lang="zh-CN" altLang="en-US"/>
              <a:t>现在让我们介绍高级目录搜索的使用。从HeinOnline欢迎页面或任何数据库，用户都可以在主搜索栏下找到高级搜索选项。</a:t>
            </a:r>
          </a:p>
        </p:txBody>
      </p:sp>
      <p:pic>
        <p:nvPicPr>
          <p:cNvPr id="7" name="图片 6"/>
          <p:cNvPicPr>
            <a:picLocks noChangeAspect="1"/>
          </p:cNvPicPr>
          <p:nvPr/>
        </p:nvPicPr>
        <p:blipFill>
          <a:blip r:embed="rId3"/>
          <a:stretch>
            <a:fillRect/>
          </a:stretch>
        </p:blipFill>
        <p:spPr>
          <a:xfrm>
            <a:off x="86995" y="3502660"/>
            <a:ext cx="8923020" cy="2106930"/>
          </a:xfrm>
          <a:prstGeom prst="rect">
            <a:avLst/>
          </a:prstGeom>
        </p:spPr>
      </p:pic>
      <p:sp>
        <p:nvSpPr>
          <p:cNvPr id="8" name="文本框 7"/>
          <p:cNvSpPr txBox="1"/>
          <p:nvPr/>
        </p:nvSpPr>
        <p:spPr>
          <a:xfrm>
            <a:off x="86995" y="5805170"/>
            <a:ext cx="8923020" cy="645160"/>
          </a:xfrm>
          <a:prstGeom prst="rect">
            <a:avLst/>
          </a:prstGeom>
          <a:noFill/>
        </p:spPr>
        <p:txBody>
          <a:bodyPr wrap="square" rtlCol="0" anchor="t">
            <a:spAutoFit/>
          </a:bodyPr>
          <a:lstStyle/>
          <a:p>
            <a:r>
              <a:rPr lang="zh-CN" altLang="en-US">
                <a:sym typeface="+mn-ea"/>
              </a:rPr>
              <a:t>高级目录搜索（</a:t>
            </a:r>
            <a:r>
              <a:rPr lang="en-US" altLang="zh-CN">
                <a:sym typeface="+mn-ea"/>
              </a:rPr>
              <a:t>Advanced Search</a:t>
            </a:r>
            <a:r>
              <a:rPr lang="zh-CN" altLang="en-US">
                <a:sym typeface="+mn-ea"/>
              </a:rPr>
              <a:t>）</a:t>
            </a:r>
            <a:r>
              <a:rPr lang="zh-CN" altLang="en-US"/>
              <a:t>提供了其他搜索字段，如出版物标题、作者、ISSN/ISBN、系列、主题或出版商。</a:t>
            </a: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10870" y="476885"/>
            <a:ext cx="7426960" cy="1130300"/>
          </a:xfrm>
        </p:spPr>
        <p:txBody>
          <a:bodyPr/>
          <a:lstStyle/>
          <a:p>
            <a:pPr algn="l" eaLnBrk="1" hangingPunct="1"/>
            <a:r>
              <a:rPr lang="en-US" altLang="zh-CN" sz="3200" b="1" dirty="0" smtClean="0">
                <a:ea typeface="宋体" panose="02010600030101010101" pitchFamily="2" charset="-122"/>
              </a:rPr>
              <a:t>HeinOnline还收录了大量高质量商业文献</a:t>
            </a:r>
          </a:p>
        </p:txBody>
      </p:sp>
      <p:sp>
        <p:nvSpPr>
          <p:cNvPr id="8195" name="Rectangle 3"/>
          <p:cNvSpPr>
            <a:spLocks noGrp="1" noChangeArrowheads="1"/>
          </p:cNvSpPr>
          <p:nvPr>
            <p:ph type="body" idx="1"/>
          </p:nvPr>
        </p:nvSpPr>
        <p:spPr>
          <a:xfrm>
            <a:off x="468630" y="927100"/>
            <a:ext cx="8229600" cy="5254625"/>
          </a:xfrm>
        </p:spPr>
        <p:txBody>
          <a:bodyPr>
            <a:noAutofit/>
          </a:bodyPr>
          <a:lstStyle/>
          <a:p>
            <a:pPr eaLnBrk="1" hangingPunct="1">
              <a:buClr>
                <a:schemeClr val="tx1"/>
              </a:buClr>
              <a:buFontTx/>
              <a:buNone/>
            </a:pPr>
            <a:endParaRPr lang="zh-CN" altLang="en-US" sz="1500" b="1" dirty="0" smtClean="0">
              <a:ea typeface="宋体" panose="02010600030101010101" pitchFamily="2" charset="-122"/>
            </a:endParaRP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我们的文库不仅包含学术期刊，还包含一些商业文献。以下是与我们合作的一些出版社：</a:t>
            </a: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o Brill Publishers</a:t>
            </a: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o Cambridge University Press</a:t>
            </a: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o Clarus Press</a:t>
            </a: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o De Gruyter</a:t>
            </a: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o Edward Elgar Publishing</a:t>
            </a: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o Hart Publishing</a:t>
            </a: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o Oxford University Press</a:t>
            </a: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o SAGE Publishing</a:t>
            </a: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o Taylor &amp; Francis</a:t>
            </a: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o Vathek Publishing</a:t>
            </a:r>
          </a:p>
          <a:p>
            <a:pPr marL="0" indent="0" eaLnBrk="1" hangingPunct="1">
              <a:lnSpc>
                <a:spcPct val="150000"/>
              </a:lnSpc>
              <a:buClr>
                <a:schemeClr val="tx1"/>
              </a:buClr>
              <a:buFont typeface="Wingdings" panose="05000000000000000000" pitchFamily="2" charset="2"/>
              <a:buNone/>
            </a:pPr>
            <a:r>
              <a:rPr sz="1700" b="1" dirty="0" smtClean="0">
                <a:ea typeface="宋体" panose="02010600030101010101" pitchFamily="2" charset="-122"/>
              </a:rPr>
              <a:t>o Wolters Kluwer</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2"/>
          <a:stretch>
            <a:fillRect/>
          </a:stretch>
        </p:blipFill>
        <p:spPr>
          <a:xfrm>
            <a:off x="107950" y="621030"/>
            <a:ext cx="8909050" cy="3131820"/>
          </a:xfrm>
          <a:prstGeom prst="rect">
            <a:avLst/>
          </a:prstGeom>
        </p:spPr>
      </p:pic>
      <p:sp>
        <p:nvSpPr>
          <p:cNvPr id="5" name="文本框 4"/>
          <p:cNvSpPr txBox="1"/>
          <p:nvPr/>
        </p:nvSpPr>
        <p:spPr>
          <a:xfrm flipH="1">
            <a:off x="107950" y="4075430"/>
            <a:ext cx="8910955" cy="1476375"/>
          </a:xfrm>
          <a:prstGeom prst="rect">
            <a:avLst/>
          </a:prstGeom>
          <a:noFill/>
        </p:spPr>
        <p:txBody>
          <a:bodyPr wrap="square" rtlCol="0" anchor="t">
            <a:spAutoFit/>
          </a:bodyPr>
          <a:lstStyle/>
          <a:p>
            <a:r>
              <a:rPr lang="zh-CN" altLang="en-US"/>
              <a:t>例如，假设你记得在学校读过一本关于威廉·l·普罗塞(William L. Prosser)的侵权法的书，你需要找到它。使用Author选项搜索Prosser，使用Publication Title选项搜索侵权法。</a:t>
            </a:r>
          </a:p>
          <a:p>
            <a:endParaRPr lang="zh-CN" altLang="en-US"/>
          </a:p>
          <a:p>
            <a:endParaRPr lang="zh-CN" altLang="en-US"/>
          </a:p>
          <a:p>
            <a:r>
              <a:rPr lang="zh-CN" altLang="en-US"/>
              <a:t>用户会注意到</a:t>
            </a:r>
            <a:r>
              <a:rPr lang="zh-CN" altLang="en-US">
                <a:sym typeface="+mn-ea"/>
              </a:rPr>
              <a:t>Publication Title选项</a:t>
            </a:r>
            <a:r>
              <a:rPr lang="zh-CN" altLang="en-US"/>
              <a:t>包含自动填充功能。</a:t>
            </a:r>
          </a:p>
        </p:txBody>
      </p:sp>
    </p:spTree>
  </p:cSld>
  <p:clrMapOvr>
    <a:masterClrMapping/>
  </p:clrMapOvr>
  <p:transition spd="med">
    <p:dissolv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107950" y="548640"/>
            <a:ext cx="8932545" cy="2251710"/>
          </a:xfrm>
          <a:prstGeom prst="rect">
            <a:avLst/>
          </a:prstGeom>
        </p:spPr>
      </p:pic>
      <p:sp>
        <p:nvSpPr>
          <p:cNvPr id="6" name="文本框 5"/>
          <p:cNvSpPr txBox="1"/>
          <p:nvPr/>
        </p:nvSpPr>
        <p:spPr>
          <a:xfrm>
            <a:off x="251460" y="2714625"/>
            <a:ext cx="8444230" cy="368300"/>
          </a:xfrm>
          <a:prstGeom prst="rect">
            <a:avLst/>
          </a:prstGeom>
          <a:noFill/>
        </p:spPr>
        <p:txBody>
          <a:bodyPr wrap="square" rtlCol="0" anchor="t">
            <a:spAutoFit/>
          </a:bodyPr>
          <a:lstStyle/>
          <a:p>
            <a:r>
              <a:rPr lang="zh-CN" altLang="en-US"/>
              <a:t>第一个结果显示了我们要找的书。单击书名打开书。</a:t>
            </a:r>
          </a:p>
        </p:txBody>
      </p:sp>
      <p:pic>
        <p:nvPicPr>
          <p:cNvPr id="7" name="图片 6"/>
          <p:cNvPicPr>
            <a:picLocks noChangeAspect="1"/>
          </p:cNvPicPr>
          <p:nvPr/>
        </p:nvPicPr>
        <p:blipFill>
          <a:blip r:embed="rId3"/>
          <a:stretch>
            <a:fillRect/>
          </a:stretch>
        </p:blipFill>
        <p:spPr>
          <a:xfrm>
            <a:off x="35560" y="3082925"/>
            <a:ext cx="9039225" cy="2410460"/>
          </a:xfrm>
          <a:prstGeom prst="rect">
            <a:avLst/>
          </a:prstGeom>
        </p:spPr>
      </p:pic>
      <p:sp>
        <p:nvSpPr>
          <p:cNvPr id="8" name="文本框 7"/>
          <p:cNvSpPr txBox="1"/>
          <p:nvPr/>
        </p:nvSpPr>
        <p:spPr>
          <a:xfrm>
            <a:off x="107315" y="5589270"/>
            <a:ext cx="8869680" cy="645160"/>
          </a:xfrm>
          <a:prstGeom prst="rect">
            <a:avLst/>
          </a:prstGeom>
          <a:noFill/>
        </p:spPr>
        <p:txBody>
          <a:bodyPr wrap="square" rtlCol="0" anchor="t">
            <a:spAutoFit/>
          </a:bodyPr>
          <a:lstStyle/>
          <a:p>
            <a:r>
              <a:rPr lang="zh-CN" altLang="en-US">
                <a:sym typeface="+mn-ea"/>
              </a:rPr>
              <a:t>高级目录搜索（</a:t>
            </a:r>
            <a:r>
              <a:rPr lang="en-US" altLang="zh-CN">
                <a:sym typeface="+mn-ea"/>
              </a:rPr>
              <a:t>Search the Catalog</a:t>
            </a:r>
            <a:r>
              <a:rPr lang="zh-CN" altLang="en-US">
                <a:sym typeface="+mn-ea"/>
              </a:rPr>
              <a:t>）功能</a:t>
            </a:r>
            <a:r>
              <a:rPr lang="zh-CN" altLang="en-US"/>
              <a:t>里还提供Catalog Subjects（目录主题）工具的链接。</a:t>
            </a:r>
          </a:p>
        </p:txBody>
      </p:sp>
    </p:spTree>
  </p:cSld>
  <p:clrMapOvr>
    <a:masterClrMapping/>
  </p:clrMapOvr>
  <p:transition spd="med">
    <p:dissolv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2"/>
          <a:stretch>
            <a:fillRect/>
          </a:stretch>
        </p:blipFill>
        <p:spPr>
          <a:xfrm>
            <a:off x="35560" y="548640"/>
            <a:ext cx="9020175" cy="3992880"/>
          </a:xfrm>
          <a:prstGeom prst="rect">
            <a:avLst/>
          </a:prstGeom>
        </p:spPr>
      </p:pic>
      <p:sp>
        <p:nvSpPr>
          <p:cNvPr id="5" name="文本框 4"/>
          <p:cNvSpPr txBox="1"/>
          <p:nvPr/>
        </p:nvSpPr>
        <p:spPr>
          <a:xfrm>
            <a:off x="35560" y="4869180"/>
            <a:ext cx="9019540" cy="922020"/>
          </a:xfrm>
          <a:prstGeom prst="rect">
            <a:avLst/>
          </a:prstGeom>
          <a:noFill/>
        </p:spPr>
        <p:txBody>
          <a:bodyPr wrap="square" rtlCol="0" anchor="t">
            <a:spAutoFit/>
          </a:bodyPr>
          <a:lstStyle/>
          <a:p>
            <a:r>
              <a:rPr lang="zh-CN" altLang="en-US"/>
              <a:t>Catalog Subjects工具包括数千个目录主题，由HeinOnline的官方编目员在标题级别进行编码。按</a:t>
            </a:r>
            <a:r>
              <a:rPr lang="en-US" altLang="zh-CN"/>
              <a:t>Count</a:t>
            </a:r>
            <a:r>
              <a:rPr lang="zh-CN" altLang="en-US"/>
              <a:t>或</a:t>
            </a:r>
            <a:r>
              <a:rPr lang="en-US" altLang="zh-CN"/>
              <a:t>Name</a:t>
            </a:r>
            <a:r>
              <a:rPr lang="zh-CN" altLang="en-US"/>
              <a:t>浏览A-Z索引列表。该计数表示HeinOnline中与一个主题相关的标题数量。</a:t>
            </a:r>
          </a:p>
        </p:txBody>
      </p:sp>
    </p:spTree>
  </p:cSld>
  <p:clrMapOvr>
    <a:masterClrMapping/>
  </p:clrMapOvr>
  <p:transition spd="med">
    <p:dissolv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35560" y="476885"/>
            <a:ext cx="9069070" cy="3832860"/>
          </a:xfrm>
          <a:prstGeom prst="rect">
            <a:avLst/>
          </a:prstGeom>
        </p:spPr>
      </p:pic>
      <p:sp>
        <p:nvSpPr>
          <p:cNvPr id="6" name="文本框 5"/>
          <p:cNvSpPr txBox="1"/>
          <p:nvPr/>
        </p:nvSpPr>
        <p:spPr>
          <a:xfrm>
            <a:off x="107950" y="4653280"/>
            <a:ext cx="8875395" cy="645160"/>
          </a:xfrm>
          <a:prstGeom prst="rect">
            <a:avLst/>
          </a:prstGeom>
          <a:noFill/>
        </p:spPr>
        <p:txBody>
          <a:bodyPr wrap="square" rtlCol="0" anchor="t">
            <a:spAutoFit/>
          </a:bodyPr>
          <a:lstStyle/>
          <a:p>
            <a:r>
              <a:rPr lang="zh-CN" altLang="en-US"/>
              <a:t>使用搜索栏快速定位主题。例如，寻求公民权利。如果搜索的单词有多个列表，则会出现自动填充。</a:t>
            </a:r>
          </a:p>
        </p:txBody>
      </p:sp>
    </p:spTree>
  </p:cSld>
  <p:clrMapOvr>
    <a:masterClrMapping/>
  </p:clrMapOvr>
  <p:transition spd="med">
    <p:dissolv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2"/>
          <a:stretch>
            <a:fillRect/>
          </a:stretch>
        </p:blipFill>
        <p:spPr>
          <a:xfrm>
            <a:off x="107950" y="693420"/>
            <a:ext cx="8938895" cy="3992880"/>
          </a:xfrm>
          <a:prstGeom prst="rect">
            <a:avLst/>
          </a:prstGeom>
        </p:spPr>
      </p:pic>
      <p:sp>
        <p:nvSpPr>
          <p:cNvPr id="5" name="文本框 4"/>
          <p:cNvSpPr txBox="1"/>
          <p:nvPr/>
        </p:nvSpPr>
        <p:spPr>
          <a:xfrm>
            <a:off x="323215" y="5157470"/>
            <a:ext cx="8321675" cy="368300"/>
          </a:xfrm>
          <a:prstGeom prst="rect">
            <a:avLst/>
          </a:prstGeom>
          <a:noFill/>
        </p:spPr>
        <p:txBody>
          <a:bodyPr wrap="square" rtlCol="0" anchor="t">
            <a:spAutoFit/>
          </a:bodyPr>
          <a:lstStyle/>
          <a:p>
            <a:r>
              <a:rPr lang="zh-CN" altLang="en-US"/>
              <a:t>结果将包括HeinOnline中已编码到指定主题的所有标题。</a:t>
            </a:r>
          </a:p>
        </p:txBody>
      </p:sp>
    </p:spTree>
  </p:cSld>
  <p:clrMapOvr>
    <a:masterClrMapping/>
  </p:clrMapOvr>
  <p:transition spd="med">
    <p:dissolv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83820" y="476885"/>
            <a:ext cx="8976360" cy="4320540"/>
          </a:xfrm>
          <a:prstGeom prst="rect">
            <a:avLst/>
          </a:prstGeom>
        </p:spPr>
      </p:pic>
      <p:sp>
        <p:nvSpPr>
          <p:cNvPr id="3" name="文本框 2"/>
          <p:cNvSpPr txBox="1"/>
          <p:nvPr/>
        </p:nvSpPr>
        <p:spPr>
          <a:xfrm>
            <a:off x="194945" y="5005070"/>
            <a:ext cx="8692515" cy="1753235"/>
          </a:xfrm>
          <a:prstGeom prst="rect">
            <a:avLst/>
          </a:prstGeom>
          <a:noFill/>
        </p:spPr>
        <p:txBody>
          <a:bodyPr wrap="square" rtlCol="0" anchor="t">
            <a:spAutoFit/>
          </a:bodyPr>
          <a:lstStyle/>
          <a:p>
            <a:r>
              <a:rPr lang="zh-CN" altLang="en-US" b="1"/>
              <a:t>如何下载、打印和共享文档</a:t>
            </a:r>
          </a:p>
          <a:p>
            <a:r>
              <a:rPr lang="zh-CN" altLang="en-US"/>
              <a:t>在HeinOnline工作时，有多种打印和下载章节或页面的选项。想与朋友或同事共享文档吗？HeinOnline也有这样的选择。</a:t>
            </a:r>
          </a:p>
          <a:p>
            <a:r>
              <a:rPr lang="zh-CN" altLang="en-US" b="1"/>
              <a:t>下载文件</a:t>
            </a:r>
          </a:p>
          <a:p>
            <a:r>
              <a:rPr lang="zh-CN" altLang="en-US"/>
              <a:t>要从HeinOnline下载文档，您需要找到红色的PDF图标。在任何结果页面中，PDF图标将位于每个结果的右侧。只需选择图标即可自动下载文档。</a:t>
            </a:r>
          </a:p>
        </p:txBody>
      </p:sp>
    </p:spTree>
  </p:cSld>
  <p:clrMapOvr>
    <a:masterClrMapping/>
  </p:clrMapOvr>
  <p:transition spd="med">
    <p:dissolv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71755" y="621030"/>
            <a:ext cx="8935085" cy="4168140"/>
          </a:xfrm>
          <a:prstGeom prst="rect">
            <a:avLst/>
          </a:prstGeom>
        </p:spPr>
      </p:pic>
      <p:sp>
        <p:nvSpPr>
          <p:cNvPr id="3" name="文本框 2"/>
          <p:cNvSpPr txBox="1"/>
          <p:nvPr/>
        </p:nvSpPr>
        <p:spPr>
          <a:xfrm>
            <a:off x="215900" y="5479415"/>
            <a:ext cx="8672195" cy="368300"/>
          </a:xfrm>
          <a:prstGeom prst="rect">
            <a:avLst/>
          </a:prstGeom>
          <a:noFill/>
        </p:spPr>
        <p:txBody>
          <a:bodyPr wrap="square" rtlCol="0" anchor="t">
            <a:spAutoFit/>
          </a:bodyPr>
          <a:lstStyle/>
          <a:p>
            <a:r>
              <a:rPr lang="zh-CN" altLang="en-US"/>
              <a:t>或者打开一个文档，查看在图像工具栏中列出的PDF图标。</a:t>
            </a:r>
          </a:p>
        </p:txBody>
      </p:sp>
    </p:spTree>
  </p:cSld>
  <p:clrMapOvr>
    <a:masterClrMapping/>
  </p:clrMapOvr>
  <p:transition spd="med">
    <p:dissolv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2"/>
          <a:stretch>
            <a:fillRect/>
          </a:stretch>
        </p:blipFill>
        <p:spPr>
          <a:xfrm>
            <a:off x="107950" y="621030"/>
            <a:ext cx="8875395" cy="3848100"/>
          </a:xfrm>
          <a:prstGeom prst="rect">
            <a:avLst/>
          </a:prstGeom>
        </p:spPr>
      </p:pic>
      <p:sp>
        <p:nvSpPr>
          <p:cNvPr id="6" name="文本框 5"/>
          <p:cNvSpPr txBox="1"/>
          <p:nvPr/>
        </p:nvSpPr>
        <p:spPr>
          <a:xfrm>
            <a:off x="107315" y="4869180"/>
            <a:ext cx="8869045" cy="922020"/>
          </a:xfrm>
          <a:prstGeom prst="rect">
            <a:avLst/>
          </a:prstGeom>
          <a:noFill/>
        </p:spPr>
        <p:txBody>
          <a:bodyPr wrap="square" rtlCol="0" anchor="t">
            <a:spAutoFit/>
          </a:bodyPr>
          <a:lstStyle/>
          <a:p>
            <a:r>
              <a:rPr lang="zh-CN" altLang="en-US" b="1"/>
              <a:t>打印一份文件</a:t>
            </a:r>
          </a:p>
          <a:p>
            <a:endParaRPr lang="zh-CN" altLang="en-US"/>
          </a:p>
          <a:p>
            <a:r>
              <a:rPr lang="zh-CN" altLang="en-US"/>
              <a:t>也许您只对从文档中下载或打印几页感兴趣。在这种情况下选择向下的箭头图标。</a:t>
            </a:r>
          </a:p>
        </p:txBody>
      </p:sp>
    </p:spTree>
  </p:cSld>
  <p:clrMapOvr>
    <a:masterClrMapping/>
  </p:clrMapOvr>
  <p:transition spd="med">
    <p:dissolv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107950" y="548640"/>
            <a:ext cx="8850630" cy="5312410"/>
          </a:xfrm>
          <a:prstGeom prst="rect">
            <a:avLst/>
          </a:prstGeom>
        </p:spPr>
      </p:pic>
      <p:sp>
        <p:nvSpPr>
          <p:cNvPr id="3" name="文本框 2"/>
          <p:cNvSpPr txBox="1"/>
          <p:nvPr/>
        </p:nvSpPr>
        <p:spPr>
          <a:xfrm>
            <a:off x="107950" y="6163945"/>
            <a:ext cx="8881745" cy="368300"/>
          </a:xfrm>
          <a:prstGeom prst="rect">
            <a:avLst/>
          </a:prstGeom>
          <a:noFill/>
        </p:spPr>
        <p:txBody>
          <a:bodyPr wrap="square" rtlCol="0" anchor="t">
            <a:spAutoFit/>
          </a:bodyPr>
          <a:lstStyle/>
          <a:p>
            <a:r>
              <a:rPr lang="zh-CN" altLang="en-US"/>
              <a:t>选择“打印自定义页面范围”选项，以PDF或文本格式打印或下载选定的页面。</a:t>
            </a:r>
          </a:p>
        </p:txBody>
      </p:sp>
    </p:spTree>
  </p:cSld>
  <p:clrMapOvr>
    <a:masterClrMapping/>
  </p:clrMapOvr>
  <p:transition spd="med">
    <p:dissolv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2"/>
          <a:stretch>
            <a:fillRect/>
          </a:stretch>
        </p:blipFill>
        <p:spPr>
          <a:xfrm>
            <a:off x="107950" y="692785"/>
            <a:ext cx="4235450" cy="5379720"/>
          </a:xfrm>
          <a:prstGeom prst="rect">
            <a:avLst/>
          </a:prstGeom>
        </p:spPr>
      </p:pic>
      <p:sp>
        <p:nvSpPr>
          <p:cNvPr id="6" name="文本框 5"/>
          <p:cNvSpPr txBox="1"/>
          <p:nvPr/>
        </p:nvSpPr>
        <p:spPr>
          <a:xfrm>
            <a:off x="4644390" y="836930"/>
            <a:ext cx="4102100" cy="2584450"/>
          </a:xfrm>
          <a:prstGeom prst="rect">
            <a:avLst/>
          </a:prstGeom>
          <a:noFill/>
        </p:spPr>
        <p:txBody>
          <a:bodyPr wrap="square" rtlCol="0" anchor="t">
            <a:spAutoFit/>
          </a:bodyPr>
          <a:lstStyle/>
          <a:p>
            <a:r>
              <a:rPr lang="zh-CN" altLang="en-US"/>
              <a:t>注意：下载和打印有200页的限制。打印超过200页的文档需要以200页的间隔多次下载。</a:t>
            </a:r>
          </a:p>
          <a:p>
            <a:endParaRPr lang="zh-CN" altLang="en-US"/>
          </a:p>
          <a:p>
            <a:endParaRPr lang="zh-CN" altLang="en-US"/>
          </a:p>
          <a:p>
            <a:endParaRPr lang="zh-CN" altLang="en-US"/>
          </a:p>
          <a:p>
            <a:r>
              <a:rPr lang="zh-CN" altLang="en-US"/>
              <a:t>通过选择“添加其他页面范围”，一次打印多个PDF。请记住，必须关闭弹出窗口阻止程序，此选项才能正常工作。</a:t>
            </a:r>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368300" y="1700213"/>
            <a:ext cx="8369300" cy="2665412"/>
          </a:xfrm>
        </p:spPr>
        <p:txBody>
          <a:bodyPr>
            <a:normAutofit fontScale="77500" lnSpcReduction="10000"/>
          </a:bodyPr>
          <a:lstStyle/>
          <a:p>
            <a:pPr algn="ctr" eaLnBrk="1" hangingPunct="1">
              <a:lnSpc>
                <a:spcPct val="90000"/>
              </a:lnSpc>
              <a:buClr>
                <a:schemeClr val="tx1"/>
              </a:buClr>
              <a:buFontTx/>
              <a:buNone/>
            </a:pPr>
            <a:r>
              <a:rPr lang="zh-CN" altLang="en-US" sz="8570" b="1" dirty="0" smtClean="0">
                <a:ea typeface="PMingLiU" panose="02020500000000000000" pitchFamily="18" charset="-120"/>
              </a:rPr>
              <a:t>二、</a:t>
            </a:r>
            <a:r>
              <a:rPr sz="8565" b="1" smtClean="0">
                <a:ea typeface="宋体" panose="02010600030101010101" pitchFamily="2" charset="-122"/>
                <a:sym typeface="+mn-ea"/>
              </a:rPr>
              <a:t>HeinOnline数据库检索方式详解及案例演示</a:t>
            </a:r>
            <a:endParaRPr sz="8565" b="1" smtClean="0">
              <a:ea typeface="宋体" panose="02010600030101010101" pitchFamily="2" charset="-122"/>
            </a:endParaRPr>
          </a:p>
          <a:p>
            <a:pPr algn="ctr" eaLnBrk="1" hangingPunct="1">
              <a:lnSpc>
                <a:spcPct val="90000"/>
              </a:lnSpc>
              <a:buClr>
                <a:schemeClr val="tx1"/>
              </a:buClr>
              <a:buFontTx/>
              <a:buNone/>
            </a:pPr>
            <a:endParaRPr sz="4100" b="1" smtClean="0">
              <a:ea typeface="宋体" panose="02010600030101010101" pitchFamily="2" charset="-122"/>
            </a:endParaRPr>
          </a:p>
          <a:p>
            <a:pPr algn="ctr" eaLnBrk="1" hangingPunct="1">
              <a:lnSpc>
                <a:spcPct val="90000"/>
              </a:lnSpc>
              <a:buClr>
                <a:schemeClr val="tx1"/>
              </a:buClr>
              <a:buFontTx/>
              <a:buNone/>
            </a:pPr>
            <a:endParaRPr lang="zh-CN" altLang="en-US" sz="4100" b="1" dirty="0" smtClean="0">
              <a:ea typeface="宋体" panose="02010600030101010101" pitchFamily="2" charset="-122"/>
            </a:endParaRPr>
          </a:p>
          <a:p>
            <a:pPr algn="ctr" eaLnBrk="1" hangingPunct="1">
              <a:lnSpc>
                <a:spcPct val="90000"/>
              </a:lnSpc>
              <a:buClr>
                <a:schemeClr val="tx1"/>
              </a:buClr>
              <a:buFontTx/>
              <a:buNone/>
            </a:pPr>
            <a:endParaRPr lang="zh-CN" altLang="en-US" sz="4100" b="1" dirty="0" smtClean="0">
              <a:ea typeface="宋体" panose="02010600030101010101" pitchFamily="2" charset="-122"/>
            </a:endParaRPr>
          </a:p>
          <a:p>
            <a:pPr algn="ctr" eaLnBrk="1" hangingPunct="1">
              <a:lnSpc>
                <a:spcPct val="90000"/>
              </a:lnSpc>
              <a:buClr>
                <a:schemeClr val="tx1"/>
              </a:buClr>
              <a:buFontTx/>
              <a:buNone/>
            </a:pPr>
            <a:endParaRPr lang="zh-CN" altLang="en-US" dirty="0" smtClean="0">
              <a:solidFill>
                <a:srgbClr val="FF0000"/>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173355" y="621030"/>
            <a:ext cx="8420735" cy="3253740"/>
          </a:xfrm>
          <a:prstGeom prst="rect">
            <a:avLst/>
          </a:prstGeom>
        </p:spPr>
      </p:pic>
      <p:sp>
        <p:nvSpPr>
          <p:cNvPr id="3" name="文本框 2"/>
          <p:cNvSpPr txBox="1"/>
          <p:nvPr/>
        </p:nvSpPr>
        <p:spPr>
          <a:xfrm>
            <a:off x="467995" y="4221480"/>
            <a:ext cx="8277860" cy="645160"/>
          </a:xfrm>
          <a:prstGeom prst="rect">
            <a:avLst/>
          </a:prstGeom>
          <a:noFill/>
        </p:spPr>
        <p:txBody>
          <a:bodyPr wrap="square" rtlCol="0" anchor="t">
            <a:spAutoFit/>
          </a:bodyPr>
          <a:lstStyle/>
          <a:p>
            <a:r>
              <a:rPr lang="zh-CN" altLang="en-US"/>
              <a:t>还提供二维码选项。二维码是移动设备可读的条形码，用户可以将设备上的摄像头直接对准该码，在智能手机或平板电脑上立即读取。</a:t>
            </a:r>
          </a:p>
        </p:txBody>
      </p:sp>
    </p:spTree>
  </p:cSld>
  <p:clrMapOvr>
    <a:masterClrMapping/>
  </p:clrMapOvr>
  <p:transition spd="med">
    <p:dissolv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2"/>
          <a:stretch>
            <a:fillRect/>
          </a:stretch>
        </p:blipFill>
        <p:spPr>
          <a:xfrm>
            <a:off x="35560" y="765175"/>
            <a:ext cx="9010015" cy="3230880"/>
          </a:xfrm>
          <a:prstGeom prst="rect">
            <a:avLst/>
          </a:prstGeom>
        </p:spPr>
      </p:pic>
      <p:sp>
        <p:nvSpPr>
          <p:cNvPr id="6" name="文本框 5"/>
          <p:cNvSpPr txBox="1"/>
          <p:nvPr/>
        </p:nvSpPr>
        <p:spPr>
          <a:xfrm>
            <a:off x="251460" y="4581525"/>
            <a:ext cx="8656955" cy="1198880"/>
          </a:xfrm>
          <a:prstGeom prst="rect">
            <a:avLst/>
          </a:prstGeom>
          <a:noFill/>
        </p:spPr>
        <p:txBody>
          <a:bodyPr wrap="square" rtlCol="0" anchor="t">
            <a:spAutoFit/>
          </a:bodyPr>
          <a:lstStyle/>
          <a:p>
            <a:r>
              <a:rPr lang="zh-CN" altLang="en-US"/>
              <a:t>共享文档</a:t>
            </a:r>
          </a:p>
          <a:p>
            <a:endParaRPr lang="zh-CN" altLang="en-US"/>
          </a:p>
          <a:p>
            <a:r>
              <a:rPr lang="zh-CN" altLang="en-US"/>
              <a:t>查看文档时，可以使用搜索结果或图像工具栏中的电子邮件图标轻松与朋友或同事共享文档。</a:t>
            </a:r>
          </a:p>
        </p:txBody>
      </p:sp>
    </p:spTree>
  </p:cSld>
  <p:clrMapOvr>
    <a:masterClrMapping/>
  </p:clrMapOvr>
  <p:transition spd="med">
    <p:dissolv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251460" y="621030"/>
            <a:ext cx="4391025" cy="5808345"/>
          </a:xfrm>
          <a:prstGeom prst="rect">
            <a:avLst/>
          </a:prstGeom>
        </p:spPr>
      </p:pic>
      <p:sp>
        <p:nvSpPr>
          <p:cNvPr id="3" name="文本框 2"/>
          <p:cNvSpPr txBox="1"/>
          <p:nvPr/>
        </p:nvSpPr>
        <p:spPr>
          <a:xfrm>
            <a:off x="4860290" y="908685"/>
            <a:ext cx="3983355" cy="1476375"/>
          </a:xfrm>
          <a:prstGeom prst="rect">
            <a:avLst/>
          </a:prstGeom>
          <a:noFill/>
        </p:spPr>
        <p:txBody>
          <a:bodyPr wrap="square" rtlCol="0" anchor="t">
            <a:spAutoFit/>
          </a:bodyPr>
          <a:lstStyle/>
          <a:p>
            <a:r>
              <a:rPr lang="zh-CN" altLang="en-US"/>
              <a:t>通过此功能，发件人可以在电子邮件中选择包含8种可用引用格式中的一种，以及个性化消息。这可以发送到多达10个不同的电子邮件地址。用分号分隔每个电子邮件地址。</a:t>
            </a:r>
          </a:p>
        </p:txBody>
      </p:sp>
    </p:spTree>
  </p:cSld>
  <p:clrMapOvr>
    <a:masterClrMapping/>
  </p:clrMapOvr>
  <p:transition spd="med">
    <p:dissolv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368300" y="1700213"/>
            <a:ext cx="8369300" cy="2665412"/>
          </a:xfrm>
        </p:spPr>
        <p:txBody>
          <a:bodyPr>
            <a:normAutofit/>
          </a:bodyPr>
          <a:lstStyle/>
          <a:p>
            <a:pPr algn="ctr" eaLnBrk="1" hangingPunct="1">
              <a:lnSpc>
                <a:spcPct val="90000"/>
              </a:lnSpc>
              <a:buClr>
                <a:schemeClr val="tx1"/>
              </a:buClr>
              <a:buFontTx/>
              <a:buNone/>
            </a:pPr>
            <a:r>
              <a:rPr lang="zh-CN" altLang="en-US" sz="4800" b="1" dirty="0" smtClean="0">
                <a:ea typeface="PMingLiU" panose="02020500000000000000" pitchFamily="18" charset="-120"/>
              </a:rPr>
              <a:t>三、</a:t>
            </a:r>
            <a:r>
              <a:rPr sz="4800" b="1" smtClean="0">
                <a:ea typeface="宋体" panose="02010600030101010101" pitchFamily="2" charset="-122"/>
                <a:sym typeface="+mn-ea"/>
              </a:rPr>
              <a:t>HeinOnline</a:t>
            </a:r>
            <a:r>
              <a:rPr lang="zh-CN" sz="4800" b="1" smtClean="0">
                <a:ea typeface="宋体" panose="02010600030101010101" pitchFamily="2" charset="-122"/>
                <a:sym typeface="+mn-ea"/>
              </a:rPr>
              <a:t>其他信息分享</a:t>
            </a:r>
            <a:endParaRPr sz="4800" b="1" smtClean="0">
              <a:ea typeface="宋体" panose="02010600030101010101" pitchFamily="2" charset="-122"/>
            </a:endParaRPr>
          </a:p>
          <a:p>
            <a:pPr algn="ctr" eaLnBrk="1" hangingPunct="1">
              <a:lnSpc>
                <a:spcPct val="90000"/>
              </a:lnSpc>
              <a:buClr>
                <a:schemeClr val="tx1"/>
              </a:buClr>
              <a:buFontTx/>
              <a:buNone/>
            </a:pPr>
            <a:endParaRPr sz="4100" b="1" smtClean="0">
              <a:ea typeface="宋体" panose="02010600030101010101" pitchFamily="2" charset="-122"/>
            </a:endParaRPr>
          </a:p>
          <a:p>
            <a:pPr algn="ctr" eaLnBrk="1" hangingPunct="1">
              <a:lnSpc>
                <a:spcPct val="90000"/>
              </a:lnSpc>
              <a:buClr>
                <a:schemeClr val="tx1"/>
              </a:buClr>
              <a:buFontTx/>
              <a:buNone/>
            </a:pPr>
            <a:endParaRPr lang="zh-CN" altLang="en-US" sz="4100" b="1" dirty="0" smtClean="0">
              <a:ea typeface="宋体" panose="02010600030101010101" pitchFamily="2" charset="-122"/>
            </a:endParaRPr>
          </a:p>
          <a:p>
            <a:pPr algn="ctr" eaLnBrk="1" hangingPunct="1">
              <a:lnSpc>
                <a:spcPct val="90000"/>
              </a:lnSpc>
              <a:buClr>
                <a:schemeClr val="tx1"/>
              </a:buClr>
              <a:buFontTx/>
              <a:buNone/>
            </a:pPr>
            <a:endParaRPr lang="zh-CN" altLang="en-US" sz="4100" b="1" dirty="0" smtClean="0">
              <a:ea typeface="宋体" panose="02010600030101010101" pitchFamily="2" charset="-122"/>
            </a:endParaRPr>
          </a:p>
          <a:p>
            <a:pPr algn="ctr" eaLnBrk="1" hangingPunct="1">
              <a:lnSpc>
                <a:spcPct val="90000"/>
              </a:lnSpc>
              <a:buClr>
                <a:schemeClr val="tx1"/>
              </a:buClr>
              <a:buFontTx/>
              <a:buNone/>
            </a:pPr>
            <a:endParaRPr lang="zh-CN" altLang="en-US" dirty="0" smtClean="0">
              <a:solidFill>
                <a:srgbClr val="FF0000"/>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图片 6" descr="蓝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2"/>
          <p:cNvSpPr txBox="1">
            <a:spLocks noChangeArrowheads="1"/>
          </p:cNvSpPr>
          <p:nvPr/>
        </p:nvSpPr>
        <p:spPr bwMode="auto">
          <a:xfrm>
            <a:off x="1042988" y="407670"/>
            <a:ext cx="6840537"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Calibri" panose="020F0502020204030204" charset="0"/>
              </a:defRPr>
            </a:lvl9pPr>
          </a:lstStyle>
          <a:p>
            <a:pPr algn="ctr" eaLnBrk="1" hangingPunct="1">
              <a:spcBef>
                <a:spcPct val="0"/>
              </a:spcBef>
              <a:buFont typeface="Arial" panose="020B0604020202020204" pitchFamily="34" charset="0"/>
              <a:buNone/>
            </a:pPr>
            <a:r>
              <a:rPr lang="en-US" altLang="zh-CN" sz="2800" b="1">
                <a:cs typeface="Arial" panose="020B0604020202020204" pitchFamily="34" charset="0"/>
              </a:rPr>
              <a:t>HeinOnline Knowledge Base</a:t>
            </a:r>
          </a:p>
          <a:p>
            <a:pPr algn="ctr" eaLnBrk="1" hangingPunct="1">
              <a:spcBef>
                <a:spcPct val="0"/>
              </a:spcBef>
              <a:buFont typeface="Arial" panose="020B0604020202020204" pitchFamily="34" charset="0"/>
              <a:buNone/>
            </a:pPr>
            <a:r>
              <a:rPr lang="en-US" altLang="zh-CN" sz="2800">
                <a:cs typeface="Arial" panose="020B0604020202020204" pitchFamily="34" charset="0"/>
                <a:hlinkClick r:id="rId3"/>
              </a:rPr>
              <a:t>http://help.heinonline.org</a:t>
            </a:r>
            <a:r>
              <a:rPr lang="en-US" altLang="zh-CN" sz="2800">
                <a:cs typeface="Arial" panose="020B0604020202020204" pitchFamily="34" charset="0"/>
              </a:rPr>
              <a:t> </a:t>
            </a:r>
            <a:endParaRPr lang="zh-CN" altLang="en-US" sz="2800">
              <a:cs typeface="Arial" panose="020B0604020202020204" pitchFamily="34" charset="0"/>
            </a:endParaRPr>
          </a:p>
        </p:txBody>
      </p:sp>
      <p:pic>
        <p:nvPicPr>
          <p:cNvPr id="4" name="图片 3"/>
          <p:cNvPicPr>
            <a:picLocks noChangeAspect="1"/>
          </p:cNvPicPr>
          <p:nvPr/>
        </p:nvPicPr>
        <p:blipFill>
          <a:blip r:embed="rId4"/>
          <a:stretch>
            <a:fillRect/>
          </a:stretch>
        </p:blipFill>
        <p:spPr>
          <a:xfrm>
            <a:off x="0" y="1464310"/>
            <a:ext cx="9143365" cy="5394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2000" fill="hold">
                                          <p:stCondLst>
                                            <p:cond delay="0"/>
                                          </p:stCondLst>
                                        </p:cTn>
                                        <p:tgtEl>
                                          <p:spTgt spid="60419"/>
                                        </p:tgtEl>
                                        <p:attrNameLst>
                                          <p:attrName>style.visibility</p:attrName>
                                        </p:attrNameLst>
                                      </p:cBhvr>
                                      <p:to>
                                        <p:strVal val="visible"/>
                                      </p:to>
                                    </p:set>
                                    <p:animEffect transition="in" filter="blinds(horizontal)">
                                      <p:cBhvr>
                                        <p:cTn id="7" dur="2000"/>
                                        <p:tgtEl>
                                          <p:spTgt spid="60419"/>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2000" fill="hold">
                                          <p:stCondLst>
                                            <p:cond delay="0"/>
                                          </p:stCondLst>
                                        </p:cTn>
                                        <p:tgtEl>
                                          <p:spTgt spid="4"/>
                                        </p:tgtEl>
                                        <p:attrNameLst>
                                          <p:attrName>style.visibility</p:attrName>
                                        </p:attrNameLst>
                                      </p:cBhvr>
                                      <p:to>
                                        <p:strVal val="visible"/>
                                      </p:to>
                                    </p:set>
                                    <p:animEffect transition="in" filter="blinds(horizontal)">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899592" y="2027163"/>
            <a:ext cx="4320480"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zh-CN" altLang="en-US" sz="2800" b="1" dirty="0">
                <a:solidFill>
                  <a:srgbClr val="FF0000"/>
                </a:solidFill>
                <a:ea typeface="宋体" panose="02010600030101010101" pitchFamily="2" charset="-122"/>
              </a:rPr>
              <a:t> </a:t>
            </a:r>
            <a:r>
              <a:rPr lang="zh-CN" altLang="en-US" sz="3200" b="1" dirty="0" smtClean="0">
                <a:solidFill>
                  <a:srgbClr val="FF0000"/>
                </a:solidFill>
                <a:ea typeface="宋体" panose="02010600030101010101" pitchFamily="2" charset="-122"/>
              </a:rPr>
              <a:t>谢谢！</a:t>
            </a:r>
            <a:endParaRPr lang="en-US" altLang="zh-CN" sz="3200" b="1" dirty="0" smtClean="0">
              <a:solidFill>
                <a:srgbClr val="FF0000"/>
              </a:solidFill>
              <a:ea typeface="宋体" panose="02010600030101010101" pitchFamily="2" charset="-122"/>
            </a:endParaRPr>
          </a:p>
          <a:p>
            <a:pPr eaLnBrk="1" hangingPunct="1">
              <a:lnSpc>
                <a:spcPct val="150000"/>
              </a:lnSpc>
            </a:pPr>
            <a:r>
              <a:rPr lang="en-US" altLang="zh-CN" sz="2800" b="1" dirty="0" smtClean="0">
                <a:ea typeface="宋体" panose="02010600030101010101" pitchFamily="2" charset="-122"/>
              </a:rPr>
              <a:t>Wells </a:t>
            </a:r>
            <a:r>
              <a:rPr lang="zh-CN" altLang="en-US" sz="2800" b="1" dirty="0" smtClean="0">
                <a:ea typeface="宋体" panose="02010600030101010101" pitchFamily="2" charset="-122"/>
              </a:rPr>
              <a:t>公司</a:t>
            </a:r>
            <a:endParaRPr lang="zh-CN" altLang="en-US" sz="2800" b="1" dirty="0">
              <a:ea typeface="宋体" panose="02010600030101010101" pitchFamily="2" charset="-122"/>
            </a:endParaRPr>
          </a:p>
          <a:p>
            <a:pPr eaLnBrk="1" hangingPunct="1">
              <a:lnSpc>
                <a:spcPct val="150000"/>
              </a:lnSpc>
            </a:pPr>
            <a:r>
              <a:rPr lang="en-US" altLang="zh-CN" sz="2800" b="1" dirty="0" smtClean="0">
                <a:ea typeface="宋体" panose="02010600030101010101" pitchFamily="2" charset="-122"/>
              </a:rPr>
              <a:t>010-88578296</a:t>
            </a:r>
          </a:p>
          <a:p>
            <a:pPr eaLnBrk="1" hangingPunct="1">
              <a:lnSpc>
                <a:spcPct val="150000"/>
              </a:lnSpc>
            </a:pPr>
            <a:r>
              <a:rPr lang="zh-CN" altLang="en-US" sz="2800" b="1" dirty="0" smtClean="0">
                <a:ea typeface="宋体" panose="02010600030101010101" pitchFamily="2" charset="-122"/>
              </a:rPr>
              <a:t>张斌</a:t>
            </a:r>
            <a:endParaRPr lang="en-US" altLang="zh-CN" sz="2800" b="1" dirty="0" smtClean="0">
              <a:ea typeface="宋体" panose="02010600030101010101" pitchFamily="2" charset="-122"/>
            </a:endParaRPr>
          </a:p>
          <a:p>
            <a:pPr eaLnBrk="1" hangingPunct="1">
              <a:lnSpc>
                <a:spcPct val="150000"/>
              </a:lnSpc>
            </a:pPr>
            <a:r>
              <a:rPr lang="en-US" altLang="zh-CN" sz="2800" b="1" dirty="0" smtClean="0">
                <a:ea typeface="宋体" panose="02010600030101010101" pitchFamily="2" charset="-122"/>
              </a:rPr>
              <a:t>zhangbin@wells.org.cn</a:t>
            </a:r>
            <a:endParaRPr lang="en-US" altLang="zh-CN" sz="2800" b="1" dirty="0">
              <a:ea typeface="宋体" panose="02010600030101010101" pitchFamily="2" charset="-122"/>
            </a:endParaRPr>
          </a:p>
        </p:txBody>
      </p:sp>
      <p:pic>
        <p:nvPicPr>
          <p:cNvPr id="4" name="图片 3"/>
          <p:cNvPicPr>
            <a:picLocks noChangeAspect="1"/>
          </p:cNvPicPr>
          <p:nvPr/>
        </p:nvPicPr>
        <p:blipFill>
          <a:blip r:embed="rId2" cstate="print"/>
          <a:stretch>
            <a:fillRect/>
          </a:stretch>
        </p:blipFill>
        <p:spPr>
          <a:xfrm>
            <a:off x="5652120" y="2204864"/>
            <a:ext cx="2592288" cy="2592288"/>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CBE9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BE9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CBE9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4525</Words>
  <Application>Microsoft Office PowerPoint</Application>
  <PresentationFormat>全屏显示(4:3)</PresentationFormat>
  <Paragraphs>392</Paragraphs>
  <Slides>95</Slides>
  <Notes>19</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95</vt:i4>
      </vt:variant>
    </vt:vector>
  </HeadingPairs>
  <TitlesOfParts>
    <vt:vector size="108" baseType="lpstr">
      <vt:lpstr>Accord SF</vt:lpstr>
      <vt:lpstr>PMingLiU</vt:lpstr>
      <vt:lpstr>黑体</vt:lpstr>
      <vt:lpstr>华文仿宋</vt:lpstr>
      <vt:lpstr>华文楷体</vt:lpstr>
      <vt:lpstr>宋体</vt:lpstr>
      <vt:lpstr>微软雅黑</vt:lpstr>
      <vt:lpstr>Arial</vt:lpstr>
      <vt:lpstr>Calibri</vt:lpstr>
      <vt:lpstr>Times New Roman</vt:lpstr>
      <vt:lpstr>Traditional Arabic</vt:lpstr>
      <vt:lpstr>Wingdings</vt:lpstr>
      <vt:lpstr>Office 主题</vt:lpstr>
      <vt:lpstr>PowerPoint 演示文稿</vt:lpstr>
      <vt:lpstr>Content</vt:lpstr>
      <vt:lpstr>PowerPoint 演示文稿</vt:lpstr>
      <vt:lpstr>HeinOnline数据库使用特点</vt:lpstr>
      <vt:lpstr>HeinOnline数据库收录内容介绍</vt:lpstr>
      <vt:lpstr>HeinOnline数据库收录内容特点</vt:lpstr>
      <vt:lpstr>HeinOnline不仅仅是一个法律数据库</vt:lpstr>
      <vt:lpstr>HeinOnline还收录了大量高质量商业文献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学术影响力指标 HeinOnline的学术影响力（ScholarCheck）指标是一系列工具，可以帮助研究人员快速找到相关材料： 分析最常被引用的期刊、文章和作者等。 允许用户查看和访问其他文章和判例中引用最多的文章，以及其他HeinOnline用户在12个月内访问最多的文章。 允许用户使用上面的量化分类（文章或判例引用的次数或者在12个月内其他HeinOnline用户访问的次数），对检索结果进行排序。 提供文中超链接跳转，以便用户通过HeinOnline和Fastcase快速访问相关材料。 学术影响力查询在大多数HeinOnline的子数据库中都已经启用，您可以通过在页面中查找学术影响力查询功能（ScholarCheck）图标以确定该功能是否可用。自2019年起，该指标被US News纳入法学院排名指标体系，作为评价法学院学术影响力和排名的重要依据。  </vt:lpstr>
      <vt:lpstr>通过关键词检索某一类文章  （1）模糊检索(just search for) （2）高级检索（Advanced Search）  关键词举例：反倾销(antidumping)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精确检索(高级检索) Advanced Search  关于中美之间的有关“TRIPS”协议中的“集成电路”的“知识产权”问题的研究  关键词：中国、美国、TRIPS、集成电路、知识产权 </vt:lpstr>
      <vt:lpstr>PowerPoint 演示文稿</vt:lpstr>
      <vt:lpstr>精确检索</vt:lpstr>
      <vt:lpstr>PowerPoint 演示文稿</vt:lpstr>
      <vt:lpstr>检索小技巧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维恩图检索 通过HeinOnline中的维恩图检索（Venn Diagram Search）这一新功能，研究人员能够可视化查看各种关键字的检索结果，以便更好地提炼检索结果。 这个工具可以在一个数据库内或在所有订阅的数据库中进行跨库检索。 此外，还有个额外的好处，把关键字组合这一强大功能可视化，可以帮助学生学习如何更好地构建检索。  </vt:lpstr>
      <vt:lpstr>PowerPoint 演示文稿</vt:lpstr>
      <vt:lpstr>PowerPoint 演示文稿</vt:lpstr>
      <vt:lpstr>PowerPoint 演示文稿</vt:lpstr>
      <vt:lpstr>PowerPoint 演示文稿</vt:lpstr>
      <vt:lpstr>   知道文章的引证号，找一篇特定的文章，请使用“Citation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法与经济（Law and Economic）</vt:lpstr>
      <vt:lpstr>检索结果</vt:lpstr>
      <vt:lpstr>Richard A. Posner(波斯纳教授)</vt:lpstr>
      <vt:lpstr>Richard A. Posner(波斯纳教授)</vt:lpstr>
      <vt:lpstr>Richard A. Posner(波斯纳教授)—维基百科</vt:lpstr>
      <vt:lpstr>Richard A. Posner(波斯纳教授)发表的文章</vt:lpstr>
      <vt:lpstr>Richard A. Posner(波斯纳教授)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APPLE</dc:creator>
  <cp:lastModifiedBy>钟雨祺</cp:lastModifiedBy>
  <cp:revision>661</cp:revision>
  <dcterms:created xsi:type="dcterms:W3CDTF">2014-08-14T14:09:00Z</dcterms:created>
  <dcterms:modified xsi:type="dcterms:W3CDTF">2023-06-26T07:25:40Z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2052-11.1.0.9991</vt:lpwstr>
  </property>
</Properties>
</file>