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media/image4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313" r:id="rId3"/>
    <p:sldId id="256" r:id="rId5"/>
    <p:sldId id="261" r:id="rId6"/>
    <p:sldId id="297" r:id="rId7"/>
    <p:sldId id="263" r:id="rId8"/>
    <p:sldId id="383" r:id="rId9"/>
    <p:sldId id="341" r:id="rId10"/>
    <p:sldId id="268" r:id="rId11"/>
    <p:sldId id="325" r:id="rId12"/>
    <p:sldId id="384" r:id="rId13"/>
    <p:sldId id="377" r:id="rId14"/>
    <p:sldId id="330" r:id="rId15"/>
    <p:sldId id="378" r:id="rId16"/>
    <p:sldId id="379" r:id="rId17"/>
    <p:sldId id="266" r:id="rId18"/>
    <p:sldId id="332" r:id="rId19"/>
    <p:sldId id="333" r:id="rId20"/>
    <p:sldId id="380" r:id="rId21"/>
    <p:sldId id="303" r:id="rId22"/>
    <p:sldId id="292" r:id="rId23"/>
    <p:sldId id="382" r:id="rId24"/>
    <p:sldId id="385" r:id="rId25"/>
    <p:sldId id="269" r:id="rId26"/>
    <p:sldId id="296" r:id="rId27"/>
    <p:sldId id="344" r:id="rId28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795" userDrawn="1">
          <p15:clr>
            <a:srgbClr val="A4A3A4"/>
          </p15:clr>
        </p15:guide>
        <p15:guide id="2" orient="horz" pos="2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30D2D"/>
    <a:srgbClr val="FFFFFF"/>
    <a:srgbClr val="CFCFCF"/>
    <a:srgbClr val="141212"/>
    <a:srgbClr val="030C26"/>
    <a:srgbClr val="1F3F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5872"/>
  </p:normalViewPr>
  <p:slideViewPr>
    <p:cSldViewPr snapToGrid="0" snapToObjects="1" showGuides="1">
      <p:cViewPr varScale="1">
        <p:scale>
          <a:sx n="85" d="100"/>
          <a:sy n="85" d="100"/>
        </p:scale>
        <p:origin x="590" y="58"/>
      </p:cViewPr>
      <p:guideLst>
        <p:guide pos="3795"/>
        <p:guide orient="horz" pos="27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 snapToObjects="1" showGuides="1">
      <p:cViewPr varScale="1">
        <p:scale>
          <a:sx n="85" d="100"/>
          <a:sy n="85" d="100"/>
        </p:scale>
        <p:origin x="2720" y="19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6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file:///C:\Users\86130\Desktop\&#31454;&#21697;&#20998;&#26512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file:///C:\Users\86130\Desktop\&#31454;&#21697;&#20998;&#26512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收刊总量（种）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Sheet1!$C$2:$E$2</c:f>
              <c:strCache>
                <c:ptCount val="3"/>
                <c:pt idx="0">
                  <c:v>维普</c:v>
                </c:pt>
                <c:pt idx="1">
                  <c:v>CNKI</c:v>
                </c:pt>
                <c:pt idx="2">
                  <c:v>万方</c:v>
                </c:pt>
              </c:strCache>
            </c:strRef>
          </c:cat>
          <c:val>
            <c:numRef>
              <c:f>Sheet1!$C$3:$E$3</c:f>
              <c:numCache>
                <c:formatCode>General</c:formatCode>
                <c:ptCount val="3"/>
                <c:pt idx="0">
                  <c:v>15135</c:v>
                </c:pt>
                <c:pt idx="1">
                  <c:v>11594</c:v>
                </c:pt>
                <c:pt idx="2">
                  <c:v>10060</c:v>
                </c:pt>
              </c:numCache>
            </c:numRef>
          </c:val>
        </c:ser>
        <c:ser>
          <c:idx val="1"/>
          <c:order val="1"/>
          <c:tx>
            <c:strRef>
              <c:f>Sheet1!$B$4</c:f>
              <c:strCache>
                <c:ptCount val="1"/>
                <c:pt idx="0">
                  <c:v>更新刊数（种）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Sheet1!$C$2:$E$2</c:f>
              <c:strCache>
                <c:ptCount val="3"/>
                <c:pt idx="0">
                  <c:v>维普</c:v>
                </c:pt>
                <c:pt idx="1">
                  <c:v>CNKI</c:v>
                </c:pt>
                <c:pt idx="2">
                  <c:v>万方</c:v>
                </c:pt>
              </c:strCache>
            </c:strRef>
          </c:cat>
          <c:val>
            <c:numRef>
              <c:f>Sheet1!$C$4:$E$4</c:f>
              <c:numCache>
                <c:formatCode>General</c:formatCode>
                <c:ptCount val="3"/>
                <c:pt idx="0">
                  <c:v>9347</c:v>
                </c:pt>
                <c:pt idx="1">
                  <c:v>8686</c:v>
                </c:pt>
                <c:pt idx="2">
                  <c:v>7471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1062480"/>
        <c:axId val="761062800"/>
      </c:barChart>
      <c:catAx>
        <c:axId val="761062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1062800"/>
        <c:crosses val="autoZero"/>
        <c:auto val="1"/>
        <c:lblAlgn val="ctr"/>
        <c:lblOffset val="100"/>
        <c:noMultiLvlLbl val="0"/>
      </c:catAx>
      <c:valAx>
        <c:axId val="7610628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1062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25456830840096"/>
          <c:y val="0.876722886926631"/>
          <c:w val="0.506550584841983"/>
          <c:h val="0.1017007655072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dba52be4-2105-4538-8b4c-79296409e56e}"/>
      </c:ext>
    </c:extLst>
  </c:chart>
  <c:spPr>
    <a:noFill/>
    <a:ln w="12700"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Sheet1!$C$5</c:f>
              <c:strCache>
                <c:ptCount val="1"/>
                <c:pt idx="0">
                  <c:v>维普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Sheet1!$B$6:$B$8</c:f>
              <c:strCache>
                <c:ptCount val="3"/>
                <c:pt idx="0">
                  <c:v>北大核心（种）</c:v>
                </c:pt>
                <c:pt idx="1">
                  <c:v>CSCD（种）</c:v>
                </c:pt>
                <c:pt idx="2">
                  <c:v>CSSCI（种）</c:v>
                </c:pt>
              </c:strCache>
            </c:strRef>
          </c:cat>
          <c:val>
            <c:numRef>
              <c:f>Sheet1!$C$6:$C$8</c:f>
              <c:numCache>
                <c:formatCode>General</c:formatCode>
                <c:ptCount val="3"/>
                <c:pt idx="0">
                  <c:v>1980</c:v>
                </c:pt>
                <c:pt idx="1">
                  <c:v>1256</c:v>
                </c:pt>
                <c:pt idx="2">
                  <c:v>804</c:v>
                </c:pt>
              </c:numCache>
            </c:numRef>
          </c:val>
        </c:ser>
        <c:ser>
          <c:idx val="1"/>
          <c:order val="1"/>
          <c:tx>
            <c:strRef>
              <c:f>Sheet1!$D$5</c:f>
              <c:strCache>
                <c:ptCount val="1"/>
                <c:pt idx="0">
                  <c:v>CNKI</c:v>
                </c:pt>
              </c:strCache>
            </c:strRef>
          </c:tx>
          <c:spPr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Sheet1!$B$6:$B$8</c:f>
              <c:strCache>
                <c:ptCount val="3"/>
                <c:pt idx="0">
                  <c:v>北大核心（种）</c:v>
                </c:pt>
                <c:pt idx="1">
                  <c:v>CSCD（种）</c:v>
                </c:pt>
                <c:pt idx="2">
                  <c:v>CSSCI（种）</c:v>
                </c:pt>
              </c:strCache>
            </c:strRef>
          </c:cat>
          <c:val>
            <c:numRef>
              <c:f>Sheet1!$D$6:$D$8</c:f>
              <c:numCache>
                <c:formatCode>General</c:formatCode>
                <c:ptCount val="3"/>
                <c:pt idx="0">
                  <c:v>1980</c:v>
                </c:pt>
                <c:pt idx="1">
                  <c:v>1186</c:v>
                </c:pt>
                <c:pt idx="2">
                  <c:v>781</c:v>
                </c:pt>
              </c:numCache>
            </c:numRef>
          </c:val>
        </c:ser>
        <c:ser>
          <c:idx val="2"/>
          <c:order val="2"/>
          <c:tx>
            <c:strRef>
              <c:f>Sheet1!$E$5</c:f>
              <c:strCache>
                <c:ptCount val="1"/>
                <c:pt idx="0">
                  <c:v>万方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elete val="1"/>
          </c:dLbls>
          <c:cat>
            <c:strRef>
              <c:f>Sheet1!$B$6:$B$8</c:f>
              <c:strCache>
                <c:ptCount val="3"/>
                <c:pt idx="0">
                  <c:v>北大核心（种）</c:v>
                </c:pt>
                <c:pt idx="1">
                  <c:v>CSCD（种）</c:v>
                </c:pt>
                <c:pt idx="2">
                  <c:v>CSSCI（种）</c:v>
                </c:pt>
              </c:strCache>
            </c:strRef>
          </c:cat>
          <c:val>
            <c:numRef>
              <c:f>Sheet1!$E$6:$E$8</c:f>
              <c:numCache>
                <c:formatCode>General</c:formatCode>
                <c:ptCount val="3"/>
                <c:pt idx="0">
                  <c:v>1980</c:v>
                </c:pt>
                <c:pt idx="1">
                  <c:v>1221</c:v>
                </c:pt>
                <c:pt idx="2">
                  <c:v>779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6987792"/>
        <c:axId val="766984592"/>
      </c:barChart>
      <c:catAx>
        <c:axId val="76698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6984592"/>
        <c:crosses val="autoZero"/>
        <c:auto val="1"/>
        <c:lblAlgn val="ctr"/>
        <c:lblOffset val="100"/>
        <c:noMultiLvlLbl val="0"/>
      </c:catAx>
      <c:valAx>
        <c:axId val="7669845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766987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83410370794755"/>
          <c:y val="0.921386320508301"/>
          <c:w val="0.348825372374079"/>
          <c:h val="0.0564493985393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  <c:extLst>
      <c:ext uri="{0b15fc19-7d7d-44ad-8c2d-2c3a37ce22c3}">
        <chartProps xmlns="https://web.wps.cn/et/2018/main" chartId="{07b5bbb4-c26c-4aac-827b-83374d0475e2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explosion val="15"/>
          <c:dPt>
            <c:idx val="0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1CAE97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CFE4E0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CFE4E0"/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CFE4E0"/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CFE4E0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Sheet1!$A$2:$A$13</c:f>
              <c:strCache>
                <c:ptCount val="12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223c6134-030e-44d9-bf25-128a210b78bc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ACC571"/>
            </a:solidFill>
            <a:ln>
              <a:noFill/>
            </a:ln>
          </c:spPr>
          <c:explosion val="15"/>
          <c:dPt>
            <c:idx val="0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4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ACC571"/>
              </a:solidFill>
              <a:ln w="19050">
                <a:noFill/>
              </a:ln>
              <a:effectLst/>
            </c:spPr>
          </c:dPt>
          <c:dPt>
            <c:idx val="6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Pt>
            <c:idx val="7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Pt>
            <c:idx val="8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Pt>
            <c:idx val="9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Pt>
            <c:idx val="10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Pt>
            <c:idx val="11"/>
            <c:bubble3D val="0"/>
            <c:spPr>
              <a:solidFill>
                <a:srgbClr val="ECF0DF"/>
              </a:solidFill>
              <a:ln w="19050">
                <a:noFill/>
              </a:ln>
              <a:effectLst/>
            </c:spPr>
          </c:dPt>
          <c:dLbls>
            <c:delete val="1"/>
          </c:dLbls>
          <c:cat>
            <c:strRef>
              <c:f>Sheet1!$A$2:$A$13</c:f>
              <c:strCache>
                <c:ptCount val="12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第四季度</c:v>
                </c:pt>
                <c:pt idx="5">
                  <c:v>第四季度</c:v>
                </c:pt>
                <c:pt idx="6">
                  <c:v>第四季度</c:v>
                </c:pt>
                <c:pt idx="7">
                  <c:v>第四季度</c:v>
                </c:pt>
                <c:pt idx="8">
                  <c:v>第四季度</c:v>
                </c:pt>
                <c:pt idx="9">
                  <c:v>第四季度</c:v>
                </c:pt>
                <c:pt idx="10">
                  <c:v>第四季度</c:v>
                </c:pt>
                <c:pt idx="11">
                  <c:v>第四季度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8"/>
      </c:doughnutChart>
      <c:spPr>
        <a:noFill/>
        <a:ln>
          <a:noFill/>
        </a:ln>
        <a:effectLst/>
      </c:spPr>
    </c:plotArea>
    <c:plotVisOnly val="1"/>
    <c:dispBlanksAs val="zero"/>
    <c:showDLblsOverMax val="0"/>
    <c:extLst>
      <c:ext uri="{0b15fc19-7d7d-44ad-8c2d-2c3a37ce22c3}">
        <chartProps xmlns="https://web.wps.cn/et/2018/main" chartId="{be784d4f-cfb2-486f-9e28-66f4e05afca7}"/>
      </c:ext>
    </c:extLst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B6928F-7336-E140-8D91-FCCD493A3CE2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BD8F79B-779B-6F4B-84FF-760A8BE90256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2A8C0B-1A58-4701-BCBE-CF5CD5D5D37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E3E883-81B7-EC4E-A83D-FA7C7308B5E5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3ED87-00F9-8E4B-AB95-8198BD2441DF}" type="slidenum">
              <a:rPr kumimoji="1" lang="zh-CN" altLang="en-US" smtClean="0"/>
            </a:fld>
            <a:endParaRPr kumimoji="1" lang="zh-CN" altLang="en-US"/>
          </a:p>
        </p:txBody>
      </p:sp>
      <p:pic>
        <p:nvPicPr>
          <p:cNvPr id="7" name="图片 6" descr="背景图案&#10;&#10;描述已自动生成"/>
          <p:cNvPicPr>
            <a:picLocks noChangeAspect="1"/>
          </p:cNvPicPr>
          <p:nvPr userDrawn="1"/>
        </p:nvPicPr>
        <p:blipFill rotWithShape="1">
          <a:blip r:embed="rId1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l="5157" t="4651" r="4410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jpe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3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3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8.png"/><Relationship Id="rId3" Type="http://schemas.openxmlformats.org/officeDocument/2006/relationships/image" Target="../media/image27.png"/><Relationship Id="rId2" Type="http://schemas.openxmlformats.org/officeDocument/2006/relationships/chart" Target="../charts/chart4.xml"/><Relationship Id="rId1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tags" Target="../tags/tag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9.png"/><Relationship Id="rId2" Type="http://schemas.openxmlformats.org/officeDocument/2006/relationships/image" Target="../media/image5.png"/><Relationship Id="rId1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openxmlformats.org/officeDocument/2006/relationships/image" Target="../media/image35.jpeg"/><Relationship Id="rId1" Type="http://schemas.openxmlformats.org/officeDocument/2006/relationships/tags" Target="../tags/tag5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.png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.svg"/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image" Target="../media/image4.sv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2925888" y="5567747"/>
            <a:ext cx="6298648" cy="0"/>
          </a:xfrm>
          <a:prstGeom prst="line">
            <a:avLst/>
          </a:prstGeom>
          <a:ln w="38100" cap="rnd">
            <a:solidFill>
              <a:schemeClr val="bg1"/>
            </a:solidFill>
            <a:round/>
          </a:ln>
          <a:effectLst>
            <a:outerShdw blurRad="92309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535862" y="323475"/>
            <a:ext cx="11361527" cy="6083458"/>
            <a:chOff x="535862" y="323475"/>
            <a:chExt cx="11361527" cy="6083458"/>
          </a:xfrm>
        </p:grpSpPr>
        <p:sp>
          <p:nvSpPr>
            <p:cNvPr id="18" name="文本框 17"/>
            <p:cNvSpPr txBox="1"/>
            <p:nvPr/>
          </p:nvSpPr>
          <p:spPr>
            <a:xfrm>
              <a:off x="10358955" y="323475"/>
              <a:ext cx="1538434" cy="6451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3600" b="1" spc="300" dirty="0">
                  <a:solidFill>
                    <a:schemeClr val="bg1"/>
                  </a:solidFill>
                  <a:effectLst>
                    <a:outerShdw blurRad="108306" dist="38100" dir="8100000" algn="tr" rotWithShape="0">
                      <a:schemeClr val="tx1">
                        <a:lumMod val="50000"/>
                        <a:lumOff val="50000"/>
                        <a:alpha val="40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2025</a:t>
              </a:r>
              <a:endParaRPr lang="zh-CN" altLang="en-US" sz="3600" b="1" spc="300" dirty="0">
                <a:solidFill>
                  <a:schemeClr val="bg1"/>
                </a:solidFill>
                <a:effectLst>
                  <a:outerShdw blurRad="108306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535862" y="6164780"/>
              <a:ext cx="706903" cy="242153"/>
              <a:chOff x="6459441" y="-1958440"/>
              <a:chExt cx="1708355" cy="585205"/>
            </a:xfrm>
            <a:effectLst>
              <a:outerShdw blurRad="50800" dist="38100" dir="8100000" algn="t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grpSpPr>
          <p:sp>
            <p:nvSpPr>
              <p:cNvPr id="7" name="提取 6"/>
              <p:cNvSpPr/>
              <p:nvPr/>
            </p:nvSpPr>
            <p:spPr>
              <a:xfrm rot="5400000">
                <a:off x="6407600" y="-1902997"/>
                <a:ext cx="581603" cy="477921"/>
              </a:xfrm>
              <a:prstGeom prst="flowChartExtra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0800000" algn="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提取 34"/>
              <p:cNvSpPr/>
              <p:nvPr/>
            </p:nvSpPr>
            <p:spPr>
              <a:xfrm rot="5400000">
                <a:off x="7022817" y="-1906599"/>
                <a:ext cx="581603" cy="477921"/>
              </a:xfrm>
              <a:prstGeom prst="flowChartExtra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0800000" algn="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提取 35"/>
              <p:cNvSpPr/>
              <p:nvPr/>
            </p:nvSpPr>
            <p:spPr>
              <a:xfrm rot="5400000">
                <a:off x="7638034" y="-1906599"/>
                <a:ext cx="581603" cy="477921"/>
              </a:xfrm>
              <a:prstGeom prst="flowChartExtra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10800000" algn="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" name="矩形 3"/>
          <p:cNvSpPr/>
          <p:nvPr/>
        </p:nvSpPr>
        <p:spPr>
          <a:xfrm>
            <a:off x="853438" y="1239047"/>
            <a:ext cx="921277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走进维普，让科研与论文写作更简单</a:t>
            </a:r>
            <a:endParaRPr lang="zh-CN" altLang="en-US" sz="4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849707" y="4781972"/>
            <a:ext cx="1783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维普智图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刘林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515084" y="3033709"/>
            <a:ext cx="6382453" cy="771374"/>
            <a:chOff x="3643" y="3091"/>
            <a:chExt cx="11347" cy="1611"/>
          </a:xfrm>
        </p:grpSpPr>
        <p:grpSp>
          <p:nvGrpSpPr>
            <p:cNvPr id="16" name="组合 15"/>
            <p:cNvGrpSpPr/>
            <p:nvPr/>
          </p:nvGrpSpPr>
          <p:grpSpPr>
            <a:xfrm>
              <a:off x="3713" y="3091"/>
              <a:ext cx="3725" cy="1484"/>
              <a:chOff x="1358165" y="1275653"/>
              <a:chExt cx="2122417" cy="772667"/>
            </a:xfrm>
          </p:grpSpPr>
          <p:sp>
            <p:nvSpPr>
              <p:cNvPr id="20" name="圆角矩形 35"/>
              <p:cNvSpPr/>
              <p:nvPr/>
            </p:nvSpPr>
            <p:spPr>
              <a:xfrm>
                <a:off x="1358165" y="1275653"/>
                <a:ext cx="2122417" cy="772667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681198" y="1348267"/>
                <a:ext cx="1394812" cy="635998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</a:bodyPr>
              <a:lstStyle/>
              <a:p>
                <a:pPr algn="ctr"/>
                <a:r>
                  <a:rPr lang="zh-CN" altLang="en-US" sz="3200" dirty="0">
                    <a:ln w="10160">
                      <a:noFill/>
                      <a:prstDash val="solid"/>
                    </a:ln>
                    <a:solidFill>
                      <a:schemeClr val="bg1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期刊</a:t>
                </a:r>
                <a:endParaRPr lang="zh-CN" altLang="en-US" sz="3200" dirty="0">
                  <a:ln w="10160">
                    <a:noFill/>
                    <a:prstDash val="solid"/>
                  </a:ln>
                  <a:solidFill>
                    <a:schemeClr val="bg1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文本框 16"/>
            <p:cNvSpPr txBox="1"/>
            <p:nvPr/>
          </p:nvSpPr>
          <p:spPr>
            <a:xfrm>
              <a:off x="8125" y="3207"/>
              <a:ext cx="6865" cy="1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中文期刊服务平台</a:t>
              </a:r>
              <a:endPara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3643" y="4702"/>
              <a:ext cx="10983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264">
        <p14:flythrough/>
      </p:transition>
    </mc:Choice>
    <mc:Fallback>
      <p:transition spd="slow" advTm="264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311187" y="945378"/>
            <a:ext cx="645791" cy="645791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智能检索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631" y="206966"/>
            <a:ext cx="7271674" cy="6480000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34" name="文本框 33"/>
          <p:cNvSpPr txBox="1"/>
          <p:nvPr/>
        </p:nvSpPr>
        <p:spPr>
          <a:xfrm>
            <a:off x="1055880" y="3649521"/>
            <a:ext cx="173490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聚类检索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04129" y="4193276"/>
            <a:ext cx="2232095" cy="19932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提供检索结果的年份、学科、核心期刊收录、主题、所属期刊、作者、机构</a:t>
            </a: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7</a:t>
            </a: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种聚类筛选条件，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可根据需求层层筛选，精确查找最优结果。</a:t>
            </a:r>
            <a:endParaRPr lang="en-US" altLang="zh-CN" sz="14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064" y="3468131"/>
            <a:ext cx="645791" cy="645791"/>
            <a:chOff x="4499992" y="267494"/>
            <a:chExt cx="599448" cy="599448"/>
          </a:xfrm>
        </p:grpSpPr>
        <p:grpSp>
          <p:nvGrpSpPr>
            <p:cNvPr id="37" name="组合 36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38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cxnSp>
        <p:nvCxnSpPr>
          <p:cNvPr id="41" name="直接连接符 40"/>
          <p:cNvCxnSpPr/>
          <p:nvPr/>
        </p:nvCxnSpPr>
        <p:spPr>
          <a:xfrm flipV="1">
            <a:off x="268029" y="3380689"/>
            <a:ext cx="2340591" cy="13228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sp>
        <p:nvSpPr>
          <p:cNvPr id="42" name="文本框 41"/>
          <p:cNvSpPr txBox="1"/>
          <p:nvPr/>
        </p:nvSpPr>
        <p:spPr>
          <a:xfrm>
            <a:off x="10416332" y="1882590"/>
            <a:ext cx="1775668" cy="23164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通过对目标文献结果的排序选择，能够多维度展示所需文献。排序方式包含“相关度排序”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“被引量排序”</a:t>
            </a:r>
            <a:endParaRPr lang="en-US" altLang="zh-CN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“时效性排序”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0494316" y="1406503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结果排序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10770637" y="700134"/>
            <a:ext cx="645791" cy="645791"/>
            <a:chOff x="4499992" y="267494"/>
            <a:chExt cx="599448" cy="599448"/>
          </a:xfrm>
        </p:grpSpPr>
        <p:grpSp>
          <p:nvGrpSpPr>
            <p:cNvPr id="45" name="组合 44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6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989007" y="1093458"/>
            <a:ext cx="173490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二次检索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437256" y="1628248"/>
            <a:ext cx="2232095" cy="1670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当得到大量检索结果时，还可通过 “二次检索”功能，对一次结果再次进行检索，以便缩小检索范围，获得准确有效结果。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1064532" y="3091213"/>
            <a:ext cx="2340591" cy="13228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21" name="组合 20"/>
          <p:cNvGrpSpPr/>
          <p:nvPr/>
        </p:nvGrpSpPr>
        <p:grpSpPr>
          <a:xfrm>
            <a:off x="269499" y="1390057"/>
            <a:ext cx="734055" cy="734055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智能检索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101178" y="1651026"/>
            <a:ext cx="223209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在检索框中直接输入字段标识和逻辑运算符来发起检索。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1491" y="1046279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高级检索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269115" y="284301"/>
            <a:ext cx="9062888" cy="6390995"/>
            <a:chOff x="1740197" y="752174"/>
            <a:chExt cx="3771528" cy="3334209"/>
          </a:xfrm>
        </p:grpSpPr>
        <p:pic>
          <p:nvPicPr>
            <p:cNvPr id="17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>
              <a:fillRect/>
            </a:stretch>
          </p:blipFill>
          <p:spPr>
            <a:xfrm>
              <a:off x="1740197" y="752174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sp>
          <p:nvSpPr>
            <p:cNvPr id="19" name="透明"/>
            <p:cNvSpPr/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1390152" y="817803"/>
            <a:ext cx="17947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检索式检索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28252" y="2407895"/>
            <a:ext cx="2232095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是一种更加专业高效的检索方式，能通过各种条件的限定快捷定位所需文献，对有一定使用基础的读者体验更佳。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2914" y="689527"/>
            <a:ext cx="8038800" cy="4176003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50286" y="3235832"/>
            <a:ext cx="295246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检索规则说明：</a:t>
            </a:r>
            <a:endParaRPr lang="zh-CN" altLang="en-US" sz="1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AND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代表“并且”；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OR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代表“或者”；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NOT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代表“不包含”。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运算符两边需空一格；检索词前需加字段标识符，如“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K=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图书馆学”。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9499" y="4655202"/>
            <a:ext cx="313562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检索式范例：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(K=(CAD OR CAM) OR T=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雷达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AND R=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机械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NOT K=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模具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表示查找文摘中含有机械，并且关键词中含有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CAD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或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CAM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、或者题名中含有雷达，但关键词不包含模具的文献。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32" name="图片 31" descr="检索式检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3446" y="2401879"/>
            <a:ext cx="8008554" cy="41718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全文保障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321170" y="1409877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在线阅读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95186" y="1263695"/>
            <a:ext cx="696306" cy="661697"/>
            <a:chOff x="992868" y="2481525"/>
            <a:chExt cx="734055" cy="731919"/>
          </a:xfrm>
        </p:grpSpPr>
        <p:grpSp>
          <p:nvGrpSpPr>
            <p:cNvPr id="18" name="组合 17"/>
            <p:cNvGrpSpPr/>
            <p:nvPr/>
          </p:nvGrpSpPr>
          <p:grpSpPr>
            <a:xfrm>
              <a:off x="992868" y="2481525"/>
              <a:ext cx="734055" cy="731919"/>
              <a:chOff x="4881965" y="2278250"/>
              <a:chExt cx="2169764" cy="2169764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rgbClr val="203F6E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9" name="文本框 17"/>
            <p:cNvSpPr txBox="1"/>
            <p:nvPr/>
          </p:nvSpPr>
          <p:spPr>
            <a:xfrm>
              <a:off x="1044929" y="2664852"/>
              <a:ext cx="681994" cy="408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4568" y="2002943"/>
            <a:ext cx="696306" cy="661697"/>
            <a:chOff x="992868" y="2481525"/>
            <a:chExt cx="734055" cy="731919"/>
          </a:xfrm>
        </p:grpSpPr>
        <p:grpSp>
          <p:nvGrpSpPr>
            <p:cNvPr id="58" name="组合 57"/>
            <p:cNvGrpSpPr/>
            <p:nvPr/>
          </p:nvGrpSpPr>
          <p:grpSpPr>
            <a:xfrm>
              <a:off x="992868" y="2481525"/>
              <a:ext cx="734055" cy="731919"/>
              <a:chOff x="4881965" y="2278250"/>
              <a:chExt cx="2169764" cy="2169764"/>
            </a:xfrm>
          </p:grpSpPr>
          <p:sp>
            <p:nvSpPr>
              <p:cNvPr id="60" name="椭圆 59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rgbClr val="203F6E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9" name="文本框 17"/>
            <p:cNvSpPr txBox="1"/>
            <p:nvPr/>
          </p:nvSpPr>
          <p:spPr>
            <a:xfrm>
              <a:off x="1044929" y="2664852"/>
              <a:ext cx="681994" cy="408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95186" y="2740115"/>
            <a:ext cx="696306" cy="661697"/>
            <a:chOff x="992868" y="2481525"/>
            <a:chExt cx="734055" cy="731919"/>
          </a:xfrm>
        </p:grpSpPr>
        <p:grpSp>
          <p:nvGrpSpPr>
            <p:cNvPr id="64" name="组合 63"/>
            <p:cNvGrpSpPr/>
            <p:nvPr/>
          </p:nvGrpSpPr>
          <p:grpSpPr>
            <a:xfrm>
              <a:off x="992868" y="2481525"/>
              <a:ext cx="734055" cy="731919"/>
              <a:chOff x="4881965" y="2278250"/>
              <a:chExt cx="2169764" cy="2169764"/>
            </a:xfrm>
          </p:grpSpPr>
          <p:sp>
            <p:nvSpPr>
              <p:cNvPr id="66" name="椭圆 65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rgbClr val="203F6E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5" name="文本框 17"/>
            <p:cNvSpPr txBox="1"/>
            <p:nvPr/>
          </p:nvSpPr>
          <p:spPr>
            <a:xfrm>
              <a:off x="1044929" y="2664852"/>
              <a:ext cx="681994" cy="408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94567" y="3477287"/>
            <a:ext cx="696306" cy="661697"/>
            <a:chOff x="992868" y="2481525"/>
            <a:chExt cx="734055" cy="731919"/>
          </a:xfrm>
        </p:grpSpPr>
        <p:grpSp>
          <p:nvGrpSpPr>
            <p:cNvPr id="70" name="组合 69"/>
            <p:cNvGrpSpPr/>
            <p:nvPr/>
          </p:nvGrpSpPr>
          <p:grpSpPr>
            <a:xfrm>
              <a:off x="992868" y="2481525"/>
              <a:ext cx="734055" cy="731919"/>
              <a:chOff x="4881965" y="2278250"/>
              <a:chExt cx="2169764" cy="2169764"/>
            </a:xfrm>
          </p:grpSpPr>
          <p:sp>
            <p:nvSpPr>
              <p:cNvPr id="72" name="椭圆 71"/>
              <p:cNvSpPr/>
              <p:nvPr/>
            </p:nvSpPr>
            <p:spPr>
              <a:xfrm>
                <a:off x="4881965" y="2278250"/>
                <a:ext cx="2169764" cy="216976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椭圆 72"/>
              <p:cNvSpPr/>
              <p:nvPr/>
            </p:nvSpPr>
            <p:spPr>
              <a:xfrm>
                <a:off x="5129454" y="2525739"/>
                <a:ext cx="1674786" cy="1674786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5279713" y="2675998"/>
                <a:ext cx="1374270" cy="1374270"/>
              </a:xfrm>
              <a:prstGeom prst="ellipse">
                <a:avLst/>
              </a:prstGeom>
              <a:solidFill>
                <a:srgbClr val="203F6E"/>
              </a:solidFill>
              <a:ln w="19050">
                <a:gradFill flip="none" rotWithShape="1">
                  <a:gsLst>
                    <a:gs pos="0">
                      <a:schemeClr val="bg1">
                        <a:lumMod val="60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270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1" name="文本框 17"/>
            <p:cNvSpPr txBox="1"/>
            <p:nvPr/>
          </p:nvSpPr>
          <p:spPr>
            <a:xfrm>
              <a:off x="1044929" y="2664852"/>
              <a:ext cx="681994" cy="408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spc="3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1291637" y="2174010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下载全文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321169" y="2888434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OA</a:t>
            </a:r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链接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321170" y="3634804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原文传递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303383" y="335000"/>
            <a:ext cx="9062888" cy="6390995"/>
            <a:chOff x="3303383" y="335000"/>
            <a:chExt cx="9062888" cy="6390995"/>
          </a:xfrm>
        </p:grpSpPr>
        <p:grpSp>
          <p:nvGrpSpPr>
            <p:cNvPr id="16" name="组合 15"/>
            <p:cNvGrpSpPr/>
            <p:nvPr/>
          </p:nvGrpSpPr>
          <p:grpSpPr>
            <a:xfrm>
              <a:off x="3303383" y="335000"/>
              <a:ext cx="9062888" cy="6390995"/>
              <a:chOff x="512440" y="949532"/>
              <a:chExt cx="3771528" cy="3334209"/>
            </a:xfrm>
          </p:grpSpPr>
          <p:pic>
            <p:nvPicPr>
              <p:cNvPr id="17" name="Picture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578"/>
              <a:stretch>
                <a:fillRect/>
              </a:stretch>
            </p:blipFill>
            <p:spPr>
              <a:xfrm>
                <a:off x="512440" y="949532"/>
                <a:ext cx="3771528" cy="3334209"/>
              </a:xfrm>
              <a:prstGeom prst="rect">
                <a:avLst/>
              </a:prstGeom>
              <a:effectLst>
                <a:reflection blurRad="6350" endPos="14000" dir="5400000" sy="-100000" algn="bl" rotWithShape="0"/>
              </a:effectLst>
            </p:spPr>
          </p:pic>
          <p:sp>
            <p:nvSpPr>
              <p:cNvPr id="19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53884" y="732188"/>
              <a:ext cx="8028986" cy="4164502"/>
            </a:xfrm>
            <a:prstGeom prst="rect">
              <a:avLst/>
            </a:prstGeom>
          </p:spPr>
        </p:pic>
      </p:grpSp>
      <p:pic>
        <p:nvPicPr>
          <p:cNvPr id="85" name="图片 84" descr="图片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7404" y="744033"/>
            <a:ext cx="4954327" cy="414311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2077" y="688211"/>
            <a:ext cx="7992599" cy="4215796"/>
          </a:xfrm>
          <a:prstGeom prst="rect">
            <a:avLst/>
          </a:prstGeom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1342" y="711708"/>
            <a:ext cx="8001528" cy="4205461"/>
          </a:xfrm>
          <a:prstGeom prst="rect">
            <a:avLst/>
          </a:prstGeom>
        </p:spPr>
      </p:pic>
      <p:pic>
        <p:nvPicPr>
          <p:cNvPr id="88" name="图片 87" descr="在线阅读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53554" y="696584"/>
            <a:ext cx="8028986" cy="422751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1" grpId="0"/>
      <p:bldP spid="82" grpId="0"/>
      <p:bldP spid="8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192850" y="1053990"/>
            <a:ext cx="734055" cy="734055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期刊检索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066359" y="378295"/>
            <a:ext cx="9062888" cy="6390995"/>
            <a:chOff x="512440" y="949532"/>
            <a:chExt cx="3771528" cy="3334209"/>
          </a:xfrm>
        </p:grpSpPr>
        <p:pic>
          <p:nvPicPr>
            <p:cNvPr id="17" name="Picture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78"/>
            <a:stretch>
              <a:fillRect/>
            </a:stretch>
          </p:blipFill>
          <p:spPr>
            <a:xfrm>
              <a:off x="512440" y="949532"/>
              <a:ext cx="3771528" cy="3334209"/>
            </a:xfrm>
            <a:prstGeom prst="rect">
              <a:avLst/>
            </a:prstGeom>
            <a:effectLst>
              <a:reflection blurRad="6350" endPos="14000" dir="5400000" sy="-100000" algn="bl" rotWithShape="0"/>
            </a:effectLst>
          </p:spPr>
        </p:pic>
        <p:sp>
          <p:nvSpPr>
            <p:cNvPr id="19" name="透明"/>
            <p:cNvSpPr/>
            <p:nvPr/>
          </p:nvSpPr>
          <p:spPr bwMode="auto">
            <a:xfrm>
              <a:off x="2343885" y="1156746"/>
              <a:ext cx="1738915" cy="2176456"/>
            </a:xfrm>
            <a:custGeom>
              <a:avLst/>
              <a:gdLst>
                <a:gd name="T0" fmla="*/ 1682 w 1682"/>
                <a:gd name="T1" fmla="*/ 0 h 2069"/>
                <a:gd name="T2" fmla="*/ 789 w 1682"/>
                <a:gd name="T3" fmla="*/ 0 h 2069"/>
                <a:gd name="T4" fmla="*/ 0 w 1682"/>
                <a:gd name="T5" fmla="*/ 2069 h 2069"/>
                <a:gd name="T6" fmla="*/ 1682 w 1682"/>
                <a:gd name="T7" fmla="*/ 2069 h 2069"/>
                <a:gd name="T8" fmla="*/ 1682 w 1682"/>
                <a:gd name="T9" fmla="*/ 0 h 2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2" h="2069">
                  <a:moveTo>
                    <a:pt x="1682" y="0"/>
                  </a:moveTo>
                  <a:lnTo>
                    <a:pt x="789" y="0"/>
                  </a:lnTo>
                  <a:lnTo>
                    <a:pt x="0" y="2069"/>
                  </a:lnTo>
                  <a:lnTo>
                    <a:pt x="1682" y="2069"/>
                  </a:lnTo>
                  <a:lnTo>
                    <a:pt x="1682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30000"/>
                  </a:schemeClr>
                </a:gs>
                <a:gs pos="23000">
                  <a:schemeClr val="bg1">
                    <a:alpha val="2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81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3726657" y="3027035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260597" y="4839269"/>
            <a:ext cx="384313" cy="374374"/>
          </a:xfrm>
          <a:prstGeom prst="ellipse">
            <a:avLst/>
          </a:prstGeom>
          <a:solidFill>
            <a:srgbClr val="D5A81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038084" y="2980651"/>
            <a:ext cx="1103243" cy="1073426"/>
          </a:xfrm>
          <a:prstGeom prst="ellipse">
            <a:avLst/>
          </a:prstGeom>
          <a:solidFill>
            <a:srgbClr val="99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837067" y="2434001"/>
            <a:ext cx="180000" cy="180000"/>
          </a:xfrm>
          <a:prstGeom prst="ellipse">
            <a:avLst/>
          </a:prstGeom>
          <a:solidFill>
            <a:srgbClr val="1535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93388" y="835192"/>
            <a:ext cx="8209799" cy="111266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4"/>
          <a:srcRect r="4403"/>
          <a:stretch>
            <a:fillRect/>
          </a:stretch>
        </p:blipFill>
        <p:spPr>
          <a:xfrm>
            <a:off x="3493387" y="1936945"/>
            <a:ext cx="8209799" cy="320519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35" name="矩形 34"/>
          <p:cNvSpPr/>
          <p:nvPr/>
        </p:nvSpPr>
        <p:spPr>
          <a:xfrm>
            <a:off x="3752303" y="864181"/>
            <a:ext cx="1122598" cy="348915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002363" y="1346531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期刊导航</a:t>
            </a:r>
            <a:endParaRPr lang="zh-CN" altLang="en-US" dirty="0"/>
          </a:p>
        </p:txBody>
      </p:sp>
      <p:sp>
        <p:nvSpPr>
          <p:cNvPr id="37" name="矩形 36"/>
          <p:cNvSpPr/>
          <p:nvPr/>
        </p:nvSpPr>
        <p:spPr>
          <a:xfrm>
            <a:off x="3806169" y="2625329"/>
            <a:ext cx="1454428" cy="107246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38084" y="2244669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02AFF3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期刊检索</a:t>
            </a:r>
            <a:endParaRPr lang="zh-CN" altLang="en-US" dirty="0"/>
          </a:p>
        </p:txBody>
      </p:sp>
      <p:sp>
        <p:nvSpPr>
          <p:cNvPr id="39" name="矩形 38"/>
          <p:cNvSpPr/>
          <p:nvPr/>
        </p:nvSpPr>
        <p:spPr>
          <a:xfrm>
            <a:off x="5383177" y="2602007"/>
            <a:ext cx="6262669" cy="73584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87730" y="3376102"/>
            <a:ext cx="6258116" cy="1710754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1" name="Textfeld 27"/>
          <p:cNvSpPr txBox="1"/>
          <p:nvPr/>
        </p:nvSpPr>
        <p:spPr>
          <a:xfrm>
            <a:off x="235522" y="1400932"/>
            <a:ext cx="3048300" cy="43330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论文撰写和专业资料查找，学科领域必需关注的一些期刊；例如，图书馆学专业中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大学图书馆学报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中国图书馆学报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论文投稿，寻找切合自己论文研究主题的期刊进行投稿。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22860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查找期刊的详细信息，验证其学术专业度。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defTabSz="22860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zh-CN" altLang="en-US" dirty="0">
              <a:solidFill>
                <a:schemeClr val="bg1">
                  <a:lumMod val="25000"/>
                </a:schemeClr>
              </a:solidFill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9445" y="3157276"/>
            <a:ext cx="4535640" cy="1112759"/>
            <a:chOff x="5376758" y="2470553"/>
            <a:chExt cx="4535640" cy="111275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65949" y="3583312"/>
              <a:ext cx="4314728" cy="0"/>
            </a:xfrm>
            <a:prstGeom prst="line">
              <a:avLst/>
            </a:prstGeom>
            <a:ln w="19050">
              <a:solidFill>
                <a:srgbClr val="203F6E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5376758" y="2470553"/>
              <a:ext cx="453564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defRPr/>
              </a:pPr>
              <a:r>
                <a:rPr lang="zh-CN" altLang="en-US" sz="6600" b="1" kern="0" spc="600" dirty="0">
                  <a:ln w="0">
                    <a:noFill/>
                  </a:ln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特色服务</a:t>
              </a:r>
              <a:endParaRPr lang="zh-CN" altLang="en-US" sz="66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24719" y="1286892"/>
            <a:ext cx="1854672" cy="1854670"/>
            <a:chOff x="5400534" y="1344511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5400534" y="1344511"/>
              <a:ext cx="1854671" cy="1854671"/>
              <a:chOff x="3272491" y="1122361"/>
              <a:chExt cx="2369076" cy="236907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272491" y="1122361"/>
                <a:ext cx="2369076" cy="2369074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758475" y="1500988"/>
                <a:ext cx="1492608" cy="1492608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033557" y="1979458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9" name="your"/>
          <p:cNvSpPr txBox="1"/>
          <p:nvPr/>
        </p:nvSpPr>
        <p:spPr>
          <a:xfrm>
            <a:off x="4167369" y="2583536"/>
            <a:ext cx="3741977" cy="523220"/>
          </a:xfrm>
          <a:prstGeom prst="rect">
            <a:avLst/>
          </a:prstGeom>
          <a:noFill/>
          <a:effectLst>
            <a:outerShdw blurRad="50800" dist="381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THREE</a:t>
            </a:r>
            <a:endParaRPr lang="zh-CN" altLang="en-US" sz="2800" b="1" spc="300" dirty="0">
              <a:solidFill>
                <a:schemeClr val="bg1"/>
              </a:solidFill>
              <a:effectLst>
                <a:outerShdw blurRad="50800" dist="381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5476" y="6164780"/>
            <a:ext cx="706903" cy="242153"/>
            <a:chOff x="6459441" y="-1958440"/>
            <a:chExt cx="1708355" cy="585205"/>
          </a:xfrm>
          <a:effectLst>
            <a:outerShdw blurRad="50800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sp>
          <p:nvSpPr>
            <p:cNvPr id="54" name="提取 53"/>
            <p:cNvSpPr/>
            <p:nvPr/>
          </p:nvSpPr>
          <p:spPr>
            <a:xfrm rot="5400000">
              <a:off x="6407600" y="-1902997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提取 54"/>
            <p:cNvSpPr/>
            <p:nvPr/>
          </p:nvSpPr>
          <p:spPr>
            <a:xfrm rot="5400000">
              <a:off x="7022817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提取 55"/>
            <p:cNvSpPr/>
            <p:nvPr/>
          </p:nvSpPr>
          <p:spPr>
            <a:xfrm rot="5400000">
              <a:off x="7638034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椭圆 13"/>
          <p:cNvSpPr/>
          <p:nvPr/>
        </p:nvSpPr>
        <p:spPr>
          <a:xfrm>
            <a:off x="496956" y="715618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grpSp>
        <p:nvGrpSpPr>
          <p:cNvPr id="16" name="2548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5840" y="1686755"/>
            <a:ext cx="11730934" cy="4265170"/>
            <a:chOff x="673100" y="1666875"/>
            <a:chExt cx="10845800" cy="3943350"/>
          </a:xfrm>
        </p:grpSpPr>
        <p:grpSp>
          <p:nvGrpSpPr>
            <p:cNvPr id="17" name="iş1íďê"/>
            <p:cNvGrpSpPr/>
            <p:nvPr/>
          </p:nvGrpSpPr>
          <p:grpSpPr>
            <a:xfrm>
              <a:off x="673100" y="3467357"/>
              <a:ext cx="342386" cy="342386"/>
              <a:chOff x="673100" y="3467357"/>
              <a:chExt cx="342386" cy="342386"/>
            </a:xfrm>
          </p:grpSpPr>
          <p:sp>
            <p:nvSpPr>
              <p:cNvPr id="41" name="îSļîḋê"/>
              <p:cNvSpPr/>
              <p:nvPr/>
            </p:nvSpPr>
            <p:spPr>
              <a:xfrm>
                <a:off x="673100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 dirty="0">
                  <a:solidFill>
                    <a:schemeClr val="tx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42" name="íṧlïḓé"/>
              <p:cNvSpPr/>
              <p:nvPr/>
            </p:nvSpPr>
            <p:spPr bwMode="auto">
              <a:xfrm flipH="1">
                <a:off x="777141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</p:grpSp>
        <p:grpSp>
          <p:nvGrpSpPr>
            <p:cNvPr id="18" name="ïşlíḋé"/>
            <p:cNvGrpSpPr/>
            <p:nvPr/>
          </p:nvGrpSpPr>
          <p:grpSpPr>
            <a:xfrm>
              <a:off x="11176514" y="3467357"/>
              <a:ext cx="342386" cy="342386"/>
              <a:chOff x="11176514" y="3467357"/>
              <a:chExt cx="342386" cy="342386"/>
            </a:xfrm>
          </p:grpSpPr>
          <p:sp>
            <p:nvSpPr>
              <p:cNvPr id="39" name="ïSḻíḓe"/>
              <p:cNvSpPr/>
              <p:nvPr/>
            </p:nvSpPr>
            <p:spPr>
              <a:xfrm>
                <a:off x="11176514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62500" lnSpcReduction="20000"/>
              </a:bodyPr>
              <a:lstStyle/>
              <a:p>
                <a:pPr algn="ctr" defTabSz="914400"/>
                <a:endParaRPr lang="zh-CN" altLang="en-US" sz="2000" b="1" i="1" dirty="0">
                  <a:solidFill>
                    <a:schemeClr val="tx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40" name="işlîḋé"/>
              <p:cNvSpPr/>
              <p:nvPr/>
            </p:nvSpPr>
            <p:spPr bwMode="auto">
              <a:xfrm>
                <a:off x="11280555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</p:grpSp>
        <p:grpSp>
          <p:nvGrpSpPr>
            <p:cNvPr id="19" name="ïśḷïdè"/>
            <p:cNvGrpSpPr/>
            <p:nvPr/>
          </p:nvGrpSpPr>
          <p:grpSpPr>
            <a:xfrm>
              <a:off x="4578590" y="1666875"/>
              <a:ext cx="3034821" cy="3943350"/>
              <a:chOff x="4578590" y="1666875"/>
              <a:chExt cx="3034821" cy="3943350"/>
            </a:xfrm>
          </p:grpSpPr>
          <p:sp>
            <p:nvSpPr>
              <p:cNvPr id="32" name="í$ļídé"/>
              <p:cNvSpPr/>
              <p:nvPr/>
            </p:nvSpPr>
            <p:spPr>
              <a:xfrm>
                <a:off x="4578590" y="1666875"/>
                <a:ext cx="3034821" cy="3943350"/>
              </a:xfrm>
              <a:prstGeom prst="roundRect">
                <a:avLst>
                  <a:gd name="adj" fmla="val 3877"/>
                </a:avLst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1270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34" name="îṥļiḓè"/>
              <p:cNvSpPr/>
              <p:nvPr/>
            </p:nvSpPr>
            <p:spPr>
              <a:xfrm>
                <a:off x="4578590" y="1666875"/>
                <a:ext cx="3034821" cy="715478"/>
              </a:xfrm>
              <a:prstGeom prst="roundRect">
                <a:avLst/>
              </a:prstGeom>
              <a:solidFill>
                <a:schemeClr val="accent1">
                  <a:lumMod val="75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b="1" i="1" u="sng">
                    <a:ea typeface="Noto Sans CJK Thin" panose="020B0200000000000000" pitchFamily="34" charset="-122"/>
                  </a:rPr>
                  <a:t>02</a:t>
                </a:r>
                <a:endParaRPr lang="en-US" altLang="zh-CN" b="1" i="1" u="sng" dirty="0">
                  <a:ea typeface="Noto Sans CJK Thin" panose="020B0200000000000000" pitchFamily="34" charset="-122"/>
                </a:endParaRPr>
              </a:p>
            </p:txBody>
          </p:sp>
        </p:grpSp>
        <p:sp>
          <p:nvSpPr>
            <p:cNvPr id="20" name="iṧḷîḍè"/>
            <p:cNvSpPr/>
            <p:nvPr/>
          </p:nvSpPr>
          <p:spPr>
            <a:xfrm>
              <a:off x="1897800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1" name="îṧliḑe"/>
            <p:cNvSpPr/>
            <p:nvPr/>
          </p:nvSpPr>
          <p:spPr>
            <a:xfrm>
              <a:off x="1897800" y="1946134"/>
              <a:ext cx="2604984" cy="61414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i="1" u="sng" dirty="0">
                  <a:latin typeface="Noto Sans CJK Thin" panose="020B0200000000000000" pitchFamily="34" charset="-122"/>
                  <a:ea typeface="Noto Sans CJK Thin" panose="020B0200000000000000" pitchFamily="34" charset="-122"/>
                </a:rPr>
                <a:t>01</a:t>
              </a:r>
              <a:endParaRPr lang="en-US" altLang="zh-CN" b="1" i="1" u="sng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4" name="iṣľîďê"/>
            <p:cNvSpPr/>
            <p:nvPr/>
          </p:nvSpPr>
          <p:spPr>
            <a:xfrm>
              <a:off x="7689216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5" name="î$ḻíḑê"/>
            <p:cNvSpPr/>
            <p:nvPr/>
          </p:nvSpPr>
          <p:spPr>
            <a:xfrm>
              <a:off x="7689216" y="1946134"/>
              <a:ext cx="2604984" cy="614141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i="1" u="sng">
                  <a:ea typeface="Noto Sans CJK Thin" panose="020B0200000000000000" pitchFamily="34" charset="-122"/>
                </a:rPr>
                <a:t>03</a:t>
              </a:r>
              <a:endParaRPr lang="en-US" altLang="zh-CN" b="1" i="1" u="sng" dirty="0">
                <a:ea typeface="Noto Sans CJK Thin" panose="020B0200000000000000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52354" y="2927279"/>
            <a:ext cx="2685175" cy="1781702"/>
            <a:chOff x="276568" y="2287860"/>
            <a:chExt cx="3078363" cy="1781702"/>
          </a:xfrm>
        </p:grpSpPr>
        <p:sp>
          <p:nvSpPr>
            <p:cNvPr id="44" name="iṡlidê"/>
            <p:cNvSpPr txBox="1"/>
            <p:nvPr/>
          </p:nvSpPr>
          <p:spPr bwMode="auto">
            <a:xfrm>
              <a:off x="276568" y="2287860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文献查引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feld 27"/>
            <p:cNvSpPr txBox="1"/>
            <p:nvPr/>
          </p:nvSpPr>
          <p:spPr>
            <a:xfrm>
              <a:off x="276568" y="3066595"/>
              <a:ext cx="3078363" cy="1002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600"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批量查询文献引证追踪，参考文献、引证文献快捷掌握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13244" y="2927279"/>
            <a:ext cx="2788771" cy="1781701"/>
            <a:chOff x="414282" y="2417069"/>
            <a:chExt cx="3197129" cy="1781701"/>
          </a:xfrm>
        </p:grpSpPr>
        <p:sp>
          <p:nvSpPr>
            <p:cNvPr id="47" name="iṡlidê"/>
            <p:cNvSpPr txBox="1"/>
            <p:nvPr/>
          </p:nvSpPr>
          <p:spPr bwMode="auto">
            <a:xfrm>
              <a:off x="414283" y="2417069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文献管理工具</a:t>
              </a:r>
              <a:endPara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feld 27"/>
            <p:cNvSpPr txBox="1"/>
            <p:nvPr/>
          </p:nvSpPr>
          <p:spPr>
            <a:xfrm>
              <a:off x="414282" y="3195803"/>
              <a:ext cx="3197129" cy="1002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228600"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论文编辑、文献管理，查新题录文献格式快捷获取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73526" y="2927278"/>
            <a:ext cx="2499620" cy="1781702"/>
            <a:chOff x="439050" y="2374637"/>
            <a:chExt cx="2865638" cy="1781702"/>
          </a:xfrm>
        </p:grpSpPr>
        <p:sp>
          <p:nvSpPr>
            <p:cNvPr id="50" name="iṡlidê"/>
            <p:cNvSpPr txBox="1"/>
            <p:nvPr/>
          </p:nvSpPr>
          <p:spPr bwMode="auto">
            <a:xfrm>
              <a:off x="439050" y="2374637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评审材料</a:t>
              </a:r>
              <a:endPara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feld 27"/>
            <p:cNvSpPr txBox="1"/>
            <p:nvPr/>
          </p:nvSpPr>
          <p:spPr>
            <a:xfrm>
              <a:off x="655416" y="3153372"/>
              <a:ext cx="2649272" cy="10029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600"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一键打包所有评审所需材料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691192" y="6433931"/>
            <a:ext cx="981757" cy="180000"/>
            <a:chOff x="9796670" y="6324600"/>
            <a:chExt cx="981757" cy="180000"/>
          </a:xfrm>
        </p:grpSpPr>
        <p:sp>
          <p:nvSpPr>
            <p:cNvPr id="53" name="椭圆 52"/>
            <p:cNvSpPr/>
            <p:nvPr/>
          </p:nvSpPr>
          <p:spPr>
            <a:xfrm>
              <a:off x="9796670" y="6324600"/>
              <a:ext cx="180000" cy="1800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0197548" y="6324600"/>
              <a:ext cx="180000" cy="180000"/>
            </a:xfrm>
            <a:prstGeom prst="ellipse">
              <a:avLst/>
            </a:prstGeom>
            <a:solidFill>
              <a:srgbClr val="D5A81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0598427" y="6324600"/>
              <a:ext cx="180000" cy="180000"/>
            </a:xfrm>
            <a:prstGeom prst="ellipse">
              <a:avLst/>
            </a:prstGeom>
            <a:solidFill>
              <a:srgbClr val="1535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12956" y="585095"/>
            <a:ext cx="2810916" cy="500191"/>
            <a:chOff x="394568" y="335000"/>
            <a:chExt cx="2810916" cy="500191"/>
          </a:xfrm>
        </p:grpSpPr>
        <p:pic>
          <p:nvPicPr>
            <p:cNvPr id="36" name="图形 47" descr="便携式计算机 纯色填充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020270" y="378295"/>
              <a:ext cx="218521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文献辅助需求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88813" y="2600889"/>
            <a:ext cx="7830925" cy="3837564"/>
            <a:chOff x="1304489" y="1882056"/>
            <a:chExt cx="7830925" cy="3837564"/>
          </a:xfrm>
        </p:grpSpPr>
        <p:pic>
          <p:nvPicPr>
            <p:cNvPr id="69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304489" y="1882057"/>
              <a:ext cx="7830925" cy="383756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6" name="矩形 5"/>
            <p:cNvSpPr/>
            <p:nvPr/>
          </p:nvSpPr>
          <p:spPr>
            <a:xfrm>
              <a:off x="2757714" y="1882056"/>
              <a:ext cx="788690" cy="948229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/>
          <a:srcRect r="24660"/>
          <a:stretch>
            <a:fillRect/>
          </a:stretch>
        </p:blipFill>
        <p:spPr>
          <a:xfrm>
            <a:off x="6469710" y="470845"/>
            <a:ext cx="5485536" cy="275619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78" name="图形 77" descr="便携式计算机 纯色填充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4568" y="335000"/>
            <a:ext cx="500191" cy="500191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503453" y="3926320"/>
            <a:ext cx="5501924" cy="2488987"/>
            <a:chOff x="6096000" y="3704245"/>
            <a:chExt cx="5501924" cy="2488987"/>
          </a:xfrm>
        </p:grpSpPr>
        <p:pic>
          <p:nvPicPr>
            <p:cNvPr id="82" name="Picture 5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7894"/>
            <a:stretch>
              <a:fillRect/>
            </a:stretch>
          </p:blipFill>
          <p:spPr bwMode="auto">
            <a:xfrm>
              <a:off x="6096000" y="3704245"/>
              <a:ext cx="5501924" cy="248898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5" name="矩形 4"/>
            <p:cNvSpPr/>
            <p:nvPr/>
          </p:nvSpPr>
          <p:spPr>
            <a:xfrm>
              <a:off x="6096000" y="3704245"/>
              <a:ext cx="2576286" cy="316212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61182" y="1165659"/>
            <a:ext cx="734055" cy="734055"/>
            <a:chOff x="4499992" y="267494"/>
            <a:chExt cx="599448" cy="599448"/>
          </a:xfrm>
        </p:grpSpPr>
        <p:grpSp>
          <p:nvGrpSpPr>
            <p:cNvPr id="93" name="组合 92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94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98" name="文本框 97"/>
          <p:cNvSpPr txBox="1"/>
          <p:nvPr/>
        </p:nvSpPr>
        <p:spPr>
          <a:xfrm>
            <a:off x="1045553" y="366351"/>
            <a:ext cx="356422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参考文献、引证文献汇总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24885" y="820147"/>
            <a:ext cx="5389177" cy="17108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228600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文献揭示是论文查找或论文撰写过程中一个重要的知识来源，对一个论文撰写主题的研究中，文章的相关作者、相关主题、参考文献及引证文献等的提供，有助于对知识点的深层掌握和系统学习。平台对数据库已有的数据进行标引和智能分析，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引用分析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或”文章详情页”充分揭示一篇文章相关对象</a:t>
            </a:r>
            <a:r>
              <a:rPr lang="zh-CN" altLang="en-US" sz="1600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white">
                  <a:lumMod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/>
          <a:srcRect l="2760" t="14827" r="23484" b="16290"/>
          <a:stretch>
            <a:fillRect/>
          </a:stretch>
        </p:blipFill>
        <p:spPr>
          <a:xfrm>
            <a:off x="6354247" y="3792668"/>
            <a:ext cx="5595336" cy="2635623"/>
          </a:xfrm>
          <a:prstGeom prst="rect">
            <a:avLst/>
          </a:prstGeom>
          <a:ln w="12700">
            <a:solidFill>
              <a:schemeClr val="accent1"/>
            </a:solidFill>
          </a:ln>
        </p:spPr>
      </p:pic>
      <p:grpSp>
        <p:nvGrpSpPr>
          <p:cNvPr id="24" name="组合 23"/>
          <p:cNvGrpSpPr/>
          <p:nvPr/>
        </p:nvGrpSpPr>
        <p:grpSpPr>
          <a:xfrm>
            <a:off x="5076176" y="2360305"/>
            <a:ext cx="2140418" cy="2137389"/>
            <a:chOff x="1642000" y="3764648"/>
            <a:chExt cx="1258170" cy="1258170"/>
          </a:xfrm>
        </p:grpSpPr>
        <p:grpSp>
          <p:nvGrpSpPr>
            <p:cNvPr id="25" name="组合 24"/>
            <p:cNvGrpSpPr/>
            <p:nvPr/>
          </p:nvGrpSpPr>
          <p:grpSpPr>
            <a:xfrm>
              <a:off x="1642000" y="3764648"/>
              <a:ext cx="1258170" cy="1258170"/>
              <a:chOff x="1642000" y="3516998"/>
              <a:chExt cx="1258170" cy="1258170"/>
            </a:xfrm>
          </p:grpSpPr>
          <p:sp>
            <p:nvSpPr>
              <p:cNvPr id="32" name="椭圆 31"/>
              <p:cNvSpPr/>
              <p:nvPr/>
            </p:nvSpPr>
            <p:spPr>
              <a:xfrm>
                <a:off x="1642000" y="3516998"/>
                <a:ext cx="1258170" cy="1258170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0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203200" dist="1016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785510" y="3660508"/>
                <a:ext cx="971150" cy="971150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椭圆 25"/>
            <p:cNvSpPr/>
            <p:nvPr/>
          </p:nvSpPr>
          <p:spPr>
            <a:xfrm>
              <a:off x="1908862" y="4031510"/>
              <a:ext cx="724446" cy="724446"/>
            </a:xfrm>
            <a:prstGeom prst="ellipse">
              <a:avLst/>
            </a:prstGeom>
            <a:solidFill>
              <a:srgbClr val="203F6E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grpSp>
          <p:nvGrpSpPr>
            <p:cNvPr id="27" name="Group 4"/>
            <p:cNvGrpSpPr>
              <a:grpSpLocks noChangeAspect="1"/>
            </p:cNvGrpSpPr>
            <p:nvPr/>
          </p:nvGrpSpPr>
          <p:grpSpPr bwMode="auto">
            <a:xfrm>
              <a:off x="2122539" y="4213495"/>
              <a:ext cx="287266" cy="336642"/>
              <a:chOff x="1776" y="1776"/>
              <a:chExt cx="64" cy="75"/>
            </a:xfrm>
            <a:solidFill>
              <a:schemeClr val="bg1"/>
            </a:solidFill>
            <a:effectLst/>
          </p:grpSpPr>
          <p:sp>
            <p:nvSpPr>
              <p:cNvPr id="28" name="Freeform 5"/>
              <p:cNvSpPr/>
              <p:nvPr/>
            </p:nvSpPr>
            <p:spPr bwMode="auto">
              <a:xfrm>
                <a:off x="1795" y="1779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6"/>
              <p:cNvSpPr/>
              <p:nvPr/>
            </p:nvSpPr>
            <p:spPr bwMode="auto">
              <a:xfrm>
                <a:off x="1776" y="1810"/>
                <a:ext cx="64" cy="41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 7"/>
              <p:cNvSpPr/>
              <p:nvPr/>
            </p:nvSpPr>
            <p:spPr bwMode="auto">
              <a:xfrm>
                <a:off x="1795" y="1776"/>
                <a:ext cx="29" cy="26"/>
              </a:xfrm>
              <a:custGeom>
                <a:avLst/>
                <a:gdLst>
                  <a:gd name="T0" fmla="*/ 5 w 11"/>
                  <a:gd name="T1" fmla="*/ 10 h 10"/>
                  <a:gd name="T2" fmla="*/ 5 w 11"/>
                  <a:gd name="T3" fmla="*/ 10 h 10"/>
                  <a:gd name="T4" fmla="*/ 11 w 11"/>
                  <a:gd name="T5" fmla="*/ 5 h 10"/>
                  <a:gd name="T6" fmla="*/ 5 w 11"/>
                  <a:gd name="T7" fmla="*/ 0 h 10"/>
                  <a:gd name="T8" fmla="*/ 5 w 11"/>
                  <a:gd name="T9" fmla="*/ 0 h 10"/>
                  <a:gd name="T10" fmla="*/ 0 w 11"/>
                  <a:gd name="T11" fmla="*/ 5 h 10"/>
                  <a:gd name="T12" fmla="*/ 5 w 11"/>
                  <a:gd name="T13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10">
                    <a:moveTo>
                      <a:pt x="5" y="10"/>
                    </a:move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8"/>
                      <a:pt x="11" y="5"/>
                    </a:cubicBezTo>
                    <a:cubicBezTo>
                      <a:pt x="11" y="2"/>
                      <a:pt x="8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1"/>
                      <a:pt x="0" y="3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1" name="Freeform 8"/>
              <p:cNvSpPr/>
              <p:nvPr/>
            </p:nvSpPr>
            <p:spPr bwMode="auto">
              <a:xfrm>
                <a:off x="1776" y="1807"/>
                <a:ext cx="64" cy="42"/>
              </a:xfrm>
              <a:custGeom>
                <a:avLst/>
                <a:gdLst>
                  <a:gd name="T0" fmla="*/ 23 w 24"/>
                  <a:gd name="T1" fmla="*/ 3 h 16"/>
                  <a:gd name="T2" fmla="*/ 19 w 24"/>
                  <a:gd name="T3" fmla="*/ 0 h 16"/>
                  <a:gd name="T4" fmla="*/ 19 w 24"/>
                  <a:gd name="T5" fmla="*/ 0 h 16"/>
                  <a:gd name="T6" fmla="*/ 17 w 24"/>
                  <a:gd name="T7" fmla="*/ 0 h 16"/>
                  <a:gd name="T8" fmla="*/ 15 w 24"/>
                  <a:gd name="T9" fmla="*/ 5 h 16"/>
                  <a:gd name="T10" fmla="*/ 12 w 24"/>
                  <a:gd name="T11" fmla="*/ 11 h 16"/>
                  <a:gd name="T12" fmla="*/ 14 w 24"/>
                  <a:gd name="T13" fmla="*/ 7 h 16"/>
                  <a:gd name="T14" fmla="*/ 13 w 24"/>
                  <a:gd name="T15" fmla="*/ 1 h 16"/>
                  <a:gd name="T16" fmla="*/ 13 w 24"/>
                  <a:gd name="T17" fmla="*/ 1 h 16"/>
                  <a:gd name="T18" fmla="*/ 12 w 24"/>
                  <a:gd name="T19" fmla="*/ 0 h 16"/>
                  <a:gd name="T20" fmla="*/ 12 w 24"/>
                  <a:gd name="T21" fmla="*/ 0 h 16"/>
                  <a:gd name="T22" fmla="*/ 12 w 24"/>
                  <a:gd name="T23" fmla="*/ 1 h 16"/>
                  <a:gd name="T24" fmla="*/ 12 w 24"/>
                  <a:gd name="T25" fmla="*/ 1 h 16"/>
                  <a:gd name="T26" fmla="*/ 11 w 24"/>
                  <a:gd name="T27" fmla="*/ 7 h 16"/>
                  <a:gd name="T28" fmla="*/ 10 w 24"/>
                  <a:gd name="T29" fmla="*/ 5 h 16"/>
                  <a:gd name="T30" fmla="*/ 8 w 24"/>
                  <a:gd name="T31" fmla="*/ 0 h 16"/>
                  <a:gd name="T32" fmla="*/ 5 w 24"/>
                  <a:gd name="T33" fmla="*/ 0 h 16"/>
                  <a:gd name="T34" fmla="*/ 5 w 24"/>
                  <a:gd name="T35" fmla="*/ 0 h 16"/>
                  <a:gd name="T36" fmla="*/ 1 w 24"/>
                  <a:gd name="T37" fmla="*/ 3 h 16"/>
                  <a:gd name="T38" fmla="*/ 0 w 24"/>
                  <a:gd name="T39" fmla="*/ 16 h 16"/>
                  <a:gd name="T40" fmla="*/ 4 w 24"/>
                  <a:gd name="T41" fmla="*/ 16 h 16"/>
                  <a:gd name="T42" fmla="*/ 4 w 24"/>
                  <a:gd name="T43" fmla="*/ 6 h 16"/>
                  <a:gd name="T44" fmla="*/ 5 w 24"/>
                  <a:gd name="T45" fmla="*/ 6 h 16"/>
                  <a:gd name="T46" fmla="*/ 5 w 24"/>
                  <a:gd name="T47" fmla="*/ 16 h 16"/>
                  <a:gd name="T48" fmla="*/ 12 w 24"/>
                  <a:gd name="T49" fmla="*/ 16 h 16"/>
                  <a:gd name="T50" fmla="*/ 19 w 24"/>
                  <a:gd name="T51" fmla="*/ 16 h 16"/>
                  <a:gd name="T52" fmla="*/ 19 w 24"/>
                  <a:gd name="T53" fmla="*/ 6 h 16"/>
                  <a:gd name="T54" fmla="*/ 19 w 24"/>
                  <a:gd name="T55" fmla="*/ 6 h 16"/>
                  <a:gd name="T56" fmla="*/ 20 w 24"/>
                  <a:gd name="T57" fmla="*/ 6 h 16"/>
                  <a:gd name="T58" fmla="*/ 20 w 24"/>
                  <a:gd name="T59" fmla="*/ 16 h 16"/>
                  <a:gd name="T60" fmla="*/ 23 w 24"/>
                  <a:gd name="T61" fmla="*/ 16 h 16"/>
                  <a:gd name="T62" fmla="*/ 23 w 24"/>
                  <a:gd name="T63" fmla="*/ 3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" h="16">
                    <a:moveTo>
                      <a:pt x="23" y="3"/>
                    </a:moveTo>
                    <a:cubicBezTo>
                      <a:pt x="22" y="1"/>
                      <a:pt x="20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2" y="1"/>
                      <a:pt x="1" y="3"/>
                    </a:cubicBezTo>
                    <a:cubicBezTo>
                      <a:pt x="0" y="5"/>
                      <a:pt x="0" y="11"/>
                      <a:pt x="0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12" y="16"/>
                      <a:pt x="12" y="16"/>
                      <a:pt x="12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20" y="6"/>
                      <a:pt x="20" y="6"/>
                    </a:cubicBezTo>
                    <a:cubicBezTo>
                      <a:pt x="20" y="16"/>
                      <a:pt x="20" y="16"/>
                      <a:pt x="20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4" y="11"/>
                      <a:pt x="24" y="5"/>
                      <a:pt x="2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78" name="图形 7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引文分析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1149774" y="3318947"/>
            <a:ext cx="2520705" cy="0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92" name="组合 91"/>
          <p:cNvGrpSpPr/>
          <p:nvPr/>
        </p:nvGrpSpPr>
        <p:grpSpPr>
          <a:xfrm>
            <a:off x="269499" y="1390057"/>
            <a:ext cx="734055" cy="734055"/>
            <a:chOff x="4499992" y="267494"/>
            <a:chExt cx="599448" cy="599448"/>
          </a:xfrm>
        </p:grpSpPr>
        <p:grpSp>
          <p:nvGrpSpPr>
            <p:cNvPr id="93" name="组合 92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95" name="椭圆 9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96" name="椭圆 9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94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1091819" y="1613457"/>
            <a:ext cx="2829798" cy="16700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深入的引文分布追踪，帮助用户直观地分析该文献课题的总体发展趋势和学术影响力情况，揭示该课题目前是处于快速上升、平稳积累、还是成熟发展阶段。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91491" y="1046279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引用追踪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93377" y="4469594"/>
            <a:ext cx="4430560" cy="22393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5290" y="4496868"/>
            <a:ext cx="5594439" cy="198283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组合 10"/>
          <p:cNvGrpSpPr/>
          <p:nvPr/>
        </p:nvGrpSpPr>
        <p:grpSpPr>
          <a:xfrm>
            <a:off x="4009882" y="603884"/>
            <a:ext cx="7214055" cy="3778721"/>
            <a:chOff x="5496416" y="1046279"/>
            <a:chExt cx="5727521" cy="3110737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496416" y="1046279"/>
              <a:ext cx="5727521" cy="3110737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10" name="矩形 9"/>
            <p:cNvSpPr/>
            <p:nvPr/>
          </p:nvSpPr>
          <p:spPr>
            <a:xfrm>
              <a:off x="7109138" y="1332963"/>
              <a:ext cx="566670" cy="600899"/>
            </a:xfrm>
            <a:prstGeom prst="rect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矩形 2"/>
          <p:cNvSpPr/>
          <p:nvPr/>
        </p:nvSpPr>
        <p:spPr>
          <a:xfrm>
            <a:off x="1227482" y="1213881"/>
            <a:ext cx="10616599" cy="418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228600"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步骤：① 检索文章进入检索结果页 ；② 勾选需导参考文献的文章，勾选题名前的方框； ③ 点击“导出题录”按钮；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6956" y="2549433"/>
            <a:ext cx="5244111" cy="3014183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9348" y="2844214"/>
            <a:ext cx="6526353" cy="251474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矩形 10"/>
          <p:cNvSpPr/>
          <p:nvPr/>
        </p:nvSpPr>
        <p:spPr>
          <a:xfrm>
            <a:off x="1806575" y="2987112"/>
            <a:ext cx="1076325" cy="285751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6928" y="3369999"/>
            <a:ext cx="5509212" cy="531142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3245" y="1730694"/>
            <a:ext cx="2000000" cy="571429"/>
          </a:xfrm>
          <a:prstGeom prst="rect">
            <a:avLst/>
          </a:prstGeom>
          <a:ln>
            <a:solidFill>
              <a:srgbClr val="00B050"/>
            </a:solidFill>
          </a:ln>
        </p:spPr>
      </p:pic>
      <p:cxnSp>
        <p:nvCxnSpPr>
          <p:cNvPr id="18" name="直接箭头连接符 17"/>
          <p:cNvCxnSpPr/>
          <p:nvPr/>
        </p:nvCxnSpPr>
        <p:spPr>
          <a:xfrm flipV="1">
            <a:off x="2568584" y="2289744"/>
            <a:ext cx="571500" cy="635339"/>
          </a:xfrm>
          <a:prstGeom prst="straightConnector1">
            <a:avLst/>
          </a:prstGeom>
          <a:ln w="34925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/>
          <p:cNvGrpSpPr/>
          <p:nvPr/>
        </p:nvGrpSpPr>
        <p:grpSpPr>
          <a:xfrm>
            <a:off x="714947" y="448417"/>
            <a:ext cx="2144066" cy="500191"/>
            <a:chOff x="394568" y="335000"/>
            <a:chExt cx="2144066" cy="500191"/>
          </a:xfrm>
        </p:grpSpPr>
        <p:pic>
          <p:nvPicPr>
            <p:cNvPr id="16" name="图形 77" descr="便携式计算机 纯色填充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文献管理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0650" y="1104053"/>
            <a:ext cx="734055" cy="734055"/>
            <a:chOff x="4499992" y="267494"/>
            <a:chExt cx="599448" cy="599448"/>
          </a:xfrm>
        </p:grpSpPr>
        <p:grpSp>
          <p:nvGrpSpPr>
            <p:cNvPr id="20" name="组合 19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1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7993" y="901064"/>
          <a:ext cx="2703655" cy="1800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椭圆 6"/>
          <p:cNvSpPr/>
          <p:nvPr/>
        </p:nvSpPr>
        <p:spPr>
          <a:xfrm>
            <a:off x="794138" y="1209033"/>
            <a:ext cx="1159108" cy="1159108"/>
          </a:xfrm>
          <a:prstGeom prst="ellipse">
            <a:avLst/>
          </a:prstGeom>
          <a:solidFill>
            <a:srgbClr val="1CA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075746" y="1533570"/>
            <a:ext cx="1114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5704224" y="700763"/>
          <a:ext cx="2829932" cy="18843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椭圆 9"/>
          <p:cNvSpPr/>
          <p:nvPr/>
        </p:nvSpPr>
        <p:spPr>
          <a:xfrm>
            <a:off x="6507504" y="1008645"/>
            <a:ext cx="1237411" cy="1237411"/>
          </a:xfrm>
          <a:prstGeom prst="ellipse">
            <a:avLst/>
          </a:prstGeom>
          <a:solidFill>
            <a:srgbClr val="ACC5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6685449" y="1321647"/>
            <a:ext cx="11140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方便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11304" y="1090590"/>
            <a:ext cx="3303947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保障率：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封面、目录、封底平均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85%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以上；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最早加工回溯到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年；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05212" y="987712"/>
            <a:ext cx="3303947" cy="1372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便捷性：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位于文章详情页，点击文章就可进入；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点击即下载。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1873" y="2526757"/>
            <a:ext cx="7597286" cy="3389834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3" name="矩形 12"/>
          <p:cNvSpPr/>
          <p:nvPr/>
        </p:nvSpPr>
        <p:spPr>
          <a:xfrm>
            <a:off x="9936700" y="4847070"/>
            <a:ext cx="1577008" cy="723900"/>
          </a:xfrm>
          <a:prstGeom prst="rect">
            <a:avLst/>
          </a:prstGeom>
          <a:noFill/>
          <a:ln w="57150" cap="flat" cmpd="sng" algn="ctr">
            <a:solidFill>
              <a:srgbClr val="00B0F0"/>
            </a:solidFill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" name="图片 2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0989" y="3519136"/>
            <a:ext cx="6413297" cy="31657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</p:spPr>
      </p:pic>
      <p:grpSp>
        <p:nvGrpSpPr>
          <p:cNvPr id="18" name="组合 17"/>
          <p:cNvGrpSpPr/>
          <p:nvPr/>
        </p:nvGrpSpPr>
        <p:grpSpPr>
          <a:xfrm>
            <a:off x="714947" y="448417"/>
            <a:ext cx="1836290" cy="500191"/>
            <a:chOff x="394568" y="335000"/>
            <a:chExt cx="1836290" cy="500191"/>
          </a:xfrm>
        </p:grpSpPr>
        <p:pic>
          <p:nvPicPr>
            <p:cNvPr id="19" name="图形 77" descr="便携式计算机 纯色填充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020270" y="378295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评审材料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843" y="1"/>
            <a:ext cx="12192000" cy="6857999"/>
          </a:xfrm>
          <a:prstGeom prst="rect">
            <a:avLst/>
          </a:prstGeom>
          <a:noFill/>
        </p:spPr>
      </p:pic>
      <p:grpSp>
        <p:nvGrpSpPr>
          <p:cNvPr id="4" name="组合 3"/>
          <p:cNvGrpSpPr/>
          <p:nvPr/>
        </p:nvGrpSpPr>
        <p:grpSpPr>
          <a:xfrm>
            <a:off x="1572260" y="845621"/>
            <a:ext cx="9047480" cy="1352659"/>
            <a:chOff x="2059" y="3355"/>
            <a:chExt cx="16085" cy="2825"/>
          </a:xfrm>
        </p:grpSpPr>
        <p:grpSp>
          <p:nvGrpSpPr>
            <p:cNvPr id="2" name="组合 1"/>
            <p:cNvGrpSpPr/>
            <p:nvPr/>
          </p:nvGrpSpPr>
          <p:grpSpPr>
            <a:xfrm>
              <a:off x="2059" y="3355"/>
              <a:ext cx="16085" cy="2825"/>
              <a:chOff x="3643" y="3124"/>
              <a:chExt cx="16085" cy="2825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3654" y="3124"/>
                <a:ext cx="3725" cy="1744"/>
                <a:chOff x="1324122" y="1292920"/>
                <a:chExt cx="2122417" cy="908246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1324122" y="1292920"/>
                  <a:ext cx="2122417" cy="908246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1681198" y="1299513"/>
                  <a:ext cx="1394812" cy="837082"/>
                </a:xfrm>
                <a:prstGeom prst="rect">
                  <a:avLst/>
                </a:prstGeom>
              </p:spPr>
              <p:txBody>
                <a:bodyPr wrap="square">
                  <a:spAutoFit/>
                  <a:scene3d>
                    <a:camera prst="orthographicFront"/>
                    <a:lightRig rig="threePt" dir="t"/>
                  </a:scene3d>
                </a:bodyPr>
                <a:lstStyle/>
                <a:p>
                  <a:pPr algn="ctr"/>
                  <a:r>
                    <a:rPr lang="zh-CN" altLang="en-US" sz="4400" dirty="0">
                      <a:ln w="10160">
                        <a:noFill/>
                        <a:prstDash val="solid"/>
                      </a:ln>
                      <a:solidFill>
                        <a:schemeClr val="bg1"/>
                      </a:solidFill>
                      <a:effectLst>
                        <a:outerShdw blurRad="38100" dist="22860" dir="5400000" algn="tl" rotWithShape="0">
                          <a:srgbClr val="000000">
                            <a:alpha val="30000"/>
                          </a:srgbClr>
                        </a:outerShdw>
                      </a:effectLst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期刊</a:t>
                  </a:r>
                  <a:endParaRPr lang="zh-CN" altLang="en-US" sz="4400" dirty="0">
                    <a:ln w="10160">
                      <a:noFill/>
                      <a:prstDash val="solid"/>
                    </a:ln>
                    <a:solidFill>
                      <a:schemeClr val="bg1"/>
                    </a:solidFill>
                    <a:effectLst>
                      <a:outerShdw blurRad="38100" dist="22860" dir="5400000" algn="tl" rotWithShape="0">
                        <a:srgbClr val="000000">
                          <a:alpha val="30000"/>
                        </a:srgbClr>
                      </a:outerShdw>
                    </a:effectLst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8125" y="3207"/>
                <a:ext cx="11603" cy="16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4400" dirty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维普中文期刊服务平台</a:t>
                </a:r>
                <a:endParaRPr lang="zh-CN" altLang="en-US" sz="4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35" name="直接连接符 34"/>
              <p:cNvCxnSpPr/>
              <p:nvPr/>
            </p:nvCxnSpPr>
            <p:spPr>
              <a:xfrm flipV="1">
                <a:off x="3643" y="5928"/>
                <a:ext cx="16020" cy="21"/>
              </a:xfrm>
              <a:prstGeom prst="line">
                <a:avLst/>
              </a:prstGeom>
              <a:ln w="28575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" name="矩形 2"/>
            <p:cNvSpPr/>
            <p:nvPr/>
          </p:nvSpPr>
          <p:spPr>
            <a:xfrm>
              <a:off x="3626" y="5155"/>
              <a:ext cx="12884" cy="9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让科研与论文写作更简单</a:t>
              </a:r>
              <a:endParaRPr lang="zh-CN" altLang="en-US" sz="2400" dirty="0">
                <a:solidFill>
                  <a:schemeClr val="tx1"/>
                </a:solidFill>
                <a:latin typeface="+mj-ea"/>
                <a:ea typeface="+mj-ea"/>
                <a:cs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644327" y="3423372"/>
            <a:ext cx="2285894" cy="2457375"/>
            <a:chOff x="7857566" y="2476783"/>
            <a:chExt cx="2285894" cy="2457375"/>
          </a:xfrm>
        </p:grpSpPr>
        <p:grpSp>
          <p:nvGrpSpPr>
            <p:cNvPr id="46" name="组合 45"/>
            <p:cNvGrpSpPr/>
            <p:nvPr/>
          </p:nvGrpSpPr>
          <p:grpSpPr>
            <a:xfrm>
              <a:off x="7857566" y="2476783"/>
              <a:ext cx="2285894" cy="2457375"/>
              <a:chOff x="2459274" y="1122362"/>
              <a:chExt cx="3182293" cy="3421019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3272492" y="1122362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3758477" y="1500987"/>
                <a:ext cx="1177845" cy="1131221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8900290" y="2893433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515785" y="4921943"/>
            <a:ext cx="1938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8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平台简介</a:t>
            </a:r>
            <a:endParaRPr kumimoji="0" lang="en-US" altLang="zh-CN" sz="2800" b="1" u="none" strike="noStrike" kern="0" cap="none" spc="600" normalizeH="0" baseline="0" noProof="0" dirty="0">
              <a:ln w="0">
                <a:noFill/>
              </a:ln>
              <a:solidFill>
                <a:srgbClr val="1F3F6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4056318" y="4921943"/>
            <a:ext cx="1938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功能使用</a:t>
            </a:r>
            <a:endParaRPr lang="zh-CN" altLang="en-US" sz="2800" b="1" kern="0" spc="600" dirty="0">
              <a:ln w="0">
                <a:noFill/>
              </a:ln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527140" y="4924309"/>
            <a:ext cx="1938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特色服务</a:t>
            </a:r>
            <a:endParaRPr lang="zh-CN" altLang="en-US" sz="2800" b="1" kern="0" spc="600" dirty="0">
              <a:ln w="0">
                <a:noFill/>
              </a:ln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067673" y="4924309"/>
            <a:ext cx="19386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28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平台演示</a:t>
            </a:r>
            <a:endParaRPr lang="zh-CN" altLang="en-US" sz="2800" b="1" kern="0" spc="600" dirty="0">
              <a:ln w="0">
                <a:noFill/>
              </a:ln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6044059" y="3423372"/>
            <a:ext cx="2285894" cy="2457375"/>
            <a:chOff x="7857566" y="2476783"/>
            <a:chExt cx="2285894" cy="2457375"/>
          </a:xfrm>
        </p:grpSpPr>
        <p:grpSp>
          <p:nvGrpSpPr>
            <p:cNvPr id="56" name="组合 55"/>
            <p:cNvGrpSpPr/>
            <p:nvPr/>
          </p:nvGrpSpPr>
          <p:grpSpPr>
            <a:xfrm>
              <a:off x="7857566" y="2476783"/>
              <a:ext cx="2285894" cy="2457375"/>
              <a:chOff x="2459274" y="1122362"/>
              <a:chExt cx="3182293" cy="3421019"/>
            </a:xfrm>
          </p:grpSpPr>
          <p:sp>
            <p:nvSpPr>
              <p:cNvPr id="58" name="椭圆 57"/>
              <p:cNvSpPr/>
              <p:nvPr/>
            </p:nvSpPr>
            <p:spPr>
              <a:xfrm>
                <a:off x="3272492" y="1122362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>
                <a:off x="3758477" y="1500987"/>
                <a:ext cx="1177845" cy="1131221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8900290" y="2893433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09269" y="3423372"/>
            <a:ext cx="2285894" cy="2457375"/>
            <a:chOff x="7857566" y="2476783"/>
            <a:chExt cx="2285894" cy="2457375"/>
          </a:xfrm>
        </p:grpSpPr>
        <p:grpSp>
          <p:nvGrpSpPr>
            <p:cNvPr id="62" name="组合 61"/>
            <p:cNvGrpSpPr/>
            <p:nvPr/>
          </p:nvGrpSpPr>
          <p:grpSpPr>
            <a:xfrm>
              <a:off x="7857566" y="2476783"/>
              <a:ext cx="2285894" cy="2457375"/>
              <a:chOff x="2459274" y="1122362"/>
              <a:chExt cx="3182293" cy="3421019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3272492" y="1122362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>
                <a:off x="3758477" y="1500987"/>
                <a:ext cx="1177845" cy="1131221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文本框 62"/>
            <p:cNvSpPr txBox="1"/>
            <p:nvPr/>
          </p:nvSpPr>
          <p:spPr>
            <a:xfrm>
              <a:off x="8900290" y="2893433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09196" y="3423372"/>
            <a:ext cx="2285894" cy="2457375"/>
            <a:chOff x="7857566" y="2476783"/>
            <a:chExt cx="2285894" cy="2457375"/>
          </a:xfrm>
        </p:grpSpPr>
        <p:grpSp>
          <p:nvGrpSpPr>
            <p:cNvPr id="68" name="组合 67"/>
            <p:cNvGrpSpPr/>
            <p:nvPr/>
          </p:nvGrpSpPr>
          <p:grpSpPr>
            <a:xfrm>
              <a:off x="7857566" y="2476783"/>
              <a:ext cx="2285894" cy="2457375"/>
              <a:chOff x="2459274" y="1122362"/>
              <a:chExt cx="3182293" cy="3421019"/>
            </a:xfrm>
          </p:grpSpPr>
          <p:sp>
            <p:nvSpPr>
              <p:cNvPr id="70" name="椭圆 69"/>
              <p:cNvSpPr/>
              <p:nvPr/>
            </p:nvSpPr>
            <p:spPr>
              <a:xfrm>
                <a:off x="3272492" y="1122362"/>
                <a:ext cx="2369075" cy="2369075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1" name="椭圆 70"/>
              <p:cNvSpPr/>
              <p:nvPr/>
            </p:nvSpPr>
            <p:spPr>
              <a:xfrm>
                <a:off x="3758477" y="1500987"/>
                <a:ext cx="1177845" cy="1131221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flipH="1">
                <a:off x="2459274" y="4388507"/>
                <a:ext cx="179655" cy="154874"/>
              </a:xfrm>
              <a:prstGeom prst="triangle">
                <a:avLst/>
              </a:prstGeom>
              <a:solidFill>
                <a:srgbClr val="FAFA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8900290" y="2893433"/>
              <a:ext cx="62709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12" name="直接连接符 11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椭圆 13"/>
          <p:cNvSpPr/>
          <p:nvPr/>
        </p:nvSpPr>
        <p:spPr>
          <a:xfrm>
            <a:off x="496956" y="715618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grpSp>
        <p:nvGrpSpPr>
          <p:cNvPr id="16" name="2548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25840" y="1686755"/>
            <a:ext cx="11730934" cy="4265170"/>
            <a:chOff x="673100" y="1666875"/>
            <a:chExt cx="10845800" cy="3943350"/>
          </a:xfrm>
        </p:grpSpPr>
        <p:grpSp>
          <p:nvGrpSpPr>
            <p:cNvPr id="17" name="iş1íďê"/>
            <p:cNvGrpSpPr/>
            <p:nvPr/>
          </p:nvGrpSpPr>
          <p:grpSpPr>
            <a:xfrm>
              <a:off x="673100" y="3467357"/>
              <a:ext cx="342386" cy="342386"/>
              <a:chOff x="673100" y="3467357"/>
              <a:chExt cx="342386" cy="342386"/>
            </a:xfrm>
          </p:grpSpPr>
          <p:sp>
            <p:nvSpPr>
              <p:cNvPr id="41" name="îSļîḋê"/>
              <p:cNvSpPr/>
              <p:nvPr/>
            </p:nvSpPr>
            <p:spPr>
              <a:xfrm>
                <a:off x="673100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/>
              <a:p>
                <a:pPr algn="ctr" defTabSz="914400"/>
                <a:endParaRPr lang="zh-CN" altLang="en-US" sz="2000" b="1" i="1" dirty="0">
                  <a:solidFill>
                    <a:schemeClr val="tx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42" name="íṧlïḓé"/>
              <p:cNvSpPr/>
              <p:nvPr/>
            </p:nvSpPr>
            <p:spPr bwMode="auto">
              <a:xfrm flipH="1">
                <a:off x="777141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</p:grpSp>
        <p:grpSp>
          <p:nvGrpSpPr>
            <p:cNvPr id="18" name="ïşlíḋé"/>
            <p:cNvGrpSpPr/>
            <p:nvPr/>
          </p:nvGrpSpPr>
          <p:grpSpPr>
            <a:xfrm>
              <a:off x="11176514" y="3467357"/>
              <a:ext cx="342386" cy="342386"/>
              <a:chOff x="11176514" y="3467357"/>
              <a:chExt cx="342386" cy="342386"/>
            </a:xfrm>
          </p:grpSpPr>
          <p:sp>
            <p:nvSpPr>
              <p:cNvPr id="39" name="ïSḻíḓe"/>
              <p:cNvSpPr/>
              <p:nvPr/>
            </p:nvSpPr>
            <p:spPr>
              <a:xfrm>
                <a:off x="11176514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62500" lnSpcReduction="20000"/>
              </a:bodyPr>
              <a:lstStyle/>
              <a:p>
                <a:pPr algn="ctr" defTabSz="914400"/>
                <a:endParaRPr lang="zh-CN" altLang="en-US" sz="2000" b="1" i="1" dirty="0">
                  <a:solidFill>
                    <a:schemeClr val="tx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40" name="işlîḋé"/>
              <p:cNvSpPr/>
              <p:nvPr/>
            </p:nvSpPr>
            <p:spPr bwMode="auto">
              <a:xfrm>
                <a:off x="11280555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>
                <a:normAutofit fontScale="62500" lnSpcReduction="20000"/>
              </a:bodyPr>
              <a:lstStyle/>
              <a:p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</p:grpSp>
        <p:grpSp>
          <p:nvGrpSpPr>
            <p:cNvPr id="19" name="ïśḷïdè"/>
            <p:cNvGrpSpPr/>
            <p:nvPr/>
          </p:nvGrpSpPr>
          <p:grpSpPr>
            <a:xfrm>
              <a:off x="4578590" y="1666875"/>
              <a:ext cx="3034821" cy="3943350"/>
              <a:chOff x="4578590" y="1666875"/>
              <a:chExt cx="3034821" cy="3943350"/>
            </a:xfrm>
          </p:grpSpPr>
          <p:sp>
            <p:nvSpPr>
              <p:cNvPr id="32" name="í$ļídé"/>
              <p:cNvSpPr/>
              <p:nvPr/>
            </p:nvSpPr>
            <p:spPr>
              <a:xfrm>
                <a:off x="4578590" y="1666875"/>
                <a:ext cx="3034821" cy="3943350"/>
              </a:xfrm>
              <a:prstGeom prst="roundRect">
                <a:avLst>
                  <a:gd name="adj" fmla="val 3877"/>
                </a:avLst>
              </a:prstGeom>
              <a:solidFill>
                <a:schemeClr val="bg1"/>
              </a:solidFill>
              <a:ln w="3175">
                <a:noFill/>
                <a:prstDash val="solid"/>
                <a:round/>
              </a:ln>
              <a:effectLst>
                <a:outerShdw blurRad="1270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zh-CN" altLang="en-US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  <p:sp>
            <p:nvSpPr>
              <p:cNvPr id="34" name="îṥļiḓè"/>
              <p:cNvSpPr/>
              <p:nvPr/>
            </p:nvSpPr>
            <p:spPr>
              <a:xfrm>
                <a:off x="4578590" y="1666875"/>
                <a:ext cx="3034821" cy="715478"/>
              </a:xfrm>
              <a:prstGeom prst="roundRec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en-US" altLang="zh-CN" sz="2000" b="1" i="1" u="sng" dirty="0">
                    <a:latin typeface="Noto Sans CJK Thin" panose="020B0200000000000000" pitchFamily="34" charset="-122"/>
                    <a:ea typeface="Noto Sans CJK Thin" panose="020B0200000000000000" pitchFamily="34" charset="-122"/>
                  </a:rPr>
                  <a:t>02</a:t>
                </a:r>
                <a:endParaRPr lang="en-US" altLang="zh-CN" sz="2000" b="1" i="1" u="sng" dirty="0">
                  <a:latin typeface="Noto Sans CJK Thin" panose="020B0200000000000000" pitchFamily="34" charset="-122"/>
                  <a:ea typeface="Noto Sans CJK Thin" panose="020B0200000000000000" pitchFamily="34" charset="-122"/>
                </a:endParaRPr>
              </a:p>
            </p:txBody>
          </p:sp>
        </p:grpSp>
        <p:sp>
          <p:nvSpPr>
            <p:cNvPr id="20" name="iṧḷîḍè"/>
            <p:cNvSpPr/>
            <p:nvPr/>
          </p:nvSpPr>
          <p:spPr>
            <a:xfrm>
              <a:off x="1897800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1" name="îṧliḑe"/>
            <p:cNvSpPr/>
            <p:nvPr/>
          </p:nvSpPr>
          <p:spPr>
            <a:xfrm>
              <a:off x="1897800" y="1946134"/>
              <a:ext cx="2604984" cy="614141"/>
            </a:xfrm>
            <a:prstGeom prst="round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i="1" u="sng" dirty="0">
                  <a:latin typeface="Noto Sans CJK Thin" panose="020B0200000000000000" pitchFamily="34" charset="-122"/>
                  <a:ea typeface="Noto Sans CJK Thin" panose="020B0200000000000000" pitchFamily="34" charset="-122"/>
                </a:rPr>
                <a:t>01</a:t>
              </a:r>
              <a:endParaRPr lang="en-US" altLang="zh-CN" b="1" i="1" u="sng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4" name="iṣľîďê"/>
            <p:cNvSpPr/>
            <p:nvPr/>
          </p:nvSpPr>
          <p:spPr>
            <a:xfrm>
              <a:off x="7689216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spcBef>
                  <a:spcPct val="0"/>
                </a:spcBef>
              </a:pPr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25" name="î$ḻíḑê"/>
            <p:cNvSpPr/>
            <p:nvPr/>
          </p:nvSpPr>
          <p:spPr>
            <a:xfrm>
              <a:off x="7689216" y="1946134"/>
              <a:ext cx="2604984" cy="614141"/>
            </a:xfrm>
            <a:prstGeom prst="roundRect">
              <a:avLst/>
            </a:pr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b="1" i="1" u="sng" dirty="0">
                  <a:latin typeface="Noto Sans CJK Thin" panose="020B0200000000000000" pitchFamily="34" charset="-122"/>
                  <a:ea typeface="Noto Sans CJK Thin" panose="020B0200000000000000" pitchFamily="34" charset="-122"/>
                </a:rPr>
                <a:t>03</a:t>
              </a:r>
              <a:endParaRPr lang="en-US" altLang="zh-CN" b="1" i="1" u="sng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718846" y="2905099"/>
            <a:ext cx="2618683" cy="2090820"/>
            <a:chOff x="352796" y="2265680"/>
            <a:chExt cx="3002135" cy="2090820"/>
          </a:xfrm>
        </p:grpSpPr>
        <p:sp>
          <p:nvSpPr>
            <p:cNvPr id="44" name="iṡlidê"/>
            <p:cNvSpPr txBox="1"/>
            <p:nvPr/>
          </p:nvSpPr>
          <p:spPr bwMode="auto">
            <a:xfrm>
              <a:off x="352796" y="2265680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文献收藏追踪</a:t>
              </a:r>
              <a:endParaRPr lang="en-US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feld 27"/>
            <p:cNvSpPr txBox="1"/>
            <p:nvPr/>
          </p:nvSpPr>
          <p:spPr>
            <a:xfrm>
              <a:off x="520232" y="3066595"/>
              <a:ext cx="2834699" cy="1289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 defTabSz="2286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文献进行收藏</a:t>
              </a:r>
              <a:endParaRPr lang="en-US" altLang="zh-CN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2286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期刊进行关注</a:t>
              </a:r>
              <a:endParaRPr lang="en-US" altLang="zh-CN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 defTabSz="22860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dirty="0">
                  <a:solidFill>
                    <a:schemeClr val="bg1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检索式订阅追踪</a:t>
              </a:r>
              <a:endParaRPr lang="zh-CN" altLang="en-US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913245" y="2927279"/>
            <a:ext cx="2499620" cy="2068640"/>
            <a:chOff x="414283" y="2417069"/>
            <a:chExt cx="2865638" cy="2068640"/>
          </a:xfrm>
        </p:grpSpPr>
        <p:sp>
          <p:nvSpPr>
            <p:cNvPr id="47" name="iṡlidê"/>
            <p:cNvSpPr txBox="1"/>
            <p:nvPr/>
          </p:nvSpPr>
          <p:spPr bwMode="auto">
            <a:xfrm>
              <a:off x="414283" y="2417069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移动应用升级</a:t>
              </a:r>
              <a:endPara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Textfeld 27"/>
            <p:cNvSpPr txBox="1"/>
            <p:nvPr/>
          </p:nvSpPr>
          <p:spPr>
            <a:xfrm>
              <a:off x="630649" y="3195804"/>
              <a:ext cx="2432906" cy="12899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228600">
                <a:lnSpc>
                  <a:spcPct val="150000"/>
                </a:lnSpc>
              </a:pPr>
              <a:r>
                <a:rPr lang="zh-CN" altLang="en-US" dirty="0">
                  <a:solidFill>
                    <a:prstClr val="white">
                      <a:lumMod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海量资源装进口袋，享受无差别的资源获取和个性化服务</a:t>
              </a:r>
              <a:endParaRPr lang="en-US" altLang="zh-CN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7973526" y="2927278"/>
            <a:ext cx="2499620" cy="2484138"/>
            <a:chOff x="439050" y="2374637"/>
            <a:chExt cx="2865638" cy="2484138"/>
          </a:xfrm>
        </p:grpSpPr>
        <p:sp>
          <p:nvSpPr>
            <p:cNvPr id="50" name="iṡlidê"/>
            <p:cNvSpPr txBox="1"/>
            <p:nvPr/>
          </p:nvSpPr>
          <p:spPr bwMode="auto">
            <a:xfrm>
              <a:off x="439050" y="2374637"/>
              <a:ext cx="2865638" cy="5488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spcBef>
                  <a:spcPct val="0"/>
                </a:spcBef>
              </a:pPr>
              <a:r>
                <a:rPr lang="zh-CN" altLang="en-US" sz="2000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馆外授权</a:t>
              </a:r>
              <a:endParaRPr lang="en-US" altLang="zh-CN" sz="20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Textfeld 27"/>
            <p:cNvSpPr txBox="1"/>
            <p:nvPr/>
          </p:nvSpPr>
          <p:spPr>
            <a:xfrm>
              <a:off x="655416" y="3153372"/>
              <a:ext cx="2432906" cy="17054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defTabSz="228600">
                <a:lnSpc>
                  <a:spcPct val="150000"/>
                </a:lnSpc>
              </a:pPr>
              <a:r>
                <a:rPr lang="zh-CN" altLang="en-US" dirty="0">
                  <a:solidFill>
                    <a:prstClr val="white">
                      <a:lumMod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打破免费资源空间限制；</a:t>
              </a:r>
              <a:endParaRPr lang="en-US" altLang="zh-CN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lvl="0" defTabSz="228600">
                <a:lnSpc>
                  <a:spcPct val="150000"/>
                </a:lnSpc>
              </a:pPr>
              <a:r>
                <a:rPr lang="zh-CN" altLang="en-US" dirty="0">
                  <a:solidFill>
                    <a:prstClr val="white">
                      <a:lumMod val="2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享受随时随地学术资源无障碍获取。</a:t>
              </a:r>
              <a:endParaRPr lang="zh-CN" altLang="en-US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0691192" y="6433931"/>
            <a:ext cx="981757" cy="180000"/>
            <a:chOff x="9796670" y="6324600"/>
            <a:chExt cx="981757" cy="180000"/>
          </a:xfrm>
        </p:grpSpPr>
        <p:sp>
          <p:nvSpPr>
            <p:cNvPr id="53" name="椭圆 52"/>
            <p:cNvSpPr/>
            <p:nvPr/>
          </p:nvSpPr>
          <p:spPr>
            <a:xfrm>
              <a:off x="9796670" y="6324600"/>
              <a:ext cx="180000" cy="1800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0197548" y="6324600"/>
              <a:ext cx="180000" cy="180000"/>
            </a:xfrm>
            <a:prstGeom prst="ellipse">
              <a:avLst/>
            </a:prstGeom>
            <a:solidFill>
              <a:srgbClr val="D5A81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0598427" y="6324600"/>
              <a:ext cx="180000" cy="180000"/>
            </a:xfrm>
            <a:prstGeom prst="ellipse">
              <a:avLst/>
            </a:prstGeom>
            <a:solidFill>
              <a:srgbClr val="1535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8137" y="571091"/>
            <a:ext cx="2358921" cy="520210"/>
            <a:chOff x="394568" y="314981"/>
            <a:chExt cx="2358921" cy="520210"/>
          </a:xfrm>
        </p:grpSpPr>
        <p:pic>
          <p:nvPicPr>
            <p:cNvPr id="36" name="图形 47" descr="便携式计算机 纯色填充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029940" y="314981"/>
              <a:ext cx="17235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个性化需求</a:t>
              </a:r>
              <a:endPara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1064532" y="3091213"/>
            <a:ext cx="2340591" cy="13228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21" name="组合 20"/>
          <p:cNvGrpSpPr/>
          <p:nvPr/>
        </p:nvGrpSpPr>
        <p:grpSpPr>
          <a:xfrm>
            <a:off x="269499" y="1390057"/>
            <a:ext cx="734055" cy="734055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个性服务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091819" y="1607978"/>
            <a:ext cx="223209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基于个人化的需求，比如收藏、关注、订阅以及会员功能，读者可以访问平台首页，在右上方“登录”按钮，注册登录自有账号来进入个人中心。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91491" y="1046279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个人中心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03383" y="335000"/>
            <a:ext cx="9062888" cy="6390995"/>
            <a:chOff x="3303383" y="335000"/>
            <a:chExt cx="9062888" cy="6390995"/>
          </a:xfrm>
        </p:grpSpPr>
        <p:grpSp>
          <p:nvGrpSpPr>
            <p:cNvPr id="16" name="组合 15"/>
            <p:cNvGrpSpPr/>
            <p:nvPr/>
          </p:nvGrpSpPr>
          <p:grpSpPr>
            <a:xfrm>
              <a:off x="3303383" y="335000"/>
              <a:ext cx="9062888" cy="6390995"/>
              <a:chOff x="512440" y="949532"/>
              <a:chExt cx="3771528" cy="3334209"/>
            </a:xfrm>
          </p:grpSpPr>
          <p:pic>
            <p:nvPicPr>
              <p:cNvPr id="17" name="Picture 5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578"/>
              <a:stretch>
                <a:fillRect/>
              </a:stretch>
            </p:blipFill>
            <p:spPr>
              <a:xfrm>
                <a:off x="512440" y="949532"/>
                <a:ext cx="3771528" cy="3334209"/>
              </a:xfrm>
              <a:prstGeom prst="rect">
                <a:avLst/>
              </a:prstGeom>
              <a:effectLst>
                <a:reflection blurRad="6350" endPos="14000" dir="5400000" sy="-100000" algn="bl" rotWithShape="0"/>
              </a:effectLst>
            </p:spPr>
          </p:pic>
          <p:sp>
            <p:nvSpPr>
              <p:cNvPr id="19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2147" y="732187"/>
              <a:ext cx="8070724" cy="417182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/>
        </p:nvSpPr>
        <p:spPr>
          <a:xfrm>
            <a:off x="335586" y="303247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26621" y="680330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文章收藏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6496" y="3560695"/>
            <a:ext cx="172354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检索式订阅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566975" y="161719"/>
            <a:ext cx="2666697" cy="500191"/>
            <a:chOff x="394568" y="335000"/>
            <a:chExt cx="2666697" cy="500191"/>
          </a:xfrm>
        </p:grpSpPr>
        <p:pic>
          <p:nvPicPr>
            <p:cNvPr id="19" name="图形 47" descr="便携式计算机 纯色填充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029940" y="350841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个人知识管理</a:t>
              </a:r>
              <a:endPara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105" y="770757"/>
            <a:ext cx="500191" cy="495285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/>
          <a:srcRect r="19433"/>
          <a:stretch>
            <a:fillRect/>
          </a:stretch>
        </p:blipFill>
        <p:spPr>
          <a:xfrm>
            <a:off x="5763253" y="181094"/>
            <a:ext cx="6333902" cy="6480000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/>
          <a:srcRect l="3463" r="2607"/>
          <a:stretch>
            <a:fillRect/>
          </a:stretch>
        </p:blipFill>
        <p:spPr>
          <a:xfrm>
            <a:off x="271736" y="1348756"/>
            <a:ext cx="5272989" cy="1080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6" name="矩形 15"/>
          <p:cNvSpPr/>
          <p:nvPr/>
        </p:nvSpPr>
        <p:spPr>
          <a:xfrm>
            <a:off x="4588038" y="1954154"/>
            <a:ext cx="557702" cy="3871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926621" y="2422011"/>
            <a:ext cx="141577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期刊关注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341784" y="2536410"/>
            <a:ext cx="500191" cy="495285"/>
            <a:chOff x="4499992" y="267494"/>
            <a:chExt cx="599448" cy="599448"/>
          </a:xfrm>
        </p:grpSpPr>
        <p:grpSp>
          <p:nvGrpSpPr>
            <p:cNvPr id="34" name="组合 33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35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/>
          <a:srcRect l="2192" r="3779"/>
          <a:stretch>
            <a:fillRect/>
          </a:stretch>
        </p:blipFill>
        <p:spPr>
          <a:xfrm>
            <a:off x="271735" y="3061578"/>
            <a:ext cx="5272989" cy="109431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40" name="矩形 39"/>
          <p:cNvSpPr/>
          <p:nvPr/>
        </p:nvSpPr>
        <p:spPr>
          <a:xfrm>
            <a:off x="4693457" y="3282637"/>
            <a:ext cx="557702" cy="3871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矩形 40"/>
          <p:cNvSpPr/>
          <p:nvPr/>
        </p:nvSpPr>
        <p:spPr>
          <a:xfrm>
            <a:off x="920423" y="4188198"/>
            <a:ext cx="1723549" cy="5809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检索式订阅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335586" y="4302597"/>
            <a:ext cx="500191" cy="495285"/>
            <a:chOff x="4499992" y="267494"/>
            <a:chExt cx="599448" cy="599448"/>
          </a:xfrm>
        </p:grpSpPr>
        <p:grpSp>
          <p:nvGrpSpPr>
            <p:cNvPr id="43" name="组合 42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4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735" y="4880440"/>
            <a:ext cx="5272989" cy="1748984"/>
          </a:xfrm>
          <a:prstGeom prst="rect">
            <a:avLst/>
          </a:prstGeom>
          <a:ln w="28575">
            <a:solidFill>
              <a:srgbClr val="00B050"/>
            </a:solidFill>
          </a:ln>
        </p:spPr>
      </p:pic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6"/>
          <a:srcRect t="4381" b="42545"/>
          <a:stretch>
            <a:fillRect/>
          </a:stretch>
        </p:blipFill>
        <p:spPr>
          <a:xfrm>
            <a:off x="7128447" y="3476223"/>
            <a:ext cx="3240460" cy="3093013"/>
          </a:xfrm>
          <a:prstGeom prst="rect">
            <a:avLst/>
          </a:prstGeom>
          <a:ln w="19050">
            <a:solidFill>
              <a:srgbClr val="00B050"/>
            </a:solidFill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椭圆 37"/>
          <p:cNvSpPr/>
          <p:nvPr/>
        </p:nvSpPr>
        <p:spPr>
          <a:xfrm rot="2150169">
            <a:off x="-636823" y="3591242"/>
            <a:ext cx="4320000" cy="4320000"/>
          </a:xfrm>
          <a:prstGeom prst="ellipse">
            <a:avLst/>
          </a:prstGeom>
          <a:noFill/>
          <a:ln>
            <a:gradFill>
              <a:gsLst>
                <a:gs pos="0">
                  <a:schemeClr val="accent1">
                    <a:lumMod val="60000"/>
                    <a:lumOff val="40000"/>
                    <a:alpha val="54000"/>
                  </a:schemeClr>
                </a:gs>
                <a:gs pos="32000">
                  <a:schemeClr val="accent1">
                    <a:lumMod val="75000"/>
                  </a:schemeClr>
                </a:gs>
                <a:gs pos="65000">
                  <a:schemeClr val="accent1">
                    <a:lumMod val="50000"/>
                  </a:schemeClr>
                </a:gs>
                <a:gs pos="100000">
                  <a:srgbClr val="153553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/>
        </p:nvSpPr>
        <p:spPr>
          <a:xfrm>
            <a:off x="496956" y="715618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grpSp>
        <p:nvGrpSpPr>
          <p:cNvPr id="9" name="24799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1000" y="1443795"/>
            <a:ext cx="11883252" cy="5124745"/>
            <a:chOff x="2179786" y="1123950"/>
            <a:chExt cx="9726961" cy="4194828"/>
          </a:xfrm>
        </p:grpSpPr>
        <p:grpSp>
          <p:nvGrpSpPr>
            <p:cNvPr id="11" name="isliďè"/>
            <p:cNvGrpSpPr/>
            <p:nvPr/>
          </p:nvGrpSpPr>
          <p:grpSpPr>
            <a:xfrm>
              <a:off x="2179786" y="1123950"/>
              <a:ext cx="1995051" cy="4194828"/>
              <a:chOff x="1665288" y="496888"/>
              <a:chExt cx="3155950" cy="6635750"/>
            </a:xfrm>
          </p:grpSpPr>
          <p:grpSp>
            <p:nvGrpSpPr>
              <p:cNvPr id="30" name="ïṣḻïďè"/>
              <p:cNvGrpSpPr/>
              <p:nvPr/>
            </p:nvGrpSpPr>
            <p:grpSpPr>
              <a:xfrm>
                <a:off x="1711326" y="560388"/>
                <a:ext cx="3078163" cy="6540500"/>
                <a:chOff x="1711326" y="560388"/>
                <a:chExt cx="3078163" cy="6540500"/>
              </a:xfrm>
            </p:grpSpPr>
            <p:sp>
              <p:nvSpPr>
                <p:cNvPr id="32" name="ïṣlïḋé"/>
                <p:cNvSpPr/>
                <p:nvPr/>
              </p:nvSpPr>
              <p:spPr bwMode="auto">
                <a:xfrm>
                  <a:off x="1711326" y="560388"/>
                  <a:ext cx="3078163" cy="6540500"/>
                </a:xfrm>
                <a:custGeom>
                  <a:avLst/>
                  <a:gdLst>
                    <a:gd name="T0" fmla="*/ 1137 w 8550"/>
                    <a:gd name="T1" fmla="*/ 18168 h 18169"/>
                    <a:gd name="T2" fmla="*/ 1137 w 8550"/>
                    <a:gd name="T3" fmla="*/ 18168 h 18169"/>
                    <a:gd name="T4" fmla="*/ 0 w 8550"/>
                    <a:gd name="T5" fmla="*/ 17031 h 18169"/>
                    <a:gd name="T6" fmla="*/ 0 w 8550"/>
                    <a:gd name="T7" fmla="*/ 1137 h 18169"/>
                    <a:gd name="T8" fmla="*/ 1137 w 8550"/>
                    <a:gd name="T9" fmla="*/ 0 h 18169"/>
                    <a:gd name="T10" fmla="*/ 7412 w 8550"/>
                    <a:gd name="T11" fmla="*/ 0 h 18169"/>
                    <a:gd name="T12" fmla="*/ 8549 w 8550"/>
                    <a:gd name="T13" fmla="*/ 1137 h 18169"/>
                    <a:gd name="T14" fmla="*/ 8549 w 8550"/>
                    <a:gd name="T15" fmla="*/ 17031 h 18169"/>
                    <a:gd name="T16" fmla="*/ 7412 w 8550"/>
                    <a:gd name="T17" fmla="*/ 18168 h 18169"/>
                    <a:gd name="T18" fmla="*/ 1137 w 8550"/>
                    <a:gd name="T19" fmla="*/ 18168 h 181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8550" h="18169">
                      <a:moveTo>
                        <a:pt x="1137" y="18168"/>
                      </a:moveTo>
                      <a:lnTo>
                        <a:pt x="1137" y="18168"/>
                      </a:lnTo>
                      <a:cubicBezTo>
                        <a:pt x="525" y="18168"/>
                        <a:pt x="0" y="17665"/>
                        <a:pt x="0" y="17031"/>
                      </a:cubicBezTo>
                      <a:cubicBezTo>
                        <a:pt x="0" y="1137"/>
                        <a:pt x="0" y="1137"/>
                        <a:pt x="0" y="1137"/>
                      </a:cubicBezTo>
                      <a:cubicBezTo>
                        <a:pt x="0" y="481"/>
                        <a:pt x="481" y="0"/>
                        <a:pt x="1137" y="0"/>
                      </a:cubicBezTo>
                      <a:cubicBezTo>
                        <a:pt x="7412" y="0"/>
                        <a:pt x="7412" y="0"/>
                        <a:pt x="7412" y="0"/>
                      </a:cubicBezTo>
                      <a:cubicBezTo>
                        <a:pt x="8068" y="0"/>
                        <a:pt x="8549" y="481"/>
                        <a:pt x="8549" y="1137"/>
                      </a:cubicBezTo>
                      <a:cubicBezTo>
                        <a:pt x="8549" y="17031"/>
                        <a:pt x="8549" y="17031"/>
                        <a:pt x="8549" y="17031"/>
                      </a:cubicBezTo>
                      <a:cubicBezTo>
                        <a:pt x="8549" y="17665"/>
                        <a:pt x="8046" y="18168"/>
                        <a:pt x="7412" y="18168"/>
                      </a:cubicBezTo>
                      <a:lnTo>
                        <a:pt x="1137" y="18168"/>
                      </a:lnTo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Noto Sans CJK Thin" panose="020B0200000000000000" pitchFamily="34" charset="-122"/>
                  </a:endParaRPr>
                </a:p>
              </p:txBody>
            </p:sp>
            <p:sp>
              <p:nvSpPr>
                <p:cNvPr id="33" name="îṧḻïďè"/>
                <p:cNvSpPr/>
                <p:nvPr/>
              </p:nvSpPr>
              <p:spPr bwMode="auto">
                <a:xfrm>
                  <a:off x="2963863" y="6361113"/>
                  <a:ext cx="574675" cy="574675"/>
                </a:xfrm>
                <a:custGeom>
                  <a:avLst/>
                  <a:gdLst>
                    <a:gd name="T0" fmla="*/ 1596 w 1597"/>
                    <a:gd name="T1" fmla="*/ 787 h 1597"/>
                    <a:gd name="T2" fmla="*/ 1596 w 1597"/>
                    <a:gd name="T3" fmla="*/ 787 h 1597"/>
                    <a:gd name="T4" fmla="*/ 809 w 1597"/>
                    <a:gd name="T5" fmla="*/ 1596 h 1597"/>
                    <a:gd name="T6" fmla="*/ 0 w 1597"/>
                    <a:gd name="T7" fmla="*/ 787 h 1597"/>
                    <a:gd name="T8" fmla="*/ 809 w 1597"/>
                    <a:gd name="T9" fmla="*/ 0 h 1597"/>
                    <a:gd name="T10" fmla="*/ 1596 w 1597"/>
                    <a:gd name="T11" fmla="*/ 787 h 15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97" h="1597">
                      <a:moveTo>
                        <a:pt x="1596" y="787"/>
                      </a:moveTo>
                      <a:lnTo>
                        <a:pt x="1596" y="787"/>
                      </a:lnTo>
                      <a:cubicBezTo>
                        <a:pt x="1596" y="1246"/>
                        <a:pt x="1246" y="1596"/>
                        <a:pt x="809" y="1596"/>
                      </a:cubicBezTo>
                      <a:cubicBezTo>
                        <a:pt x="372" y="1596"/>
                        <a:pt x="0" y="1246"/>
                        <a:pt x="0" y="787"/>
                      </a:cubicBezTo>
                      <a:cubicBezTo>
                        <a:pt x="0" y="350"/>
                        <a:pt x="372" y="0"/>
                        <a:pt x="809" y="0"/>
                      </a:cubicBezTo>
                      <a:cubicBezTo>
                        <a:pt x="1246" y="0"/>
                        <a:pt x="1596" y="350"/>
                        <a:pt x="1596" y="787"/>
                      </a:cubicBezTo>
                    </a:path>
                  </a:pathLst>
                </a:custGeom>
                <a:solidFill>
                  <a:srgbClr val="E2E2E2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Noto Sans CJK Thin" panose="020B0200000000000000" pitchFamily="34" charset="-122"/>
                  </a:endParaRPr>
                </a:p>
              </p:txBody>
            </p:sp>
            <p:sp>
              <p:nvSpPr>
                <p:cNvPr id="34" name="íślîḑe"/>
                <p:cNvSpPr/>
                <p:nvPr/>
              </p:nvSpPr>
              <p:spPr bwMode="auto">
                <a:xfrm>
                  <a:off x="3144838" y="6534150"/>
                  <a:ext cx="220662" cy="228600"/>
                </a:xfrm>
                <a:custGeom>
                  <a:avLst/>
                  <a:gdLst>
                    <a:gd name="T0" fmla="*/ 481 w 614"/>
                    <a:gd name="T1" fmla="*/ 634 h 635"/>
                    <a:gd name="T2" fmla="*/ 481 w 614"/>
                    <a:gd name="T3" fmla="*/ 634 h 635"/>
                    <a:gd name="T4" fmla="*/ 131 w 614"/>
                    <a:gd name="T5" fmla="*/ 634 h 635"/>
                    <a:gd name="T6" fmla="*/ 0 w 614"/>
                    <a:gd name="T7" fmla="*/ 503 h 635"/>
                    <a:gd name="T8" fmla="*/ 0 w 614"/>
                    <a:gd name="T9" fmla="*/ 131 h 635"/>
                    <a:gd name="T10" fmla="*/ 131 w 614"/>
                    <a:gd name="T11" fmla="*/ 0 h 635"/>
                    <a:gd name="T12" fmla="*/ 481 w 614"/>
                    <a:gd name="T13" fmla="*/ 0 h 635"/>
                    <a:gd name="T14" fmla="*/ 613 w 614"/>
                    <a:gd name="T15" fmla="*/ 131 h 635"/>
                    <a:gd name="T16" fmla="*/ 613 w 614"/>
                    <a:gd name="T17" fmla="*/ 503 h 635"/>
                    <a:gd name="T18" fmla="*/ 481 w 614"/>
                    <a:gd name="T19" fmla="*/ 634 h 635"/>
                    <a:gd name="T20" fmla="*/ 131 w 614"/>
                    <a:gd name="T21" fmla="*/ 44 h 635"/>
                    <a:gd name="T22" fmla="*/ 131 w 614"/>
                    <a:gd name="T23" fmla="*/ 44 h 635"/>
                    <a:gd name="T24" fmla="*/ 44 w 614"/>
                    <a:gd name="T25" fmla="*/ 131 h 635"/>
                    <a:gd name="T26" fmla="*/ 44 w 614"/>
                    <a:gd name="T27" fmla="*/ 503 h 635"/>
                    <a:gd name="T28" fmla="*/ 131 w 614"/>
                    <a:gd name="T29" fmla="*/ 568 h 635"/>
                    <a:gd name="T30" fmla="*/ 481 w 614"/>
                    <a:gd name="T31" fmla="*/ 568 h 635"/>
                    <a:gd name="T32" fmla="*/ 547 w 614"/>
                    <a:gd name="T33" fmla="*/ 503 h 635"/>
                    <a:gd name="T34" fmla="*/ 547 w 614"/>
                    <a:gd name="T35" fmla="*/ 131 h 635"/>
                    <a:gd name="T36" fmla="*/ 481 w 614"/>
                    <a:gd name="T37" fmla="*/ 44 h 635"/>
                    <a:gd name="T38" fmla="*/ 131 w 614"/>
                    <a:gd name="T39" fmla="*/ 44 h 6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614" h="635">
                      <a:moveTo>
                        <a:pt x="481" y="634"/>
                      </a:moveTo>
                      <a:lnTo>
                        <a:pt x="481" y="634"/>
                      </a:lnTo>
                      <a:cubicBezTo>
                        <a:pt x="131" y="634"/>
                        <a:pt x="131" y="634"/>
                        <a:pt x="131" y="634"/>
                      </a:cubicBezTo>
                      <a:cubicBezTo>
                        <a:pt x="44" y="634"/>
                        <a:pt x="0" y="568"/>
                        <a:pt x="0" y="503"/>
                      </a:cubicBezTo>
                      <a:cubicBezTo>
                        <a:pt x="0" y="131"/>
                        <a:pt x="0" y="131"/>
                        <a:pt x="0" y="131"/>
                      </a:cubicBezTo>
                      <a:cubicBezTo>
                        <a:pt x="0" y="44"/>
                        <a:pt x="44" y="0"/>
                        <a:pt x="131" y="0"/>
                      </a:cubicBezTo>
                      <a:cubicBezTo>
                        <a:pt x="481" y="0"/>
                        <a:pt x="481" y="0"/>
                        <a:pt x="481" y="0"/>
                      </a:cubicBezTo>
                      <a:cubicBezTo>
                        <a:pt x="547" y="0"/>
                        <a:pt x="613" y="44"/>
                        <a:pt x="613" y="131"/>
                      </a:cubicBezTo>
                      <a:cubicBezTo>
                        <a:pt x="613" y="503"/>
                        <a:pt x="613" y="503"/>
                        <a:pt x="613" y="503"/>
                      </a:cubicBezTo>
                      <a:cubicBezTo>
                        <a:pt x="613" y="568"/>
                        <a:pt x="547" y="634"/>
                        <a:pt x="481" y="634"/>
                      </a:cubicBezTo>
                      <a:close/>
                      <a:moveTo>
                        <a:pt x="131" y="44"/>
                      </a:moveTo>
                      <a:lnTo>
                        <a:pt x="131" y="44"/>
                      </a:lnTo>
                      <a:cubicBezTo>
                        <a:pt x="88" y="44"/>
                        <a:pt x="44" y="88"/>
                        <a:pt x="44" y="131"/>
                      </a:cubicBezTo>
                      <a:cubicBezTo>
                        <a:pt x="44" y="503"/>
                        <a:pt x="44" y="503"/>
                        <a:pt x="44" y="503"/>
                      </a:cubicBezTo>
                      <a:cubicBezTo>
                        <a:pt x="44" y="547"/>
                        <a:pt x="88" y="568"/>
                        <a:pt x="131" y="568"/>
                      </a:cubicBezTo>
                      <a:cubicBezTo>
                        <a:pt x="481" y="568"/>
                        <a:pt x="481" y="568"/>
                        <a:pt x="481" y="568"/>
                      </a:cubicBezTo>
                      <a:cubicBezTo>
                        <a:pt x="525" y="568"/>
                        <a:pt x="547" y="547"/>
                        <a:pt x="547" y="503"/>
                      </a:cubicBezTo>
                      <a:cubicBezTo>
                        <a:pt x="547" y="131"/>
                        <a:pt x="547" y="131"/>
                        <a:pt x="547" y="131"/>
                      </a:cubicBezTo>
                      <a:cubicBezTo>
                        <a:pt x="547" y="88"/>
                        <a:pt x="525" y="44"/>
                        <a:pt x="481" y="44"/>
                      </a:cubicBezTo>
                      <a:cubicBezTo>
                        <a:pt x="131" y="44"/>
                        <a:pt x="131" y="44"/>
                        <a:pt x="131" y="44"/>
                      </a:cubicBezTo>
                      <a:close/>
                    </a:path>
                  </a:pathLst>
                </a:custGeom>
                <a:solidFill>
                  <a:srgbClr val="F4F4F4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3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Noto Sans CJK Thin" panose="020B0200000000000000" pitchFamily="34" charset="-122"/>
                  </a:endParaRPr>
                </a:p>
              </p:txBody>
            </p:sp>
            <p:sp>
              <p:nvSpPr>
                <p:cNvPr id="35" name="íṣľidè"/>
                <p:cNvSpPr/>
                <p:nvPr/>
              </p:nvSpPr>
              <p:spPr bwMode="auto">
                <a:xfrm>
                  <a:off x="3009900" y="1127125"/>
                  <a:ext cx="488950" cy="47625"/>
                </a:xfrm>
                <a:custGeom>
                  <a:avLst/>
                  <a:gdLst>
                    <a:gd name="T0" fmla="*/ 1268 w 1356"/>
                    <a:gd name="T1" fmla="*/ 131 h 132"/>
                    <a:gd name="T2" fmla="*/ 1268 w 1356"/>
                    <a:gd name="T3" fmla="*/ 131 h 132"/>
                    <a:gd name="T4" fmla="*/ 65 w 1356"/>
                    <a:gd name="T5" fmla="*/ 131 h 132"/>
                    <a:gd name="T6" fmla="*/ 0 w 1356"/>
                    <a:gd name="T7" fmla="*/ 66 h 132"/>
                    <a:gd name="T8" fmla="*/ 65 w 1356"/>
                    <a:gd name="T9" fmla="*/ 0 h 132"/>
                    <a:gd name="T10" fmla="*/ 1268 w 1356"/>
                    <a:gd name="T11" fmla="*/ 0 h 132"/>
                    <a:gd name="T12" fmla="*/ 1355 w 1356"/>
                    <a:gd name="T13" fmla="*/ 66 h 132"/>
                    <a:gd name="T14" fmla="*/ 1268 w 1356"/>
                    <a:gd name="T15" fmla="*/ 131 h 1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56" h="132">
                      <a:moveTo>
                        <a:pt x="1268" y="131"/>
                      </a:moveTo>
                      <a:lnTo>
                        <a:pt x="1268" y="131"/>
                      </a:lnTo>
                      <a:cubicBezTo>
                        <a:pt x="65" y="131"/>
                        <a:pt x="65" y="131"/>
                        <a:pt x="65" y="131"/>
                      </a:cubicBezTo>
                      <a:cubicBezTo>
                        <a:pt x="22" y="131"/>
                        <a:pt x="0" y="109"/>
                        <a:pt x="0" y="66"/>
                      </a:cubicBezTo>
                      <a:cubicBezTo>
                        <a:pt x="0" y="22"/>
                        <a:pt x="22" y="0"/>
                        <a:pt x="65" y="0"/>
                      </a:cubicBezTo>
                      <a:cubicBezTo>
                        <a:pt x="1268" y="0"/>
                        <a:pt x="1268" y="0"/>
                        <a:pt x="1268" y="0"/>
                      </a:cubicBezTo>
                      <a:cubicBezTo>
                        <a:pt x="1311" y="0"/>
                        <a:pt x="1355" y="22"/>
                        <a:pt x="1355" y="66"/>
                      </a:cubicBezTo>
                      <a:cubicBezTo>
                        <a:pt x="1355" y="109"/>
                        <a:pt x="1311" y="131"/>
                        <a:pt x="1268" y="131"/>
                      </a:cubicBezTo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Noto Sans CJK Thin" panose="020B0200000000000000" pitchFamily="34" charset="-122"/>
                  </a:endParaRPr>
                </a:p>
              </p:txBody>
            </p:sp>
            <p:sp>
              <p:nvSpPr>
                <p:cNvPr id="36" name="ís1ídè"/>
                <p:cNvSpPr/>
                <p:nvPr/>
              </p:nvSpPr>
              <p:spPr bwMode="auto">
                <a:xfrm>
                  <a:off x="3206750" y="858838"/>
                  <a:ext cx="87313" cy="87312"/>
                </a:xfrm>
                <a:custGeom>
                  <a:avLst/>
                  <a:gdLst>
                    <a:gd name="T0" fmla="*/ 131 w 242"/>
                    <a:gd name="T1" fmla="*/ 0 h 242"/>
                    <a:gd name="T2" fmla="*/ 131 w 242"/>
                    <a:gd name="T3" fmla="*/ 0 h 242"/>
                    <a:gd name="T4" fmla="*/ 0 w 242"/>
                    <a:gd name="T5" fmla="*/ 110 h 242"/>
                    <a:gd name="T6" fmla="*/ 0 w 242"/>
                    <a:gd name="T7" fmla="*/ 132 h 242"/>
                    <a:gd name="T8" fmla="*/ 131 w 242"/>
                    <a:gd name="T9" fmla="*/ 241 h 242"/>
                    <a:gd name="T10" fmla="*/ 241 w 242"/>
                    <a:gd name="T11" fmla="*/ 132 h 242"/>
                    <a:gd name="T12" fmla="*/ 241 w 242"/>
                    <a:gd name="T13" fmla="*/ 110 h 242"/>
                    <a:gd name="T14" fmla="*/ 131 w 242"/>
                    <a:gd name="T15" fmla="*/ 0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2" h="242">
                      <a:moveTo>
                        <a:pt x="131" y="0"/>
                      </a:moveTo>
                      <a:lnTo>
                        <a:pt x="131" y="0"/>
                      </a:lnTo>
                      <a:cubicBezTo>
                        <a:pt x="65" y="0"/>
                        <a:pt x="0" y="44"/>
                        <a:pt x="0" y="110"/>
                      </a:cubicBezTo>
                      <a:cubicBezTo>
                        <a:pt x="0" y="132"/>
                        <a:pt x="0" y="132"/>
                        <a:pt x="0" y="132"/>
                      </a:cubicBezTo>
                      <a:cubicBezTo>
                        <a:pt x="0" y="198"/>
                        <a:pt x="65" y="241"/>
                        <a:pt x="131" y="241"/>
                      </a:cubicBezTo>
                      <a:cubicBezTo>
                        <a:pt x="197" y="241"/>
                        <a:pt x="241" y="198"/>
                        <a:pt x="241" y="132"/>
                      </a:cubicBezTo>
                      <a:cubicBezTo>
                        <a:pt x="241" y="110"/>
                        <a:pt x="241" y="110"/>
                        <a:pt x="241" y="110"/>
                      </a:cubicBezTo>
                      <a:cubicBezTo>
                        <a:pt x="241" y="44"/>
                        <a:pt x="197" y="0"/>
                        <a:pt x="131" y="0"/>
                      </a:cubicBezTo>
                    </a:path>
                  </a:pathLst>
                </a:custGeom>
                <a:solidFill>
                  <a:srgbClr val="333333"/>
                </a:solidFill>
                <a:ln>
                  <a:noFill/>
                </a:ln>
                <a:effectLst/>
              </p:spPr>
              <p:txBody>
                <a:bodyPr wrap="square" lIns="91440" tIns="45720" rIns="91440" bIns="45720" anchor="ctr">
                  <a:normAutofit fontScale="25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dirty="0">
                    <a:latin typeface="Noto Sans CJK Thin" panose="020B0200000000000000" pitchFamily="34" charset="-122"/>
                  </a:endParaRPr>
                </a:p>
              </p:txBody>
            </p:sp>
            <p:sp>
              <p:nvSpPr>
                <p:cNvPr id="37" name="íSḻide"/>
                <p:cNvSpPr/>
                <p:nvPr/>
              </p:nvSpPr>
              <p:spPr bwMode="auto">
                <a:xfrm>
                  <a:off x="1900235" y="1449389"/>
                  <a:ext cx="2684463" cy="4730750"/>
                </a:xfrm>
                <a:custGeom>
                  <a:avLst/>
                  <a:gdLst>
                    <a:gd name="T0" fmla="*/ 7456 w 7457"/>
                    <a:gd name="T1" fmla="*/ 13139 h 13140"/>
                    <a:gd name="T2" fmla="*/ 0 w 7457"/>
                    <a:gd name="T3" fmla="*/ 13139 h 13140"/>
                    <a:gd name="T4" fmla="*/ 0 w 7457"/>
                    <a:gd name="T5" fmla="*/ 0 h 13140"/>
                    <a:gd name="T6" fmla="*/ 7456 w 7457"/>
                    <a:gd name="T7" fmla="*/ 0 h 13140"/>
                    <a:gd name="T8" fmla="*/ 7456 w 7457"/>
                    <a:gd name="T9" fmla="*/ 13139 h 131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457" h="13140">
                      <a:moveTo>
                        <a:pt x="7456" y="13139"/>
                      </a:moveTo>
                      <a:lnTo>
                        <a:pt x="0" y="13139"/>
                      </a:lnTo>
                      <a:lnTo>
                        <a:pt x="0" y="0"/>
                      </a:lnTo>
                      <a:lnTo>
                        <a:pt x="7456" y="0"/>
                      </a:lnTo>
                      <a:lnTo>
                        <a:pt x="7456" y="13139"/>
                      </a:lnTo>
                    </a:path>
                  </a:pathLst>
                </a:custGeom>
                <a:solidFill>
                  <a:schemeClr val="bg1"/>
                </a:solidFill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/>
                <a:p>
                  <a:pPr algn="ctr" defTabSz="914400"/>
                  <a:endParaRPr lang="en-US" dirty="0">
                    <a:solidFill>
                      <a:schemeClr val="lt1"/>
                    </a:solidFill>
                    <a:latin typeface="Noto Sans CJK Thin" panose="020B0200000000000000" pitchFamily="34" charset="-122"/>
                  </a:endParaRPr>
                </a:p>
              </p:txBody>
            </p:sp>
          </p:grpSp>
          <p:sp>
            <p:nvSpPr>
              <p:cNvPr id="31" name="ís1íḓe"/>
              <p:cNvSpPr/>
              <p:nvPr/>
            </p:nvSpPr>
            <p:spPr bwMode="auto">
              <a:xfrm>
                <a:off x="1665288" y="496888"/>
                <a:ext cx="3155950" cy="6635750"/>
              </a:xfrm>
              <a:custGeom>
                <a:avLst/>
                <a:gdLst>
                  <a:gd name="T0" fmla="*/ 8417 w 8768"/>
                  <a:gd name="T1" fmla="*/ 437 h 18431"/>
                  <a:gd name="T2" fmla="*/ 8417 w 8768"/>
                  <a:gd name="T3" fmla="*/ 437 h 18431"/>
                  <a:gd name="T4" fmla="*/ 7543 w 8768"/>
                  <a:gd name="T5" fmla="*/ 87 h 18431"/>
                  <a:gd name="T6" fmla="*/ 7280 w 8768"/>
                  <a:gd name="T7" fmla="*/ 87 h 18431"/>
                  <a:gd name="T8" fmla="*/ 7280 w 8768"/>
                  <a:gd name="T9" fmla="*/ 43 h 18431"/>
                  <a:gd name="T10" fmla="*/ 7259 w 8768"/>
                  <a:gd name="T11" fmla="*/ 0 h 18431"/>
                  <a:gd name="T12" fmla="*/ 5903 w 8768"/>
                  <a:gd name="T13" fmla="*/ 0 h 18431"/>
                  <a:gd name="T14" fmla="*/ 5859 w 8768"/>
                  <a:gd name="T15" fmla="*/ 43 h 18431"/>
                  <a:gd name="T16" fmla="*/ 5859 w 8768"/>
                  <a:gd name="T17" fmla="*/ 87 h 18431"/>
                  <a:gd name="T18" fmla="*/ 1268 w 8768"/>
                  <a:gd name="T19" fmla="*/ 87 h 18431"/>
                  <a:gd name="T20" fmla="*/ 43 w 8768"/>
                  <a:gd name="T21" fmla="*/ 1312 h 18431"/>
                  <a:gd name="T22" fmla="*/ 43 w 8768"/>
                  <a:gd name="T23" fmla="*/ 2602 h 18431"/>
                  <a:gd name="T24" fmla="*/ 43 w 8768"/>
                  <a:gd name="T25" fmla="*/ 2602 h 18431"/>
                  <a:gd name="T26" fmla="*/ 0 w 8768"/>
                  <a:gd name="T27" fmla="*/ 2624 h 18431"/>
                  <a:gd name="T28" fmla="*/ 0 w 8768"/>
                  <a:gd name="T29" fmla="*/ 3389 h 18431"/>
                  <a:gd name="T30" fmla="*/ 43 w 8768"/>
                  <a:gd name="T31" fmla="*/ 3432 h 18431"/>
                  <a:gd name="T32" fmla="*/ 43 w 8768"/>
                  <a:gd name="T33" fmla="*/ 3432 h 18431"/>
                  <a:gd name="T34" fmla="*/ 43 w 8768"/>
                  <a:gd name="T35" fmla="*/ 3761 h 18431"/>
                  <a:gd name="T36" fmla="*/ 43 w 8768"/>
                  <a:gd name="T37" fmla="*/ 3761 h 18431"/>
                  <a:gd name="T38" fmla="*/ 0 w 8768"/>
                  <a:gd name="T39" fmla="*/ 3804 h 18431"/>
                  <a:gd name="T40" fmla="*/ 0 w 8768"/>
                  <a:gd name="T41" fmla="*/ 4941 h 18431"/>
                  <a:gd name="T42" fmla="*/ 43 w 8768"/>
                  <a:gd name="T43" fmla="*/ 4963 h 18431"/>
                  <a:gd name="T44" fmla="*/ 43 w 8768"/>
                  <a:gd name="T45" fmla="*/ 4963 h 18431"/>
                  <a:gd name="T46" fmla="*/ 43 w 8768"/>
                  <a:gd name="T47" fmla="*/ 5269 h 18431"/>
                  <a:gd name="T48" fmla="*/ 43 w 8768"/>
                  <a:gd name="T49" fmla="*/ 5269 h 18431"/>
                  <a:gd name="T50" fmla="*/ 0 w 8768"/>
                  <a:gd name="T51" fmla="*/ 5313 h 18431"/>
                  <a:gd name="T52" fmla="*/ 0 w 8768"/>
                  <a:gd name="T53" fmla="*/ 6472 h 18431"/>
                  <a:gd name="T54" fmla="*/ 43 w 8768"/>
                  <a:gd name="T55" fmla="*/ 6493 h 18431"/>
                  <a:gd name="T56" fmla="*/ 43 w 8768"/>
                  <a:gd name="T57" fmla="*/ 6493 h 18431"/>
                  <a:gd name="T58" fmla="*/ 43 w 8768"/>
                  <a:gd name="T59" fmla="*/ 17206 h 18431"/>
                  <a:gd name="T60" fmla="*/ 1268 w 8768"/>
                  <a:gd name="T61" fmla="*/ 18430 h 18431"/>
                  <a:gd name="T62" fmla="*/ 7543 w 8768"/>
                  <a:gd name="T63" fmla="*/ 18430 h 18431"/>
                  <a:gd name="T64" fmla="*/ 8767 w 8768"/>
                  <a:gd name="T65" fmla="*/ 17206 h 18431"/>
                  <a:gd name="T66" fmla="*/ 8767 w 8768"/>
                  <a:gd name="T67" fmla="*/ 1312 h 18431"/>
                  <a:gd name="T68" fmla="*/ 8417 w 8768"/>
                  <a:gd name="T69" fmla="*/ 437 h 18431"/>
                  <a:gd name="T70" fmla="*/ 8592 w 8768"/>
                  <a:gd name="T71" fmla="*/ 17206 h 18431"/>
                  <a:gd name="T72" fmla="*/ 8592 w 8768"/>
                  <a:gd name="T73" fmla="*/ 17206 h 18431"/>
                  <a:gd name="T74" fmla="*/ 7543 w 8768"/>
                  <a:gd name="T75" fmla="*/ 18255 h 18431"/>
                  <a:gd name="T76" fmla="*/ 1268 w 8768"/>
                  <a:gd name="T77" fmla="*/ 18255 h 18431"/>
                  <a:gd name="T78" fmla="*/ 218 w 8768"/>
                  <a:gd name="T79" fmla="*/ 17206 h 18431"/>
                  <a:gd name="T80" fmla="*/ 218 w 8768"/>
                  <a:gd name="T81" fmla="*/ 1312 h 18431"/>
                  <a:gd name="T82" fmla="*/ 1268 w 8768"/>
                  <a:gd name="T83" fmla="*/ 262 h 18431"/>
                  <a:gd name="T84" fmla="*/ 7543 w 8768"/>
                  <a:gd name="T85" fmla="*/ 262 h 18431"/>
                  <a:gd name="T86" fmla="*/ 8592 w 8768"/>
                  <a:gd name="T87" fmla="*/ 1312 h 18431"/>
                  <a:gd name="T88" fmla="*/ 8592 w 8768"/>
                  <a:gd name="T89" fmla="*/ 17206 h 18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8768" h="18431">
                    <a:moveTo>
                      <a:pt x="8417" y="437"/>
                    </a:moveTo>
                    <a:lnTo>
                      <a:pt x="8417" y="437"/>
                    </a:lnTo>
                    <a:cubicBezTo>
                      <a:pt x="8199" y="218"/>
                      <a:pt x="7893" y="87"/>
                      <a:pt x="7543" y="87"/>
                    </a:cubicBezTo>
                    <a:cubicBezTo>
                      <a:pt x="7280" y="87"/>
                      <a:pt x="7280" y="87"/>
                      <a:pt x="7280" y="87"/>
                    </a:cubicBezTo>
                    <a:cubicBezTo>
                      <a:pt x="7280" y="43"/>
                      <a:pt x="7280" y="43"/>
                      <a:pt x="7280" y="43"/>
                    </a:cubicBezTo>
                    <a:cubicBezTo>
                      <a:pt x="7280" y="22"/>
                      <a:pt x="7280" y="0"/>
                      <a:pt x="7259" y="0"/>
                    </a:cubicBezTo>
                    <a:cubicBezTo>
                      <a:pt x="5903" y="0"/>
                      <a:pt x="5903" y="0"/>
                      <a:pt x="5903" y="0"/>
                    </a:cubicBezTo>
                    <a:cubicBezTo>
                      <a:pt x="5881" y="0"/>
                      <a:pt x="5859" y="22"/>
                      <a:pt x="5859" y="43"/>
                    </a:cubicBezTo>
                    <a:cubicBezTo>
                      <a:pt x="5859" y="87"/>
                      <a:pt x="5859" y="87"/>
                      <a:pt x="5859" y="87"/>
                    </a:cubicBezTo>
                    <a:cubicBezTo>
                      <a:pt x="1268" y="87"/>
                      <a:pt x="1268" y="87"/>
                      <a:pt x="1268" y="87"/>
                    </a:cubicBezTo>
                    <a:cubicBezTo>
                      <a:pt x="568" y="87"/>
                      <a:pt x="43" y="590"/>
                      <a:pt x="43" y="1312"/>
                    </a:cubicBezTo>
                    <a:cubicBezTo>
                      <a:pt x="43" y="2602"/>
                      <a:pt x="43" y="2602"/>
                      <a:pt x="43" y="2602"/>
                    </a:cubicBezTo>
                    <a:lnTo>
                      <a:pt x="43" y="2602"/>
                    </a:lnTo>
                    <a:cubicBezTo>
                      <a:pt x="22" y="2602"/>
                      <a:pt x="0" y="2602"/>
                      <a:pt x="0" y="2624"/>
                    </a:cubicBezTo>
                    <a:cubicBezTo>
                      <a:pt x="0" y="3389"/>
                      <a:pt x="0" y="3389"/>
                      <a:pt x="0" y="3389"/>
                    </a:cubicBezTo>
                    <a:cubicBezTo>
                      <a:pt x="0" y="3411"/>
                      <a:pt x="22" y="3432"/>
                      <a:pt x="43" y="3432"/>
                    </a:cubicBezTo>
                    <a:lnTo>
                      <a:pt x="43" y="3432"/>
                    </a:lnTo>
                    <a:cubicBezTo>
                      <a:pt x="43" y="3761"/>
                      <a:pt x="43" y="3761"/>
                      <a:pt x="43" y="3761"/>
                    </a:cubicBezTo>
                    <a:lnTo>
                      <a:pt x="43" y="3761"/>
                    </a:lnTo>
                    <a:cubicBezTo>
                      <a:pt x="22" y="3761"/>
                      <a:pt x="0" y="3782"/>
                      <a:pt x="0" y="3804"/>
                    </a:cubicBezTo>
                    <a:cubicBezTo>
                      <a:pt x="0" y="4941"/>
                      <a:pt x="0" y="4941"/>
                      <a:pt x="0" y="4941"/>
                    </a:cubicBezTo>
                    <a:cubicBezTo>
                      <a:pt x="0" y="4963"/>
                      <a:pt x="22" y="4963"/>
                      <a:pt x="43" y="4963"/>
                    </a:cubicBezTo>
                    <a:lnTo>
                      <a:pt x="43" y="4963"/>
                    </a:lnTo>
                    <a:cubicBezTo>
                      <a:pt x="43" y="5269"/>
                      <a:pt x="43" y="5269"/>
                      <a:pt x="43" y="5269"/>
                    </a:cubicBezTo>
                    <a:lnTo>
                      <a:pt x="43" y="5269"/>
                    </a:lnTo>
                    <a:cubicBezTo>
                      <a:pt x="22" y="5269"/>
                      <a:pt x="0" y="5291"/>
                      <a:pt x="0" y="5313"/>
                    </a:cubicBezTo>
                    <a:cubicBezTo>
                      <a:pt x="0" y="6472"/>
                      <a:pt x="0" y="6472"/>
                      <a:pt x="0" y="6472"/>
                    </a:cubicBezTo>
                    <a:cubicBezTo>
                      <a:pt x="0" y="6493"/>
                      <a:pt x="22" y="6493"/>
                      <a:pt x="43" y="6493"/>
                    </a:cubicBezTo>
                    <a:lnTo>
                      <a:pt x="43" y="6493"/>
                    </a:lnTo>
                    <a:cubicBezTo>
                      <a:pt x="43" y="17206"/>
                      <a:pt x="43" y="17206"/>
                      <a:pt x="43" y="17206"/>
                    </a:cubicBezTo>
                    <a:cubicBezTo>
                      <a:pt x="43" y="17883"/>
                      <a:pt x="590" y="18430"/>
                      <a:pt x="1268" y="18430"/>
                    </a:cubicBezTo>
                    <a:cubicBezTo>
                      <a:pt x="7543" y="18430"/>
                      <a:pt x="7543" y="18430"/>
                      <a:pt x="7543" y="18430"/>
                    </a:cubicBezTo>
                    <a:cubicBezTo>
                      <a:pt x="8221" y="18430"/>
                      <a:pt x="8767" y="17883"/>
                      <a:pt x="8767" y="17206"/>
                    </a:cubicBezTo>
                    <a:cubicBezTo>
                      <a:pt x="8767" y="1312"/>
                      <a:pt x="8767" y="1312"/>
                      <a:pt x="8767" y="1312"/>
                    </a:cubicBezTo>
                    <a:cubicBezTo>
                      <a:pt x="8767" y="984"/>
                      <a:pt x="8658" y="678"/>
                      <a:pt x="8417" y="437"/>
                    </a:cubicBezTo>
                    <a:close/>
                    <a:moveTo>
                      <a:pt x="8592" y="17206"/>
                    </a:moveTo>
                    <a:lnTo>
                      <a:pt x="8592" y="17206"/>
                    </a:lnTo>
                    <a:cubicBezTo>
                      <a:pt x="8592" y="17795"/>
                      <a:pt x="8133" y="18255"/>
                      <a:pt x="7543" y="18255"/>
                    </a:cubicBezTo>
                    <a:cubicBezTo>
                      <a:pt x="1268" y="18255"/>
                      <a:pt x="1268" y="18255"/>
                      <a:pt x="1268" y="18255"/>
                    </a:cubicBezTo>
                    <a:cubicBezTo>
                      <a:pt x="700" y="18255"/>
                      <a:pt x="218" y="17795"/>
                      <a:pt x="218" y="17206"/>
                    </a:cubicBezTo>
                    <a:cubicBezTo>
                      <a:pt x="218" y="1312"/>
                      <a:pt x="218" y="1312"/>
                      <a:pt x="218" y="1312"/>
                    </a:cubicBezTo>
                    <a:cubicBezTo>
                      <a:pt x="218" y="700"/>
                      <a:pt x="656" y="262"/>
                      <a:pt x="1268" y="262"/>
                    </a:cubicBezTo>
                    <a:cubicBezTo>
                      <a:pt x="7543" y="262"/>
                      <a:pt x="7543" y="262"/>
                      <a:pt x="7543" y="262"/>
                    </a:cubicBezTo>
                    <a:cubicBezTo>
                      <a:pt x="8155" y="262"/>
                      <a:pt x="8592" y="721"/>
                      <a:pt x="8592" y="1312"/>
                    </a:cubicBezTo>
                    <a:lnTo>
                      <a:pt x="8592" y="17206"/>
                    </a:lnTo>
                    <a:close/>
                  </a:path>
                </a:pathLst>
              </a:custGeom>
              <a:solidFill>
                <a:srgbClr val="E2E2E2"/>
              </a:solidFill>
              <a:ln>
                <a:noFill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dirty="0">
                  <a:latin typeface="Noto Sans CJK Thin" panose="020B0200000000000000" pitchFamily="34" charset="-122"/>
                </a:endParaRPr>
              </a:p>
            </p:txBody>
          </p:sp>
        </p:grpSp>
        <p:sp>
          <p:nvSpPr>
            <p:cNvPr id="12" name="išlïdé"/>
            <p:cNvSpPr/>
            <p:nvPr/>
          </p:nvSpPr>
          <p:spPr>
            <a:xfrm>
              <a:off x="4294261" y="1914642"/>
              <a:ext cx="3642851" cy="280200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13" name="isľïḋê"/>
            <p:cNvSpPr/>
            <p:nvPr/>
          </p:nvSpPr>
          <p:spPr>
            <a:xfrm>
              <a:off x="8082516" y="1907307"/>
              <a:ext cx="3824231" cy="28020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endParaRPr lang="zh-CN" altLang="en-US" sz="2000" b="1" i="1" dirty="0">
                <a:solidFill>
                  <a:schemeClr val="tx1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16" name="ïśḷiḓè"/>
            <p:cNvSpPr/>
            <p:nvPr/>
          </p:nvSpPr>
          <p:spPr>
            <a:xfrm>
              <a:off x="5913867" y="4482447"/>
              <a:ext cx="1746816" cy="486877"/>
            </a:xfrm>
            <a:custGeom>
              <a:avLst/>
              <a:gdLst>
                <a:gd name="connsiteX0" fmla="*/ 0 w 2230798"/>
                <a:gd name="connsiteY0" fmla="*/ 0 h 486877"/>
                <a:gd name="connsiteX1" fmla="*/ 268951 w 2230798"/>
                <a:gd name="connsiteY1" fmla="*/ 0 h 486877"/>
                <a:gd name="connsiteX2" fmla="*/ 430381 w 2230798"/>
                <a:gd name="connsiteY2" fmla="*/ 0 h 486877"/>
                <a:gd name="connsiteX3" fmla="*/ 2230798 w 2230798"/>
                <a:gd name="connsiteY3" fmla="*/ 0 h 486877"/>
                <a:gd name="connsiteX4" fmla="*/ 2230798 w 2230798"/>
                <a:gd name="connsiteY4" fmla="*/ 486877 h 486877"/>
                <a:gd name="connsiteX5" fmla="*/ 430381 w 2230798"/>
                <a:gd name="connsiteY5" fmla="*/ 486877 h 486877"/>
                <a:gd name="connsiteX6" fmla="*/ 268951 w 2230798"/>
                <a:gd name="connsiteY6" fmla="*/ 486877 h 486877"/>
                <a:gd name="connsiteX7" fmla="*/ 0 w 2230798"/>
                <a:gd name="connsiteY7" fmla="*/ 486877 h 486877"/>
                <a:gd name="connsiteX8" fmla="*/ 243439 w 2230798"/>
                <a:gd name="connsiteY8" fmla="*/ 243439 h 4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0798" h="486877">
                  <a:moveTo>
                    <a:pt x="0" y="0"/>
                  </a:moveTo>
                  <a:lnTo>
                    <a:pt x="268951" y="0"/>
                  </a:lnTo>
                  <a:lnTo>
                    <a:pt x="430381" y="0"/>
                  </a:lnTo>
                  <a:lnTo>
                    <a:pt x="2230798" y="0"/>
                  </a:lnTo>
                  <a:lnTo>
                    <a:pt x="2230798" y="486877"/>
                  </a:lnTo>
                  <a:lnTo>
                    <a:pt x="430381" y="486877"/>
                  </a:lnTo>
                  <a:lnTo>
                    <a:pt x="268951" y="486877"/>
                  </a:lnTo>
                  <a:lnTo>
                    <a:pt x="0" y="486877"/>
                  </a:lnTo>
                  <a:lnTo>
                    <a:pt x="243439" y="243439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en-US" altLang="zh-CN" sz="2000" b="1" i="1" dirty="0">
                  <a:solidFill>
                    <a:schemeClr val="bg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rPr>
                <a:t>01</a:t>
              </a:r>
              <a:endParaRPr lang="zh-CN" altLang="en-US" sz="2000" b="1" i="1" dirty="0">
                <a:solidFill>
                  <a:schemeClr val="bg1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19" name="iṡľïḑe"/>
            <p:cNvSpPr/>
            <p:nvPr/>
          </p:nvSpPr>
          <p:spPr>
            <a:xfrm>
              <a:off x="9772084" y="4482447"/>
              <a:ext cx="1746816" cy="486877"/>
            </a:xfrm>
            <a:custGeom>
              <a:avLst/>
              <a:gdLst>
                <a:gd name="connsiteX0" fmla="*/ 0 w 2230798"/>
                <a:gd name="connsiteY0" fmla="*/ 0 h 486877"/>
                <a:gd name="connsiteX1" fmla="*/ 268951 w 2230798"/>
                <a:gd name="connsiteY1" fmla="*/ 0 h 486877"/>
                <a:gd name="connsiteX2" fmla="*/ 430381 w 2230798"/>
                <a:gd name="connsiteY2" fmla="*/ 0 h 486877"/>
                <a:gd name="connsiteX3" fmla="*/ 2230798 w 2230798"/>
                <a:gd name="connsiteY3" fmla="*/ 0 h 486877"/>
                <a:gd name="connsiteX4" fmla="*/ 2230798 w 2230798"/>
                <a:gd name="connsiteY4" fmla="*/ 486877 h 486877"/>
                <a:gd name="connsiteX5" fmla="*/ 430381 w 2230798"/>
                <a:gd name="connsiteY5" fmla="*/ 486877 h 486877"/>
                <a:gd name="connsiteX6" fmla="*/ 268951 w 2230798"/>
                <a:gd name="connsiteY6" fmla="*/ 486877 h 486877"/>
                <a:gd name="connsiteX7" fmla="*/ 0 w 2230798"/>
                <a:gd name="connsiteY7" fmla="*/ 486877 h 486877"/>
                <a:gd name="connsiteX8" fmla="*/ 243439 w 2230798"/>
                <a:gd name="connsiteY8" fmla="*/ 243439 h 4868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230798" h="486877">
                  <a:moveTo>
                    <a:pt x="0" y="0"/>
                  </a:moveTo>
                  <a:lnTo>
                    <a:pt x="268951" y="0"/>
                  </a:lnTo>
                  <a:lnTo>
                    <a:pt x="430381" y="0"/>
                  </a:lnTo>
                  <a:lnTo>
                    <a:pt x="2230798" y="0"/>
                  </a:lnTo>
                  <a:lnTo>
                    <a:pt x="2230798" y="486877"/>
                  </a:lnTo>
                  <a:lnTo>
                    <a:pt x="430381" y="486877"/>
                  </a:lnTo>
                  <a:lnTo>
                    <a:pt x="268951" y="486877"/>
                  </a:lnTo>
                  <a:lnTo>
                    <a:pt x="0" y="486877"/>
                  </a:lnTo>
                  <a:lnTo>
                    <a:pt x="243439" y="243439"/>
                  </a:lnTo>
                  <a:close/>
                </a:path>
              </a:pathLst>
            </a:custGeom>
            <a:solidFill>
              <a:schemeClr val="accent1"/>
            </a:solidFill>
            <a:ln w="3175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/>
            <a:p>
              <a:pPr algn="ctr" defTabSz="914400"/>
              <a:r>
                <a:rPr lang="en-US" altLang="zh-CN" sz="2000" b="1" i="1" dirty="0">
                  <a:solidFill>
                    <a:schemeClr val="bg1"/>
                  </a:solidFill>
                  <a:latin typeface="Noto Sans CJK Thin" panose="020B0200000000000000" pitchFamily="34" charset="-122"/>
                  <a:ea typeface="Noto Sans CJK Thin" panose="020B0200000000000000" pitchFamily="34" charset="-122"/>
                </a:rPr>
                <a:t>02</a:t>
              </a:r>
              <a:endParaRPr lang="zh-CN" altLang="en-US" sz="2000" b="1" i="1" dirty="0">
                <a:solidFill>
                  <a:schemeClr val="bg1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20378" y="2457278"/>
            <a:ext cx="4172182" cy="2760074"/>
            <a:chOff x="49429" y="2969568"/>
            <a:chExt cx="3609423" cy="2017567"/>
          </a:xfrm>
        </p:grpSpPr>
        <p:sp>
          <p:nvSpPr>
            <p:cNvPr id="41" name="iṡlidê"/>
            <p:cNvSpPr txBox="1"/>
            <p:nvPr/>
          </p:nvSpPr>
          <p:spPr bwMode="auto">
            <a:xfrm>
              <a:off x="291297" y="2969568"/>
              <a:ext cx="3125686" cy="73803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文献检索</a:t>
              </a:r>
              <a:r>
                <a:rPr lang="en-US" altLang="zh-CN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&amp;</a:t>
              </a:r>
              <a:r>
                <a: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资源保障</a:t>
              </a:r>
              <a:endPara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Textfeld 27"/>
            <p:cNvSpPr txBox="1"/>
            <p:nvPr/>
          </p:nvSpPr>
          <p:spPr>
            <a:xfrm>
              <a:off x="49429" y="3479773"/>
              <a:ext cx="3609423" cy="1507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600">
                <a:lnSpc>
                  <a:spcPct val="200000"/>
                </a:lnSpc>
              </a:pPr>
              <a:r>
                <a:rPr lang="zh-CN" altLang="en-US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下载登录：中文期刊助手</a:t>
              </a:r>
              <a:r>
                <a:rPr lang="en-US" altLang="zh-CN" sz="16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APP</a:t>
              </a:r>
              <a:endParaRPr lang="en-US" altLang="zh-CN" sz="1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228600">
                <a:lnSpc>
                  <a:spcPct val="20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实现与平台无差别的文章检索和文章获取，文章一键下载，随时随地即可打开阅览文章；实现期刊检索和期次查询。</a:t>
              </a: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7981377" y="2660930"/>
            <a:ext cx="4180499" cy="3269143"/>
            <a:chOff x="535716" y="2939127"/>
            <a:chExt cx="2891852" cy="3269143"/>
          </a:xfrm>
        </p:grpSpPr>
        <p:sp>
          <p:nvSpPr>
            <p:cNvPr id="44" name="iṡlidê"/>
            <p:cNvSpPr txBox="1"/>
            <p:nvPr/>
          </p:nvSpPr>
          <p:spPr bwMode="auto">
            <a:xfrm>
              <a:off x="535716" y="2939127"/>
              <a:ext cx="2865638" cy="494318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spcBef>
                  <a:spcPct val="0"/>
                </a:spcBef>
              </a:pPr>
              <a:r>
                <a:rPr lang="zh-CN" altLang="en-US" b="1" dirty="0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应用个性化</a:t>
              </a:r>
              <a:endParaRPr lang="en-US" altLang="zh-CN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Textfeld 27"/>
            <p:cNvSpPr txBox="1"/>
            <p:nvPr/>
          </p:nvSpPr>
          <p:spPr>
            <a:xfrm>
              <a:off x="658165" y="3407503"/>
              <a:ext cx="2769403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228600"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基于用户文献检索和浏览，实现期刊推荐和文章推荐；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228600"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可根据需求和专业，定制专属自己的期刊浏览页；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228600">
                <a:lnSpc>
                  <a:spcPct val="150000"/>
                </a:lnSpc>
              </a:pPr>
              <a:r>
                <a:rPr lang="zh-CN" altLang="en-US" sz="1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收藏文章引用通知，关注期刊期次更新提示。</a:t>
              </a:r>
              <a:endPara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defTabSz="228600">
                <a:lnSpc>
                  <a:spcPct val="200000"/>
                </a:lnSpc>
              </a:pPr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0691192" y="6433931"/>
            <a:ext cx="981757" cy="180000"/>
            <a:chOff x="9796670" y="6324600"/>
            <a:chExt cx="981757" cy="180000"/>
          </a:xfrm>
        </p:grpSpPr>
        <p:sp>
          <p:nvSpPr>
            <p:cNvPr id="47" name="椭圆 46"/>
            <p:cNvSpPr/>
            <p:nvPr/>
          </p:nvSpPr>
          <p:spPr>
            <a:xfrm>
              <a:off x="9796670" y="6324600"/>
              <a:ext cx="180000" cy="180000"/>
            </a:xfrm>
            <a:prstGeom prst="ellipse">
              <a:avLst/>
            </a:prstGeom>
            <a:solidFill>
              <a:srgbClr val="99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10197548" y="6324600"/>
              <a:ext cx="180000" cy="180000"/>
            </a:xfrm>
            <a:prstGeom prst="ellipse">
              <a:avLst/>
            </a:prstGeom>
            <a:solidFill>
              <a:srgbClr val="D5A81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10598427" y="6324600"/>
              <a:ext cx="180000" cy="180000"/>
            </a:xfrm>
            <a:prstGeom prst="ellipse">
              <a:avLst/>
            </a:prstGeom>
            <a:solidFill>
              <a:srgbClr val="15355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Noto Sans CJK Thin" panose="020B0200000000000000" pitchFamily="34" charset="-122"/>
                <a:ea typeface="Noto Sans CJK Thin" panose="020B0200000000000000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948" y="2192577"/>
            <a:ext cx="2005693" cy="3606452"/>
          </a:xfrm>
          <a:prstGeom prst="rect">
            <a:avLst/>
          </a:prstGeom>
        </p:spPr>
      </p:pic>
      <p:grpSp>
        <p:nvGrpSpPr>
          <p:cNvPr id="39" name="组合 38"/>
          <p:cNvGrpSpPr/>
          <p:nvPr/>
        </p:nvGrpSpPr>
        <p:grpSpPr>
          <a:xfrm>
            <a:off x="1227482" y="511988"/>
            <a:ext cx="2256329" cy="539061"/>
            <a:chOff x="394568" y="335000"/>
            <a:chExt cx="2256329" cy="539061"/>
          </a:xfrm>
        </p:grpSpPr>
        <p:pic>
          <p:nvPicPr>
            <p:cNvPr id="50" name="图形 47" descr="便携式计算机 纯色填充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51" name="文本框 50"/>
            <p:cNvSpPr txBox="1"/>
            <p:nvPr/>
          </p:nvSpPr>
          <p:spPr>
            <a:xfrm>
              <a:off x="1029940" y="35084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移动服务</a:t>
              </a:r>
              <a:endPara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67766" y="1471995"/>
            <a:ext cx="1258170" cy="1258170"/>
            <a:chOff x="1642000" y="3516998"/>
            <a:chExt cx="1258170" cy="1258170"/>
          </a:xfrm>
        </p:grpSpPr>
        <p:sp>
          <p:nvSpPr>
            <p:cNvPr id="53" name="椭圆 52"/>
            <p:cNvSpPr/>
            <p:nvPr/>
          </p:nvSpPr>
          <p:spPr>
            <a:xfrm>
              <a:off x="1642000" y="3516998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785510" y="3660508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椭圆 54"/>
          <p:cNvSpPr/>
          <p:nvPr/>
        </p:nvSpPr>
        <p:spPr>
          <a:xfrm>
            <a:off x="4834628" y="1738857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6" name="Group 4"/>
          <p:cNvGrpSpPr>
            <a:grpSpLocks noChangeAspect="1"/>
          </p:cNvGrpSpPr>
          <p:nvPr/>
        </p:nvGrpSpPr>
        <p:grpSpPr bwMode="auto">
          <a:xfrm>
            <a:off x="5048305" y="1920842"/>
            <a:ext cx="287266" cy="33664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57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374539" y="1430902"/>
            <a:ext cx="1258170" cy="1258170"/>
            <a:chOff x="6210227" y="1994612"/>
            <a:chExt cx="1258170" cy="1258170"/>
          </a:xfrm>
        </p:grpSpPr>
        <p:sp>
          <p:nvSpPr>
            <p:cNvPr id="62" name="椭圆 61"/>
            <p:cNvSpPr/>
            <p:nvPr/>
          </p:nvSpPr>
          <p:spPr>
            <a:xfrm>
              <a:off x="6210227" y="1994612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353737" y="2138122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9641401" y="1697764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5" name="Group 18"/>
          <p:cNvGrpSpPr>
            <a:grpSpLocks noChangeAspect="1"/>
          </p:cNvGrpSpPr>
          <p:nvPr/>
        </p:nvGrpSpPr>
        <p:grpSpPr bwMode="auto">
          <a:xfrm>
            <a:off x="9847650" y="1902850"/>
            <a:ext cx="320918" cy="29903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66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7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8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0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椭圆 29"/>
          <p:cNvSpPr/>
          <p:nvPr/>
        </p:nvSpPr>
        <p:spPr>
          <a:xfrm>
            <a:off x="417444" y="4383156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51384" y="6195390"/>
            <a:ext cx="384313" cy="374374"/>
          </a:xfrm>
          <a:prstGeom prst="ellipse">
            <a:avLst/>
          </a:prstGeom>
          <a:solidFill>
            <a:srgbClr val="D5A819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8871" y="4336772"/>
            <a:ext cx="1103243" cy="1073426"/>
          </a:xfrm>
          <a:prstGeom prst="ellipse">
            <a:avLst/>
          </a:prstGeom>
          <a:solidFill>
            <a:srgbClr val="990000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2527854" y="3790122"/>
            <a:ext cx="180000" cy="180000"/>
          </a:xfrm>
          <a:prstGeom prst="ellipse">
            <a:avLst/>
          </a:prstGeom>
          <a:solidFill>
            <a:srgbClr val="15355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-99392"/>
            <a:ext cx="2073964" cy="1454424"/>
            <a:chOff x="1832114" y="3657600"/>
            <a:chExt cx="2073964" cy="1454424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1832114" y="4522304"/>
              <a:ext cx="732181" cy="589720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V="1">
              <a:off x="2213114" y="3657600"/>
              <a:ext cx="1692964" cy="1378225"/>
            </a:xfrm>
            <a:prstGeom prst="line">
              <a:avLst/>
            </a:prstGeom>
            <a:ln>
              <a:gradFill flip="none" rotWithShape="1">
                <a:gsLst>
                  <a:gs pos="53308">
                    <a:srgbClr val="153553"/>
                  </a:gs>
                  <a:gs pos="0">
                    <a:schemeClr val="accent1">
                      <a:lumMod val="5000"/>
                      <a:lumOff val="95000"/>
                      <a:alpha val="30000"/>
                    </a:schemeClr>
                  </a:gs>
                  <a:gs pos="28000">
                    <a:srgbClr val="153553">
                      <a:alpha val="50000"/>
                    </a:srgbClr>
                  </a:gs>
                  <a:gs pos="79000">
                    <a:srgbClr val="153553">
                      <a:alpha val="47000"/>
                    </a:srgbClr>
                  </a:gs>
                  <a:gs pos="100000">
                    <a:schemeClr val="bg1">
                      <a:alpha val="13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椭圆 40"/>
          <p:cNvSpPr/>
          <p:nvPr/>
        </p:nvSpPr>
        <p:spPr>
          <a:xfrm>
            <a:off x="496956" y="715618"/>
            <a:ext cx="216000" cy="216000"/>
          </a:xfrm>
          <a:prstGeom prst="ellipse">
            <a:avLst/>
          </a:prstGeom>
          <a:noFill/>
          <a:ln>
            <a:solidFill>
              <a:srgbClr val="99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Noto Sans CJK Thin" panose="020B0200000000000000" pitchFamily="34" charset="-122"/>
              <a:ea typeface="Noto Sans CJK Thin" panose="020B0200000000000000" pitchFamily="34" charset="-122"/>
            </a:endParaRPr>
          </a:p>
        </p:txBody>
      </p:sp>
      <p:sp>
        <p:nvSpPr>
          <p:cNvPr id="43" name="Textfeld 27"/>
          <p:cNvSpPr txBox="1"/>
          <p:nvPr/>
        </p:nvSpPr>
        <p:spPr>
          <a:xfrm>
            <a:off x="4396958" y="2836361"/>
            <a:ext cx="7185991" cy="2674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en-US" altLang="zh-CN" sz="3200" dirty="0">
                <a:solidFill>
                  <a:srgbClr val="990000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rPr>
              <a:t>LBS</a:t>
            </a:r>
            <a:r>
              <a:rPr lang="zh-CN" altLang="en-US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位置信息授权：根据手机</a:t>
            </a:r>
            <a:r>
              <a:rPr lang="en-US" altLang="zh-CN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自动定位至该地机构，即可绑定；</a:t>
            </a:r>
            <a:endParaRPr lang="en-US" altLang="zh-CN" sz="16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3200" dirty="0">
                <a:solidFill>
                  <a:srgbClr val="990000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rPr>
              <a:t>WI-FI</a:t>
            </a:r>
            <a:r>
              <a:rPr lang="zh-CN" altLang="en-US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验证授权：手机连接学校“校园网”</a:t>
            </a:r>
            <a:r>
              <a:rPr lang="en-US" altLang="zh-CN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WI-FI,</a:t>
            </a:r>
            <a:r>
              <a:rPr lang="zh-CN" altLang="en-US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点击即可绑定；</a:t>
            </a:r>
            <a:endParaRPr lang="en-US" altLang="zh-CN" sz="16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28600">
              <a:lnSpc>
                <a:spcPct val="150000"/>
              </a:lnSpc>
            </a:pPr>
            <a:r>
              <a:rPr lang="zh-CN" altLang="en-US" sz="3200" dirty="0">
                <a:solidFill>
                  <a:srgbClr val="990000"/>
                </a:solidFill>
                <a:latin typeface="Noto Sans CJK Thin" panose="020B0200000000000000" pitchFamily="34" charset="-122"/>
                <a:ea typeface="Noto Sans CJK Thin" panose="020B0200000000000000" pitchFamily="34" charset="-122"/>
              </a:rPr>
              <a:t>二维码</a:t>
            </a:r>
            <a:r>
              <a:rPr lang="zh-CN" altLang="en-US" sz="1600" dirty="0">
                <a:solidFill>
                  <a:schemeClr val="bg1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扫码绑定：点击该菜单，扫描维普平台首页授权二维码，即可绑定。</a:t>
            </a:r>
            <a:endParaRPr lang="zh-CN" altLang="en-US" sz="1600" dirty="0">
              <a:solidFill>
                <a:schemeClr val="bg1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/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840"/>
          <a:stretch>
            <a:fillRect/>
          </a:stretch>
        </p:blipFill>
        <p:spPr bwMode="auto">
          <a:xfrm>
            <a:off x="410002" y="1355032"/>
            <a:ext cx="3295264" cy="547472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912808" y="1226404"/>
            <a:ext cx="1415772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>
                <a:latin typeface="华文中宋" panose="02010600040101010101" pitchFamily="2" charset="-122"/>
                <a:ea typeface="华文中宋" panose="02010600040101010101" pitchFamily="2" charset="-122"/>
              </a:rPr>
              <a:t>操作环境</a:t>
            </a:r>
            <a:endParaRPr lang="zh-CN" altLang="en-US" sz="2400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96958" y="1905218"/>
            <a:ext cx="6981398" cy="833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登陆成为中文期刊助手</a:t>
            </a:r>
            <a:r>
              <a:rPr lang="en-US" altLang="zh-CN" sz="1600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用户，进入个人中心，点击页面“获取权限”；</a:t>
            </a:r>
            <a:endParaRPr lang="en-US" altLang="zh-CN" sz="1600" dirty="0">
              <a:solidFill>
                <a:prstClr val="white">
                  <a:lumMod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可根据现实条件，选择以下任意一种方式绑定权限，实现移动端免费获取</a:t>
            </a:r>
            <a:r>
              <a:rPr lang="zh-CN" altLang="en-US" dirty="0">
                <a:solidFill>
                  <a:prstClr val="white">
                    <a:lumMod val="2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396957" y="5542789"/>
            <a:ext cx="8095488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小提示：使用已经获得权限认证的中文期刊手机助手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，还可以反向授权任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设备，使其具备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中文期刊服务平台</a:t>
            </a:r>
            <a:r>
              <a:rPr lang="en-US" altLang="zh-CN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6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的使用权限。</a:t>
            </a:r>
            <a:endParaRPr lang="en-US" altLang="zh-CN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27482" y="511988"/>
            <a:ext cx="2256329" cy="539061"/>
            <a:chOff x="394568" y="335000"/>
            <a:chExt cx="2256329" cy="539061"/>
          </a:xfrm>
        </p:grpSpPr>
        <p:pic>
          <p:nvPicPr>
            <p:cNvPr id="18" name="图形 47" descr="便携式计算机 纯色填充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1029940" y="350841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华文中宋" panose="02010600040101010101" pitchFamily="2" charset="-122"/>
                  <a:ea typeface="华文中宋" panose="02010600040101010101" pitchFamily="2" charset="-122"/>
                </a:rPr>
                <a:t>馆外授权</a:t>
              </a:r>
              <a:endParaRPr lang="zh-CN" altLang="en-US" sz="2800" dirty="0"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029930" y="1198901"/>
            <a:ext cx="734055" cy="734055"/>
            <a:chOff x="4499992" y="267494"/>
            <a:chExt cx="599448" cy="599448"/>
          </a:xfrm>
        </p:grpSpPr>
        <p:grpSp>
          <p:nvGrpSpPr>
            <p:cNvPr id="21" name="组合 2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2000">
        <p:fade/>
      </p:transition>
    </mc:Choice>
    <mc:Fallback>
      <p:transition spd="med" advClick="0" advTm="2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9445" y="3157276"/>
            <a:ext cx="4535640" cy="1112759"/>
            <a:chOff x="5376758" y="2470553"/>
            <a:chExt cx="4535640" cy="111275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65949" y="3583312"/>
              <a:ext cx="4314728" cy="0"/>
            </a:xfrm>
            <a:prstGeom prst="line">
              <a:avLst/>
            </a:prstGeom>
            <a:ln w="19050">
              <a:solidFill>
                <a:srgbClr val="203F6E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5376758" y="2470553"/>
              <a:ext cx="453564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defRPr/>
              </a:pPr>
              <a:r>
                <a:rPr lang="zh-CN" altLang="en-US" sz="6600" b="1" kern="0" spc="600" dirty="0">
                  <a:ln w="0">
                    <a:noFill/>
                  </a:ln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平台演示</a:t>
              </a:r>
              <a:endParaRPr lang="zh-CN" altLang="en-US" sz="66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24719" y="1286892"/>
            <a:ext cx="1854672" cy="1854670"/>
            <a:chOff x="5400534" y="1344511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5400534" y="1344511"/>
              <a:ext cx="1854671" cy="1854671"/>
              <a:chOff x="3272491" y="1122361"/>
              <a:chExt cx="2369076" cy="236907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272491" y="1122361"/>
                <a:ext cx="2369076" cy="2369074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758475" y="1500988"/>
                <a:ext cx="1492608" cy="1492608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019644" y="1934659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9" name="your"/>
          <p:cNvSpPr txBox="1"/>
          <p:nvPr/>
        </p:nvSpPr>
        <p:spPr>
          <a:xfrm>
            <a:off x="4167369" y="2583536"/>
            <a:ext cx="3741977" cy="523220"/>
          </a:xfrm>
          <a:prstGeom prst="rect">
            <a:avLst/>
          </a:prstGeom>
          <a:noFill/>
          <a:effectLst>
            <a:outerShdw blurRad="50800" dist="381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FOUR</a:t>
            </a:r>
            <a:endParaRPr lang="zh-CN" altLang="en-US" sz="2800" b="1" spc="300" dirty="0">
              <a:solidFill>
                <a:schemeClr val="bg1"/>
              </a:solidFill>
              <a:effectLst>
                <a:outerShdw blurRad="50800" dist="381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5476" y="6164780"/>
            <a:ext cx="706903" cy="242153"/>
            <a:chOff x="6459441" y="-1958440"/>
            <a:chExt cx="1708355" cy="585205"/>
          </a:xfrm>
          <a:effectLst>
            <a:outerShdw blurRad="50800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sp>
          <p:nvSpPr>
            <p:cNvPr id="54" name="提取 53"/>
            <p:cNvSpPr/>
            <p:nvPr/>
          </p:nvSpPr>
          <p:spPr>
            <a:xfrm rot="5400000">
              <a:off x="6407600" y="-1902997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提取 54"/>
            <p:cNvSpPr/>
            <p:nvPr/>
          </p:nvSpPr>
          <p:spPr>
            <a:xfrm rot="5400000">
              <a:off x="7022817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提取 55"/>
            <p:cNvSpPr/>
            <p:nvPr/>
          </p:nvSpPr>
          <p:spPr>
            <a:xfrm rot="5400000">
              <a:off x="7638034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9445" y="3157276"/>
            <a:ext cx="4535640" cy="1112759"/>
            <a:chOff x="5376758" y="2470553"/>
            <a:chExt cx="4535640" cy="111275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65949" y="3583312"/>
              <a:ext cx="4314728" cy="0"/>
            </a:xfrm>
            <a:prstGeom prst="line">
              <a:avLst/>
            </a:prstGeom>
            <a:ln w="19050">
              <a:solidFill>
                <a:srgbClr val="203F6E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5376758" y="2470553"/>
              <a:ext cx="453564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defRPr/>
              </a:pPr>
              <a:r>
                <a:rPr lang="zh-CN" altLang="en-US" sz="6600" b="1" kern="0" spc="600" dirty="0">
                  <a:ln w="0">
                    <a:noFill/>
                  </a:ln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平台简介</a:t>
              </a:r>
              <a:endParaRPr lang="en-US" altLang="zh-CN" sz="66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24719" y="1286892"/>
            <a:ext cx="1854672" cy="1854670"/>
            <a:chOff x="5400534" y="1344511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5400534" y="1344511"/>
              <a:ext cx="1854671" cy="1854671"/>
              <a:chOff x="3272491" y="1122361"/>
              <a:chExt cx="2369076" cy="236907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272491" y="1122361"/>
                <a:ext cx="2369076" cy="2369074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758475" y="1500988"/>
                <a:ext cx="1492608" cy="1492608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033557" y="1979458"/>
              <a:ext cx="58862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9" name="your"/>
          <p:cNvSpPr txBox="1"/>
          <p:nvPr/>
        </p:nvSpPr>
        <p:spPr>
          <a:xfrm>
            <a:off x="4167369" y="2583536"/>
            <a:ext cx="3741977" cy="523220"/>
          </a:xfrm>
          <a:prstGeom prst="rect">
            <a:avLst/>
          </a:prstGeom>
          <a:noFill/>
          <a:effectLst>
            <a:outerShdw blurRad="50800" dist="381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ONE</a:t>
            </a:r>
            <a:endParaRPr lang="zh-CN" altLang="en-US" sz="2800" b="1" spc="300" dirty="0">
              <a:solidFill>
                <a:schemeClr val="bg1"/>
              </a:solidFill>
              <a:effectLst>
                <a:outerShdw blurRad="50800" dist="381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5476" y="6164780"/>
            <a:ext cx="706903" cy="242153"/>
            <a:chOff x="6459441" y="-1958440"/>
            <a:chExt cx="1708355" cy="585205"/>
          </a:xfrm>
          <a:effectLst>
            <a:outerShdw blurRad="50800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sp>
          <p:nvSpPr>
            <p:cNvPr id="54" name="提取 53"/>
            <p:cNvSpPr/>
            <p:nvPr/>
          </p:nvSpPr>
          <p:spPr>
            <a:xfrm rot="5400000">
              <a:off x="6407600" y="-1902997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提取 54"/>
            <p:cNvSpPr/>
            <p:nvPr/>
          </p:nvSpPr>
          <p:spPr>
            <a:xfrm rot="5400000">
              <a:off x="7022817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提取 55"/>
            <p:cNvSpPr/>
            <p:nvPr/>
          </p:nvSpPr>
          <p:spPr>
            <a:xfrm rot="5400000">
              <a:off x="7638034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5"/>
          <p:cNvSpPr>
            <a:spLocks noChangeArrowheads="1"/>
          </p:cNvSpPr>
          <p:nvPr/>
        </p:nvSpPr>
        <p:spPr bwMode="auto">
          <a:xfrm>
            <a:off x="1529440" y="1409680"/>
            <a:ext cx="3829416" cy="2060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pc="100" dirty="0">
                <a:solidFill>
                  <a:schemeClr val="dk1">
                    <a:lumMod val="85000"/>
                    <a:lumOff val="15000"/>
                  </a:schemeClr>
                </a:solidFill>
                <a:ea typeface="微软雅黑" panose="020B0503020204020204" pitchFamily="34" charset="-122"/>
              </a:rPr>
              <a:t>原</a:t>
            </a:r>
            <a:r>
              <a:rPr lang="zh-CN" altLang="en-US" sz="1800" spc="100" dirty="0">
                <a:solidFill>
                  <a:schemeClr val="dk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中国科学技术情报研究所重庆分所，</a:t>
            </a:r>
            <a:r>
              <a:rPr lang="en-US" altLang="zh-CN" dirty="0"/>
              <a:t>1989</a:t>
            </a:r>
            <a:r>
              <a:rPr lang="zh-CN" altLang="en-US" dirty="0"/>
              <a:t>年</a:t>
            </a:r>
            <a:r>
              <a:rPr lang="zh-CN" altLang="zh-CN" dirty="0"/>
              <a:t>创建</a:t>
            </a:r>
            <a:r>
              <a:rPr lang="en-US" altLang="zh-CN" dirty="0"/>
              <a:t>《</a:t>
            </a:r>
            <a:r>
              <a:rPr lang="zh-CN" altLang="zh-CN" dirty="0"/>
              <a:t>中文科技期刊数据库</a:t>
            </a:r>
            <a:r>
              <a:rPr lang="zh-CN" altLang="en-US" dirty="0"/>
              <a:t>篇名版</a:t>
            </a:r>
            <a:r>
              <a:rPr lang="en-US" altLang="zh-CN" dirty="0"/>
              <a:t>》</a:t>
            </a:r>
            <a:r>
              <a:rPr lang="zh-CN" altLang="en-US" dirty="0"/>
              <a:t>；</a:t>
            </a:r>
            <a:r>
              <a:rPr lang="en-US" altLang="zh-CN" dirty="0"/>
              <a:t>1994</a:t>
            </a:r>
            <a:r>
              <a:rPr lang="zh-CN" altLang="en-US" dirty="0"/>
              <a:t>年该数据库增加文摘字段，正式更名为</a:t>
            </a:r>
            <a:r>
              <a:rPr lang="en-US" altLang="zh-CN" dirty="0"/>
              <a:t>《</a:t>
            </a:r>
            <a:r>
              <a:rPr lang="zh-CN" altLang="en-US" dirty="0"/>
              <a:t>中文科技期刊数据库</a:t>
            </a:r>
            <a:r>
              <a:rPr lang="en-US" altLang="zh-CN" dirty="0"/>
              <a:t>》</a:t>
            </a:r>
            <a:r>
              <a:rPr lang="zh-CN" altLang="en-US" dirty="0"/>
              <a:t>，</a:t>
            </a:r>
            <a:r>
              <a:rPr lang="en-US" altLang="zh-CN" dirty="0"/>
              <a:t>2000</a:t>
            </a:r>
            <a:r>
              <a:rPr lang="zh-CN" altLang="en-US" dirty="0"/>
              <a:t>年数据库全文版投放市场，并建立维普期刊网。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5" name="矩形 16"/>
          <p:cNvSpPr>
            <a:spLocks noChangeArrowheads="1"/>
          </p:cNvSpPr>
          <p:nvPr/>
        </p:nvSpPr>
        <p:spPr bwMode="auto">
          <a:xfrm>
            <a:off x="6608539" y="1644090"/>
            <a:ext cx="3482070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/>
              <a:t>维普中文期刊服务平台</a:t>
            </a:r>
            <a:r>
              <a:rPr lang="en-US" altLang="zh-CN" b="1" dirty="0"/>
              <a:t>(V7.0)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专注于期刊和期刊文献保障的平台；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作者、机构等对象化分析；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6" name="矩形 17"/>
          <p:cNvSpPr>
            <a:spLocks noChangeArrowheads="1"/>
          </p:cNvSpPr>
          <p:nvPr/>
        </p:nvSpPr>
        <p:spPr bwMode="auto">
          <a:xfrm>
            <a:off x="3545048" y="4784776"/>
            <a:ext cx="3744251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/>
              <a:t>维普期刊资源整合平台</a:t>
            </a:r>
            <a:r>
              <a:rPr lang="en-US" altLang="zh-CN" b="1" dirty="0"/>
              <a:t>(V6.3~V6.5)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国内最大的文摘和引文索引数据库；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国内唯一动态揭示学科趋势分析平台；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高级检索</a:t>
            </a: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/</a:t>
            </a: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各字段检索行业领先。</a:t>
            </a:r>
            <a:endParaRPr lang="zh-CN" altLang="en-US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7" name="矩形 18"/>
          <p:cNvSpPr>
            <a:spLocks noChangeArrowheads="1"/>
          </p:cNvSpPr>
          <p:nvPr/>
        </p:nvSpPr>
        <p:spPr bwMode="auto">
          <a:xfrm>
            <a:off x="8419306" y="4913690"/>
            <a:ext cx="3673396" cy="131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b="1" dirty="0"/>
              <a:t>维普中文期刊服务平台</a:t>
            </a:r>
            <a:r>
              <a:rPr lang="en-US" altLang="zh-CN" b="1" dirty="0"/>
              <a:t>(V8.0)</a:t>
            </a:r>
            <a:endParaRPr lang="en-US" altLang="zh-CN" b="1" dirty="0"/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全新用户界面体验；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检索系统优化；全文保障能力提升；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OA(OPEN ACCESS)</a:t>
            </a:r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sym typeface="宋体" panose="02010600030101010101" pitchFamily="2" charset="-122"/>
              </a:rPr>
              <a:t>期刊开放获取平台；</a:t>
            </a:r>
            <a:endParaRPr lang="en-US" altLang="zh-CN" sz="1600" dirty="0">
              <a:solidFill>
                <a:srgbClr val="000000"/>
              </a:solidFill>
              <a:latin typeface="Calibri" panose="020F0502020204030204" pitchFamily="34" charset="0"/>
              <a:sym typeface="宋体" panose="02010600030101010101" pitchFamily="2" charset="-122"/>
            </a:endParaRP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839788" y="3816350"/>
            <a:ext cx="10512425" cy="1588"/>
          </a:xfrm>
          <a:prstGeom prst="line">
            <a:avLst/>
          </a:prstGeom>
          <a:noFill/>
          <a:ln w="6350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" name="组合 6"/>
          <p:cNvGrpSpPr/>
          <p:nvPr/>
        </p:nvGrpSpPr>
        <p:grpSpPr bwMode="auto">
          <a:xfrm>
            <a:off x="5665788" y="1727200"/>
            <a:ext cx="819150" cy="2090738"/>
            <a:chOff x="0" y="0"/>
            <a:chExt cx="819030" cy="2090312"/>
          </a:xfrm>
        </p:grpSpPr>
        <p:sp>
          <p:nvSpPr>
            <p:cNvPr id="10" name="MH_Other_5"/>
            <p:cNvSpPr>
              <a:spLocks noChangeShapeType="1"/>
            </p:cNvSpPr>
            <p:nvPr/>
          </p:nvSpPr>
          <p:spPr bwMode="auto">
            <a:xfrm>
              <a:off x="415108" y="712361"/>
              <a:ext cx="1" cy="1316038"/>
            </a:xfrm>
            <a:prstGeom prst="line">
              <a:avLst/>
            </a:prstGeom>
            <a:noFill/>
            <a:ln w="6350">
              <a:solidFill>
                <a:srgbClr val="F69E75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椭圆 52"/>
            <p:cNvSpPr>
              <a:spLocks noChangeArrowheads="1"/>
            </p:cNvSpPr>
            <p:nvPr/>
          </p:nvSpPr>
          <p:spPr bwMode="auto">
            <a:xfrm>
              <a:off x="0" y="0"/>
              <a:ext cx="819030" cy="819030"/>
            </a:xfrm>
            <a:prstGeom prst="ellipse">
              <a:avLst/>
            </a:prstGeom>
            <a:gradFill rotWithShape="1">
              <a:gsLst>
                <a:gs pos="0">
                  <a:srgbClr val="D0CECE"/>
                </a:gs>
                <a:gs pos="4999">
                  <a:srgbClr val="D0CECE"/>
                </a:gs>
                <a:gs pos="100000">
                  <a:srgbClr val="FFFFFF"/>
                </a:gs>
              </a:gsLst>
              <a:lin ang="2700000" scaled="1"/>
            </a:gradFill>
            <a:ln w="28575">
              <a:solidFill>
                <a:srgbClr val="F2F2F2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2" name="MH_Other_4"/>
            <p:cNvSpPr>
              <a:spLocks noChangeArrowheads="1"/>
            </p:cNvSpPr>
            <p:nvPr/>
          </p:nvSpPr>
          <p:spPr bwMode="auto">
            <a:xfrm>
              <a:off x="132533" y="147211"/>
              <a:ext cx="565150" cy="565150"/>
            </a:xfrm>
            <a:prstGeom prst="ellipse">
              <a:avLst/>
            </a:prstGeom>
            <a:solidFill>
              <a:srgbClr val="F59E75"/>
            </a:solidFill>
            <a:ln w="12700">
              <a:solidFill>
                <a:srgbClr val="F69E75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3" name="MH_Other_14"/>
            <p:cNvSpPr>
              <a:spLocks noChangeArrowheads="1"/>
            </p:cNvSpPr>
            <p:nvPr/>
          </p:nvSpPr>
          <p:spPr bwMode="auto">
            <a:xfrm>
              <a:off x="362403" y="2004587"/>
              <a:ext cx="101600" cy="85725"/>
            </a:xfrm>
            <a:prstGeom prst="triangle">
              <a:avLst>
                <a:gd name="adj" fmla="val 50000"/>
              </a:avLst>
            </a:prstGeom>
            <a:solidFill>
              <a:srgbClr val="F69E75"/>
            </a:solidFill>
            <a:ln w="12700">
              <a:solidFill>
                <a:srgbClr val="F69E75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4" name="组合 5"/>
          <p:cNvGrpSpPr/>
          <p:nvPr/>
        </p:nvGrpSpPr>
        <p:grpSpPr bwMode="auto">
          <a:xfrm>
            <a:off x="638175" y="1730375"/>
            <a:ext cx="819150" cy="2081213"/>
            <a:chOff x="0" y="0"/>
            <a:chExt cx="819030" cy="2081392"/>
          </a:xfrm>
        </p:grpSpPr>
        <p:sp>
          <p:nvSpPr>
            <p:cNvPr id="15" name="MH_Other_8"/>
            <p:cNvSpPr>
              <a:spLocks noChangeShapeType="1"/>
            </p:cNvSpPr>
            <p:nvPr/>
          </p:nvSpPr>
          <p:spPr bwMode="auto">
            <a:xfrm>
              <a:off x="414233" y="703441"/>
              <a:ext cx="1" cy="1316038"/>
            </a:xfrm>
            <a:prstGeom prst="line">
              <a:avLst/>
            </a:prstGeom>
            <a:noFill/>
            <a:ln w="6350">
              <a:solidFill>
                <a:srgbClr val="DA4F67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椭圆 37"/>
            <p:cNvSpPr>
              <a:spLocks noChangeArrowheads="1"/>
            </p:cNvSpPr>
            <p:nvPr/>
          </p:nvSpPr>
          <p:spPr bwMode="auto">
            <a:xfrm>
              <a:off x="0" y="0"/>
              <a:ext cx="819030" cy="819030"/>
            </a:xfrm>
            <a:prstGeom prst="ellipse">
              <a:avLst/>
            </a:prstGeom>
            <a:gradFill rotWithShape="1">
              <a:gsLst>
                <a:gs pos="0">
                  <a:srgbClr val="D0CECE"/>
                </a:gs>
                <a:gs pos="4999">
                  <a:srgbClr val="D0CECE"/>
                </a:gs>
                <a:gs pos="100000">
                  <a:srgbClr val="FFFFFF"/>
                </a:gs>
              </a:gsLst>
              <a:lin ang="2700000" scaled="1"/>
            </a:gradFill>
            <a:ln w="28575">
              <a:solidFill>
                <a:srgbClr val="F2F2F2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7" name="MH_Other_7"/>
            <p:cNvSpPr>
              <a:spLocks noChangeArrowheads="1"/>
            </p:cNvSpPr>
            <p:nvPr/>
          </p:nvSpPr>
          <p:spPr bwMode="auto">
            <a:xfrm>
              <a:off x="139597" y="138291"/>
              <a:ext cx="566737" cy="565150"/>
            </a:xfrm>
            <a:prstGeom prst="ellipse">
              <a:avLst/>
            </a:prstGeom>
            <a:solidFill>
              <a:srgbClr val="DA4F67"/>
            </a:solidFill>
            <a:ln w="12700">
              <a:solidFill>
                <a:srgbClr val="DA4F67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 dirty="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8" name="MH_Other_15"/>
            <p:cNvSpPr>
              <a:spLocks noChangeArrowheads="1"/>
            </p:cNvSpPr>
            <p:nvPr/>
          </p:nvSpPr>
          <p:spPr bwMode="auto">
            <a:xfrm>
              <a:off x="365338" y="1995667"/>
              <a:ext cx="101600" cy="85725"/>
            </a:xfrm>
            <a:prstGeom prst="triangle">
              <a:avLst>
                <a:gd name="adj" fmla="val 50000"/>
              </a:avLst>
            </a:prstGeom>
            <a:solidFill>
              <a:srgbClr val="DA4F67"/>
            </a:solidFill>
            <a:ln w="12700">
              <a:solidFill>
                <a:srgbClr val="DA4F67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8"/>
          <p:cNvGrpSpPr/>
          <p:nvPr/>
        </p:nvGrpSpPr>
        <p:grpSpPr bwMode="auto">
          <a:xfrm>
            <a:off x="2743203" y="3817938"/>
            <a:ext cx="819150" cy="2012950"/>
            <a:chOff x="0" y="0"/>
            <a:chExt cx="819030" cy="2013685"/>
          </a:xfrm>
        </p:grpSpPr>
        <p:sp>
          <p:nvSpPr>
            <p:cNvPr id="20" name="MH_Other_2"/>
            <p:cNvSpPr>
              <a:spLocks noChangeShapeType="1"/>
            </p:cNvSpPr>
            <p:nvPr/>
          </p:nvSpPr>
          <p:spPr bwMode="auto">
            <a:xfrm rot="10800000">
              <a:off x="411310" y="61913"/>
              <a:ext cx="1" cy="1316038"/>
            </a:xfrm>
            <a:prstGeom prst="line">
              <a:avLst/>
            </a:prstGeom>
            <a:noFill/>
            <a:ln w="6350">
              <a:solidFill>
                <a:srgbClr val="53B0EA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椭圆 53"/>
            <p:cNvSpPr>
              <a:spLocks noChangeArrowheads="1"/>
            </p:cNvSpPr>
            <p:nvPr/>
          </p:nvSpPr>
          <p:spPr bwMode="auto">
            <a:xfrm>
              <a:off x="0" y="1194655"/>
              <a:ext cx="819030" cy="819030"/>
            </a:xfrm>
            <a:prstGeom prst="ellipse">
              <a:avLst/>
            </a:prstGeom>
            <a:gradFill rotWithShape="1">
              <a:gsLst>
                <a:gs pos="0">
                  <a:srgbClr val="D0CECE"/>
                </a:gs>
                <a:gs pos="4999">
                  <a:srgbClr val="D0CECE"/>
                </a:gs>
                <a:gs pos="100000">
                  <a:srgbClr val="FFFFFF"/>
                </a:gs>
              </a:gsLst>
              <a:lin ang="2700000" scaled="1"/>
            </a:gradFill>
            <a:ln w="28575">
              <a:solidFill>
                <a:srgbClr val="F2F2F2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2" name="MH_Other_3"/>
            <p:cNvSpPr>
              <a:spLocks noChangeArrowheads="1"/>
            </p:cNvSpPr>
            <p:nvPr/>
          </p:nvSpPr>
          <p:spPr bwMode="auto">
            <a:xfrm rot="10800000">
              <a:off x="273196" y="1566862"/>
              <a:ext cx="276225" cy="195263"/>
            </a:xfrm>
            <a:custGeom>
              <a:avLst/>
              <a:gdLst>
                <a:gd name="T0" fmla="*/ 120143 w 2509838"/>
                <a:gd name="T1" fmla="*/ 175664 h 1787526"/>
                <a:gd name="T2" fmla="*/ 150192 w 2509838"/>
                <a:gd name="T3" fmla="*/ 179653 h 1787526"/>
                <a:gd name="T4" fmla="*/ 156231 w 2509838"/>
                <a:gd name="T5" fmla="*/ 175123 h 1787526"/>
                <a:gd name="T6" fmla="*/ 268364 w 2509838"/>
                <a:gd name="T7" fmla="*/ 171232 h 1787526"/>
                <a:gd name="T8" fmla="*/ 273804 w 2509838"/>
                <a:gd name="T9" fmla="*/ 173916 h 1787526"/>
                <a:gd name="T10" fmla="*/ 276200 w 2509838"/>
                <a:gd name="T11" fmla="*/ 179210 h 1787526"/>
                <a:gd name="T12" fmla="*/ 274653 w 2509838"/>
                <a:gd name="T13" fmla="*/ 191496 h 1787526"/>
                <a:gd name="T14" fmla="*/ 269686 w 2509838"/>
                <a:gd name="T15" fmla="*/ 194869 h 1787526"/>
                <a:gd name="T16" fmla="*/ 6115 w 2509838"/>
                <a:gd name="T17" fmla="*/ 194746 h 1787526"/>
                <a:gd name="T18" fmla="*/ 1373 w 2509838"/>
                <a:gd name="T19" fmla="*/ 191176 h 1787526"/>
                <a:gd name="T20" fmla="*/ 75 w 2509838"/>
                <a:gd name="T21" fmla="*/ 178791 h 1787526"/>
                <a:gd name="T22" fmla="*/ 2720 w 2509838"/>
                <a:gd name="T23" fmla="*/ 173645 h 1787526"/>
                <a:gd name="T24" fmla="*/ 8336 w 2509838"/>
                <a:gd name="T25" fmla="*/ 171183 h 1787526"/>
                <a:gd name="T26" fmla="*/ 102738 w 2509838"/>
                <a:gd name="T27" fmla="*/ 81828 h 1787526"/>
                <a:gd name="T28" fmla="*/ 102590 w 2509838"/>
                <a:gd name="T29" fmla="*/ 126813 h 1787526"/>
                <a:gd name="T30" fmla="*/ 91332 w 2509838"/>
                <a:gd name="T31" fmla="*/ 127582 h 1787526"/>
                <a:gd name="T32" fmla="*/ 89629 w 2509838"/>
                <a:gd name="T33" fmla="*/ 83069 h 1787526"/>
                <a:gd name="T34" fmla="*/ 92122 w 2509838"/>
                <a:gd name="T35" fmla="*/ 80637 h 1787526"/>
                <a:gd name="T36" fmla="*/ 155874 w 2509838"/>
                <a:gd name="T37" fmla="*/ 74988 h 1787526"/>
                <a:gd name="T38" fmla="*/ 155404 w 2509838"/>
                <a:gd name="T39" fmla="*/ 126889 h 1787526"/>
                <a:gd name="T40" fmla="*/ 144027 w 2509838"/>
                <a:gd name="T41" fmla="*/ 127434 h 1787526"/>
                <a:gd name="T42" fmla="*/ 142642 w 2509838"/>
                <a:gd name="T43" fmla="*/ 75830 h 1787526"/>
                <a:gd name="T44" fmla="*/ 108782 w 2509838"/>
                <a:gd name="T45" fmla="*/ 73354 h 1787526"/>
                <a:gd name="T46" fmla="*/ 119804 w 2509838"/>
                <a:gd name="T47" fmla="*/ 75260 h 1787526"/>
                <a:gd name="T48" fmla="*/ 119002 w 2509838"/>
                <a:gd name="T49" fmla="*/ 127087 h 1787526"/>
                <a:gd name="T50" fmla="*/ 107479 w 2509838"/>
                <a:gd name="T51" fmla="*/ 127285 h 1787526"/>
                <a:gd name="T52" fmla="*/ 106352 w 2509838"/>
                <a:gd name="T53" fmla="*/ 75533 h 1787526"/>
                <a:gd name="T54" fmla="*/ 170163 w 2509838"/>
                <a:gd name="T55" fmla="*/ 64510 h 1787526"/>
                <a:gd name="T56" fmla="*/ 172918 w 2509838"/>
                <a:gd name="T57" fmla="*/ 67410 h 1787526"/>
                <a:gd name="T58" fmla="*/ 171490 w 2509838"/>
                <a:gd name="T59" fmla="*/ 127359 h 1787526"/>
                <a:gd name="T60" fmla="*/ 159967 w 2509838"/>
                <a:gd name="T61" fmla="*/ 126739 h 1787526"/>
                <a:gd name="T62" fmla="*/ 159516 w 2509838"/>
                <a:gd name="T63" fmla="*/ 66419 h 1787526"/>
                <a:gd name="T64" fmla="*/ 135295 w 2509838"/>
                <a:gd name="T65" fmla="*/ 64534 h 1787526"/>
                <a:gd name="T66" fmla="*/ 137850 w 2509838"/>
                <a:gd name="T67" fmla="*/ 67757 h 1787526"/>
                <a:gd name="T68" fmla="*/ 136122 w 2509838"/>
                <a:gd name="T69" fmla="*/ 127533 h 1787526"/>
                <a:gd name="T70" fmla="*/ 124674 w 2509838"/>
                <a:gd name="T71" fmla="*/ 126491 h 1787526"/>
                <a:gd name="T72" fmla="*/ 124524 w 2509838"/>
                <a:gd name="T73" fmla="*/ 66121 h 1787526"/>
                <a:gd name="T74" fmla="*/ 188535 w 2509838"/>
                <a:gd name="T75" fmla="*/ 55566 h 1787526"/>
                <a:gd name="T76" fmla="*/ 190789 w 2509838"/>
                <a:gd name="T77" fmla="*/ 59628 h 1787526"/>
                <a:gd name="T78" fmla="*/ 188835 w 2509838"/>
                <a:gd name="T79" fmla="*/ 127607 h 1787526"/>
                <a:gd name="T80" fmla="*/ 177488 w 2509838"/>
                <a:gd name="T81" fmla="*/ 125997 h 1787526"/>
                <a:gd name="T82" fmla="*/ 177638 w 2509838"/>
                <a:gd name="T83" fmla="*/ 57003 h 1787526"/>
                <a:gd name="T84" fmla="*/ 190789 w 2509838"/>
                <a:gd name="T85" fmla="*/ 50709 h 1787526"/>
                <a:gd name="T86" fmla="*/ 165256 w 2509838"/>
                <a:gd name="T87" fmla="*/ 41416 h 1787526"/>
                <a:gd name="T88" fmla="*/ 20716 w 2509838"/>
                <a:gd name="T89" fmla="*/ 11272 h 1787526"/>
                <a:gd name="T90" fmla="*/ 17496 w 2509838"/>
                <a:gd name="T91" fmla="*/ 15260 h 1787526"/>
                <a:gd name="T92" fmla="*/ 17621 w 2509838"/>
                <a:gd name="T93" fmla="*/ 147872 h 1787526"/>
                <a:gd name="T94" fmla="*/ 21066 w 2509838"/>
                <a:gd name="T95" fmla="*/ 151736 h 1787526"/>
                <a:gd name="T96" fmla="*/ 251815 w 2509838"/>
                <a:gd name="T97" fmla="*/ 152777 h 1787526"/>
                <a:gd name="T98" fmla="*/ 256757 w 2509838"/>
                <a:gd name="T99" fmla="*/ 150621 h 1787526"/>
                <a:gd name="T100" fmla="*/ 259078 w 2509838"/>
                <a:gd name="T101" fmla="*/ 146063 h 1787526"/>
                <a:gd name="T102" fmla="*/ 257955 w 2509838"/>
                <a:gd name="T103" fmla="*/ 13600 h 1787526"/>
                <a:gd name="T104" fmla="*/ 253786 w 2509838"/>
                <a:gd name="T105" fmla="*/ 10454 h 1787526"/>
                <a:gd name="T106" fmla="*/ 268188 w 2509838"/>
                <a:gd name="T107" fmla="*/ 74 h 1787526"/>
                <a:gd name="T108" fmla="*/ 273654 w 2509838"/>
                <a:gd name="T109" fmla="*/ 2775 h 1787526"/>
                <a:gd name="T110" fmla="*/ 276050 w 2509838"/>
                <a:gd name="T111" fmla="*/ 8101 h 1787526"/>
                <a:gd name="T112" fmla="*/ 274478 w 2509838"/>
                <a:gd name="T113" fmla="*/ 159044 h 1787526"/>
                <a:gd name="T114" fmla="*/ 269561 w 2509838"/>
                <a:gd name="T115" fmla="*/ 162438 h 1787526"/>
                <a:gd name="T116" fmla="*/ 6290 w 2509838"/>
                <a:gd name="T117" fmla="*/ 162290 h 1787526"/>
                <a:gd name="T118" fmla="*/ 1522 w 2509838"/>
                <a:gd name="T119" fmla="*/ 158698 h 1787526"/>
                <a:gd name="T120" fmla="*/ 225 w 2509838"/>
                <a:gd name="T121" fmla="*/ 7680 h 1787526"/>
                <a:gd name="T122" fmla="*/ 2895 w 2509838"/>
                <a:gd name="T123" fmla="*/ 2502 h 1787526"/>
                <a:gd name="T124" fmla="*/ 8511 w 2509838"/>
                <a:gd name="T125" fmla="*/ 25 h 178752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2509838"/>
                <a:gd name="T190" fmla="*/ 0 h 1787526"/>
                <a:gd name="T191" fmla="*/ 2509838 w 2509838"/>
                <a:gd name="T192" fmla="*/ 1787526 h 178752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solidFill>
                <a:srgbClr val="53B0EA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3" name="MH_Other_13"/>
            <p:cNvSpPr>
              <a:spLocks noChangeArrowheads="1"/>
            </p:cNvSpPr>
            <p:nvPr/>
          </p:nvSpPr>
          <p:spPr bwMode="auto">
            <a:xfrm rot="10800000">
              <a:off x="370035" y="0"/>
              <a:ext cx="100012" cy="85725"/>
            </a:xfrm>
            <a:prstGeom prst="triangle">
              <a:avLst>
                <a:gd name="adj" fmla="val 50000"/>
              </a:avLst>
            </a:prstGeom>
            <a:solidFill>
              <a:srgbClr val="51B0EA"/>
            </a:solidFill>
            <a:ln w="12700">
              <a:solidFill>
                <a:srgbClr val="53B0EA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4" name="MH_Other_1"/>
            <p:cNvSpPr>
              <a:spLocks noChangeArrowheads="1"/>
            </p:cNvSpPr>
            <p:nvPr/>
          </p:nvSpPr>
          <p:spPr bwMode="auto">
            <a:xfrm>
              <a:off x="141661" y="1330552"/>
              <a:ext cx="566738" cy="565150"/>
            </a:xfrm>
            <a:prstGeom prst="ellipse">
              <a:avLst/>
            </a:prstGeom>
            <a:solidFill>
              <a:srgbClr val="51B0EA"/>
            </a:solidFill>
            <a:ln w="12700">
              <a:solidFill>
                <a:srgbClr val="53B0EA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25" name="组合 9"/>
          <p:cNvGrpSpPr/>
          <p:nvPr/>
        </p:nvGrpSpPr>
        <p:grpSpPr bwMode="auto">
          <a:xfrm>
            <a:off x="7511830" y="3817938"/>
            <a:ext cx="819150" cy="2055813"/>
            <a:chOff x="0" y="0"/>
            <a:chExt cx="819030" cy="2055802"/>
          </a:xfrm>
        </p:grpSpPr>
        <p:sp>
          <p:nvSpPr>
            <p:cNvPr id="26" name="MH_Other_11"/>
            <p:cNvSpPr>
              <a:spLocks noChangeShapeType="1"/>
            </p:cNvSpPr>
            <p:nvPr/>
          </p:nvSpPr>
          <p:spPr bwMode="auto">
            <a:xfrm rot="10800000">
              <a:off x="414148" y="61913"/>
              <a:ext cx="1" cy="1316038"/>
            </a:xfrm>
            <a:prstGeom prst="line">
              <a:avLst/>
            </a:prstGeom>
            <a:noFill/>
            <a:ln w="6350">
              <a:solidFill>
                <a:srgbClr val="94CFA9"/>
              </a:solidFill>
              <a:beve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椭圆 54"/>
            <p:cNvSpPr>
              <a:spLocks noChangeArrowheads="1"/>
            </p:cNvSpPr>
            <p:nvPr/>
          </p:nvSpPr>
          <p:spPr bwMode="auto">
            <a:xfrm>
              <a:off x="0" y="1236772"/>
              <a:ext cx="819030" cy="819030"/>
            </a:xfrm>
            <a:prstGeom prst="ellipse">
              <a:avLst/>
            </a:prstGeom>
            <a:gradFill rotWithShape="1">
              <a:gsLst>
                <a:gs pos="0">
                  <a:srgbClr val="D0CECE"/>
                </a:gs>
                <a:gs pos="4999">
                  <a:srgbClr val="D0CECE"/>
                </a:gs>
                <a:gs pos="100000">
                  <a:srgbClr val="FFFFFF"/>
                </a:gs>
              </a:gsLst>
              <a:lin ang="2700000" scaled="1"/>
            </a:gradFill>
            <a:ln w="28575">
              <a:solidFill>
                <a:srgbClr val="F2F2F2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" name="MH_Other_12"/>
            <p:cNvSpPr>
              <a:spLocks noChangeArrowheads="1"/>
            </p:cNvSpPr>
            <p:nvPr/>
          </p:nvSpPr>
          <p:spPr bwMode="auto">
            <a:xfrm rot="10800000">
              <a:off x="303022" y="1546226"/>
              <a:ext cx="250825" cy="247650"/>
            </a:xfrm>
            <a:custGeom>
              <a:avLst/>
              <a:gdLst>
                <a:gd name="T0" fmla="*/ 2147483646 w 6140"/>
                <a:gd name="T1" fmla="*/ 2147483646 h 6040"/>
                <a:gd name="T2" fmla="*/ 2147483646 w 6140"/>
                <a:gd name="T3" fmla="*/ 2147483646 h 6040"/>
                <a:gd name="T4" fmla="*/ 2147483646 w 6140"/>
                <a:gd name="T5" fmla="*/ 2147483646 h 6040"/>
                <a:gd name="T6" fmla="*/ 2147483646 w 6140"/>
                <a:gd name="T7" fmla="*/ 2147483646 h 6040"/>
                <a:gd name="T8" fmla="*/ 2147483646 w 6140"/>
                <a:gd name="T9" fmla="*/ 2147483646 h 6040"/>
                <a:gd name="T10" fmla="*/ 2147483646 w 6140"/>
                <a:gd name="T11" fmla="*/ 2147483646 h 6040"/>
                <a:gd name="T12" fmla="*/ 2147483646 w 6140"/>
                <a:gd name="T13" fmla="*/ 2147483646 h 6040"/>
                <a:gd name="T14" fmla="*/ 2147483646 w 6140"/>
                <a:gd name="T15" fmla="*/ 2147483646 h 6040"/>
                <a:gd name="T16" fmla="*/ 2147483646 w 6140"/>
                <a:gd name="T17" fmla="*/ 2147483646 h 6040"/>
                <a:gd name="T18" fmla="*/ 2147483646 w 6140"/>
                <a:gd name="T19" fmla="*/ 2147483646 h 6040"/>
                <a:gd name="T20" fmla="*/ 2147483646 w 6140"/>
                <a:gd name="T21" fmla="*/ 2147483646 h 6040"/>
                <a:gd name="T22" fmla="*/ 2147483646 w 6140"/>
                <a:gd name="T23" fmla="*/ 2147483646 h 6040"/>
                <a:gd name="T24" fmla="*/ 2147483646 w 6140"/>
                <a:gd name="T25" fmla="*/ 2147483646 h 6040"/>
                <a:gd name="T26" fmla="*/ 2147483646 w 6140"/>
                <a:gd name="T27" fmla="*/ 2147483646 h 6040"/>
                <a:gd name="T28" fmla="*/ 2147483646 w 6140"/>
                <a:gd name="T29" fmla="*/ 2147483646 h 6040"/>
                <a:gd name="T30" fmla="*/ 2147483646 w 6140"/>
                <a:gd name="T31" fmla="*/ 2147483646 h 6040"/>
                <a:gd name="T32" fmla="*/ 2147483646 w 6140"/>
                <a:gd name="T33" fmla="*/ 2147483646 h 6040"/>
                <a:gd name="T34" fmla="*/ 2147483646 w 6140"/>
                <a:gd name="T35" fmla="*/ 2147483646 h 6040"/>
                <a:gd name="T36" fmla="*/ 2147483646 w 6140"/>
                <a:gd name="T37" fmla="*/ 2147483646 h 6040"/>
                <a:gd name="T38" fmla="*/ 2147483646 w 6140"/>
                <a:gd name="T39" fmla="*/ 2147483646 h 6040"/>
                <a:gd name="T40" fmla="*/ 2147483646 w 6140"/>
                <a:gd name="T41" fmla="*/ 2147483646 h 6040"/>
                <a:gd name="T42" fmla="*/ 2147483646 w 6140"/>
                <a:gd name="T43" fmla="*/ 2147483646 h 6040"/>
                <a:gd name="T44" fmla="*/ 2147483646 w 6140"/>
                <a:gd name="T45" fmla="*/ 2147483646 h 6040"/>
                <a:gd name="T46" fmla="*/ 2147483646 w 6140"/>
                <a:gd name="T47" fmla="*/ 2147483646 h 6040"/>
                <a:gd name="T48" fmla="*/ 2147483646 w 6140"/>
                <a:gd name="T49" fmla="*/ 2147483646 h 6040"/>
                <a:gd name="T50" fmla="*/ 2147483646 w 6140"/>
                <a:gd name="T51" fmla="*/ 2147483646 h 6040"/>
                <a:gd name="T52" fmla="*/ 2147483646 w 6140"/>
                <a:gd name="T53" fmla="*/ 2147483646 h 6040"/>
                <a:gd name="T54" fmla="*/ 2147483646 w 6140"/>
                <a:gd name="T55" fmla="*/ 2147483646 h 6040"/>
                <a:gd name="T56" fmla="*/ 2147483646 w 6140"/>
                <a:gd name="T57" fmla="*/ 2147483646 h 6040"/>
                <a:gd name="T58" fmla="*/ 2147483646 w 6140"/>
                <a:gd name="T59" fmla="*/ 2147483646 h 6040"/>
                <a:gd name="T60" fmla="*/ 2147483646 w 6140"/>
                <a:gd name="T61" fmla="*/ 2147483646 h 6040"/>
                <a:gd name="T62" fmla="*/ 2147483646 w 6140"/>
                <a:gd name="T63" fmla="*/ 2147483646 h 6040"/>
                <a:gd name="T64" fmla="*/ 2147483646 w 6140"/>
                <a:gd name="T65" fmla="*/ 2147483646 h 6040"/>
                <a:gd name="T66" fmla="*/ 2147483646 w 6140"/>
                <a:gd name="T67" fmla="*/ 2147483646 h 6040"/>
                <a:gd name="T68" fmla="*/ 2147483646 w 6140"/>
                <a:gd name="T69" fmla="*/ 2147483646 h 6040"/>
                <a:gd name="T70" fmla="*/ 2147483646 w 6140"/>
                <a:gd name="T71" fmla="*/ 2147483646 h 6040"/>
                <a:gd name="T72" fmla="*/ 2147483646 w 6140"/>
                <a:gd name="T73" fmla="*/ 2147483646 h 6040"/>
                <a:gd name="T74" fmla="*/ 2147483646 w 6140"/>
                <a:gd name="T75" fmla="*/ 2147483646 h 6040"/>
                <a:gd name="T76" fmla="*/ 2147483646 w 6140"/>
                <a:gd name="T77" fmla="*/ 2147483646 h 6040"/>
                <a:gd name="T78" fmla="*/ 2147483646 w 6140"/>
                <a:gd name="T79" fmla="*/ 2147483646 h 6040"/>
                <a:gd name="T80" fmla="*/ 2147483646 w 6140"/>
                <a:gd name="T81" fmla="*/ 2147483646 h 6040"/>
                <a:gd name="T82" fmla="*/ 2147483646 w 6140"/>
                <a:gd name="T83" fmla="*/ 2147483646 h 6040"/>
                <a:gd name="T84" fmla="*/ 2147483646 w 6140"/>
                <a:gd name="T85" fmla="*/ 2147483646 h 6040"/>
                <a:gd name="T86" fmla="*/ 2147483646 w 6140"/>
                <a:gd name="T87" fmla="*/ 2147483646 h 6040"/>
                <a:gd name="T88" fmla="*/ 2147483646 w 6140"/>
                <a:gd name="T89" fmla="*/ 2147483646 h 6040"/>
                <a:gd name="T90" fmla="*/ 2147483646 w 6140"/>
                <a:gd name="T91" fmla="*/ 2147483646 h 6040"/>
                <a:gd name="T92" fmla="*/ 2147483646 w 6140"/>
                <a:gd name="T93" fmla="*/ 2147483646 h 6040"/>
                <a:gd name="T94" fmla="*/ 2147483646 w 6140"/>
                <a:gd name="T95" fmla="*/ 2147483646 h 6040"/>
                <a:gd name="T96" fmla="*/ 2147483646 w 6140"/>
                <a:gd name="T97" fmla="*/ 2147483646 h 6040"/>
                <a:gd name="T98" fmla="*/ 2147483646 w 6140"/>
                <a:gd name="T99" fmla="*/ 2147483646 h 6040"/>
                <a:gd name="T100" fmla="*/ 2147483646 w 6140"/>
                <a:gd name="T101" fmla="*/ 2147483646 h 6040"/>
                <a:gd name="T102" fmla="*/ 2147483646 w 6140"/>
                <a:gd name="T103" fmla="*/ 2147483646 h 6040"/>
                <a:gd name="T104" fmla="*/ 2147483646 w 6140"/>
                <a:gd name="T105" fmla="*/ 2147483646 h 6040"/>
                <a:gd name="T106" fmla="*/ 2147483646 w 6140"/>
                <a:gd name="T107" fmla="*/ 2147483646 h 6040"/>
                <a:gd name="T108" fmla="*/ 2147483646 w 6140"/>
                <a:gd name="T109" fmla="*/ 2147483646 h 6040"/>
                <a:gd name="T110" fmla="*/ 2147483646 w 6140"/>
                <a:gd name="T111" fmla="*/ 2147483646 h 6040"/>
                <a:gd name="T112" fmla="*/ 2147483646 w 6140"/>
                <a:gd name="T113" fmla="*/ 2147483646 h 6040"/>
                <a:gd name="T114" fmla="*/ 2147483646 w 6140"/>
                <a:gd name="T115" fmla="*/ 2147483646 h 6040"/>
                <a:gd name="T116" fmla="*/ 2147483646 w 6140"/>
                <a:gd name="T117" fmla="*/ 2147483646 h 6040"/>
                <a:gd name="T118" fmla="*/ 2147483646 w 6140"/>
                <a:gd name="T119" fmla="*/ 2147483646 h 604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6140"/>
                <a:gd name="T181" fmla="*/ 0 h 6040"/>
                <a:gd name="T182" fmla="*/ 6140 w 6140"/>
                <a:gd name="T183" fmla="*/ 6040 h 604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6140" h="6040">
                  <a:moveTo>
                    <a:pt x="3011" y="554"/>
                  </a:moveTo>
                  <a:lnTo>
                    <a:pt x="5433" y="554"/>
                  </a:lnTo>
                  <a:lnTo>
                    <a:pt x="5469" y="555"/>
                  </a:lnTo>
                  <a:lnTo>
                    <a:pt x="5505" y="557"/>
                  </a:lnTo>
                  <a:lnTo>
                    <a:pt x="5540" y="562"/>
                  </a:lnTo>
                  <a:lnTo>
                    <a:pt x="5575" y="567"/>
                  </a:lnTo>
                  <a:lnTo>
                    <a:pt x="5608" y="576"/>
                  </a:lnTo>
                  <a:lnTo>
                    <a:pt x="5642" y="586"/>
                  </a:lnTo>
                  <a:lnTo>
                    <a:pt x="5676" y="597"/>
                  </a:lnTo>
                  <a:lnTo>
                    <a:pt x="5707" y="609"/>
                  </a:lnTo>
                  <a:lnTo>
                    <a:pt x="5738" y="623"/>
                  </a:lnTo>
                  <a:lnTo>
                    <a:pt x="5768" y="639"/>
                  </a:lnTo>
                  <a:lnTo>
                    <a:pt x="5799" y="656"/>
                  </a:lnTo>
                  <a:lnTo>
                    <a:pt x="5828" y="674"/>
                  </a:lnTo>
                  <a:lnTo>
                    <a:pt x="5854" y="694"/>
                  </a:lnTo>
                  <a:lnTo>
                    <a:pt x="5881" y="716"/>
                  </a:lnTo>
                  <a:lnTo>
                    <a:pt x="5908" y="738"/>
                  </a:lnTo>
                  <a:lnTo>
                    <a:pt x="5932" y="761"/>
                  </a:lnTo>
                  <a:lnTo>
                    <a:pt x="5955" y="786"/>
                  </a:lnTo>
                  <a:lnTo>
                    <a:pt x="5977" y="811"/>
                  </a:lnTo>
                  <a:lnTo>
                    <a:pt x="5998" y="838"/>
                  </a:lnTo>
                  <a:lnTo>
                    <a:pt x="6018" y="866"/>
                  </a:lnTo>
                  <a:lnTo>
                    <a:pt x="6037" y="895"/>
                  </a:lnTo>
                  <a:lnTo>
                    <a:pt x="6054" y="924"/>
                  </a:lnTo>
                  <a:lnTo>
                    <a:pt x="6069" y="955"/>
                  </a:lnTo>
                  <a:lnTo>
                    <a:pt x="6084" y="987"/>
                  </a:lnTo>
                  <a:lnTo>
                    <a:pt x="6097" y="1018"/>
                  </a:lnTo>
                  <a:lnTo>
                    <a:pt x="6107" y="1051"/>
                  </a:lnTo>
                  <a:lnTo>
                    <a:pt x="6117" y="1084"/>
                  </a:lnTo>
                  <a:lnTo>
                    <a:pt x="6125" y="1119"/>
                  </a:lnTo>
                  <a:lnTo>
                    <a:pt x="6132" y="1154"/>
                  </a:lnTo>
                  <a:lnTo>
                    <a:pt x="6136" y="1189"/>
                  </a:lnTo>
                  <a:lnTo>
                    <a:pt x="6139" y="1225"/>
                  </a:lnTo>
                  <a:lnTo>
                    <a:pt x="6140" y="1261"/>
                  </a:lnTo>
                  <a:lnTo>
                    <a:pt x="6140" y="5331"/>
                  </a:lnTo>
                  <a:lnTo>
                    <a:pt x="6139" y="5369"/>
                  </a:lnTo>
                  <a:lnTo>
                    <a:pt x="6136" y="5405"/>
                  </a:lnTo>
                  <a:lnTo>
                    <a:pt x="6132" y="5439"/>
                  </a:lnTo>
                  <a:lnTo>
                    <a:pt x="6125" y="5474"/>
                  </a:lnTo>
                  <a:lnTo>
                    <a:pt x="6117" y="5508"/>
                  </a:lnTo>
                  <a:lnTo>
                    <a:pt x="6107" y="5542"/>
                  </a:lnTo>
                  <a:lnTo>
                    <a:pt x="6097" y="5574"/>
                  </a:lnTo>
                  <a:lnTo>
                    <a:pt x="6084" y="5607"/>
                  </a:lnTo>
                  <a:lnTo>
                    <a:pt x="6069" y="5638"/>
                  </a:lnTo>
                  <a:lnTo>
                    <a:pt x="6054" y="5668"/>
                  </a:lnTo>
                  <a:lnTo>
                    <a:pt x="6037" y="5698"/>
                  </a:lnTo>
                  <a:lnTo>
                    <a:pt x="6018" y="5726"/>
                  </a:lnTo>
                  <a:lnTo>
                    <a:pt x="5998" y="5754"/>
                  </a:lnTo>
                  <a:lnTo>
                    <a:pt x="5977" y="5781"/>
                  </a:lnTo>
                  <a:lnTo>
                    <a:pt x="5955" y="5806"/>
                  </a:lnTo>
                  <a:lnTo>
                    <a:pt x="5932" y="5832"/>
                  </a:lnTo>
                  <a:lnTo>
                    <a:pt x="5908" y="5855"/>
                  </a:lnTo>
                  <a:lnTo>
                    <a:pt x="5881" y="5877"/>
                  </a:lnTo>
                  <a:lnTo>
                    <a:pt x="5854" y="5898"/>
                  </a:lnTo>
                  <a:lnTo>
                    <a:pt x="5828" y="5918"/>
                  </a:lnTo>
                  <a:lnTo>
                    <a:pt x="5799" y="5936"/>
                  </a:lnTo>
                  <a:lnTo>
                    <a:pt x="5768" y="5954"/>
                  </a:lnTo>
                  <a:lnTo>
                    <a:pt x="5738" y="5969"/>
                  </a:lnTo>
                  <a:lnTo>
                    <a:pt x="5707" y="5983"/>
                  </a:lnTo>
                  <a:lnTo>
                    <a:pt x="5676" y="5996"/>
                  </a:lnTo>
                  <a:lnTo>
                    <a:pt x="5642" y="6007"/>
                  </a:lnTo>
                  <a:lnTo>
                    <a:pt x="5608" y="6016"/>
                  </a:lnTo>
                  <a:lnTo>
                    <a:pt x="5575" y="6025"/>
                  </a:lnTo>
                  <a:lnTo>
                    <a:pt x="5540" y="6030"/>
                  </a:lnTo>
                  <a:lnTo>
                    <a:pt x="5505" y="6035"/>
                  </a:lnTo>
                  <a:lnTo>
                    <a:pt x="5469" y="6039"/>
                  </a:lnTo>
                  <a:lnTo>
                    <a:pt x="5433" y="6040"/>
                  </a:lnTo>
                  <a:lnTo>
                    <a:pt x="3011" y="6040"/>
                  </a:lnTo>
                  <a:lnTo>
                    <a:pt x="2981" y="6039"/>
                  </a:lnTo>
                  <a:lnTo>
                    <a:pt x="2951" y="6036"/>
                  </a:lnTo>
                  <a:lnTo>
                    <a:pt x="2921" y="6033"/>
                  </a:lnTo>
                  <a:lnTo>
                    <a:pt x="2892" y="6029"/>
                  </a:lnTo>
                  <a:lnTo>
                    <a:pt x="2863" y="6023"/>
                  </a:lnTo>
                  <a:lnTo>
                    <a:pt x="2834" y="6016"/>
                  </a:lnTo>
                  <a:lnTo>
                    <a:pt x="2806" y="6008"/>
                  </a:lnTo>
                  <a:lnTo>
                    <a:pt x="2778" y="5999"/>
                  </a:lnTo>
                  <a:lnTo>
                    <a:pt x="2750" y="5989"/>
                  </a:lnTo>
                  <a:lnTo>
                    <a:pt x="2723" y="5978"/>
                  </a:lnTo>
                  <a:lnTo>
                    <a:pt x="2698" y="5965"/>
                  </a:lnTo>
                  <a:lnTo>
                    <a:pt x="2672" y="5951"/>
                  </a:lnTo>
                  <a:lnTo>
                    <a:pt x="2647" y="5938"/>
                  </a:lnTo>
                  <a:lnTo>
                    <a:pt x="2623" y="5922"/>
                  </a:lnTo>
                  <a:lnTo>
                    <a:pt x="2599" y="5906"/>
                  </a:lnTo>
                  <a:lnTo>
                    <a:pt x="2577" y="5889"/>
                  </a:lnTo>
                  <a:lnTo>
                    <a:pt x="2554" y="5870"/>
                  </a:lnTo>
                  <a:lnTo>
                    <a:pt x="2533" y="5852"/>
                  </a:lnTo>
                  <a:lnTo>
                    <a:pt x="2512" y="5832"/>
                  </a:lnTo>
                  <a:lnTo>
                    <a:pt x="2492" y="5811"/>
                  </a:lnTo>
                  <a:lnTo>
                    <a:pt x="2474" y="5790"/>
                  </a:lnTo>
                  <a:lnTo>
                    <a:pt x="2455" y="5768"/>
                  </a:lnTo>
                  <a:lnTo>
                    <a:pt x="2438" y="5745"/>
                  </a:lnTo>
                  <a:lnTo>
                    <a:pt x="2421" y="5722"/>
                  </a:lnTo>
                  <a:lnTo>
                    <a:pt x="2406" y="5697"/>
                  </a:lnTo>
                  <a:lnTo>
                    <a:pt x="2392" y="5672"/>
                  </a:lnTo>
                  <a:lnTo>
                    <a:pt x="2378" y="5646"/>
                  </a:lnTo>
                  <a:lnTo>
                    <a:pt x="2366" y="5621"/>
                  </a:lnTo>
                  <a:lnTo>
                    <a:pt x="2355" y="5594"/>
                  </a:lnTo>
                  <a:lnTo>
                    <a:pt x="2345" y="5567"/>
                  </a:lnTo>
                  <a:lnTo>
                    <a:pt x="2336" y="5539"/>
                  </a:lnTo>
                  <a:lnTo>
                    <a:pt x="2327" y="5510"/>
                  </a:lnTo>
                  <a:lnTo>
                    <a:pt x="2315" y="5509"/>
                  </a:lnTo>
                  <a:lnTo>
                    <a:pt x="2259" y="5501"/>
                  </a:lnTo>
                  <a:lnTo>
                    <a:pt x="2203" y="5493"/>
                  </a:lnTo>
                  <a:lnTo>
                    <a:pt x="2147" y="5484"/>
                  </a:lnTo>
                  <a:lnTo>
                    <a:pt x="2092" y="5474"/>
                  </a:lnTo>
                  <a:lnTo>
                    <a:pt x="2037" y="5463"/>
                  </a:lnTo>
                  <a:lnTo>
                    <a:pt x="1983" y="5451"/>
                  </a:lnTo>
                  <a:lnTo>
                    <a:pt x="1929" y="5439"/>
                  </a:lnTo>
                  <a:lnTo>
                    <a:pt x="1876" y="5427"/>
                  </a:lnTo>
                  <a:lnTo>
                    <a:pt x="1824" y="5413"/>
                  </a:lnTo>
                  <a:lnTo>
                    <a:pt x="1771" y="5398"/>
                  </a:lnTo>
                  <a:lnTo>
                    <a:pt x="1719" y="5383"/>
                  </a:lnTo>
                  <a:lnTo>
                    <a:pt x="1668" y="5366"/>
                  </a:lnTo>
                  <a:lnTo>
                    <a:pt x="1618" y="5350"/>
                  </a:lnTo>
                  <a:lnTo>
                    <a:pt x="1568" y="5333"/>
                  </a:lnTo>
                  <a:lnTo>
                    <a:pt x="1519" y="5314"/>
                  </a:lnTo>
                  <a:lnTo>
                    <a:pt x="1471" y="5295"/>
                  </a:lnTo>
                  <a:lnTo>
                    <a:pt x="1423" y="5276"/>
                  </a:lnTo>
                  <a:lnTo>
                    <a:pt x="1375" y="5255"/>
                  </a:lnTo>
                  <a:lnTo>
                    <a:pt x="1329" y="5234"/>
                  </a:lnTo>
                  <a:lnTo>
                    <a:pt x="1283" y="5213"/>
                  </a:lnTo>
                  <a:lnTo>
                    <a:pt x="1237" y="5190"/>
                  </a:lnTo>
                  <a:lnTo>
                    <a:pt x="1193" y="5167"/>
                  </a:lnTo>
                  <a:lnTo>
                    <a:pt x="1150" y="5143"/>
                  </a:lnTo>
                  <a:lnTo>
                    <a:pt x="1107" y="5119"/>
                  </a:lnTo>
                  <a:lnTo>
                    <a:pt x="1064" y="5093"/>
                  </a:lnTo>
                  <a:lnTo>
                    <a:pt x="1024" y="5067"/>
                  </a:lnTo>
                  <a:lnTo>
                    <a:pt x="983" y="5041"/>
                  </a:lnTo>
                  <a:lnTo>
                    <a:pt x="944" y="5013"/>
                  </a:lnTo>
                  <a:lnTo>
                    <a:pt x="905" y="4985"/>
                  </a:lnTo>
                  <a:lnTo>
                    <a:pt x="867" y="4956"/>
                  </a:lnTo>
                  <a:lnTo>
                    <a:pt x="830" y="4927"/>
                  </a:lnTo>
                  <a:lnTo>
                    <a:pt x="794" y="4897"/>
                  </a:lnTo>
                  <a:lnTo>
                    <a:pt x="757" y="4866"/>
                  </a:lnTo>
                  <a:lnTo>
                    <a:pt x="721" y="4832"/>
                  </a:lnTo>
                  <a:lnTo>
                    <a:pt x="686" y="4800"/>
                  </a:lnTo>
                  <a:lnTo>
                    <a:pt x="652" y="4765"/>
                  </a:lnTo>
                  <a:lnTo>
                    <a:pt x="620" y="4730"/>
                  </a:lnTo>
                  <a:lnTo>
                    <a:pt x="588" y="4695"/>
                  </a:lnTo>
                  <a:lnTo>
                    <a:pt x="557" y="4658"/>
                  </a:lnTo>
                  <a:lnTo>
                    <a:pt x="528" y="4622"/>
                  </a:lnTo>
                  <a:lnTo>
                    <a:pt x="500" y="4584"/>
                  </a:lnTo>
                  <a:lnTo>
                    <a:pt x="472" y="4547"/>
                  </a:lnTo>
                  <a:lnTo>
                    <a:pt x="447" y="4507"/>
                  </a:lnTo>
                  <a:lnTo>
                    <a:pt x="422" y="4468"/>
                  </a:lnTo>
                  <a:lnTo>
                    <a:pt x="398" y="4428"/>
                  </a:lnTo>
                  <a:lnTo>
                    <a:pt x="376" y="4386"/>
                  </a:lnTo>
                  <a:lnTo>
                    <a:pt x="355" y="4346"/>
                  </a:lnTo>
                  <a:lnTo>
                    <a:pt x="335" y="4304"/>
                  </a:lnTo>
                  <a:lnTo>
                    <a:pt x="317" y="4261"/>
                  </a:lnTo>
                  <a:lnTo>
                    <a:pt x="299" y="4218"/>
                  </a:lnTo>
                  <a:lnTo>
                    <a:pt x="283" y="4174"/>
                  </a:lnTo>
                  <a:lnTo>
                    <a:pt x="269" y="4130"/>
                  </a:lnTo>
                  <a:lnTo>
                    <a:pt x="255" y="4084"/>
                  </a:lnTo>
                  <a:lnTo>
                    <a:pt x="243" y="4038"/>
                  </a:lnTo>
                  <a:lnTo>
                    <a:pt x="233" y="3993"/>
                  </a:lnTo>
                  <a:lnTo>
                    <a:pt x="224" y="3945"/>
                  </a:lnTo>
                  <a:lnTo>
                    <a:pt x="217" y="3897"/>
                  </a:lnTo>
                  <a:lnTo>
                    <a:pt x="210" y="3850"/>
                  </a:lnTo>
                  <a:lnTo>
                    <a:pt x="205" y="3801"/>
                  </a:lnTo>
                  <a:lnTo>
                    <a:pt x="203" y="3752"/>
                  </a:lnTo>
                  <a:lnTo>
                    <a:pt x="201" y="3702"/>
                  </a:lnTo>
                  <a:lnTo>
                    <a:pt x="201" y="3651"/>
                  </a:lnTo>
                  <a:lnTo>
                    <a:pt x="202" y="3601"/>
                  </a:lnTo>
                  <a:lnTo>
                    <a:pt x="204" y="3549"/>
                  </a:lnTo>
                  <a:lnTo>
                    <a:pt x="209" y="3500"/>
                  </a:lnTo>
                  <a:lnTo>
                    <a:pt x="216" y="3445"/>
                  </a:lnTo>
                  <a:lnTo>
                    <a:pt x="221" y="3403"/>
                  </a:lnTo>
                  <a:lnTo>
                    <a:pt x="228" y="3360"/>
                  </a:lnTo>
                  <a:lnTo>
                    <a:pt x="235" y="3317"/>
                  </a:lnTo>
                  <a:lnTo>
                    <a:pt x="245" y="3274"/>
                  </a:lnTo>
                  <a:lnTo>
                    <a:pt x="255" y="3231"/>
                  </a:lnTo>
                  <a:lnTo>
                    <a:pt x="267" y="3187"/>
                  </a:lnTo>
                  <a:lnTo>
                    <a:pt x="278" y="3143"/>
                  </a:lnTo>
                  <a:lnTo>
                    <a:pt x="292" y="3099"/>
                  </a:lnTo>
                  <a:lnTo>
                    <a:pt x="306" y="3053"/>
                  </a:lnTo>
                  <a:lnTo>
                    <a:pt x="322" y="3009"/>
                  </a:lnTo>
                  <a:lnTo>
                    <a:pt x="339" y="2964"/>
                  </a:lnTo>
                  <a:lnTo>
                    <a:pt x="356" y="2919"/>
                  </a:lnTo>
                  <a:lnTo>
                    <a:pt x="376" y="2872"/>
                  </a:lnTo>
                  <a:lnTo>
                    <a:pt x="396" y="2826"/>
                  </a:lnTo>
                  <a:lnTo>
                    <a:pt x="416" y="2779"/>
                  </a:lnTo>
                  <a:lnTo>
                    <a:pt x="440" y="2733"/>
                  </a:lnTo>
                  <a:lnTo>
                    <a:pt x="398" y="2695"/>
                  </a:lnTo>
                  <a:lnTo>
                    <a:pt x="357" y="2654"/>
                  </a:lnTo>
                  <a:lnTo>
                    <a:pt x="319" y="2614"/>
                  </a:lnTo>
                  <a:lnTo>
                    <a:pt x="282" y="2573"/>
                  </a:lnTo>
                  <a:lnTo>
                    <a:pt x="247" y="2531"/>
                  </a:lnTo>
                  <a:lnTo>
                    <a:pt x="214" y="2489"/>
                  </a:lnTo>
                  <a:lnTo>
                    <a:pt x="184" y="2445"/>
                  </a:lnTo>
                  <a:lnTo>
                    <a:pt x="155" y="2401"/>
                  </a:lnTo>
                  <a:lnTo>
                    <a:pt x="129" y="2356"/>
                  </a:lnTo>
                  <a:lnTo>
                    <a:pt x="104" y="2310"/>
                  </a:lnTo>
                  <a:lnTo>
                    <a:pt x="82" y="2263"/>
                  </a:lnTo>
                  <a:lnTo>
                    <a:pt x="62" y="2215"/>
                  </a:lnTo>
                  <a:lnTo>
                    <a:pt x="46" y="2165"/>
                  </a:lnTo>
                  <a:lnTo>
                    <a:pt x="38" y="2141"/>
                  </a:lnTo>
                  <a:lnTo>
                    <a:pt x="31" y="2115"/>
                  </a:lnTo>
                  <a:lnTo>
                    <a:pt x="25" y="2090"/>
                  </a:lnTo>
                  <a:lnTo>
                    <a:pt x="19" y="2064"/>
                  </a:lnTo>
                  <a:lnTo>
                    <a:pt x="14" y="2037"/>
                  </a:lnTo>
                  <a:lnTo>
                    <a:pt x="10" y="2011"/>
                  </a:lnTo>
                  <a:lnTo>
                    <a:pt x="7" y="1984"/>
                  </a:lnTo>
                  <a:lnTo>
                    <a:pt x="3" y="1957"/>
                  </a:lnTo>
                  <a:lnTo>
                    <a:pt x="1" y="1929"/>
                  </a:lnTo>
                  <a:lnTo>
                    <a:pt x="0" y="1902"/>
                  </a:lnTo>
                  <a:lnTo>
                    <a:pt x="0" y="1874"/>
                  </a:lnTo>
                  <a:lnTo>
                    <a:pt x="0" y="1846"/>
                  </a:lnTo>
                  <a:lnTo>
                    <a:pt x="0" y="1817"/>
                  </a:lnTo>
                  <a:lnTo>
                    <a:pt x="2" y="1788"/>
                  </a:lnTo>
                  <a:lnTo>
                    <a:pt x="4" y="1758"/>
                  </a:lnTo>
                  <a:lnTo>
                    <a:pt x="7" y="1729"/>
                  </a:lnTo>
                  <a:lnTo>
                    <a:pt x="11" y="1698"/>
                  </a:lnTo>
                  <a:lnTo>
                    <a:pt x="16" y="1667"/>
                  </a:lnTo>
                  <a:lnTo>
                    <a:pt x="21" y="1637"/>
                  </a:lnTo>
                  <a:lnTo>
                    <a:pt x="28" y="1606"/>
                  </a:lnTo>
                  <a:lnTo>
                    <a:pt x="35" y="1573"/>
                  </a:lnTo>
                  <a:lnTo>
                    <a:pt x="43" y="1542"/>
                  </a:lnTo>
                  <a:lnTo>
                    <a:pt x="51" y="1509"/>
                  </a:lnTo>
                  <a:lnTo>
                    <a:pt x="61" y="1475"/>
                  </a:lnTo>
                  <a:lnTo>
                    <a:pt x="72" y="1443"/>
                  </a:lnTo>
                  <a:lnTo>
                    <a:pt x="83" y="1409"/>
                  </a:lnTo>
                  <a:lnTo>
                    <a:pt x="109" y="1340"/>
                  </a:lnTo>
                  <a:lnTo>
                    <a:pt x="138" y="1270"/>
                  </a:lnTo>
                  <a:lnTo>
                    <a:pt x="170" y="1198"/>
                  </a:lnTo>
                  <a:lnTo>
                    <a:pt x="207" y="1124"/>
                  </a:lnTo>
                  <a:lnTo>
                    <a:pt x="247" y="1048"/>
                  </a:lnTo>
                  <a:lnTo>
                    <a:pt x="291" y="970"/>
                  </a:lnTo>
                  <a:lnTo>
                    <a:pt x="232" y="930"/>
                  </a:lnTo>
                  <a:lnTo>
                    <a:pt x="966" y="3"/>
                  </a:lnTo>
                  <a:lnTo>
                    <a:pt x="977" y="2"/>
                  </a:lnTo>
                  <a:lnTo>
                    <a:pt x="1011" y="1"/>
                  </a:lnTo>
                  <a:lnTo>
                    <a:pt x="1062" y="0"/>
                  </a:lnTo>
                  <a:lnTo>
                    <a:pt x="1092" y="1"/>
                  </a:lnTo>
                  <a:lnTo>
                    <a:pt x="1126" y="2"/>
                  </a:lnTo>
                  <a:lnTo>
                    <a:pt x="1161" y="4"/>
                  </a:lnTo>
                  <a:lnTo>
                    <a:pt x="1198" y="9"/>
                  </a:lnTo>
                  <a:lnTo>
                    <a:pt x="1236" y="14"/>
                  </a:lnTo>
                  <a:lnTo>
                    <a:pt x="1276" y="22"/>
                  </a:lnTo>
                  <a:lnTo>
                    <a:pt x="1314" y="31"/>
                  </a:lnTo>
                  <a:lnTo>
                    <a:pt x="1352" y="43"/>
                  </a:lnTo>
                  <a:lnTo>
                    <a:pt x="1372" y="48"/>
                  </a:lnTo>
                  <a:lnTo>
                    <a:pt x="1390" y="57"/>
                  </a:lnTo>
                  <a:lnTo>
                    <a:pt x="1408" y="65"/>
                  </a:lnTo>
                  <a:lnTo>
                    <a:pt x="1426" y="73"/>
                  </a:lnTo>
                  <a:lnTo>
                    <a:pt x="1461" y="93"/>
                  </a:lnTo>
                  <a:lnTo>
                    <a:pt x="1495" y="114"/>
                  </a:lnTo>
                  <a:lnTo>
                    <a:pt x="1527" y="136"/>
                  </a:lnTo>
                  <a:lnTo>
                    <a:pt x="1559" y="159"/>
                  </a:lnTo>
                  <a:lnTo>
                    <a:pt x="1588" y="182"/>
                  </a:lnTo>
                  <a:lnTo>
                    <a:pt x="1616" y="205"/>
                  </a:lnTo>
                  <a:lnTo>
                    <a:pt x="1642" y="230"/>
                  </a:lnTo>
                  <a:lnTo>
                    <a:pt x="1666" y="252"/>
                  </a:lnTo>
                  <a:lnTo>
                    <a:pt x="1707" y="293"/>
                  </a:lnTo>
                  <a:lnTo>
                    <a:pt x="1739" y="327"/>
                  </a:lnTo>
                  <a:lnTo>
                    <a:pt x="1759" y="350"/>
                  </a:lnTo>
                  <a:lnTo>
                    <a:pt x="1765" y="359"/>
                  </a:lnTo>
                  <a:lnTo>
                    <a:pt x="1153" y="1011"/>
                  </a:lnTo>
                  <a:lnTo>
                    <a:pt x="985" y="843"/>
                  </a:lnTo>
                  <a:lnTo>
                    <a:pt x="714" y="1251"/>
                  </a:lnTo>
                  <a:lnTo>
                    <a:pt x="630" y="1196"/>
                  </a:lnTo>
                  <a:lnTo>
                    <a:pt x="603" y="1246"/>
                  </a:lnTo>
                  <a:lnTo>
                    <a:pt x="578" y="1294"/>
                  </a:lnTo>
                  <a:lnTo>
                    <a:pt x="556" y="1342"/>
                  </a:lnTo>
                  <a:lnTo>
                    <a:pt x="535" y="1390"/>
                  </a:lnTo>
                  <a:lnTo>
                    <a:pt x="516" y="1435"/>
                  </a:lnTo>
                  <a:lnTo>
                    <a:pt x="500" y="1480"/>
                  </a:lnTo>
                  <a:lnTo>
                    <a:pt x="485" y="1524"/>
                  </a:lnTo>
                  <a:lnTo>
                    <a:pt x="472" y="1567"/>
                  </a:lnTo>
                  <a:lnTo>
                    <a:pt x="462" y="1609"/>
                  </a:lnTo>
                  <a:lnTo>
                    <a:pt x="452" y="1650"/>
                  </a:lnTo>
                  <a:lnTo>
                    <a:pt x="445" y="1690"/>
                  </a:lnTo>
                  <a:lnTo>
                    <a:pt x="440" y="1729"/>
                  </a:lnTo>
                  <a:lnTo>
                    <a:pt x="436" y="1768"/>
                  </a:lnTo>
                  <a:lnTo>
                    <a:pt x="435" y="1805"/>
                  </a:lnTo>
                  <a:lnTo>
                    <a:pt x="434" y="1842"/>
                  </a:lnTo>
                  <a:lnTo>
                    <a:pt x="436" y="1878"/>
                  </a:lnTo>
                  <a:lnTo>
                    <a:pt x="439" y="1913"/>
                  </a:lnTo>
                  <a:lnTo>
                    <a:pt x="443" y="1948"/>
                  </a:lnTo>
                  <a:lnTo>
                    <a:pt x="450" y="1982"/>
                  </a:lnTo>
                  <a:lnTo>
                    <a:pt x="457" y="2014"/>
                  </a:lnTo>
                  <a:lnTo>
                    <a:pt x="466" y="2047"/>
                  </a:lnTo>
                  <a:lnTo>
                    <a:pt x="477" y="2079"/>
                  </a:lnTo>
                  <a:lnTo>
                    <a:pt x="488" y="2111"/>
                  </a:lnTo>
                  <a:lnTo>
                    <a:pt x="502" y="2141"/>
                  </a:lnTo>
                  <a:lnTo>
                    <a:pt x="516" y="2171"/>
                  </a:lnTo>
                  <a:lnTo>
                    <a:pt x="533" y="2200"/>
                  </a:lnTo>
                  <a:lnTo>
                    <a:pt x="550" y="2229"/>
                  </a:lnTo>
                  <a:lnTo>
                    <a:pt x="569" y="2257"/>
                  </a:lnTo>
                  <a:lnTo>
                    <a:pt x="587" y="2285"/>
                  </a:lnTo>
                  <a:lnTo>
                    <a:pt x="608" y="2313"/>
                  </a:lnTo>
                  <a:lnTo>
                    <a:pt x="630" y="2339"/>
                  </a:lnTo>
                  <a:lnTo>
                    <a:pt x="652" y="2366"/>
                  </a:lnTo>
                  <a:lnTo>
                    <a:pt x="682" y="2322"/>
                  </a:lnTo>
                  <a:lnTo>
                    <a:pt x="713" y="2278"/>
                  </a:lnTo>
                  <a:lnTo>
                    <a:pt x="745" y="2234"/>
                  </a:lnTo>
                  <a:lnTo>
                    <a:pt x="778" y="2188"/>
                  </a:lnTo>
                  <a:lnTo>
                    <a:pt x="811" y="2144"/>
                  </a:lnTo>
                  <a:lnTo>
                    <a:pt x="846" y="2099"/>
                  </a:lnTo>
                  <a:lnTo>
                    <a:pt x="883" y="2054"/>
                  </a:lnTo>
                  <a:lnTo>
                    <a:pt x="920" y="2007"/>
                  </a:lnTo>
                  <a:lnTo>
                    <a:pt x="957" y="1962"/>
                  </a:lnTo>
                  <a:lnTo>
                    <a:pt x="997" y="1916"/>
                  </a:lnTo>
                  <a:lnTo>
                    <a:pt x="1038" y="1870"/>
                  </a:lnTo>
                  <a:lnTo>
                    <a:pt x="1079" y="1824"/>
                  </a:lnTo>
                  <a:lnTo>
                    <a:pt x="1166" y="1730"/>
                  </a:lnTo>
                  <a:lnTo>
                    <a:pt x="1257" y="1636"/>
                  </a:lnTo>
                  <a:lnTo>
                    <a:pt x="1247" y="1611"/>
                  </a:lnTo>
                  <a:lnTo>
                    <a:pt x="1237" y="1586"/>
                  </a:lnTo>
                  <a:lnTo>
                    <a:pt x="1230" y="1560"/>
                  </a:lnTo>
                  <a:lnTo>
                    <a:pt x="1223" y="1534"/>
                  </a:lnTo>
                  <a:lnTo>
                    <a:pt x="1219" y="1507"/>
                  </a:lnTo>
                  <a:lnTo>
                    <a:pt x="1215" y="1479"/>
                  </a:lnTo>
                  <a:lnTo>
                    <a:pt x="1213" y="1451"/>
                  </a:lnTo>
                  <a:lnTo>
                    <a:pt x="1212" y="1423"/>
                  </a:lnTo>
                  <a:lnTo>
                    <a:pt x="1213" y="1397"/>
                  </a:lnTo>
                  <a:lnTo>
                    <a:pt x="1214" y="1370"/>
                  </a:lnTo>
                  <a:lnTo>
                    <a:pt x="1218" y="1344"/>
                  </a:lnTo>
                  <a:lnTo>
                    <a:pt x="1222" y="1319"/>
                  </a:lnTo>
                  <a:lnTo>
                    <a:pt x="1228" y="1293"/>
                  </a:lnTo>
                  <a:lnTo>
                    <a:pt x="1235" y="1269"/>
                  </a:lnTo>
                  <a:lnTo>
                    <a:pt x="1243" y="1244"/>
                  </a:lnTo>
                  <a:lnTo>
                    <a:pt x="1252" y="1221"/>
                  </a:lnTo>
                  <a:lnTo>
                    <a:pt x="1263" y="1198"/>
                  </a:lnTo>
                  <a:lnTo>
                    <a:pt x="1274" y="1175"/>
                  </a:lnTo>
                  <a:lnTo>
                    <a:pt x="1287" y="1154"/>
                  </a:lnTo>
                  <a:lnTo>
                    <a:pt x="1301" y="1132"/>
                  </a:lnTo>
                  <a:lnTo>
                    <a:pt x="1315" y="1112"/>
                  </a:lnTo>
                  <a:lnTo>
                    <a:pt x="1331" y="1092"/>
                  </a:lnTo>
                  <a:lnTo>
                    <a:pt x="1348" y="1073"/>
                  </a:lnTo>
                  <a:lnTo>
                    <a:pt x="1365" y="1055"/>
                  </a:lnTo>
                  <a:lnTo>
                    <a:pt x="1365" y="1054"/>
                  </a:lnTo>
                  <a:lnTo>
                    <a:pt x="1384" y="1037"/>
                  </a:lnTo>
                  <a:lnTo>
                    <a:pt x="1402" y="1020"/>
                  </a:lnTo>
                  <a:lnTo>
                    <a:pt x="1422" y="1005"/>
                  </a:lnTo>
                  <a:lnTo>
                    <a:pt x="1443" y="990"/>
                  </a:lnTo>
                  <a:lnTo>
                    <a:pt x="1464" y="977"/>
                  </a:lnTo>
                  <a:lnTo>
                    <a:pt x="1486" y="965"/>
                  </a:lnTo>
                  <a:lnTo>
                    <a:pt x="1508" y="953"/>
                  </a:lnTo>
                  <a:lnTo>
                    <a:pt x="1531" y="943"/>
                  </a:lnTo>
                  <a:lnTo>
                    <a:pt x="1554" y="933"/>
                  </a:lnTo>
                  <a:lnTo>
                    <a:pt x="1579" y="925"/>
                  </a:lnTo>
                  <a:lnTo>
                    <a:pt x="1603" y="918"/>
                  </a:lnTo>
                  <a:lnTo>
                    <a:pt x="1628" y="912"/>
                  </a:lnTo>
                  <a:lnTo>
                    <a:pt x="1654" y="908"/>
                  </a:lnTo>
                  <a:lnTo>
                    <a:pt x="1681" y="904"/>
                  </a:lnTo>
                  <a:lnTo>
                    <a:pt x="1706" y="902"/>
                  </a:lnTo>
                  <a:lnTo>
                    <a:pt x="1733" y="902"/>
                  </a:lnTo>
                  <a:lnTo>
                    <a:pt x="1760" y="902"/>
                  </a:lnTo>
                  <a:lnTo>
                    <a:pt x="1786" y="904"/>
                  </a:lnTo>
                  <a:lnTo>
                    <a:pt x="1813" y="908"/>
                  </a:lnTo>
                  <a:lnTo>
                    <a:pt x="1839" y="912"/>
                  </a:lnTo>
                  <a:lnTo>
                    <a:pt x="1863" y="918"/>
                  </a:lnTo>
                  <a:lnTo>
                    <a:pt x="1889" y="925"/>
                  </a:lnTo>
                  <a:lnTo>
                    <a:pt x="1913" y="933"/>
                  </a:lnTo>
                  <a:lnTo>
                    <a:pt x="1936" y="943"/>
                  </a:lnTo>
                  <a:lnTo>
                    <a:pt x="1959" y="953"/>
                  </a:lnTo>
                  <a:lnTo>
                    <a:pt x="1981" y="965"/>
                  </a:lnTo>
                  <a:lnTo>
                    <a:pt x="2003" y="977"/>
                  </a:lnTo>
                  <a:lnTo>
                    <a:pt x="2024" y="990"/>
                  </a:lnTo>
                  <a:lnTo>
                    <a:pt x="2045" y="1005"/>
                  </a:lnTo>
                  <a:lnTo>
                    <a:pt x="2065" y="1020"/>
                  </a:lnTo>
                  <a:lnTo>
                    <a:pt x="2084" y="1037"/>
                  </a:lnTo>
                  <a:lnTo>
                    <a:pt x="2102" y="1054"/>
                  </a:lnTo>
                  <a:lnTo>
                    <a:pt x="2102" y="1055"/>
                  </a:lnTo>
                  <a:lnTo>
                    <a:pt x="2118" y="1073"/>
                  </a:lnTo>
                  <a:lnTo>
                    <a:pt x="2136" y="1091"/>
                  </a:lnTo>
                  <a:lnTo>
                    <a:pt x="2151" y="1111"/>
                  </a:lnTo>
                  <a:lnTo>
                    <a:pt x="2165" y="1132"/>
                  </a:lnTo>
                  <a:lnTo>
                    <a:pt x="2179" y="1153"/>
                  </a:lnTo>
                  <a:lnTo>
                    <a:pt x="2192" y="1175"/>
                  </a:lnTo>
                  <a:lnTo>
                    <a:pt x="2203" y="1197"/>
                  </a:lnTo>
                  <a:lnTo>
                    <a:pt x="2214" y="1220"/>
                  </a:lnTo>
                  <a:lnTo>
                    <a:pt x="2223" y="1244"/>
                  </a:lnTo>
                  <a:lnTo>
                    <a:pt x="2231" y="1269"/>
                  </a:lnTo>
                  <a:lnTo>
                    <a:pt x="2238" y="1293"/>
                  </a:lnTo>
                  <a:lnTo>
                    <a:pt x="2244" y="1319"/>
                  </a:lnTo>
                  <a:lnTo>
                    <a:pt x="2248" y="1344"/>
                  </a:lnTo>
                  <a:lnTo>
                    <a:pt x="2252" y="1370"/>
                  </a:lnTo>
                  <a:lnTo>
                    <a:pt x="2254" y="1397"/>
                  </a:lnTo>
                  <a:lnTo>
                    <a:pt x="2254" y="1423"/>
                  </a:lnTo>
                  <a:lnTo>
                    <a:pt x="2254" y="1450"/>
                  </a:lnTo>
                  <a:lnTo>
                    <a:pt x="2252" y="1477"/>
                  </a:lnTo>
                  <a:lnTo>
                    <a:pt x="2248" y="1502"/>
                  </a:lnTo>
                  <a:lnTo>
                    <a:pt x="2244" y="1528"/>
                  </a:lnTo>
                  <a:lnTo>
                    <a:pt x="2238" y="1553"/>
                  </a:lnTo>
                  <a:lnTo>
                    <a:pt x="2231" y="1578"/>
                  </a:lnTo>
                  <a:lnTo>
                    <a:pt x="2223" y="1602"/>
                  </a:lnTo>
                  <a:lnTo>
                    <a:pt x="2214" y="1626"/>
                  </a:lnTo>
                  <a:lnTo>
                    <a:pt x="2203" y="1648"/>
                  </a:lnTo>
                  <a:lnTo>
                    <a:pt x="2192" y="1672"/>
                  </a:lnTo>
                  <a:lnTo>
                    <a:pt x="2179" y="1694"/>
                  </a:lnTo>
                  <a:lnTo>
                    <a:pt x="2166" y="1715"/>
                  </a:lnTo>
                  <a:lnTo>
                    <a:pt x="2151" y="1734"/>
                  </a:lnTo>
                  <a:lnTo>
                    <a:pt x="2136" y="1754"/>
                  </a:lnTo>
                  <a:lnTo>
                    <a:pt x="2120" y="1774"/>
                  </a:lnTo>
                  <a:lnTo>
                    <a:pt x="2102" y="1791"/>
                  </a:lnTo>
                  <a:lnTo>
                    <a:pt x="2084" y="1809"/>
                  </a:lnTo>
                  <a:lnTo>
                    <a:pt x="2065" y="1825"/>
                  </a:lnTo>
                  <a:lnTo>
                    <a:pt x="2045" y="1841"/>
                  </a:lnTo>
                  <a:lnTo>
                    <a:pt x="2024" y="1855"/>
                  </a:lnTo>
                  <a:lnTo>
                    <a:pt x="2003" y="1869"/>
                  </a:lnTo>
                  <a:lnTo>
                    <a:pt x="1981" y="1882"/>
                  </a:lnTo>
                  <a:lnTo>
                    <a:pt x="1959" y="1893"/>
                  </a:lnTo>
                  <a:lnTo>
                    <a:pt x="1936" y="1904"/>
                  </a:lnTo>
                  <a:lnTo>
                    <a:pt x="1913" y="1913"/>
                  </a:lnTo>
                  <a:lnTo>
                    <a:pt x="1889" y="1921"/>
                  </a:lnTo>
                  <a:lnTo>
                    <a:pt x="1863" y="1928"/>
                  </a:lnTo>
                  <a:lnTo>
                    <a:pt x="1839" y="1934"/>
                  </a:lnTo>
                  <a:lnTo>
                    <a:pt x="1813" y="1939"/>
                  </a:lnTo>
                  <a:lnTo>
                    <a:pt x="1786" y="1942"/>
                  </a:lnTo>
                  <a:lnTo>
                    <a:pt x="1760" y="1943"/>
                  </a:lnTo>
                  <a:lnTo>
                    <a:pt x="1733" y="1945"/>
                  </a:lnTo>
                  <a:lnTo>
                    <a:pt x="1710" y="1943"/>
                  </a:lnTo>
                  <a:lnTo>
                    <a:pt x="1685" y="1942"/>
                  </a:lnTo>
                  <a:lnTo>
                    <a:pt x="1662" y="1940"/>
                  </a:lnTo>
                  <a:lnTo>
                    <a:pt x="1640" y="1936"/>
                  </a:lnTo>
                  <a:lnTo>
                    <a:pt x="1617" y="1932"/>
                  </a:lnTo>
                  <a:lnTo>
                    <a:pt x="1595" y="1926"/>
                  </a:lnTo>
                  <a:lnTo>
                    <a:pt x="1573" y="1919"/>
                  </a:lnTo>
                  <a:lnTo>
                    <a:pt x="1552" y="1912"/>
                  </a:lnTo>
                  <a:lnTo>
                    <a:pt x="1465" y="2000"/>
                  </a:lnTo>
                  <a:lnTo>
                    <a:pt x="1384" y="2089"/>
                  </a:lnTo>
                  <a:lnTo>
                    <a:pt x="1306" y="2177"/>
                  </a:lnTo>
                  <a:lnTo>
                    <a:pt x="1233" y="2263"/>
                  </a:lnTo>
                  <a:lnTo>
                    <a:pt x="1164" y="2349"/>
                  </a:lnTo>
                  <a:lnTo>
                    <a:pt x="1099" y="2433"/>
                  </a:lnTo>
                  <a:lnTo>
                    <a:pt x="1069" y="2475"/>
                  </a:lnTo>
                  <a:lnTo>
                    <a:pt x="1039" y="2517"/>
                  </a:lnTo>
                  <a:lnTo>
                    <a:pt x="1011" y="2558"/>
                  </a:lnTo>
                  <a:lnTo>
                    <a:pt x="983" y="2599"/>
                  </a:lnTo>
                  <a:lnTo>
                    <a:pt x="961" y="2633"/>
                  </a:lnTo>
                  <a:lnTo>
                    <a:pt x="1020" y="2674"/>
                  </a:lnTo>
                  <a:lnTo>
                    <a:pt x="1081" y="2714"/>
                  </a:lnTo>
                  <a:lnTo>
                    <a:pt x="1143" y="2755"/>
                  </a:lnTo>
                  <a:lnTo>
                    <a:pt x="1207" y="2796"/>
                  </a:lnTo>
                  <a:lnTo>
                    <a:pt x="1341" y="2878"/>
                  </a:lnTo>
                  <a:lnTo>
                    <a:pt x="1479" y="2962"/>
                  </a:lnTo>
                  <a:lnTo>
                    <a:pt x="1583" y="3026"/>
                  </a:lnTo>
                  <a:lnTo>
                    <a:pt x="1689" y="3089"/>
                  </a:lnTo>
                  <a:lnTo>
                    <a:pt x="1795" y="3156"/>
                  </a:lnTo>
                  <a:lnTo>
                    <a:pt x="1900" y="3223"/>
                  </a:lnTo>
                  <a:lnTo>
                    <a:pt x="2003" y="3293"/>
                  </a:lnTo>
                  <a:lnTo>
                    <a:pt x="2056" y="3329"/>
                  </a:lnTo>
                  <a:lnTo>
                    <a:pt x="2107" y="3365"/>
                  </a:lnTo>
                  <a:lnTo>
                    <a:pt x="2157" y="3402"/>
                  </a:lnTo>
                  <a:lnTo>
                    <a:pt x="2207" y="3439"/>
                  </a:lnTo>
                  <a:lnTo>
                    <a:pt x="2255" y="3477"/>
                  </a:lnTo>
                  <a:lnTo>
                    <a:pt x="2304" y="3517"/>
                  </a:lnTo>
                  <a:lnTo>
                    <a:pt x="2304" y="1261"/>
                  </a:lnTo>
                  <a:lnTo>
                    <a:pt x="2305" y="1225"/>
                  </a:lnTo>
                  <a:lnTo>
                    <a:pt x="2308" y="1189"/>
                  </a:lnTo>
                  <a:lnTo>
                    <a:pt x="2312" y="1154"/>
                  </a:lnTo>
                  <a:lnTo>
                    <a:pt x="2319" y="1119"/>
                  </a:lnTo>
                  <a:lnTo>
                    <a:pt x="2326" y="1084"/>
                  </a:lnTo>
                  <a:lnTo>
                    <a:pt x="2337" y="1051"/>
                  </a:lnTo>
                  <a:lnTo>
                    <a:pt x="2347" y="1018"/>
                  </a:lnTo>
                  <a:lnTo>
                    <a:pt x="2360" y="987"/>
                  </a:lnTo>
                  <a:lnTo>
                    <a:pt x="2374" y="955"/>
                  </a:lnTo>
                  <a:lnTo>
                    <a:pt x="2390" y="924"/>
                  </a:lnTo>
                  <a:lnTo>
                    <a:pt x="2407" y="895"/>
                  </a:lnTo>
                  <a:lnTo>
                    <a:pt x="2425" y="866"/>
                  </a:lnTo>
                  <a:lnTo>
                    <a:pt x="2445" y="838"/>
                  </a:lnTo>
                  <a:lnTo>
                    <a:pt x="2467" y="811"/>
                  </a:lnTo>
                  <a:lnTo>
                    <a:pt x="2489" y="786"/>
                  </a:lnTo>
                  <a:lnTo>
                    <a:pt x="2512" y="761"/>
                  </a:lnTo>
                  <a:lnTo>
                    <a:pt x="2536" y="738"/>
                  </a:lnTo>
                  <a:lnTo>
                    <a:pt x="2562" y="716"/>
                  </a:lnTo>
                  <a:lnTo>
                    <a:pt x="2589" y="694"/>
                  </a:lnTo>
                  <a:lnTo>
                    <a:pt x="2616" y="674"/>
                  </a:lnTo>
                  <a:lnTo>
                    <a:pt x="2645" y="656"/>
                  </a:lnTo>
                  <a:lnTo>
                    <a:pt x="2674" y="639"/>
                  </a:lnTo>
                  <a:lnTo>
                    <a:pt x="2706" y="623"/>
                  </a:lnTo>
                  <a:lnTo>
                    <a:pt x="2737" y="609"/>
                  </a:lnTo>
                  <a:lnTo>
                    <a:pt x="2769" y="597"/>
                  </a:lnTo>
                  <a:lnTo>
                    <a:pt x="2802" y="586"/>
                  </a:lnTo>
                  <a:lnTo>
                    <a:pt x="2835" y="576"/>
                  </a:lnTo>
                  <a:lnTo>
                    <a:pt x="2870" y="567"/>
                  </a:lnTo>
                  <a:lnTo>
                    <a:pt x="2904" y="562"/>
                  </a:lnTo>
                  <a:lnTo>
                    <a:pt x="2939" y="557"/>
                  </a:lnTo>
                  <a:lnTo>
                    <a:pt x="2975" y="555"/>
                  </a:lnTo>
                  <a:lnTo>
                    <a:pt x="3011" y="554"/>
                  </a:lnTo>
                  <a:close/>
                  <a:moveTo>
                    <a:pt x="1887" y="1269"/>
                  </a:moveTo>
                  <a:lnTo>
                    <a:pt x="1887" y="1269"/>
                  </a:lnTo>
                  <a:lnTo>
                    <a:pt x="1871" y="1255"/>
                  </a:lnTo>
                  <a:lnTo>
                    <a:pt x="1855" y="1242"/>
                  </a:lnTo>
                  <a:lnTo>
                    <a:pt x="1837" y="1232"/>
                  </a:lnTo>
                  <a:lnTo>
                    <a:pt x="1818" y="1222"/>
                  </a:lnTo>
                  <a:lnTo>
                    <a:pt x="1798" y="1215"/>
                  </a:lnTo>
                  <a:lnTo>
                    <a:pt x="1777" y="1210"/>
                  </a:lnTo>
                  <a:lnTo>
                    <a:pt x="1755" y="1206"/>
                  </a:lnTo>
                  <a:lnTo>
                    <a:pt x="1733" y="1205"/>
                  </a:lnTo>
                  <a:lnTo>
                    <a:pt x="1711" y="1206"/>
                  </a:lnTo>
                  <a:lnTo>
                    <a:pt x="1689" y="1210"/>
                  </a:lnTo>
                  <a:lnTo>
                    <a:pt x="1668" y="1215"/>
                  </a:lnTo>
                  <a:lnTo>
                    <a:pt x="1648" y="1222"/>
                  </a:lnTo>
                  <a:lnTo>
                    <a:pt x="1630" y="1232"/>
                  </a:lnTo>
                  <a:lnTo>
                    <a:pt x="1611" y="1242"/>
                  </a:lnTo>
                  <a:lnTo>
                    <a:pt x="1595" y="1255"/>
                  </a:lnTo>
                  <a:lnTo>
                    <a:pt x="1580" y="1269"/>
                  </a:lnTo>
                  <a:lnTo>
                    <a:pt x="1579" y="1269"/>
                  </a:lnTo>
                  <a:lnTo>
                    <a:pt x="1565" y="1284"/>
                  </a:lnTo>
                  <a:lnTo>
                    <a:pt x="1552" y="1301"/>
                  </a:lnTo>
                  <a:lnTo>
                    <a:pt x="1541" y="1319"/>
                  </a:lnTo>
                  <a:lnTo>
                    <a:pt x="1532" y="1338"/>
                  </a:lnTo>
                  <a:lnTo>
                    <a:pt x="1525" y="1358"/>
                  </a:lnTo>
                  <a:lnTo>
                    <a:pt x="1519" y="1379"/>
                  </a:lnTo>
                  <a:lnTo>
                    <a:pt x="1517" y="1401"/>
                  </a:lnTo>
                  <a:lnTo>
                    <a:pt x="1516" y="1423"/>
                  </a:lnTo>
                  <a:lnTo>
                    <a:pt x="1517" y="1445"/>
                  </a:lnTo>
                  <a:lnTo>
                    <a:pt x="1519" y="1467"/>
                  </a:lnTo>
                  <a:lnTo>
                    <a:pt x="1525" y="1488"/>
                  </a:lnTo>
                  <a:lnTo>
                    <a:pt x="1532" y="1508"/>
                  </a:lnTo>
                  <a:lnTo>
                    <a:pt x="1541" y="1527"/>
                  </a:lnTo>
                  <a:lnTo>
                    <a:pt x="1553" y="1545"/>
                  </a:lnTo>
                  <a:lnTo>
                    <a:pt x="1565" y="1561"/>
                  </a:lnTo>
                  <a:lnTo>
                    <a:pt x="1580" y="1576"/>
                  </a:lnTo>
                  <a:lnTo>
                    <a:pt x="1580" y="1578"/>
                  </a:lnTo>
                  <a:lnTo>
                    <a:pt x="1595" y="1592"/>
                  </a:lnTo>
                  <a:lnTo>
                    <a:pt x="1611" y="1604"/>
                  </a:lnTo>
                  <a:lnTo>
                    <a:pt x="1630" y="1615"/>
                  </a:lnTo>
                  <a:lnTo>
                    <a:pt x="1648" y="1624"/>
                  </a:lnTo>
                  <a:lnTo>
                    <a:pt x="1668" y="1631"/>
                  </a:lnTo>
                  <a:lnTo>
                    <a:pt x="1689" y="1637"/>
                  </a:lnTo>
                  <a:lnTo>
                    <a:pt x="1711" y="1639"/>
                  </a:lnTo>
                  <a:lnTo>
                    <a:pt x="1733" y="1640"/>
                  </a:lnTo>
                  <a:lnTo>
                    <a:pt x="1755" y="1639"/>
                  </a:lnTo>
                  <a:lnTo>
                    <a:pt x="1777" y="1637"/>
                  </a:lnTo>
                  <a:lnTo>
                    <a:pt x="1798" y="1631"/>
                  </a:lnTo>
                  <a:lnTo>
                    <a:pt x="1818" y="1624"/>
                  </a:lnTo>
                  <a:lnTo>
                    <a:pt x="1837" y="1615"/>
                  </a:lnTo>
                  <a:lnTo>
                    <a:pt x="1855" y="1603"/>
                  </a:lnTo>
                  <a:lnTo>
                    <a:pt x="1871" y="1592"/>
                  </a:lnTo>
                  <a:lnTo>
                    <a:pt x="1887" y="1576"/>
                  </a:lnTo>
                  <a:lnTo>
                    <a:pt x="1901" y="1561"/>
                  </a:lnTo>
                  <a:lnTo>
                    <a:pt x="1914" y="1545"/>
                  </a:lnTo>
                  <a:lnTo>
                    <a:pt x="1925" y="1527"/>
                  </a:lnTo>
                  <a:lnTo>
                    <a:pt x="1934" y="1508"/>
                  </a:lnTo>
                  <a:lnTo>
                    <a:pt x="1941" y="1488"/>
                  </a:lnTo>
                  <a:lnTo>
                    <a:pt x="1947" y="1467"/>
                  </a:lnTo>
                  <a:lnTo>
                    <a:pt x="1950" y="1445"/>
                  </a:lnTo>
                  <a:lnTo>
                    <a:pt x="1951" y="1423"/>
                  </a:lnTo>
                  <a:lnTo>
                    <a:pt x="1950" y="1401"/>
                  </a:lnTo>
                  <a:lnTo>
                    <a:pt x="1947" y="1379"/>
                  </a:lnTo>
                  <a:lnTo>
                    <a:pt x="1941" y="1358"/>
                  </a:lnTo>
                  <a:lnTo>
                    <a:pt x="1934" y="1338"/>
                  </a:lnTo>
                  <a:lnTo>
                    <a:pt x="1925" y="1319"/>
                  </a:lnTo>
                  <a:lnTo>
                    <a:pt x="1914" y="1301"/>
                  </a:lnTo>
                  <a:lnTo>
                    <a:pt x="1901" y="1284"/>
                  </a:lnTo>
                  <a:lnTo>
                    <a:pt x="1887" y="1269"/>
                  </a:lnTo>
                  <a:close/>
                  <a:moveTo>
                    <a:pt x="2304" y="5100"/>
                  </a:moveTo>
                  <a:lnTo>
                    <a:pt x="2304" y="4074"/>
                  </a:lnTo>
                  <a:lnTo>
                    <a:pt x="2277" y="4045"/>
                  </a:lnTo>
                  <a:lnTo>
                    <a:pt x="2251" y="4017"/>
                  </a:lnTo>
                  <a:lnTo>
                    <a:pt x="2224" y="3989"/>
                  </a:lnTo>
                  <a:lnTo>
                    <a:pt x="2195" y="3961"/>
                  </a:lnTo>
                  <a:lnTo>
                    <a:pt x="2138" y="3908"/>
                  </a:lnTo>
                  <a:lnTo>
                    <a:pt x="2078" y="3856"/>
                  </a:lnTo>
                  <a:lnTo>
                    <a:pt x="2016" y="3805"/>
                  </a:lnTo>
                  <a:lnTo>
                    <a:pt x="1952" y="3755"/>
                  </a:lnTo>
                  <a:lnTo>
                    <a:pt x="1887" y="3706"/>
                  </a:lnTo>
                  <a:lnTo>
                    <a:pt x="1821" y="3659"/>
                  </a:lnTo>
                  <a:lnTo>
                    <a:pt x="1754" y="3613"/>
                  </a:lnTo>
                  <a:lnTo>
                    <a:pt x="1687" y="3567"/>
                  </a:lnTo>
                  <a:lnTo>
                    <a:pt x="1617" y="3522"/>
                  </a:lnTo>
                  <a:lnTo>
                    <a:pt x="1548" y="3478"/>
                  </a:lnTo>
                  <a:lnTo>
                    <a:pt x="1409" y="3392"/>
                  </a:lnTo>
                  <a:lnTo>
                    <a:pt x="1270" y="3308"/>
                  </a:lnTo>
                  <a:lnTo>
                    <a:pt x="1140" y="3230"/>
                  </a:lnTo>
                  <a:lnTo>
                    <a:pt x="1012" y="3151"/>
                  </a:lnTo>
                  <a:lnTo>
                    <a:pt x="949" y="3111"/>
                  </a:lnTo>
                  <a:lnTo>
                    <a:pt x="888" y="3071"/>
                  </a:lnTo>
                  <a:lnTo>
                    <a:pt x="826" y="3030"/>
                  </a:lnTo>
                  <a:lnTo>
                    <a:pt x="765" y="2988"/>
                  </a:lnTo>
                  <a:lnTo>
                    <a:pt x="737" y="3056"/>
                  </a:lnTo>
                  <a:lnTo>
                    <a:pt x="710" y="3122"/>
                  </a:lnTo>
                  <a:lnTo>
                    <a:pt x="687" y="3186"/>
                  </a:lnTo>
                  <a:lnTo>
                    <a:pt x="667" y="3250"/>
                  </a:lnTo>
                  <a:lnTo>
                    <a:pt x="650" y="3313"/>
                  </a:lnTo>
                  <a:lnTo>
                    <a:pt x="636" y="3375"/>
                  </a:lnTo>
                  <a:lnTo>
                    <a:pt x="624" y="3435"/>
                  </a:lnTo>
                  <a:lnTo>
                    <a:pt x="615" y="3496"/>
                  </a:lnTo>
                  <a:lnTo>
                    <a:pt x="612" y="3533"/>
                  </a:lnTo>
                  <a:lnTo>
                    <a:pt x="608" y="3577"/>
                  </a:lnTo>
                  <a:lnTo>
                    <a:pt x="606" y="3615"/>
                  </a:lnTo>
                  <a:lnTo>
                    <a:pt x="605" y="3652"/>
                  </a:lnTo>
                  <a:lnTo>
                    <a:pt x="605" y="3691"/>
                  </a:lnTo>
                  <a:lnTo>
                    <a:pt x="606" y="3728"/>
                  </a:lnTo>
                  <a:lnTo>
                    <a:pt x="609" y="3765"/>
                  </a:lnTo>
                  <a:lnTo>
                    <a:pt x="613" y="3801"/>
                  </a:lnTo>
                  <a:lnTo>
                    <a:pt x="617" y="3837"/>
                  </a:lnTo>
                  <a:lnTo>
                    <a:pt x="623" y="3873"/>
                  </a:lnTo>
                  <a:lnTo>
                    <a:pt x="630" y="3908"/>
                  </a:lnTo>
                  <a:lnTo>
                    <a:pt x="638" y="3943"/>
                  </a:lnTo>
                  <a:lnTo>
                    <a:pt x="646" y="3976"/>
                  </a:lnTo>
                  <a:lnTo>
                    <a:pt x="657" y="4010"/>
                  </a:lnTo>
                  <a:lnTo>
                    <a:pt x="668" y="4044"/>
                  </a:lnTo>
                  <a:lnTo>
                    <a:pt x="680" y="4076"/>
                  </a:lnTo>
                  <a:lnTo>
                    <a:pt x="693" y="4109"/>
                  </a:lnTo>
                  <a:lnTo>
                    <a:pt x="707" y="4141"/>
                  </a:lnTo>
                  <a:lnTo>
                    <a:pt x="722" y="4173"/>
                  </a:lnTo>
                  <a:lnTo>
                    <a:pt x="738" y="4204"/>
                  </a:lnTo>
                  <a:lnTo>
                    <a:pt x="755" y="4234"/>
                  </a:lnTo>
                  <a:lnTo>
                    <a:pt x="773" y="4264"/>
                  </a:lnTo>
                  <a:lnTo>
                    <a:pt x="791" y="4295"/>
                  </a:lnTo>
                  <a:lnTo>
                    <a:pt x="811" y="4324"/>
                  </a:lnTo>
                  <a:lnTo>
                    <a:pt x="832" y="4353"/>
                  </a:lnTo>
                  <a:lnTo>
                    <a:pt x="853" y="4380"/>
                  </a:lnTo>
                  <a:lnTo>
                    <a:pt x="875" y="4408"/>
                  </a:lnTo>
                  <a:lnTo>
                    <a:pt x="898" y="4436"/>
                  </a:lnTo>
                  <a:lnTo>
                    <a:pt x="923" y="4463"/>
                  </a:lnTo>
                  <a:lnTo>
                    <a:pt x="947" y="4488"/>
                  </a:lnTo>
                  <a:lnTo>
                    <a:pt x="973" y="4515"/>
                  </a:lnTo>
                  <a:lnTo>
                    <a:pt x="999" y="4540"/>
                  </a:lnTo>
                  <a:lnTo>
                    <a:pt x="1027" y="4565"/>
                  </a:lnTo>
                  <a:lnTo>
                    <a:pt x="1055" y="4589"/>
                  </a:lnTo>
                  <a:lnTo>
                    <a:pt x="1084" y="4614"/>
                  </a:lnTo>
                  <a:lnTo>
                    <a:pt x="1114" y="4637"/>
                  </a:lnTo>
                  <a:lnTo>
                    <a:pt x="1144" y="4660"/>
                  </a:lnTo>
                  <a:lnTo>
                    <a:pt x="1176" y="4684"/>
                  </a:lnTo>
                  <a:lnTo>
                    <a:pt x="1208" y="4706"/>
                  </a:lnTo>
                  <a:lnTo>
                    <a:pt x="1242" y="4728"/>
                  </a:lnTo>
                  <a:lnTo>
                    <a:pt x="1276" y="4749"/>
                  </a:lnTo>
                  <a:lnTo>
                    <a:pt x="1309" y="4769"/>
                  </a:lnTo>
                  <a:lnTo>
                    <a:pt x="1344" y="4789"/>
                  </a:lnTo>
                  <a:lnTo>
                    <a:pt x="1380" y="4809"/>
                  </a:lnTo>
                  <a:lnTo>
                    <a:pt x="1416" y="4829"/>
                  </a:lnTo>
                  <a:lnTo>
                    <a:pt x="1453" y="4847"/>
                  </a:lnTo>
                  <a:lnTo>
                    <a:pt x="1490" y="4865"/>
                  </a:lnTo>
                  <a:lnTo>
                    <a:pt x="1529" y="4882"/>
                  </a:lnTo>
                  <a:lnTo>
                    <a:pt x="1568" y="4899"/>
                  </a:lnTo>
                  <a:lnTo>
                    <a:pt x="1608" y="4916"/>
                  </a:lnTo>
                  <a:lnTo>
                    <a:pt x="1647" y="4931"/>
                  </a:lnTo>
                  <a:lnTo>
                    <a:pt x="1688" y="4947"/>
                  </a:lnTo>
                  <a:lnTo>
                    <a:pt x="1728" y="4961"/>
                  </a:lnTo>
                  <a:lnTo>
                    <a:pt x="1770" y="4975"/>
                  </a:lnTo>
                  <a:lnTo>
                    <a:pt x="1855" y="5002"/>
                  </a:lnTo>
                  <a:lnTo>
                    <a:pt x="1941" y="5026"/>
                  </a:lnTo>
                  <a:lnTo>
                    <a:pt x="2029" y="5048"/>
                  </a:lnTo>
                  <a:lnTo>
                    <a:pt x="2120" y="5068"/>
                  </a:lnTo>
                  <a:lnTo>
                    <a:pt x="2211" y="5085"/>
                  </a:lnTo>
                  <a:lnTo>
                    <a:pt x="2304" y="5100"/>
                  </a:lnTo>
                  <a:close/>
                  <a:moveTo>
                    <a:pt x="2991" y="1292"/>
                  </a:moveTo>
                  <a:lnTo>
                    <a:pt x="2991" y="3627"/>
                  </a:lnTo>
                  <a:lnTo>
                    <a:pt x="5477" y="3627"/>
                  </a:lnTo>
                  <a:lnTo>
                    <a:pt x="5477" y="1292"/>
                  </a:lnTo>
                  <a:lnTo>
                    <a:pt x="2991" y="1292"/>
                  </a:lnTo>
                  <a:close/>
                  <a:moveTo>
                    <a:pt x="4212" y="3997"/>
                  </a:moveTo>
                  <a:lnTo>
                    <a:pt x="4212" y="3997"/>
                  </a:lnTo>
                  <a:lnTo>
                    <a:pt x="4181" y="3998"/>
                  </a:lnTo>
                  <a:lnTo>
                    <a:pt x="4150" y="4000"/>
                  </a:lnTo>
                  <a:lnTo>
                    <a:pt x="4120" y="4003"/>
                  </a:lnTo>
                  <a:lnTo>
                    <a:pt x="4090" y="4007"/>
                  </a:lnTo>
                  <a:lnTo>
                    <a:pt x="4060" y="4012"/>
                  </a:lnTo>
                  <a:lnTo>
                    <a:pt x="4030" y="4018"/>
                  </a:lnTo>
                  <a:lnTo>
                    <a:pt x="4001" y="4026"/>
                  </a:lnTo>
                  <a:lnTo>
                    <a:pt x="3974" y="4034"/>
                  </a:lnTo>
                  <a:lnTo>
                    <a:pt x="3946" y="4044"/>
                  </a:lnTo>
                  <a:lnTo>
                    <a:pt x="3918" y="4054"/>
                  </a:lnTo>
                  <a:lnTo>
                    <a:pt x="3891" y="4066"/>
                  </a:lnTo>
                  <a:lnTo>
                    <a:pt x="3864" y="4079"/>
                  </a:lnTo>
                  <a:lnTo>
                    <a:pt x="3839" y="4091"/>
                  </a:lnTo>
                  <a:lnTo>
                    <a:pt x="3813" y="4105"/>
                  </a:lnTo>
                  <a:lnTo>
                    <a:pt x="3789" y="4120"/>
                  </a:lnTo>
                  <a:lnTo>
                    <a:pt x="3765" y="4137"/>
                  </a:lnTo>
                  <a:lnTo>
                    <a:pt x="4227" y="4599"/>
                  </a:lnTo>
                  <a:lnTo>
                    <a:pt x="4676" y="4149"/>
                  </a:lnTo>
                  <a:lnTo>
                    <a:pt x="4652" y="4132"/>
                  </a:lnTo>
                  <a:lnTo>
                    <a:pt x="4626" y="4116"/>
                  </a:lnTo>
                  <a:lnTo>
                    <a:pt x="4599" y="4100"/>
                  </a:lnTo>
                  <a:lnTo>
                    <a:pt x="4573" y="4086"/>
                  </a:lnTo>
                  <a:lnTo>
                    <a:pt x="4546" y="4072"/>
                  </a:lnTo>
                  <a:lnTo>
                    <a:pt x="4518" y="4059"/>
                  </a:lnTo>
                  <a:lnTo>
                    <a:pt x="4489" y="4048"/>
                  </a:lnTo>
                  <a:lnTo>
                    <a:pt x="4460" y="4038"/>
                  </a:lnTo>
                  <a:lnTo>
                    <a:pt x="4431" y="4029"/>
                  </a:lnTo>
                  <a:lnTo>
                    <a:pt x="4401" y="4021"/>
                  </a:lnTo>
                  <a:lnTo>
                    <a:pt x="4371" y="4014"/>
                  </a:lnTo>
                  <a:lnTo>
                    <a:pt x="4339" y="4008"/>
                  </a:lnTo>
                  <a:lnTo>
                    <a:pt x="4308" y="4003"/>
                  </a:lnTo>
                  <a:lnTo>
                    <a:pt x="4277" y="4000"/>
                  </a:lnTo>
                  <a:lnTo>
                    <a:pt x="4244" y="3998"/>
                  </a:lnTo>
                  <a:lnTo>
                    <a:pt x="4212" y="3997"/>
                  </a:lnTo>
                  <a:close/>
                  <a:moveTo>
                    <a:pt x="4858" y="4335"/>
                  </a:moveTo>
                  <a:lnTo>
                    <a:pt x="4411" y="4783"/>
                  </a:lnTo>
                  <a:lnTo>
                    <a:pt x="4859" y="5233"/>
                  </a:lnTo>
                  <a:lnTo>
                    <a:pt x="4876" y="5208"/>
                  </a:lnTo>
                  <a:lnTo>
                    <a:pt x="4891" y="5184"/>
                  </a:lnTo>
                  <a:lnTo>
                    <a:pt x="4906" y="5158"/>
                  </a:lnTo>
                  <a:lnTo>
                    <a:pt x="4919" y="5133"/>
                  </a:lnTo>
                  <a:lnTo>
                    <a:pt x="4931" y="5106"/>
                  </a:lnTo>
                  <a:lnTo>
                    <a:pt x="4943" y="5079"/>
                  </a:lnTo>
                  <a:lnTo>
                    <a:pt x="4953" y="5052"/>
                  </a:lnTo>
                  <a:lnTo>
                    <a:pt x="4963" y="5024"/>
                  </a:lnTo>
                  <a:lnTo>
                    <a:pt x="4971" y="4995"/>
                  </a:lnTo>
                  <a:lnTo>
                    <a:pt x="4978" y="4967"/>
                  </a:lnTo>
                  <a:lnTo>
                    <a:pt x="4985" y="4937"/>
                  </a:lnTo>
                  <a:lnTo>
                    <a:pt x="4989" y="4908"/>
                  </a:lnTo>
                  <a:lnTo>
                    <a:pt x="4994" y="4877"/>
                  </a:lnTo>
                  <a:lnTo>
                    <a:pt x="4996" y="4847"/>
                  </a:lnTo>
                  <a:lnTo>
                    <a:pt x="4999" y="4816"/>
                  </a:lnTo>
                  <a:lnTo>
                    <a:pt x="5000" y="4786"/>
                  </a:lnTo>
                  <a:lnTo>
                    <a:pt x="4999" y="4754"/>
                  </a:lnTo>
                  <a:lnTo>
                    <a:pt x="4996" y="4723"/>
                  </a:lnTo>
                  <a:lnTo>
                    <a:pt x="4994" y="4693"/>
                  </a:lnTo>
                  <a:lnTo>
                    <a:pt x="4989" y="4663"/>
                  </a:lnTo>
                  <a:lnTo>
                    <a:pt x="4985" y="4632"/>
                  </a:lnTo>
                  <a:lnTo>
                    <a:pt x="4978" y="4603"/>
                  </a:lnTo>
                  <a:lnTo>
                    <a:pt x="4971" y="4574"/>
                  </a:lnTo>
                  <a:lnTo>
                    <a:pt x="4963" y="4545"/>
                  </a:lnTo>
                  <a:lnTo>
                    <a:pt x="4952" y="4517"/>
                  </a:lnTo>
                  <a:lnTo>
                    <a:pt x="4942" y="4490"/>
                  </a:lnTo>
                  <a:lnTo>
                    <a:pt x="4930" y="4463"/>
                  </a:lnTo>
                  <a:lnTo>
                    <a:pt x="4917" y="4436"/>
                  </a:lnTo>
                  <a:lnTo>
                    <a:pt x="4905" y="4411"/>
                  </a:lnTo>
                  <a:lnTo>
                    <a:pt x="4890" y="4385"/>
                  </a:lnTo>
                  <a:lnTo>
                    <a:pt x="4874" y="4360"/>
                  </a:lnTo>
                  <a:lnTo>
                    <a:pt x="4858" y="4335"/>
                  </a:lnTo>
                  <a:close/>
                  <a:moveTo>
                    <a:pt x="4678" y="5420"/>
                  </a:moveTo>
                  <a:lnTo>
                    <a:pt x="4227" y="4968"/>
                  </a:lnTo>
                  <a:lnTo>
                    <a:pt x="3762" y="5431"/>
                  </a:lnTo>
                  <a:lnTo>
                    <a:pt x="3787" y="5448"/>
                  </a:lnTo>
                  <a:lnTo>
                    <a:pt x="3811" y="5464"/>
                  </a:lnTo>
                  <a:lnTo>
                    <a:pt x="3837" y="5478"/>
                  </a:lnTo>
                  <a:lnTo>
                    <a:pt x="3863" y="5492"/>
                  </a:lnTo>
                  <a:lnTo>
                    <a:pt x="3890" y="5503"/>
                  </a:lnTo>
                  <a:lnTo>
                    <a:pt x="3917" y="5515"/>
                  </a:lnTo>
                  <a:lnTo>
                    <a:pt x="3945" y="5526"/>
                  </a:lnTo>
                  <a:lnTo>
                    <a:pt x="3972" y="5536"/>
                  </a:lnTo>
                  <a:lnTo>
                    <a:pt x="4000" y="5544"/>
                  </a:lnTo>
                  <a:lnTo>
                    <a:pt x="4029" y="5552"/>
                  </a:lnTo>
                  <a:lnTo>
                    <a:pt x="4060" y="5558"/>
                  </a:lnTo>
                  <a:lnTo>
                    <a:pt x="4089" y="5564"/>
                  </a:lnTo>
                  <a:lnTo>
                    <a:pt x="4119" y="5567"/>
                  </a:lnTo>
                  <a:lnTo>
                    <a:pt x="4150" y="5571"/>
                  </a:lnTo>
                  <a:lnTo>
                    <a:pt x="4180" y="5572"/>
                  </a:lnTo>
                  <a:lnTo>
                    <a:pt x="4212" y="5573"/>
                  </a:lnTo>
                  <a:lnTo>
                    <a:pt x="4244" y="5572"/>
                  </a:lnTo>
                  <a:lnTo>
                    <a:pt x="4277" y="5569"/>
                  </a:lnTo>
                  <a:lnTo>
                    <a:pt x="4308" y="5567"/>
                  </a:lnTo>
                  <a:lnTo>
                    <a:pt x="4340" y="5562"/>
                  </a:lnTo>
                  <a:lnTo>
                    <a:pt x="4371" y="5557"/>
                  </a:lnTo>
                  <a:lnTo>
                    <a:pt x="4402" y="5550"/>
                  </a:lnTo>
                  <a:lnTo>
                    <a:pt x="4432" y="5542"/>
                  </a:lnTo>
                  <a:lnTo>
                    <a:pt x="4461" y="5532"/>
                  </a:lnTo>
                  <a:lnTo>
                    <a:pt x="4490" y="5522"/>
                  </a:lnTo>
                  <a:lnTo>
                    <a:pt x="4519" y="5510"/>
                  </a:lnTo>
                  <a:lnTo>
                    <a:pt x="4547" y="5497"/>
                  </a:lnTo>
                  <a:lnTo>
                    <a:pt x="4575" y="5485"/>
                  </a:lnTo>
                  <a:lnTo>
                    <a:pt x="4602" y="5470"/>
                  </a:lnTo>
                  <a:lnTo>
                    <a:pt x="4627" y="5454"/>
                  </a:lnTo>
                  <a:lnTo>
                    <a:pt x="4653" y="5437"/>
                  </a:lnTo>
                  <a:lnTo>
                    <a:pt x="4678" y="5420"/>
                  </a:lnTo>
                  <a:close/>
                  <a:moveTo>
                    <a:pt x="3575" y="5249"/>
                  </a:moveTo>
                  <a:lnTo>
                    <a:pt x="4042" y="4783"/>
                  </a:lnTo>
                  <a:lnTo>
                    <a:pt x="3578" y="4319"/>
                  </a:lnTo>
                  <a:lnTo>
                    <a:pt x="3560" y="4343"/>
                  </a:lnTo>
                  <a:lnTo>
                    <a:pt x="3543" y="4369"/>
                  </a:lnTo>
                  <a:lnTo>
                    <a:pt x="3528" y="4396"/>
                  </a:lnTo>
                  <a:lnTo>
                    <a:pt x="3513" y="4422"/>
                  </a:lnTo>
                  <a:lnTo>
                    <a:pt x="3499" y="4450"/>
                  </a:lnTo>
                  <a:lnTo>
                    <a:pt x="3487" y="4478"/>
                  </a:lnTo>
                  <a:lnTo>
                    <a:pt x="3476" y="4506"/>
                  </a:lnTo>
                  <a:lnTo>
                    <a:pt x="3465" y="4536"/>
                  </a:lnTo>
                  <a:lnTo>
                    <a:pt x="3456" y="4565"/>
                  </a:lnTo>
                  <a:lnTo>
                    <a:pt x="3448" y="4595"/>
                  </a:lnTo>
                  <a:lnTo>
                    <a:pt x="3441" y="4625"/>
                  </a:lnTo>
                  <a:lnTo>
                    <a:pt x="3435" y="4657"/>
                  </a:lnTo>
                  <a:lnTo>
                    <a:pt x="3430" y="4688"/>
                  </a:lnTo>
                  <a:lnTo>
                    <a:pt x="3427" y="4721"/>
                  </a:lnTo>
                  <a:lnTo>
                    <a:pt x="3426" y="4752"/>
                  </a:lnTo>
                  <a:lnTo>
                    <a:pt x="3424" y="4786"/>
                  </a:lnTo>
                  <a:lnTo>
                    <a:pt x="3426" y="4817"/>
                  </a:lnTo>
                  <a:lnTo>
                    <a:pt x="3427" y="4850"/>
                  </a:lnTo>
                  <a:lnTo>
                    <a:pt x="3430" y="4881"/>
                  </a:lnTo>
                  <a:lnTo>
                    <a:pt x="3435" y="4912"/>
                  </a:lnTo>
                  <a:lnTo>
                    <a:pt x="3441" y="4944"/>
                  </a:lnTo>
                  <a:lnTo>
                    <a:pt x="3448" y="4974"/>
                  </a:lnTo>
                  <a:lnTo>
                    <a:pt x="3456" y="5004"/>
                  </a:lnTo>
                  <a:lnTo>
                    <a:pt x="3464" y="5033"/>
                  </a:lnTo>
                  <a:lnTo>
                    <a:pt x="3474" y="5062"/>
                  </a:lnTo>
                  <a:lnTo>
                    <a:pt x="3486" y="5091"/>
                  </a:lnTo>
                  <a:lnTo>
                    <a:pt x="3499" y="5119"/>
                  </a:lnTo>
                  <a:lnTo>
                    <a:pt x="3512" y="5147"/>
                  </a:lnTo>
                  <a:lnTo>
                    <a:pt x="3527" y="5174"/>
                  </a:lnTo>
                  <a:lnTo>
                    <a:pt x="3542" y="5199"/>
                  </a:lnTo>
                  <a:lnTo>
                    <a:pt x="3558" y="5225"/>
                  </a:lnTo>
                  <a:lnTo>
                    <a:pt x="3575" y="5249"/>
                  </a:lnTo>
                  <a:close/>
                </a:path>
              </a:pathLst>
            </a:custGeom>
            <a:solidFill>
              <a:srgbClr val="FFFFFF"/>
            </a:solidFill>
            <a:ln w="9525" cmpd="sng">
              <a:solidFill>
                <a:srgbClr val="94CFA9"/>
              </a:solidFill>
              <a:bevel/>
            </a:ln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29" name="MH_Other_16"/>
            <p:cNvSpPr>
              <a:spLocks noChangeArrowheads="1"/>
            </p:cNvSpPr>
            <p:nvPr/>
          </p:nvSpPr>
          <p:spPr bwMode="auto">
            <a:xfrm rot="10800000">
              <a:off x="363347" y="0"/>
              <a:ext cx="100013" cy="85725"/>
            </a:xfrm>
            <a:prstGeom prst="triangle">
              <a:avLst>
                <a:gd name="adj" fmla="val 50000"/>
              </a:avLst>
            </a:prstGeom>
            <a:solidFill>
              <a:srgbClr val="95CFA9"/>
            </a:solidFill>
            <a:ln w="12700">
              <a:solidFill>
                <a:srgbClr val="94CFA9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30" name="MH_Other_10"/>
            <p:cNvSpPr>
              <a:spLocks noChangeArrowheads="1"/>
            </p:cNvSpPr>
            <p:nvPr/>
          </p:nvSpPr>
          <p:spPr bwMode="auto">
            <a:xfrm>
              <a:off x="140590" y="1377952"/>
              <a:ext cx="566737" cy="565150"/>
            </a:xfrm>
            <a:prstGeom prst="ellipse">
              <a:avLst/>
            </a:prstGeom>
            <a:solidFill>
              <a:srgbClr val="95CFA9"/>
            </a:solidFill>
            <a:ln w="12700">
              <a:solidFill>
                <a:srgbClr val="94CFA9"/>
              </a:solidFill>
              <a:bevel/>
            </a:ln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21748" y="1976039"/>
            <a:ext cx="86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/>
              <a:t>创立</a:t>
            </a:r>
            <a:endParaRPr lang="zh-CN" altLang="en-US" b="1" dirty="0"/>
          </a:p>
        </p:txBody>
      </p:sp>
      <p:sp>
        <p:nvSpPr>
          <p:cNvPr id="32" name="文本框 31"/>
          <p:cNvSpPr txBox="1"/>
          <p:nvPr/>
        </p:nvSpPr>
        <p:spPr>
          <a:xfrm>
            <a:off x="2836594" y="5257276"/>
            <a:ext cx="86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2000</a:t>
            </a:r>
            <a:endParaRPr lang="en-US" altLang="zh-CN" b="1" dirty="0"/>
          </a:p>
        </p:txBody>
      </p:sp>
      <p:sp>
        <p:nvSpPr>
          <p:cNvPr id="33" name="文本框 32"/>
          <p:cNvSpPr txBox="1"/>
          <p:nvPr/>
        </p:nvSpPr>
        <p:spPr>
          <a:xfrm>
            <a:off x="5798340" y="1963683"/>
            <a:ext cx="86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2014</a:t>
            </a:r>
            <a:endParaRPr lang="en-US" altLang="zh-CN" b="1" dirty="0"/>
          </a:p>
        </p:txBody>
      </p:sp>
      <p:sp>
        <p:nvSpPr>
          <p:cNvPr id="34" name="文本框 33"/>
          <p:cNvSpPr txBox="1"/>
          <p:nvPr/>
        </p:nvSpPr>
        <p:spPr>
          <a:xfrm>
            <a:off x="7565671" y="5279568"/>
            <a:ext cx="8605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/>
              <a:t>2018</a:t>
            </a:r>
            <a:endParaRPr lang="en-US" altLang="zh-CN" b="1" dirty="0"/>
          </a:p>
        </p:txBody>
      </p:sp>
      <p:grpSp>
        <p:nvGrpSpPr>
          <p:cNvPr id="35" name="组合 34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36" name="图形 35" descr="便携式计算机 纯色填充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期刊发展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588635" y="3328304"/>
            <a:ext cx="1008183" cy="803052"/>
            <a:chOff x="2583377" y="3043452"/>
            <a:chExt cx="1008183" cy="803052"/>
          </a:xfrm>
        </p:grpSpPr>
        <p:sp>
          <p:nvSpPr>
            <p:cNvPr id="14" name="椭圆 13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>
            <a:off x="5207696" y="3148126"/>
            <a:ext cx="1008183" cy="803052"/>
            <a:chOff x="2583377" y="3043452"/>
            <a:chExt cx="1008183" cy="803052"/>
          </a:xfrm>
        </p:grpSpPr>
        <p:sp>
          <p:nvSpPr>
            <p:cNvPr id="18" name="椭圆 17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8289799" y="3148126"/>
            <a:ext cx="1008183" cy="803052"/>
            <a:chOff x="2583377" y="3043452"/>
            <a:chExt cx="1008183" cy="803052"/>
          </a:xfrm>
        </p:grpSpPr>
        <p:sp>
          <p:nvSpPr>
            <p:cNvPr id="24" name="椭圆 23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>
            <a:off x="4260915" y="2865748"/>
            <a:ext cx="598033" cy="1257369"/>
            <a:chOff x="2583377" y="3043452"/>
            <a:chExt cx="1008183" cy="803052"/>
          </a:xfrm>
        </p:grpSpPr>
        <p:sp>
          <p:nvSpPr>
            <p:cNvPr id="28" name="椭圆 27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 flipH="1">
            <a:off x="6855037" y="3148126"/>
            <a:ext cx="1008183" cy="803052"/>
            <a:chOff x="2583377" y="3043452"/>
            <a:chExt cx="1008183" cy="803052"/>
          </a:xfrm>
        </p:grpSpPr>
        <p:sp>
          <p:nvSpPr>
            <p:cNvPr id="37" name="椭圆 36"/>
            <p:cNvSpPr/>
            <p:nvPr/>
          </p:nvSpPr>
          <p:spPr>
            <a:xfrm>
              <a:off x="2687994" y="3771159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3418074" y="3043452"/>
              <a:ext cx="7534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39" name="直接连接符 38"/>
            <p:cNvCxnSpPr/>
            <p:nvPr/>
          </p:nvCxnSpPr>
          <p:spPr>
            <a:xfrm rot="-2700000">
              <a:off x="2583377" y="3450877"/>
              <a:ext cx="1008183" cy="0"/>
            </a:xfrm>
            <a:prstGeom prst="line">
              <a:avLst/>
            </a:prstGeom>
            <a:ln w="25400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0" name="组合 39"/>
          <p:cNvGrpSpPr/>
          <p:nvPr/>
        </p:nvGrpSpPr>
        <p:grpSpPr>
          <a:xfrm>
            <a:off x="1587568" y="3863057"/>
            <a:ext cx="1258170" cy="1258170"/>
            <a:chOff x="1642000" y="3516998"/>
            <a:chExt cx="1258170" cy="1258170"/>
          </a:xfrm>
        </p:grpSpPr>
        <p:sp>
          <p:nvSpPr>
            <p:cNvPr id="41" name="椭圆 40"/>
            <p:cNvSpPr/>
            <p:nvPr/>
          </p:nvSpPr>
          <p:spPr>
            <a:xfrm>
              <a:off x="1642000" y="3516998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785510" y="3660508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1854430" y="4129919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296500" y="2154326"/>
            <a:ext cx="1258170" cy="1258170"/>
            <a:chOff x="3165455" y="1994612"/>
            <a:chExt cx="1258170" cy="1258170"/>
          </a:xfrm>
        </p:grpSpPr>
        <p:sp>
          <p:nvSpPr>
            <p:cNvPr id="46" name="椭圆 45"/>
            <p:cNvSpPr/>
            <p:nvPr/>
          </p:nvSpPr>
          <p:spPr>
            <a:xfrm>
              <a:off x="3165455" y="1994612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308965" y="2138122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8" name="椭圆 47"/>
          <p:cNvSpPr/>
          <p:nvPr/>
        </p:nvSpPr>
        <p:spPr>
          <a:xfrm>
            <a:off x="3563362" y="2421188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5891251" y="2199732"/>
            <a:ext cx="1258170" cy="1258170"/>
            <a:chOff x="6210227" y="1994612"/>
            <a:chExt cx="1258170" cy="1258170"/>
          </a:xfrm>
        </p:grpSpPr>
        <p:sp>
          <p:nvSpPr>
            <p:cNvPr id="50" name="椭圆 49"/>
            <p:cNvSpPr/>
            <p:nvPr/>
          </p:nvSpPr>
          <p:spPr>
            <a:xfrm>
              <a:off x="6210227" y="1994612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353737" y="2138122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2" name="椭圆 51"/>
          <p:cNvSpPr/>
          <p:nvPr/>
        </p:nvSpPr>
        <p:spPr>
          <a:xfrm>
            <a:off x="6158113" y="2466594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4340517" y="3722117"/>
            <a:ext cx="1258170" cy="1258170"/>
            <a:chOff x="4687841" y="3516997"/>
            <a:chExt cx="1258170" cy="1258170"/>
          </a:xfrm>
        </p:grpSpPr>
        <p:sp>
          <p:nvSpPr>
            <p:cNvPr id="54" name="椭圆 53"/>
            <p:cNvSpPr/>
            <p:nvPr/>
          </p:nvSpPr>
          <p:spPr>
            <a:xfrm>
              <a:off x="4687841" y="3516997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831351" y="3660507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6" name="椭圆 55"/>
          <p:cNvSpPr/>
          <p:nvPr/>
        </p:nvSpPr>
        <p:spPr>
          <a:xfrm>
            <a:off x="4635727" y="3988979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8972855" y="2199732"/>
            <a:ext cx="1258170" cy="1258170"/>
            <a:chOff x="9291831" y="1994612"/>
            <a:chExt cx="1258170" cy="1258170"/>
          </a:xfrm>
        </p:grpSpPr>
        <p:sp>
          <p:nvSpPr>
            <p:cNvPr id="58" name="椭圆 57"/>
            <p:cNvSpPr/>
            <p:nvPr/>
          </p:nvSpPr>
          <p:spPr>
            <a:xfrm>
              <a:off x="9291831" y="1994612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9435341" y="2138122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0" name="椭圆 59"/>
          <p:cNvSpPr/>
          <p:nvPr/>
        </p:nvSpPr>
        <p:spPr>
          <a:xfrm>
            <a:off x="9239717" y="2466594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7450469" y="3722117"/>
            <a:ext cx="1258170" cy="1258170"/>
            <a:chOff x="7769445" y="3516997"/>
            <a:chExt cx="1258170" cy="1258170"/>
          </a:xfrm>
        </p:grpSpPr>
        <p:sp>
          <p:nvSpPr>
            <p:cNvPr id="62" name="椭圆 61"/>
            <p:cNvSpPr/>
            <p:nvPr/>
          </p:nvSpPr>
          <p:spPr>
            <a:xfrm>
              <a:off x="7769445" y="3516997"/>
              <a:ext cx="1258170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912955" y="3660507"/>
              <a:ext cx="971150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64" name="椭圆 63"/>
          <p:cNvSpPr/>
          <p:nvPr/>
        </p:nvSpPr>
        <p:spPr>
          <a:xfrm>
            <a:off x="7717331" y="3988979"/>
            <a:ext cx="724446" cy="724446"/>
          </a:xfrm>
          <a:prstGeom prst="ellipse">
            <a:avLst/>
          </a:prstGeom>
          <a:solidFill>
            <a:srgbClr val="203F6E"/>
          </a:solidFill>
          <a:ln w="19050">
            <a:gradFill flip="none" rotWithShape="1">
              <a:gsLst>
                <a:gs pos="0">
                  <a:schemeClr val="bg1">
                    <a:lumMod val="60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27000" dist="635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83" name="Group 4"/>
          <p:cNvGrpSpPr>
            <a:grpSpLocks noChangeAspect="1"/>
          </p:cNvGrpSpPr>
          <p:nvPr/>
        </p:nvGrpSpPr>
        <p:grpSpPr bwMode="auto">
          <a:xfrm>
            <a:off x="2068107" y="4311904"/>
            <a:ext cx="287266" cy="336642"/>
            <a:chOff x="1776" y="1776"/>
            <a:chExt cx="64" cy="75"/>
          </a:xfrm>
          <a:solidFill>
            <a:schemeClr val="bg1"/>
          </a:solidFill>
          <a:effectLst/>
        </p:grpSpPr>
        <p:sp>
          <p:nvSpPr>
            <p:cNvPr id="84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5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6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7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88" name="Group 18"/>
          <p:cNvGrpSpPr>
            <a:grpSpLocks noChangeAspect="1"/>
          </p:cNvGrpSpPr>
          <p:nvPr/>
        </p:nvGrpSpPr>
        <p:grpSpPr bwMode="auto">
          <a:xfrm>
            <a:off x="6364362" y="2671680"/>
            <a:ext cx="320918" cy="299035"/>
            <a:chOff x="3802" y="2858"/>
            <a:chExt cx="616" cy="574"/>
          </a:xfrm>
          <a:solidFill>
            <a:schemeClr val="bg1"/>
          </a:solidFill>
          <a:effectLst/>
        </p:grpSpPr>
        <p:sp>
          <p:nvSpPr>
            <p:cNvPr id="89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0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1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2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3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4" name="Group 13"/>
          <p:cNvGrpSpPr>
            <a:grpSpLocks noChangeAspect="1"/>
          </p:cNvGrpSpPr>
          <p:nvPr/>
        </p:nvGrpSpPr>
        <p:grpSpPr bwMode="auto">
          <a:xfrm>
            <a:off x="4840676" y="4183475"/>
            <a:ext cx="350311" cy="354447"/>
            <a:chOff x="2426" y="2781"/>
            <a:chExt cx="593" cy="600"/>
          </a:xfrm>
          <a:solidFill>
            <a:schemeClr val="bg1"/>
          </a:solidFill>
          <a:effectLst/>
        </p:grpSpPr>
        <p:sp>
          <p:nvSpPr>
            <p:cNvPr id="95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3740798" y="2585213"/>
            <a:ext cx="364266" cy="396396"/>
            <a:chOff x="4873620" y="1965325"/>
            <a:chExt cx="269882" cy="293688"/>
          </a:xfrm>
          <a:solidFill>
            <a:schemeClr val="bg1"/>
          </a:solidFill>
          <a:effectLst/>
        </p:grpSpPr>
        <p:sp>
          <p:nvSpPr>
            <p:cNvPr id="98" name="Freeform 502"/>
            <p:cNvSpPr/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9" name="Freeform 503"/>
            <p:cNvSpPr/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0" name="Freeform 504"/>
            <p:cNvSpPr/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01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02" name="Group 41"/>
          <p:cNvGrpSpPr>
            <a:grpSpLocks noChangeAspect="1"/>
          </p:cNvGrpSpPr>
          <p:nvPr/>
        </p:nvGrpSpPr>
        <p:grpSpPr bwMode="auto">
          <a:xfrm>
            <a:off x="7911838" y="4126160"/>
            <a:ext cx="347559" cy="418125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103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4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5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6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7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8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9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0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11" name="Group 62"/>
          <p:cNvGrpSpPr>
            <a:grpSpLocks noChangeAspect="1"/>
          </p:cNvGrpSpPr>
          <p:nvPr/>
        </p:nvGrpSpPr>
        <p:grpSpPr bwMode="auto">
          <a:xfrm>
            <a:off x="9416134" y="2680460"/>
            <a:ext cx="371612" cy="296714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11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7" name="文本框 116"/>
          <p:cNvSpPr txBox="1"/>
          <p:nvPr/>
        </p:nvSpPr>
        <p:spPr>
          <a:xfrm>
            <a:off x="9531363" y="4795621"/>
            <a:ext cx="146970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更新周期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9550372" y="5075831"/>
            <a:ext cx="1754393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中心网站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每日更新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3" name="文本框 122"/>
          <p:cNvSpPr txBox="1"/>
          <p:nvPr/>
        </p:nvSpPr>
        <p:spPr>
          <a:xfrm>
            <a:off x="465309" y="1302245"/>
            <a:ext cx="144596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期刊总量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4" name="文本框 123"/>
          <p:cNvSpPr txBox="1"/>
          <p:nvPr/>
        </p:nvSpPr>
        <p:spPr>
          <a:xfrm>
            <a:off x="457347" y="1597260"/>
            <a:ext cx="1754393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现刊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9356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2719552" y="5014134"/>
            <a:ext cx="14180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文献总量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2768597" y="5358088"/>
            <a:ext cx="1754393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余万篇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9" name="组合 128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130" name="图形 129" descr="便携式计算机 纯色填充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131" name="文本框 130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文献数据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9" name="文本框 118"/>
          <p:cNvSpPr txBox="1"/>
          <p:nvPr/>
        </p:nvSpPr>
        <p:spPr>
          <a:xfrm>
            <a:off x="475168" y="2240834"/>
            <a:ext cx="3038691" cy="10237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228600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北大核心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版和南大核心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(CSSCI 2019-2020)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基本全收录，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228600">
              <a:lnSpc>
                <a:spcPct val="150000"/>
              </a:lnSpc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CSCD(2019-2020)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收录比达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98%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4969602" y="1106281"/>
            <a:ext cx="148811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独有资源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4988612" y="1386491"/>
            <a:ext cx="3006630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平台独有收录期刊约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3900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余种，内刊达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余种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文本框 132"/>
          <p:cNvSpPr txBox="1"/>
          <p:nvPr/>
        </p:nvSpPr>
        <p:spPr>
          <a:xfrm>
            <a:off x="9516990" y="1102348"/>
            <a:ext cx="151836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数据字段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文本框 133"/>
          <p:cNvSpPr txBox="1"/>
          <p:nvPr/>
        </p:nvSpPr>
        <p:spPr>
          <a:xfrm>
            <a:off x="9536000" y="1382558"/>
            <a:ext cx="2411668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数据厚度达到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字段深度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参考文献达到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个字段深度。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5" name="文本框 134"/>
          <p:cNvSpPr txBox="1"/>
          <p:nvPr/>
        </p:nvSpPr>
        <p:spPr>
          <a:xfrm>
            <a:off x="5405053" y="5024035"/>
            <a:ext cx="1425369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学科分类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4808614" y="5304245"/>
            <a:ext cx="3046894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个学科大类，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个学科小类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36" name="图形 35" descr="便携式计算机 纯色填充"/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37" name="文本框 36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主流对比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8" name="图表 37"/>
          <p:cNvGraphicFramePr/>
          <p:nvPr/>
        </p:nvGraphicFramePr>
        <p:xfrm>
          <a:off x="787188" y="1963718"/>
          <a:ext cx="5075730" cy="35316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39" name="图表 38"/>
          <p:cNvGraphicFramePr/>
          <p:nvPr/>
        </p:nvGraphicFramePr>
        <p:xfrm>
          <a:off x="6329084" y="1911245"/>
          <a:ext cx="5271245" cy="35841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40" name="组合 39"/>
          <p:cNvGrpSpPr/>
          <p:nvPr/>
        </p:nvGrpSpPr>
        <p:grpSpPr>
          <a:xfrm>
            <a:off x="1641099" y="1146017"/>
            <a:ext cx="734055" cy="734055"/>
            <a:chOff x="4499992" y="267494"/>
            <a:chExt cx="599448" cy="599448"/>
          </a:xfrm>
        </p:grpSpPr>
        <p:grpSp>
          <p:nvGrpSpPr>
            <p:cNvPr id="41" name="组合 40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2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463419" y="1385728"/>
            <a:ext cx="15183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刊量对比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7306793" y="1088925"/>
            <a:ext cx="734055" cy="734055"/>
            <a:chOff x="4499992" y="267494"/>
            <a:chExt cx="599448" cy="599448"/>
          </a:xfrm>
        </p:grpSpPr>
        <p:grpSp>
          <p:nvGrpSpPr>
            <p:cNvPr id="47" name="组合 46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48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8129113" y="1328636"/>
            <a:ext cx="206375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核心类比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6096000" y="1566834"/>
            <a:ext cx="0" cy="4189013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9445" y="3157276"/>
            <a:ext cx="4535640" cy="1112759"/>
            <a:chOff x="5376758" y="2470553"/>
            <a:chExt cx="4535640" cy="1112759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465949" y="3583312"/>
              <a:ext cx="4314728" cy="0"/>
            </a:xfrm>
            <a:prstGeom prst="line">
              <a:avLst/>
            </a:prstGeom>
            <a:ln w="19050">
              <a:solidFill>
                <a:srgbClr val="203F6E"/>
              </a:solidFill>
              <a:prstDash val="sysDot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矩形 7"/>
            <p:cNvSpPr/>
            <p:nvPr/>
          </p:nvSpPr>
          <p:spPr>
            <a:xfrm>
              <a:off x="5376758" y="2470553"/>
              <a:ext cx="4535640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dist">
                <a:defRPr/>
              </a:pPr>
              <a:r>
                <a:rPr lang="zh-CN" altLang="en-US" sz="6600" b="1" kern="0" spc="600" dirty="0">
                  <a:ln w="0">
                    <a:noFill/>
                  </a:ln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功能使用</a:t>
              </a:r>
              <a:endParaRPr lang="zh-CN" altLang="en-US" sz="6600" b="1" kern="0" spc="600" dirty="0">
                <a:ln w="0">
                  <a:noFill/>
                </a:ln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724719" y="1286892"/>
            <a:ext cx="1854672" cy="1854670"/>
            <a:chOff x="5400534" y="1344511"/>
            <a:chExt cx="1854671" cy="1854671"/>
          </a:xfrm>
        </p:grpSpPr>
        <p:grpSp>
          <p:nvGrpSpPr>
            <p:cNvPr id="25" name="组合 24"/>
            <p:cNvGrpSpPr/>
            <p:nvPr/>
          </p:nvGrpSpPr>
          <p:grpSpPr>
            <a:xfrm>
              <a:off x="5400534" y="1344511"/>
              <a:ext cx="1854671" cy="1854671"/>
              <a:chOff x="3272491" y="1122361"/>
              <a:chExt cx="2369076" cy="2369074"/>
            </a:xfrm>
          </p:grpSpPr>
          <p:sp>
            <p:nvSpPr>
              <p:cNvPr id="27" name="椭圆 26"/>
              <p:cNvSpPr/>
              <p:nvPr/>
            </p:nvSpPr>
            <p:spPr>
              <a:xfrm>
                <a:off x="3272491" y="1122361"/>
                <a:ext cx="2369076" cy="2369074"/>
              </a:xfrm>
              <a:prstGeom prst="ellipse">
                <a:avLst/>
              </a:prstGeom>
              <a:gradFill>
                <a:gsLst>
                  <a:gs pos="100000">
                    <a:schemeClr val="bg1">
                      <a:lumMod val="83000"/>
                    </a:schemeClr>
                  </a:gs>
                  <a:gs pos="0">
                    <a:schemeClr val="bg1">
                      <a:lumMod val="97000"/>
                    </a:schemeClr>
                  </a:gs>
                </a:gsLst>
                <a:lin ang="5400000" scaled="1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758475" y="1500988"/>
                <a:ext cx="1492608" cy="1492608"/>
              </a:xfrm>
              <a:prstGeom prst="ellipse">
                <a:avLst/>
              </a:prstGeom>
              <a:gradFill>
                <a:gsLst>
                  <a:gs pos="0">
                    <a:srgbClr val="1D3353"/>
                  </a:gs>
                  <a:gs pos="100000">
                    <a:srgbClr val="254E8B"/>
                  </a:gs>
                </a:gsLst>
                <a:lin ang="19200000" scaled="0"/>
              </a:gra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6" name="文本框 25"/>
            <p:cNvSpPr txBox="1"/>
            <p:nvPr/>
          </p:nvSpPr>
          <p:spPr>
            <a:xfrm>
              <a:off x="6033557" y="1979458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19" name="your"/>
          <p:cNvSpPr txBox="1"/>
          <p:nvPr/>
        </p:nvSpPr>
        <p:spPr>
          <a:xfrm>
            <a:off x="4167369" y="2583536"/>
            <a:ext cx="3741977" cy="523220"/>
          </a:xfrm>
          <a:prstGeom prst="rect">
            <a:avLst/>
          </a:prstGeom>
          <a:noFill/>
          <a:effectLst>
            <a:outerShdw blurRad="50800" dist="38100" dir="8100000" algn="t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PART</a:t>
            </a:r>
            <a:r>
              <a:rPr lang="zh-CN" altLang="en-US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  </a:t>
            </a:r>
            <a:r>
              <a:rPr lang="en-US" altLang="zh-CN" sz="2800" b="1" spc="300" dirty="0">
                <a:solidFill>
                  <a:schemeClr val="bg1"/>
                </a:solidFill>
                <a:effectLst>
                  <a:outerShdw blurRad="50800" dist="38100" dir="8100000" algn="tr" rotWithShape="0">
                    <a:schemeClr val="tx1">
                      <a:lumMod val="50000"/>
                      <a:lumOff val="50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TWO</a:t>
            </a:r>
            <a:endParaRPr lang="zh-CN" altLang="en-US" sz="2800" b="1" spc="300" dirty="0">
              <a:solidFill>
                <a:schemeClr val="bg1"/>
              </a:solidFill>
              <a:effectLst>
                <a:outerShdw blurRad="50800" dist="38100" dir="8100000" algn="tr" rotWithShape="0">
                  <a:schemeClr val="tx1">
                    <a:lumMod val="50000"/>
                    <a:lumOff val="50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545476" y="6164780"/>
            <a:ext cx="706903" cy="242153"/>
            <a:chOff x="6459441" y="-1958440"/>
            <a:chExt cx="1708355" cy="585205"/>
          </a:xfrm>
          <a:effectLst>
            <a:outerShdw blurRad="50800" dist="38100" dir="8100000" algn="tr" rotWithShape="0">
              <a:schemeClr val="tx1">
                <a:lumMod val="50000"/>
                <a:lumOff val="50000"/>
                <a:alpha val="40000"/>
              </a:schemeClr>
            </a:outerShdw>
          </a:effectLst>
        </p:grpSpPr>
        <p:sp>
          <p:nvSpPr>
            <p:cNvPr id="54" name="提取 53"/>
            <p:cNvSpPr/>
            <p:nvPr/>
          </p:nvSpPr>
          <p:spPr>
            <a:xfrm rot="5400000">
              <a:off x="6407600" y="-1902997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提取 54"/>
            <p:cNvSpPr/>
            <p:nvPr/>
          </p:nvSpPr>
          <p:spPr>
            <a:xfrm rot="5400000">
              <a:off x="7022817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提取 55"/>
            <p:cNvSpPr/>
            <p:nvPr/>
          </p:nvSpPr>
          <p:spPr>
            <a:xfrm rot="5400000">
              <a:off x="7638034" y="-1906599"/>
              <a:ext cx="581603" cy="477921"/>
            </a:xfrm>
            <a:prstGeom prst="flowChartExtra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10800000" algn="r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1096584" y="4581244"/>
            <a:ext cx="4097055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587137" y="4885276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1202235" y="5126172"/>
            <a:ext cx="189191" cy="189190"/>
            <a:chOff x="4559531" y="2227811"/>
            <a:chExt cx="207818" cy="207818"/>
          </a:xfrm>
        </p:grpSpPr>
        <p:sp>
          <p:nvSpPr>
            <p:cNvPr id="29" name="椭圆 28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六边形 34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8" name="Freeform 32"/>
          <p:cNvSpPr/>
          <p:nvPr/>
        </p:nvSpPr>
        <p:spPr bwMode="auto">
          <a:xfrm>
            <a:off x="1897021" y="5049614"/>
            <a:ext cx="63706" cy="321361"/>
          </a:xfrm>
          <a:custGeom>
            <a:avLst/>
            <a:gdLst>
              <a:gd name="T0" fmla="*/ 64 w 64"/>
              <a:gd name="T1" fmla="*/ 289 h 321"/>
              <a:gd name="T2" fmla="*/ 32 w 64"/>
              <a:gd name="T3" fmla="*/ 321 h 321"/>
              <a:gd name="T4" fmla="*/ 0 w 64"/>
              <a:gd name="T5" fmla="*/ 289 h 321"/>
              <a:gd name="T6" fmla="*/ 0 w 64"/>
              <a:gd name="T7" fmla="*/ 32 h 321"/>
              <a:gd name="T8" fmla="*/ 32 w 64"/>
              <a:gd name="T9" fmla="*/ 0 h 321"/>
              <a:gd name="T10" fmla="*/ 64 w 64"/>
              <a:gd name="T11" fmla="*/ 32 h 321"/>
              <a:gd name="T12" fmla="*/ 64 w 64"/>
              <a:gd name="T13" fmla="*/ 289 h 3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321">
                <a:moveTo>
                  <a:pt x="64" y="289"/>
                </a:moveTo>
                <a:cubicBezTo>
                  <a:pt x="64" y="307"/>
                  <a:pt x="49" y="321"/>
                  <a:pt x="32" y="321"/>
                </a:cubicBezTo>
                <a:cubicBezTo>
                  <a:pt x="14" y="321"/>
                  <a:pt x="0" y="307"/>
                  <a:pt x="0" y="28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lnTo>
                  <a:pt x="64" y="289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33"/>
          <p:cNvSpPr/>
          <p:nvPr/>
        </p:nvSpPr>
        <p:spPr bwMode="auto">
          <a:xfrm>
            <a:off x="1803585" y="5245686"/>
            <a:ext cx="62998" cy="125289"/>
          </a:xfrm>
          <a:custGeom>
            <a:avLst/>
            <a:gdLst>
              <a:gd name="T0" fmla="*/ 63 w 63"/>
              <a:gd name="T1" fmla="*/ 93 h 125"/>
              <a:gd name="T2" fmla="*/ 32 w 63"/>
              <a:gd name="T3" fmla="*/ 125 h 125"/>
              <a:gd name="T4" fmla="*/ 0 w 63"/>
              <a:gd name="T5" fmla="*/ 93 h 125"/>
              <a:gd name="T6" fmla="*/ 0 w 63"/>
              <a:gd name="T7" fmla="*/ 32 h 125"/>
              <a:gd name="T8" fmla="*/ 32 w 63"/>
              <a:gd name="T9" fmla="*/ 0 h 125"/>
              <a:gd name="T10" fmla="*/ 63 w 63"/>
              <a:gd name="T11" fmla="*/ 32 h 125"/>
              <a:gd name="T12" fmla="*/ 63 w 63"/>
              <a:gd name="T13" fmla="*/ 93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" h="125">
                <a:moveTo>
                  <a:pt x="63" y="93"/>
                </a:moveTo>
                <a:cubicBezTo>
                  <a:pt x="63" y="111"/>
                  <a:pt x="49" y="125"/>
                  <a:pt x="32" y="125"/>
                </a:cubicBezTo>
                <a:cubicBezTo>
                  <a:pt x="14" y="125"/>
                  <a:pt x="0" y="111"/>
                  <a:pt x="0" y="93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3" y="14"/>
                  <a:pt x="63" y="32"/>
                </a:cubicBezTo>
                <a:lnTo>
                  <a:pt x="63" y="93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34"/>
          <p:cNvSpPr/>
          <p:nvPr/>
        </p:nvSpPr>
        <p:spPr bwMode="auto">
          <a:xfrm>
            <a:off x="1991164" y="5152959"/>
            <a:ext cx="63706" cy="218016"/>
          </a:xfrm>
          <a:custGeom>
            <a:avLst/>
            <a:gdLst>
              <a:gd name="T0" fmla="*/ 64 w 64"/>
              <a:gd name="T1" fmla="*/ 186 h 218"/>
              <a:gd name="T2" fmla="*/ 32 w 64"/>
              <a:gd name="T3" fmla="*/ 218 h 218"/>
              <a:gd name="T4" fmla="*/ 0 w 64"/>
              <a:gd name="T5" fmla="*/ 186 h 218"/>
              <a:gd name="T6" fmla="*/ 0 w 64"/>
              <a:gd name="T7" fmla="*/ 32 h 218"/>
              <a:gd name="T8" fmla="*/ 32 w 64"/>
              <a:gd name="T9" fmla="*/ 0 h 218"/>
              <a:gd name="T10" fmla="*/ 64 w 64"/>
              <a:gd name="T11" fmla="*/ 32 h 218"/>
              <a:gd name="T12" fmla="*/ 64 w 64"/>
              <a:gd name="T13" fmla="*/ 186 h 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4" h="218">
                <a:moveTo>
                  <a:pt x="64" y="186"/>
                </a:moveTo>
                <a:cubicBezTo>
                  <a:pt x="64" y="204"/>
                  <a:pt x="49" y="218"/>
                  <a:pt x="32" y="218"/>
                </a:cubicBezTo>
                <a:cubicBezTo>
                  <a:pt x="14" y="218"/>
                  <a:pt x="0" y="204"/>
                  <a:pt x="0" y="186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14"/>
                  <a:pt x="14" y="0"/>
                  <a:pt x="32" y="0"/>
                </a:cubicBezTo>
                <a:cubicBezTo>
                  <a:pt x="49" y="0"/>
                  <a:pt x="64" y="14"/>
                  <a:pt x="64" y="32"/>
                </a:cubicBezTo>
                <a:lnTo>
                  <a:pt x="64" y="186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1082100" y="2924384"/>
            <a:ext cx="4097055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1187751" y="3456434"/>
            <a:ext cx="189191" cy="189190"/>
            <a:chOff x="4559531" y="2227811"/>
            <a:chExt cx="207818" cy="207818"/>
          </a:xfrm>
        </p:grpSpPr>
        <p:sp>
          <p:nvSpPr>
            <p:cNvPr id="49" name="椭圆 48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六边形 49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1568531" y="3220789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Oval 131"/>
          <p:cNvSpPr>
            <a:spLocks noChangeArrowheads="1"/>
          </p:cNvSpPr>
          <p:nvPr/>
        </p:nvSpPr>
        <p:spPr bwMode="auto">
          <a:xfrm>
            <a:off x="1848221" y="3406840"/>
            <a:ext cx="132338" cy="134031"/>
          </a:xfrm>
          <a:prstGeom prst="ellipse">
            <a:avLst/>
          </a:pr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1" name="Freeform 134"/>
          <p:cNvSpPr/>
          <p:nvPr/>
        </p:nvSpPr>
        <p:spPr bwMode="auto">
          <a:xfrm>
            <a:off x="1767348" y="3561774"/>
            <a:ext cx="294084" cy="127882"/>
          </a:xfrm>
          <a:custGeom>
            <a:avLst/>
            <a:gdLst>
              <a:gd name="T0" fmla="*/ 35 w 200"/>
              <a:gd name="T1" fmla="*/ 87 h 87"/>
              <a:gd name="T2" fmla="*/ 35 w 200"/>
              <a:gd name="T3" fmla="*/ 72 h 87"/>
              <a:gd name="T4" fmla="*/ 46 w 200"/>
              <a:gd name="T5" fmla="*/ 72 h 87"/>
              <a:gd name="T6" fmla="*/ 46 w 200"/>
              <a:gd name="T7" fmla="*/ 87 h 87"/>
              <a:gd name="T8" fmla="*/ 155 w 200"/>
              <a:gd name="T9" fmla="*/ 87 h 87"/>
              <a:gd name="T10" fmla="*/ 155 w 200"/>
              <a:gd name="T11" fmla="*/ 72 h 87"/>
              <a:gd name="T12" fmla="*/ 166 w 200"/>
              <a:gd name="T13" fmla="*/ 72 h 87"/>
              <a:gd name="T14" fmla="*/ 166 w 200"/>
              <a:gd name="T15" fmla="*/ 87 h 87"/>
              <a:gd name="T16" fmla="*/ 199 w 200"/>
              <a:gd name="T17" fmla="*/ 87 h 87"/>
              <a:gd name="T18" fmla="*/ 200 w 200"/>
              <a:gd name="T19" fmla="*/ 43 h 87"/>
              <a:gd name="T20" fmla="*/ 156 w 200"/>
              <a:gd name="T21" fmla="*/ 0 h 87"/>
              <a:gd name="T22" fmla="*/ 156 w 200"/>
              <a:gd name="T23" fmla="*/ 0 h 87"/>
              <a:gd name="T24" fmla="*/ 156 w 200"/>
              <a:gd name="T25" fmla="*/ 0 h 87"/>
              <a:gd name="T26" fmla="*/ 140 w 200"/>
              <a:gd name="T27" fmla="*/ 0 h 87"/>
              <a:gd name="T28" fmla="*/ 100 w 200"/>
              <a:gd name="T29" fmla="*/ 80 h 87"/>
              <a:gd name="T30" fmla="*/ 60 w 200"/>
              <a:gd name="T31" fmla="*/ 0 h 87"/>
              <a:gd name="T32" fmla="*/ 45 w 200"/>
              <a:gd name="T33" fmla="*/ 0 h 87"/>
              <a:gd name="T34" fmla="*/ 45 w 200"/>
              <a:gd name="T35" fmla="*/ 0 h 87"/>
              <a:gd name="T36" fmla="*/ 44 w 200"/>
              <a:gd name="T37" fmla="*/ 0 h 87"/>
              <a:gd name="T38" fmla="*/ 1 w 200"/>
              <a:gd name="T39" fmla="*/ 43 h 87"/>
              <a:gd name="T40" fmla="*/ 0 w 200"/>
              <a:gd name="T41" fmla="*/ 87 h 87"/>
              <a:gd name="T42" fmla="*/ 35 w 200"/>
              <a:gd name="T43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00" h="87">
                <a:moveTo>
                  <a:pt x="35" y="87"/>
                </a:moveTo>
                <a:cubicBezTo>
                  <a:pt x="35" y="72"/>
                  <a:pt x="35" y="72"/>
                  <a:pt x="35" y="72"/>
                </a:cubicBezTo>
                <a:cubicBezTo>
                  <a:pt x="46" y="72"/>
                  <a:pt x="46" y="72"/>
                  <a:pt x="46" y="72"/>
                </a:cubicBezTo>
                <a:cubicBezTo>
                  <a:pt x="46" y="87"/>
                  <a:pt x="46" y="87"/>
                  <a:pt x="46" y="87"/>
                </a:cubicBezTo>
                <a:cubicBezTo>
                  <a:pt x="155" y="87"/>
                  <a:pt x="155" y="87"/>
                  <a:pt x="155" y="87"/>
                </a:cubicBezTo>
                <a:cubicBezTo>
                  <a:pt x="155" y="72"/>
                  <a:pt x="155" y="72"/>
                  <a:pt x="155" y="72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66" y="87"/>
                  <a:pt x="166" y="87"/>
                  <a:pt x="166" y="87"/>
                </a:cubicBezTo>
                <a:cubicBezTo>
                  <a:pt x="199" y="87"/>
                  <a:pt x="199" y="87"/>
                  <a:pt x="199" y="87"/>
                </a:cubicBezTo>
                <a:cubicBezTo>
                  <a:pt x="199" y="47"/>
                  <a:pt x="200" y="43"/>
                  <a:pt x="200" y="43"/>
                </a:cubicBezTo>
                <a:cubicBezTo>
                  <a:pt x="200" y="19"/>
                  <a:pt x="180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56" y="0"/>
                  <a:pt x="156" y="0"/>
                  <a:pt x="156" y="0"/>
                </a:cubicBezTo>
                <a:cubicBezTo>
                  <a:pt x="140" y="0"/>
                  <a:pt x="140" y="0"/>
                  <a:pt x="140" y="0"/>
                </a:cubicBezTo>
                <a:cubicBezTo>
                  <a:pt x="100" y="80"/>
                  <a:pt x="100" y="80"/>
                  <a:pt x="100" y="80"/>
                </a:cubicBezTo>
                <a:cubicBezTo>
                  <a:pt x="60" y="0"/>
                  <a:pt x="60" y="0"/>
                  <a:pt x="60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0"/>
                  <a:pt x="44" y="0"/>
                  <a:pt x="44" y="0"/>
                </a:cubicBezTo>
                <a:cubicBezTo>
                  <a:pt x="20" y="0"/>
                  <a:pt x="1" y="19"/>
                  <a:pt x="1" y="43"/>
                </a:cubicBezTo>
                <a:cubicBezTo>
                  <a:pt x="1" y="43"/>
                  <a:pt x="0" y="47"/>
                  <a:pt x="0" y="87"/>
                </a:cubicBezTo>
                <a:lnTo>
                  <a:pt x="35" y="87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276432" y="1272053"/>
            <a:ext cx="4707206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8" name="组合 57"/>
          <p:cNvGrpSpPr/>
          <p:nvPr/>
        </p:nvGrpSpPr>
        <p:grpSpPr>
          <a:xfrm>
            <a:off x="6382083" y="1816981"/>
            <a:ext cx="189191" cy="189190"/>
            <a:chOff x="4559531" y="2227811"/>
            <a:chExt cx="207818" cy="207818"/>
          </a:xfrm>
        </p:grpSpPr>
        <p:sp>
          <p:nvSpPr>
            <p:cNvPr id="63" name="椭圆 62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六边形 63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6792015" y="1581336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36"/>
          <p:cNvSpPr/>
          <p:nvPr/>
        </p:nvSpPr>
        <p:spPr bwMode="auto">
          <a:xfrm>
            <a:off x="7154128" y="1783640"/>
            <a:ext cx="138029" cy="138030"/>
          </a:xfrm>
          <a:custGeom>
            <a:avLst/>
            <a:gdLst>
              <a:gd name="T0" fmla="*/ 0 w 138"/>
              <a:gd name="T1" fmla="*/ 0 h 138"/>
              <a:gd name="T2" fmla="*/ 0 w 138"/>
              <a:gd name="T3" fmla="*/ 138 h 138"/>
              <a:gd name="T4" fmla="*/ 138 w 138"/>
              <a:gd name="T5" fmla="*/ 138 h 138"/>
              <a:gd name="T6" fmla="*/ 0 w 138"/>
              <a:gd name="T7" fmla="*/ 0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8" h="138">
                <a:moveTo>
                  <a:pt x="0" y="0"/>
                </a:moveTo>
                <a:cubicBezTo>
                  <a:pt x="0" y="138"/>
                  <a:pt x="0" y="138"/>
                  <a:pt x="0" y="138"/>
                </a:cubicBezTo>
                <a:cubicBezTo>
                  <a:pt x="138" y="138"/>
                  <a:pt x="138" y="138"/>
                  <a:pt x="138" y="138"/>
                </a:cubicBezTo>
                <a:cubicBezTo>
                  <a:pt x="134" y="63"/>
                  <a:pt x="74" y="4"/>
                  <a:pt x="0" y="0"/>
                </a:cubicBez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6" name="Freeform 37"/>
          <p:cNvSpPr/>
          <p:nvPr/>
        </p:nvSpPr>
        <p:spPr bwMode="auto">
          <a:xfrm>
            <a:off x="6997695" y="1783640"/>
            <a:ext cx="294462" cy="293047"/>
          </a:xfrm>
          <a:custGeom>
            <a:avLst/>
            <a:gdLst>
              <a:gd name="T0" fmla="*/ 139 w 294"/>
              <a:gd name="T1" fmla="*/ 154 h 293"/>
              <a:gd name="T2" fmla="*/ 139 w 294"/>
              <a:gd name="T3" fmla="*/ 0 h 293"/>
              <a:gd name="T4" fmla="*/ 0 w 294"/>
              <a:gd name="T5" fmla="*/ 146 h 293"/>
              <a:gd name="T6" fmla="*/ 147 w 294"/>
              <a:gd name="T7" fmla="*/ 293 h 293"/>
              <a:gd name="T8" fmla="*/ 294 w 294"/>
              <a:gd name="T9" fmla="*/ 154 h 293"/>
              <a:gd name="T10" fmla="*/ 139 w 294"/>
              <a:gd name="T11" fmla="*/ 154 h 2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4" h="293">
                <a:moveTo>
                  <a:pt x="139" y="154"/>
                </a:moveTo>
                <a:cubicBezTo>
                  <a:pt x="139" y="0"/>
                  <a:pt x="139" y="0"/>
                  <a:pt x="139" y="0"/>
                </a:cubicBezTo>
                <a:cubicBezTo>
                  <a:pt x="61" y="4"/>
                  <a:pt x="0" y="68"/>
                  <a:pt x="0" y="146"/>
                </a:cubicBezTo>
                <a:cubicBezTo>
                  <a:pt x="0" y="227"/>
                  <a:pt x="66" y="293"/>
                  <a:pt x="147" y="293"/>
                </a:cubicBezTo>
                <a:cubicBezTo>
                  <a:pt x="226" y="293"/>
                  <a:pt x="289" y="232"/>
                  <a:pt x="294" y="154"/>
                </a:cubicBezTo>
                <a:lnTo>
                  <a:pt x="139" y="154"/>
                </a:lnTo>
                <a:close/>
              </a:path>
            </a:pathLst>
          </a:custGeom>
          <a:solidFill>
            <a:srgbClr val="F5F4F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0" name="圆角矩形 69"/>
          <p:cNvSpPr/>
          <p:nvPr/>
        </p:nvSpPr>
        <p:spPr>
          <a:xfrm>
            <a:off x="6271887" y="2919331"/>
            <a:ext cx="4707206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1" name="组合 70"/>
          <p:cNvGrpSpPr/>
          <p:nvPr/>
        </p:nvGrpSpPr>
        <p:grpSpPr>
          <a:xfrm>
            <a:off x="6377538" y="3464259"/>
            <a:ext cx="189191" cy="189190"/>
            <a:chOff x="4559531" y="2227811"/>
            <a:chExt cx="207818" cy="207818"/>
          </a:xfrm>
        </p:grpSpPr>
        <p:sp>
          <p:nvSpPr>
            <p:cNvPr id="76" name="椭圆 75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六边形 76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73" name="矩形 72"/>
          <p:cNvSpPr/>
          <p:nvPr/>
        </p:nvSpPr>
        <p:spPr>
          <a:xfrm>
            <a:off x="6787469" y="3223362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Freeform 223"/>
          <p:cNvSpPr/>
          <p:nvPr/>
        </p:nvSpPr>
        <p:spPr bwMode="auto">
          <a:xfrm>
            <a:off x="6969912" y="3437780"/>
            <a:ext cx="317148" cy="257214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5F4F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78" name="图形 77" descr="便携式计算机 纯色填充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79" name="文本框 7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功能价值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7668674" y="1446141"/>
            <a:ext cx="1433762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聚类组配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7687683" y="1726351"/>
            <a:ext cx="2747245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任意检索条件下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对检索结果进行再次组配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7749632" y="3213144"/>
            <a:ext cx="1477495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引文分析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7768641" y="3493354"/>
            <a:ext cx="2747245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深入追踪研究课题的来龙去脉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381036" y="3202136"/>
            <a:ext cx="1459444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全文保障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400045" y="3482346"/>
            <a:ext cx="2747245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全方位的资源获取渠道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481023" y="4677834"/>
            <a:ext cx="1484148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详尽计量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2500032" y="4958044"/>
            <a:ext cx="2747245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通过趋势统计、分析报告等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可快速了解相关研究领域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1"/>
          <p:cNvSpPr/>
          <p:nvPr/>
        </p:nvSpPr>
        <p:spPr>
          <a:xfrm>
            <a:off x="1100882" y="1272053"/>
            <a:ext cx="4097055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206533" y="1816981"/>
            <a:ext cx="189191" cy="189190"/>
            <a:chOff x="4559531" y="2227811"/>
            <a:chExt cx="207818" cy="207818"/>
          </a:xfrm>
        </p:grpSpPr>
        <p:sp>
          <p:nvSpPr>
            <p:cNvPr id="47" name="椭圆 46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六边形 47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1587313" y="1581336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文本框 53"/>
          <p:cNvSpPr txBox="1"/>
          <p:nvPr/>
        </p:nvSpPr>
        <p:spPr>
          <a:xfrm>
            <a:off x="2399818" y="1446141"/>
            <a:ext cx="1498851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智能检索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2418827" y="1726351"/>
            <a:ext cx="2747245" cy="7005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联想式信息检索模式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大大提高检索效率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圆角矩形 69"/>
          <p:cNvSpPr/>
          <p:nvPr/>
        </p:nvSpPr>
        <p:spPr>
          <a:xfrm>
            <a:off x="6280727" y="4482226"/>
            <a:ext cx="4707206" cy="127904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D5D5D5"/>
              </a:gs>
              <a:gs pos="100000">
                <a:srgbClr val="FBFBFB"/>
              </a:gs>
            </a:gsLst>
            <a:lin ang="5400000" scaled="1"/>
            <a:tileRect/>
          </a:gradFill>
          <a:ln w="19050">
            <a:gradFill>
              <a:gsLst>
                <a:gs pos="0">
                  <a:schemeClr val="bg1"/>
                </a:gs>
                <a:gs pos="100000">
                  <a:srgbClr val="CBCBCB"/>
                </a:gs>
              </a:gsLst>
              <a:lin ang="5400000" scaled="0"/>
            </a:gradFill>
          </a:ln>
          <a:effectLst>
            <a:outerShdw blurRad="254000" dist="1270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" name="组合 61"/>
          <p:cNvGrpSpPr/>
          <p:nvPr/>
        </p:nvGrpSpPr>
        <p:grpSpPr>
          <a:xfrm>
            <a:off x="6386378" y="5027154"/>
            <a:ext cx="189191" cy="189190"/>
            <a:chOff x="4559531" y="2227811"/>
            <a:chExt cx="207818" cy="207818"/>
          </a:xfrm>
        </p:grpSpPr>
        <p:sp>
          <p:nvSpPr>
            <p:cNvPr id="65" name="椭圆 64"/>
            <p:cNvSpPr/>
            <p:nvPr/>
          </p:nvSpPr>
          <p:spPr>
            <a:xfrm>
              <a:off x="4559531" y="2227811"/>
              <a:ext cx="207818" cy="20781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39700" dist="63500" dir="2700000" algn="tl" rotWithShape="0">
                <a:prstClr val="black">
                  <a:alpha val="2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六边形 65"/>
            <p:cNvSpPr/>
            <p:nvPr/>
          </p:nvSpPr>
          <p:spPr>
            <a:xfrm>
              <a:off x="4605890" y="2272872"/>
              <a:ext cx="115099" cy="117695"/>
            </a:xfrm>
            <a:prstGeom prst="hexagon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68" name="矩形 67"/>
          <p:cNvSpPr/>
          <p:nvPr/>
        </p:nvSpPr>
        <p:spPr>
          <a:xfrm>
            <a:off x="6796309" y="4786257"/>
            <a:ext cx="670980" cy="670980"/>
          </a:xfrm>
          <a:prstGeom prst="rect">
            <a:avLst/>
          </a:prstGeom>
          <a:gradFill>
            <a:gsLst>
              <a:gs pos="0">
                <a:srgbClr val="1B2C45"/>
              </a:gs>
              <a:gs pos="100000">
                <a:srgbClr val="254E8C"/>
              </a:gs>
            </a:gsLst>
            <a:lin ang="19200000" scaled="0"/>
          </a:gradFill>
          <a:ln w="12700">
            <a:noFill/>
          </a:ln>
          <a:effectLst>
            <a:innerShdw blurRad="88900" dist="25400" dir="162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文本框 71"/>
          <p:cNvSpPr txBox="1"/>
          <p:nvPr/>
        </p:nvSpPr>
        <p:spPr>
          <a:xfrm>
            <a:off x="7758471" y="4785008"/>
            <a:ext cx="1419647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个性服务</a:t>
            </a:r>
            <a:endParaRPr lang="zh-CN" altLang="en-US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7777481" y="5065218"/>
            <a:ext cx="2747245" cy="3774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方便用户订阅和回溯检索记录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Shape 4088"/>
          <p:cNvSpPr/>
          <p:nvPr/>
        </p:nvSpPr>
        <p:spPr>
          <a:xfrm>
            <a:off x="1739994" y="1714873"/>
            <a:ext cx="370602" cy="36121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89"/>
                  <a:pt x="11981" y="9818"/>
                </a:cubicBezTo>
                <a:cubicBezTo>
                  <a:pt x="11981" y="9546"/>
                  <a:pt x="11767" y="9327"/>
                  <a:pt x="11502" y="9327"/>
                </a:cubicBezTo>
                <a:cubicBezTo>
                  <a:pt x="11237" y="9327"/>
                  <a:pt x="11022" y="9546"/>
                  <a:pt x="11022" y="9818"/>
                </a:cubicBezTo>
                <a:cubicBezTo>
                  <a:pt x="11022" y="10089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8"/>
                  <a:pt x="16297" y="5400"/>
                </a:cubicBezTo>
                <a:cubicBezTo>
                  <a:pt x="16297" y="5671"/>
                  <a:pt x="16083" y="5891"/>
                  <a:pt x="15818" y="5891"/>
                </a:cubicBezTo>
                <a:cubicBezTo>
                  <a:pt x="15553" y="5891"/>
                  <a:pt x="15338" y="5671"/>
                  <a:pt x="15338" y="5400"/>
                </a:cubicBezTo>
                <a:cubicBezTo>
                  <a:pt x="15338" y="5128"/>
                  <a:pt x="15553" y="4909"/>
                  <a:pt x="15818" y="4909"/>
                </a:cubicBezTo>
                <a:moveTo>
                  <a:pt x="15818" y="6872"/>
                </a:moveTo>
                <a:cubicBezTo>
                  <a:pt x="16612" y="6872"/>
                  <a:pt x="17256" y="6213"/>
                  <a:pt x="17256" y="5400"/>
                </a:cubicBezTo>
                <a:cubicBezTo>
                  <a:pt x="17256" y="4587"/>
                  <a:pt x="16612" y="3927"/>
                  <a:pt x="15818" y="3927"/>
                </a:cubicBezTo>
                <a:cubicBezTo>
                  <a:pt x="15023" y="3927"/>
                  <a:pt x="14379" y="4587"/>
                  <a:pt x="14379" y="5400"/>
                </a:cubicBezTo>
                <a:cubicBezTo>
                  <a:pt x="14379" y="6213"/>
                  <a:pt x="15023" y="6872"/>
                  <a:pt x="15818" y="6872"/>
                </a:cubicBezTo>
                <a:moveTo>
                  <a:pt x="12941" y="11781"/>
                </a:moveTo>
                <a:cubicBezTo>
                  <a:pt x="13206" y="11781"/>
                  <a:pt x="13420" y="11562"/>
                  <a:pt x="13420" y="11290"/>
                </a:cubicBezTo>
                <a:cubicBezTo>
                  <a:pt x="13420" y="11019"/>
                  <a:pt x="13206" y="10800"/>
                  <a:pt x="12941" y="10800"/>
                </a:cubicBezTo>
                <a:cubicBezTo>
                  <a:pt x="12675" y="10800"/>
                  <a:pt x="12461" y="11019"/>
                  <a:pt x="12461" y="11290"/>
                </a:cubicBezTo>
                <a:cubicBezTo>
                  <a:pt x="12461" y="11562"/>
                  <a:pt x="12675" y="11781"/>
                  <a:pt x="12941" y="11781"/>
                </a:cubicBezTo>
                <a:moveTo>
                  <a:pt x="10063" y="7854"/>
                </a:moveTo>
                <a:cubicBezTo>
                  <a:pt x="9798" y="7854"/>
                  <a:pt x="9584" y="8074"/>
                  <a:pt x="9584" y="8345"/>
                </a:cubicBezTo>
                <a:cubicBezTo>
                  <a:pt x="9584" y="8616"/>
                  <a:pt x="9798" y="8836"/>
                  <a:pt x="10063" y="8836"/>
                </a:cubicBezTo>
                <a:cubicBezTo>
                  <a:pt x="10328" y="8836"/>
                  <a:pt x="10543" y="8616"/>
                  <a:pt x="10543" y="8345"/>
                </a:cubicBezTo>
                <a:cubicBezTo>
                  <a:pt x="10543" y="8074"/>
                  <a:pt x="10328" y="7854"/>
                  <a:pt x="10063" y="7854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3"/>
                  <a:pt x="3973" y="16253"/>
                  <a:pt x="4312" y="16641"/>
                </a:cubicBezTo>
                <a:cubicBezTo>
                  <a:pt x="4824" y="17230"/>
                  <a:pt x="5418" y="17710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3"/>
                  <a:pt x="8822" y="17823"/>
                </a:cubicBezTo>
                <a:cubicBezTo>
                  <a:pt x="5971" y="17823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0"/>
                  <a:pt x="15627" y="11171"/>
                  <a:pt x="15280" y="11542"/>
                </a:cubicBezTo>
                <a:cubicBezTo>
                  <a:pt x="14662" y="12203"/>
                  <a:pt x="13712" y="13220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7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2"/>
                  <a:pt x="11665" y="17072"/>
                  <a:pt x="11154" y="18035"/>
                </a:cubicBezTo>
                <a:cubicBezTo>
                  <a:pt x="10943" y="17453"/>
                  <a:pt x="10642" y="16798"/>
                  <a:pt x="10214" y="16110"/>
                </a:cubicBezTo>
                <a:cubicBezTo>
                  <a:pt x="10035" y="15822"/>
                  <a:pt x="9728" y="15656"/>
                  <a:pt x="9405" y="15656"/>
                </a:cubicBezTo>
                <a:cubicBezTo>
                  <a:pt x="9329" y="15656"/>
                  <a:pt x="9252" y="15664"/>
                  <a:pt x="9176" y="15683"/>
                </a:cubicBezTo>
                <a:cubicBezTo>
                  <a:pt x="8990" y="15730"/>
                  <a:pt x="8799" y="15754"/>
                  <a:pt x="8610" y="15754"/>
                </a:cubicBezTo>
                <a:cubicBezTo>
                  <a:pt x="7905" y="15754"/>
                  <a:pt x="7217" y="15432"/>
                  <a:pt x="6621" y="14822"/>
                </a:cubicBezTo>
                <a:cubicBezTo>
                  <a:pt x="5861" y="14043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2"/>
                </a:cubicBezTo>
                <a:cubicBezTo>
                  <a:pt x="4423" y="9658"/>
                  <a:pt x="5594" y="9186"/>
                  <a:pt x="6874" y="8826"/>
                </a:cubicBezTo>
                <a:cubicBezTo>
                  <a:pt x="6900" y="8820"/>
                  <a:pt x="6921" y="8802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77" y="0"/>
                </a:cubicBezTo>
                <a:cubicBezTo>
                  <a:pt x="18131" y="0"/>
                  <a:pt x="12842" y="1511"/>
                  <a:pt x="10012" y="4408"/>
                </a:cubicBezTo>
                <a:cubicBezTo>
                  <a:pt x="9345" y="5092"/>
                  <a:pt x="7134" y="7174"/>
                  <a:pt x="6621" y="7880"/>
                </a:cubicBezTo>
                <a:cubicBezTo>
                  <a:pt x="4961" y="8345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4"/>
                  <a:pt x="5943" y="15516"/>
                </a:cubicBezTo>
                <a:cubicBezTo>
                  <a:pt x="6735" y="16327"/>
                  <a:pt x="7672" y="16736"/>
                  <a:pt x="8610" y="16736"/>
                </a:cubicBezTo>
                <a:cubicBezTo>
                  <a:pt x="8876" y="16736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6"/>
                  <a:pt x="16126" y="12033"/>
                  <a:pt x="16793" y="11351"/>
                </a:cubicBezTo>
                <a:cubicBezTo>
                  <a:pt x="2017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80" name="Shape 4073"/>
          <p:cNvSpPr/>
          <p:nvPr/>
        </p:nvSpPr>
        <p:spPr>
          <a:xfrm>
            <a:off x="6983641" y="5004834"/>
            <a:ext cx="340973" cy="3409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8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2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9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9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 flipV="1">
            <a:off x="1064532" y="3091213"/>
            <a:ext cx="2340591" cy="13228"/>
          </a:xfrm>
          <a:prstGeom prst="line">
            <a:avLst/>
          </a:prstGeom>
          <a:noFill/>
          <a:ln w="9525" cap="flat" cmpd="sng" algn="ctr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/>
        </p:spPr>
      </p:cxnSp>
      <p:grpSp>
        <p:nvGrpSpPr>
          <p:cNvPr id="21" name="组合 20"/>
          <p:cNvGrpSpPr/>
          <p:nvPr/>
        </p:nvGrpSpPr>
        <p:grpSpPr>
          <a:xfrm>
            <a:off x="269499" y="1390057"/>
            <a:ext cx="734055" cy="734055"/>
            <a:chOff x="4499992" y="267494"/>
            <a:chExt cx="599448" cy="599448"/>
          </a:xfrm>
        </p:grpSpPr>
        <p:grpSp>
          <p:nvGrpSpPr>
            <p:cNvPr id="22" name="组合 21"/>
            <p:cNvGrpSpPr/>
            <p:nvPr/>
          </p:nvGrpSpPr>
          <p:grpSpPr>
            <a:xfrm>
              <a:off x="4499992" y="267494"/>
              <a:ext cx="599448" cy="599448"/>
              <a:chOff x="4131160" y="713581"/>
              <a:chExt cx="881684" cy="88168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4131160" y="713581"/>
                <a:ext cx="881684" cy="881684"/>
              </a:xfrm>
              <a:prstGeom prst="ellipse">
                <a:avLst/>
              </a:prstGeom>
              <a:gradFill flip="none" rotWithShape="1">
                <a:gsLst>
                  <a:gs pos="4500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18000000" scaled="0"/>
                <a:tileRect/>
              </a:gradFill>
              <a:ln w="6350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17400000" scaled="0"/>
                </a:gradFill>
              </a:ln>
              <a:effectLst>
                <a:outerShdw blurRad="152400" dist="38100" dir="8100000" algn="tr" rotWithShape="0">
                  <a:prstClr val="black">
                    <a:alpha val="3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4237176" y="819597"/>
                <a:ext cx="669652" cy="669652"/>
              </a:xfrm>
              <a:prstGeom prst="ellipse">
                <a:avLst/>
              </a:prstGeom>
              <a:solidFill>
                <a:srgbClr val="203F6E"/>
              </a:solidFill>
              <a:ln>
                <a:noFill/>
              </a:ln>
              <a:effectLst>
                <a:innerShdw blurRad="63500" dist="50800" dir="18900000">
                  <a:prstClr val="black">
                    <a:alpha val="35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>
                  <a:solidFill>
                    <a:prstClr val="black">
                      <a:lumMod val="65000"/>
                      <a:lumOff val="35000"/>
                    </a:prstClr>
                  </a:solidFill>
                </a:endParaRPr>
              </a:p>
            </p:txBody>
          </p:sp>
        </p:grpSp>
        <p:sp>
          <p:nvSpPr>
            <p:cNvPr id="23" name="Freeform 70"/>
            <p:cNvSpPr>
              <a:spLocks noEditPoints="1"/>
            </p:cNvSpPr>
            <p:nvPr/>
          </p:nvSpPr>
          <p:spPr bwMode="auto">
            <a:xfrm>
              <a:off x="4679089" y="422857"/>
              <a:ext cx="241254" cy="288722"/>
            </a:xfrm>
            <a:custGeom>
              <a:avLst/>
              <a:gdLst>
                <a:gd name="T0" fmla="*/ 346 w 346"/>
                <a:gd name="T1" fmla="*/ 77 h 414"/>
                <a:gd name="T2" fmla="*/ 345 w 346"/>
                <a:gd name="T3" fmla="*/ 75 h 414"/>
                <a:gd name="T4" fmla="*/ 345 w 346"/>
                <a:gd name="T5" fmla="*/ 74 h 414"/>
                <a:gd name="T6" fmla="*/ 343 w 346"/>
                <a:gd name="T7" fmla="*/ 72 h 414"/>
                <a:gd name="T8" fmla="*/ 273 w 346"/>
                <a:gd name="T9" fmla="*/ 2 h 414"/>
                <a:gd name="T10" fmla="*/ 271 w 346"/>
                <a:gd name="T11" fmla="*/ 0 h 414"/>
                <a:gd name="T12" fmla="*/ 270 w 346"/>
                <a:gd name="T13" fmla="*/ 0 h 414"/>
                <a:gd name="T14" fmla="*/ 268 w 346"/>
                <a:gd name="T15" fmla="*/ 0 h 414"/>
                <a:gd name="T16" fmla="*/ 268 w 346"/>
                <a:gd name="T17" fmla="*/ 0 h 414"/>
                <a:gd name="T18" fmla="*/ 7 w 346"/>
                <a:gd name="T19" fmla="*/ 0 h 414"/>
                <a:gd name="T20" fmla="*/ 0 w 346"/>
                <a:gd name="T21" fmla="*/ 7 h 414"/>
                <a:gd name="T22" fmla="*/ 0 w 346"/>
                <a:gd name="T23" fmla="*/ 407 h 414"/>
                <a:gd name="T24" fmla="*/ 7 w 346"/>
                <a:gd name="T25" fmla="*/ 414 h 414"/>
                <a:gd name="T26" fmla="*/ 338 w 346"/>
                <a:gd name="T27" fmla="*/ 414 h 414"/>
                <a:gd name="T28" fmla="*/ 346 w 346"/>
                <a:gd name="T29" fmla="*/ 407 h 414"/>
                <a:gd name="T30" fmla="*/ 346 w 346"/>
                <a:gd name="T31" fmla="*/ 77 h 414"/>
                <a:gd name="T32" fmla="*/ 346 w 346"/>
                <a:gd name="T33" fmla="*/ 77 h 414"/>
                <a:gd name="T34" fmla="*/ 275 w 346"/>
                <a:gd name="T35" fmla="*/ 25 h 414"/>
                <a:gd name="T36" fmla="*/ 320 w 346"/>
                <a:gd name="T37" fmla="*/ 70 h 414"/>
                <a:gd name="T38" fmla="*/ 275 w 346"/>
                <a:gd name="T39" fmla="*/ 70 h 414"/>
                <a:gd name="T40" fmla="*/ 275 w 346"/>
                <a:gd name="T41" fmla="*/ 25 h 414"/>
                <a:gd name="T42" fmla="*/ 14 w 346"/>
                <a:gd name="T43" fmla="*/ 400 h 414"/>
                <a:gd name="T44" fmla="*/ 14 w 346"/>
                <a:gd name="T45" fmla="*/ 14 h 414"/>
                <a:gd name="T46" fmla="*/ 260 w 346"/>
                <a:gd name="T47" fmla="*/ 14 h 414"/>
                <a:gd name="T48" fmla="*/ 260 w 346"/>
                <a:gd name="T49" fmla="*/ 77 h 414"/>
                <a:gd name="T50" fmla="*/ 268 w 346"/>
                <a:gd name="T51" fmla="*/ 85 h 414"/>
                <a:gd name="T52" fmla="*/ 331 w 346"/>
                <a:gd name="T53" fmla="*/ 85 h 414"/>
                <a:gd name="T54" fmla="*/ 331 w 346"/>
                <a:gd name="T55" fmla="*/ 400 h 414"/>
                <a:gd name="T56" fmla="*/ 14 w 346"/>
                <a:gd name="T57" fmla="*/ 40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46" h="414">
                  <a:moveTo>
                    <a:pt x="346" y="77"/>
                  </a:moveTo>
                  <a:cubicBezTo>
                    <a:pt x="345" y="76"/>
                    <a:pt x="345" y="76"/>
                    <a:pt x="345" y="75"/>
                  </a:cubicBezTo>
                  <a:cubicBezTo>
                    <a:pt x="345" y="75"/>
                    <a:pt x="345" y="75"/>
                    <a:pt x="345" y="74"/>
                  </a:cubicBezTo>
                  <a:cubicBezTo>
                    <a:pt x="345" y="74"/>
                    <a:pt x="344" y="73"/>
                    <a:pt x="343" y="72"/>
                  </a:cubicBezTo>
                  <a:cubicBezTo>
                    <a:pt x="273" y="2"/>
                    <a:pt x="273" y="2"/>
                    <a:pt x="273" y="2"/>
                  </a:cubicBezTo>
                  <a:cubicBezTo>
                    <a:pt x="272" y="1"/>
                    <a:pt x="272" y="1"/>
                    <a:pt x="271" y="0"/>
                  </a:cubicBezTo>
                  <a:cubicBezTo>
                    <a:pt x="271" y="0"/>
                    <a:pt x="270" y="0"/>
                    <a:pt x="270" y="0"/>
                  </a:cubicBezTo>
                  <a:cubicBezTo>
                    <a:pt x="270" y="0"/>
                    <a:pt x="269" y="0"/>
                    <a:pt x="268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407"/>
                    <a:pt x="0" y="407"/>
                    <a:pt x="0" y="407"/>
                  </a:cubicBezTo>
                  <a:cubicBezTo>
                    <a:pt x="0" y="411"/>
                    <a:pt x="3" y="414"/>
                    <a:pt x="7" y="414"/>
                  </a:cubicBezTo>
                  <a:cubicBezTo>
                    <a:pt x="338" y="414"/>
                    <a:pt x="338" y="414"/>
                    <a:pt x="338" y="414"/>
                  </a:cubicBezTo>
                  <a:cubicBezTo>
                    <a:pt x="342" y="414"/>
                    <a:pt x="346" y="411"/>
                    <a:pt x="346" y="407"/>
                  </a:cubicBezTo>
                  <a:cubicBezTo>
                    <a:pt x="346" y="77"/>
                    <a:pt x="346" y="77"/>
                    <a:pt x="346" y="77"/>
                  </a:cubicBezTo>
                  <a:cubicBezTo>
                    <a:pt x="346" y="77"/>
                    <a:pt x="346" y="77"/>
                    <a:pt x="346" y="77"/>
                  </a:cubicBezTo>
                  <a:close/>
                  <a:moveTo>
                    <a:pt x="275" y="25"/>
                  </a:moveTo>
                  <a:cubicBezTo>
                    <a:pt x="320" y="70"/>
                    <a:pt x="320" y="70"/>
                    <a:pt x="320" y="70"/>
                  </a:cubicBezTo>
                  <a:cubicBezTo>
                    <a:pt x="275" y="70"/>
                    <a:pt x="275" y="70"/>
                    <a:pt x="275" y="70"/>
                  </a:cubicBezTo>
                  <a:lnTo>
                    <a:pt x="275" y="25"/>
                  </a:lnTo>
                  <a:close/>
                  <a:moveTo>
                    <a:pt x="14" y="400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260" y="14"/>
                    <a:pt x="260" y="14"/>
                    <a:pt x="260" y="14"/>
                  </a:cubicBezTo>
                  <a:cubicBezTo>
                    <a:pt x="260" y="77"/>
                    <a:pt x="260" y="77"/>
                    <a:pt x="260" y="77"/>
                  </a:cubicBezTo>
                  <a:cubicBezTo>
                    <a:pt x="260" y="81"/>
                    <a:pt x="264" y="85"/>
                    <a:pt x="268" y="85"/>
                  </a:cubicBezTo>
                  <a:cubicBezTo>
                    <a:pt x="331" y="85"/>
                    <a:pt x="331" y="85"/>
                    <a:pt x="331" y="85"/>
                  </a:cubicBezTo>
                  <a:cubicBezTo>
                    <a:pt x="331" y="400"/>
                    <a:pt x="331" y="400"/>
                    <a:pt x="331" y="400"/>
                  </a:cubicBezTo>
                  <a:lnTo>
                    <a:pt x="14" y="40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68571" tIns="34286" rIns="68571" bIns="34286" numCol="1" anchor="t" anchorCtr="0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94568" y="335000"/>
            <a:ext cx="2144066" cy="500191"/>
            <a:chOff x="394568" y="335000"/>
            <a:chExt cx="2144066" cy="500191"/>
          </a:xfrm>
        </p:grpSpPr>
        <p:pic>
          <p:nvPicPr>
            <p:cNvPr id="48" name="图形 47" descr="便携式计算机 纯色填充"/>
            <p:cNvPicPr>
              <a:picLocks noChangeAspect="1"/>
            </p:cNvPicPr>
            <p:nvPr/>
          </p:nvPicPr>
          <p:blipFill>
            <a:blip r:embed="rId1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394568" y="335000"/>
              <a:ext cx="500191" cy="500191"/>
            </a:xfrm>
            <a:prstGeom prst="rect">
              <a:avLst/>
            </a:prstGeom>
          </p:spPr>
        </p:pic>
        <p:sp>
          <p:nvSpPr>
            <p:cNvPr id="49" name="文本框 48"/>
            <p:cNvSpPr txBox="1"/>
            <p:nvPr/>
          </p:nvSpPr>
          <p:spPr>
            <a:xfrm>
              <a:off x="1020270" y="378295"/>
              <a:ext cx="1518364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2000" b="1" spc="600" dirty="0">
                  <a:solidFill>
                    <a:srgbClr val="1F3F6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智能检索</a:t>
              </a:r>
              <a:endParaRPr kumimoji="1" lang="zh-CN" altLang="en-US" sz="2000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091819" y="1442468"/>
            <a:ext cx="2232095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在平台首页的检索框直接输入检索条件进行检索，该检索条件可以是任意字段、题名或关键词、题名、刊名、关键词、作者名、机构名、基金名等字段信息。</a:t>
            </a:r>
            <a:endParaRPr lang="zh-CN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03383" y="335000"/>
            <a:ext cx="9062888" cy="6390995"/>
            <a:chOff x="3303383" y="335000"/>
            <a:chExt cx="9062888" cy="6390995"/>
          </a:xfrm>
        </p:grpSpPr>
        <p:grpSp>
          <p:nvGrpSpPr>
            <p:cNvPr id="16" name="组合 15"/>
            <p:cNvGrpSpPr/>
            <p:nvPr/>
          </p:nvGrpSpPr>
          <p:grpSpPr>
            <a:xfrm>
              <a:off x="3303383" y="335000"/>
              <a:ext cx="9062888" cy="6390995"/>
              <a:chOff x="512440" y="949532"/>
              <a:chExt cx="3771528" cy="3334209"/>
            </a:xfrm>
          </p:grpSpPr>
          <p:pic>
            <p:nvPicPr>
              <p:cNvPr id="17" name="Picture 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2578"/>
              <a:stretch>
                <a:fillRect/>
              </a:stretch>
            </p:blipFill>
            <p:spPr>
              <a:xfrm>
                <a:off x="512440" y="949532"/>
                <a:ext cx="3771528" cy="3334209"/>
              </a:xfrm>
              <a:prstGeom prst="rect">
                <a:avLst/>
              </a:prstGeom>
              <a:effectLst>
                <a:reflection blurRad="6350" endPos="14000" dir="5400000" sy="-100000" algn="bl" rotWithShape="0"/>
              </a:effectLst>
            </p:spPr>
          </p:pic>
          <p:sp>
            <p:nvSpPr>
              <p:cNvPr id="19" name="透明"/>
              <p:cNvSpPr/>
              <p:nvPr/>
            </p:nvSpPr>
            <p:spPr bwMode="auto">
              <a:xfrm>
                <a:off x="2343885" y="1156746"/>
                <a:ext cx="1738915" cy="2176456"/>
              </a:xfrm>
              <a:custGeom>
                <a:avLst/>
                <a:gdLst>
                  <a:gd name="T0" fmla="*/ 1682 w 1682"/>
                  <a:gd name="T1" fmla="*/ 0 h 2069"/>
                  <a:gd name="T2" fmla="*/ 789 w 1682"/>
                  <a:gd name="T3" fmla="*/ 0 h 2069"/>
                  <a:gd name="T4" fmla="*/ 0 w 1682"/>
                  <a:gd name="T5" fmla="*/ 2069 h 2069"/>
                  <a:gd name="T6" fmla="*/ 1682 w 1682"/>
                  <a:gd name="T7" fmla="*/ 2069 h 2069"/>
                  <a:gd name="T8" fmla="*/ 1682 w 1682"/>
                  <a:gd name="T9" fmla="*/ 0 h 20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82" h="2069">
                    <a:moveTo>
                      <a:pt x="1682" y="0"/>
                    </a:moveTo>
                    <a:lnTo>
                      <a:pt x="789" y="0"/>
                    </a:lnTo>
                    <a:lnTo>
                      <a:pt x="0" y="2069"/>
                    </a:lnTo>
                    <a:lnTo>
                      <a:pt x="1682" y="2069"/>
                    </a:lnTo>
                    <a:lnTo>
                      <a:pt x="1682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alpha val="30000"/>
                    </a:schemeClr>
                  </a:gs>
                  <a:gs pos="23000">
                    <a:schemeClr val="bg1">
                      <a:alpha val="2000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81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pic>
          <p:nvPicPr>
            <p:cNvPr id="32" name="图片 31" descr="智能检索"/>
            <p:cNvPicPr>
              <a:picLocks noChangeAspect="1"/>
            </p:cNvPicPr>
            <p:nvPr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3825025" y="732187"/>
              <a:ext cx="8057844" cy="4197098"/>
            </a:xfrm>
            <a:prstGeom prst="rect">
              <a:avLst/>
            </a:prstGeom>
          </p:spPr>
        </p:pic>
      </p:grpSp>
      <p:sp>
        <p:nvSpPr>
          <p:cNvPr id="41" name="文本框 40"/>
          <p:cNvSpPr txBox="1"/>
          <p:nvPr/>
        </p:nvSpPr>
        <p:spPr>
          <a:xfrm>
            <a:off x="1091491" y="1046279"/>
            <a:ext cx="144714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b="1" spc="600" dirty="0">
                <a:solidFill>
                  <a:srgbClr val="1F3F6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基础检索</a:t>
            </a:r>
            <a:endParaRPr lang="en-US" altLang="zh-CN" b="1" spc="600" dirty="0">
              <a:solidFill>
                <a:srgbClr val="1F3F6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MH" val="20160630124613"/>
  <p:tag name="MH_LIBRARY" val="GRAPHIC"/>
</p:tagLst>
</file>

<file path=ppt/tags/tag2.xml><?xml version="1.0" encoding="utf-8"?>
<p:tagLst xmlns:p="http://schemas.openxmlformats.org/presentationml/2006/main">
  <p:tag name="KSO_WM_UNIT_PLACING_PICTURE_USER_VIEWPORT" val="{&quot;height&quot;:10178,&quot;width&quot;:19200}"/>
</p:tagLst>
</file>

<file path=ppt/tags/tag3.xml><?xml version="1.0" encoding="utf-8"?>
<p:tagLst xmlns:p="http://schemas.openxmlformats.org/presentationml/2006/main">
  <p:tag name="ISLIDE.DIAGRAM" val="254824"/>
</p:tagLst>
</file>

<file path=ppt/tags/tag4.xml><?xml version="1.0" encoding="utf-8"?>
<p:tagLst xmlns:p="http://schemas.openxmlformats.org/presentationml/2006/main">
  <p:tag name="ISLIDE.DIAGRAM" val="254824"/>
</p:tagLst>
</file>

<file path=ppt/tags/tag5.xml><?xml version="1.0" encoding="utf-8"?>
<p:tagLst xmlns:p="http://schemas.openxmlformats.org/presentationml/2006/main">
  <p:tag name="ISLIDE.DIAGRAM" val="247991"/>
</p:tagLst>
</file>

<file path=ppt/tags/tag6.xml><?xml version="1.0" encoding="utf-8"?>
<p:tagLst xmlns:p="http://schemas.openxmlformats.org/presentationml/2006/main">
  <p:tag name="KSO_WPP_MARK_KEY" val="bbcd654f-cf44-43fe-8b41-eb90788fd145"/>
  <p:tag name="COMMONDATA" val="eyJoZGlkIjoiZWM5YzcwNDMzN2U4ZmQ5ZGRjZjI0NzM0ZDJlZmQ2OW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2432</Words>
  <Application>WPS 演示</Application>
  <PresentationFormat>宽屏</PresentationFormat>
  <Paragraphs>339</Paragraphs>
  <Slides>25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方正兰亭超细黑简体</vt:lpstr>
      <vt:lpstr>黑体</vt:lpstr>
      <vt:lpstr>Calibri</vt:lpstr>
      <vt:lpstr>Arial Unicode MS</vt:lpstr>
      <vt:lpstr>等线 Light</vt:lpstr>
      <vt:lpstr>等线</vt:lpstr>
      <vt:lpstr>Noto Sans CJK Thin</vt:lpstr>
      <vt:lpstr>Calibri</vt:lpstr>
      <vt:lpstr>华文中宋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ZMY</dc:creator>
  <cp:lastModifiedBy>图书馆</cp:lastModifiedBy>
  <cp:revision>52</cp:revision>
  <dcterms:created xsi:type="dcterms:W3CDTF">2022-03-18T01:26:00Z</dcterms:created>
  <dcterms:modified xsi:type="dcterms:W3CDTF">2025-05-19T08:22:36Z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BAE5BDEB8E484BB8BAEC4AA3E6332EAF</vt:lpwstr>
  </property>
  <property fmtid="{D5CDD505-2E9C-101B-9397-08002B2CF9AE}" pid="3" name="KSOProductBuildVer">
    <vt:lpwstr>2052-12.1.0.20784</vt:lpwstr>
  </property>
  <property fmtid="{D5CDD505-2E9C-101B-9397-08002B2CF9AE}" pid="4" name="commondata">
    <vt:lpwstr>eyJoZGlkIjoiNDk2NDI1NDU2NDU4NmNlMGMwYzA3YTllM2ViODhhNGMifQ==</vt:lpwstr>
  </property>
</Properties>
</file>