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42"/>
  </p:notesMasterIdLst>
  <p:handoutMasterIdLst>
    <p:handoutMasterId r:id="rId43"/>
  </p:handoutMasterIdLst>
  <p:sldIdLst>
    <p:sldId id="619" r:id="rId2"/>
    <p:sldId id="838" r:id="rId3"/>
    <p:sldId id="497" r:id="rId4"/>
    <p:sldId id="372" r:id="rId5"/>
    <p:sldId id="480" r:id="rId6"/>
    <p:sldId id="488" r:id="rId7"/>
    <p:sldId id="662" r:id="rId8"/>
    <p:sldId id="418" r:id="rId9"/>
    <p:sldId id="373" r:id="rId10"/>
    <p:sldId id="374" r:id="rId11"/>
    <p:sldId id="375" r:id="rId12"/>
    <p:sldId id="487" r:id="rId13"/>
    <p:sldId id="489" r:id="rId14"/>
    <p:sldId id="378" r:id="rId15"/>
    <p:sldId id="379" r:id="rId16"/>
    <p:sldId id="661" r:id="rId17"/>
    <p:sldId id="380" r:id="rId18"/>
    <p:sldId id="882" r:id="rId19"/>
    <p:sldId id="883" r:id="rId20"/>
    <p:sldId id="884" r:id="rId21"/>
    <p:sldId id="892" r:id="rId22"/>
    <p:sldId id="885" r:id="rId23"/>
    <p:sldId id="886" r:id="rId24"/>
    <p:sldId id="887" r:id="rId25"/>
    <p:sldId id="888" r:id="rId26"/>
    <p:sldId id="889" r:id="rId27"/>
    <p:sldId id="890" r:id="rId28"/>
    <p:sldId id="891" r:id="rId29"/>
    <p:sldId id="726" r:id="rId30"/>
    <p:sldId id="727" r:id="rId31"/>
    <p:sldId id="728" r:id="rId32"/>
    <p:sldId id="396" r:id="rId33"/>
    <p:sldId id="397" r:id="rId34"/>
    <p:sldId id="534" r:id="rId35"/>
    <p:sldId id="390" r:id="rId36"/>
    <p:sldId id="893" r:id="rId37"/>
    <p:sldId id="399" r:id="rId38"/>
    <p:sldId id="369" r:id="rId39"/>
    <p:sldId id="394" r:id="rId40"/>
    <p:sldId id="391" r:id="rId41"/>
  </p:sldIdLst>
  <p:sldSz cx="9144000" cy="6858000" type="screen4x3"/>
  <p:notesSz cx="6858000" cy="9144000"/>
  <p:custDataLst>
    <p:tags r:id="rId44"/>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044" userDrawn="1">
          <p15:clr>
            <a:srgbClr val="A4A3A4"/>
          </p15:clr>
        </p15:guide>
        <p15:guide id="2" pos="2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161F0"/>
    <a:srgbClr val="FF180D"/>
    <a:srgbClr val="FF4F49"/>
    <a:srgbClr val="FFF8FF"/>
    <a:srgbClr val="FFFF00"/>
    <a:srgbClr val="FE0000"/>
    <a:srgbClr val="CC0000"/>
    <a:srgbClr val="CC00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66" autoAdjust="0"/>
  </p:normalViewPr>
  <p:slideViewPr>
    <p:cSldViewPr showGuides="1">
      <p:cViewPr varScale="1">
        <p:scale>
          <a:sx n="88" d="100"/>
          <a:sy n="88" d="100"/>
        </p:scale>
        <p:origin x="1334" y="67"/>
      </p:cViewPr>
      <p:guideLst>
        <p:guide orient="horz" pos="2044"/>
        <p:guide pos="29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864C6FF-607E-48C0-8756-FA38E578F787}" type="doc">
      <dgm:prSet loTypeId="urn:microsoft.com/office/officeart/2009/layout/CircleArrowProcess#1" loCatId="process" qsTypeId="urn:microsoft.com/office/officeart/2005/8/quickstyle/3d1#1" qsCatId="3D" csTypeId="urn:microsoft.com/office/officeart/2005/8/colors/accent1_2#1" csCatId="accent1" phldr="1"/>
      <dgm:spPr/>
      <dgm:t>
        <a:bodyPr/>
        <a:lstStyle/>
        <a:p>
          <a:endParaRPr lang="en-US"/>
        </a:p>
      </dgm:t>
    </dgm:pt>
    <dgm:pt modelId="{FBAAA69D-6CAB-4E34-8E6C-B5DA3C97AC60}">
      <dgm:prSet phldrT="[Text]"/>
      <dgm:spPr/>
      <dgm:t>
        <a:bodyPr/>
        <a:lstStyle/>
        <a:p>
          <a:r>
            <a:rPr lang="zh-CN" altLang="en-US" b="1" dirty="0">
              <a:latin typeface="华文楷体" panose="02010600040101010101" pitchFamily="2" charset="-122"/>
              <a:ea typeface="华文楷体" panose="02010600040101010101" pitchFamily="2" charset="-122"/>
            </a:rPr>
            <a:t>多学科</a:t>
          </a:r>
          <a:endParaRPr lang="en-US" b="1" dirty="0">
            <a:latin typeface="华文楷体" panose="02010600040101010101" pitchFamily="2" charset="-122"/>
            <a:ea typeface="华文楷体" panose="02010600040101010101" pitchFamily="2" charset="-122"/>
          </a:endParaRPr>
        </a:p>
      </dgm:t>
    </dgm:pt>
    <dgm:pt modelId="{97C854AF-BB31-47CC-8750-EB4F94F56954}" type="parTrans" cxnId="{F82BC52B-E891-444C-A6B6-6D6E68693A4D}">
      <dgm:prSet/>
      <dgm:spPr/>
      <dgm:t>
        <a:bodyPr/>
        <a:lstStyle/>
        <a:p>
          <a:endParaRPr lang="en-US"/>
        </a:p>
      </dgm:t>
    </dgm:pt>
    <dgm:pt modelId="{065F45AA-C1C5-4A89-A388-875D09A4E94E}" type="sibTrans" cxnId="{F82BC52B-E891-444C-A6B6-6D6E68693A4D}">
      <dgm:prSet/>
      <dgm:spPr/>
      <dgm:t>
        <a:bodyPr/>
        <a:lstStyle/>
        <a:p>
          <a:endParaRPr lang="en-US"/>
        </a:p>
      </dgm:t>
    </dgm:pt>
    <dgm:pt modelId="{2CF0501B-95AB-404D-B84C-450B3B52673D}">
      <dgm:prSet phldrT="[Text]"/>
      <dgm:spPr/>
      <dgm:t>
        <a:bodyPr/>
        <a:lstStyle/>
        <a:p>
          <a:r>
            <a:rPr lang="zh-CN" altLang="en-US" b="1" dirty="0">
              <a:latin typeface="华文楷体" panose="02010600040101010101" pitchFamily="2" charset="-122"/>
              <a:ea typeface="华文楷体" panose="02010600040101010101" pitchFamily="2" charset="-122"/>
            </a:rPr>
            <a:t>多语言</a:t>
          </a:r>
          <a:endParaRPr lang="en-US" b="1" dirty="0">
            <a:latin typeface="华文楷体" panose="02010600040101010101" pitchFamily="2" charset="-122"/>
            <a:ea typeface="华文楷体" panose="02010600040101010101" pitchFamily="2" charset="-122"/>
          </a:endParaRPr>
        </a:p>
      </dgm:t>
    </dgm:pt>
    <dgm:pt modelId="{37B0964F-EDB3-464E-AE8A-A4E7678DD583}" type="parTrans" cxnId="{C86971A3-568E-4639-8B9F-AE807BB90292}">
      <dgm:prSet/>
      <dgm:spPr/>
      <dgm:t>
        <a:bodyPr/>
        <a:lstStyle/>
        <a:p>
          <a:endParaRPr lang="en-US"/>
        </a:p>
      </dgm:t>
    </dgm:pt>
    <dgm:pt modelId="{A8C5A1B6-4592-40C0-BAAB-9A244735DDB9}" type="sibTrans" cxnId="{C86971A3-568E-4639-8B9F-AE807BB90292}">
      <dgm:prSet/>
      <dgm:spPr/>
      <dgm:t>
        <a:bodyPr/>
        <a:lstStyle/>
        <a:p>
          <a:endParaRPr lang="en-US"/>
        </a:p>
      </dgm:t>
    </dgm:pt>
    <dgm:pt modelId="{E2C61E53-3AF9-4778-B1A4-2C4493FDB90F}" type="pres">
      <dgm:prSet presAssocID="{1864C6FF-607E-48C0-8756-FA38E578F787}" presName="Name0" presStyleCnt="0">
        <dgm:presLayoutVars>
          <dgm:chMax val="7"/>
          <dgm:chPref val="7"/>
          <dgm:dir/>
          <dgm:animLvl val="lvl"/>
        </dgm:presLayoutVars>
      </dgm:prSet>
      <dgm:spPr/>
      <dgm:t>
        <a:bodyPr/>
        <a:lstStyle/>
        <a:p>
          <a:endParaRPr lang="zh-CN" altLang="en-US"/>
        </a:p>
      </dgm:t>
    </dgm:pt>
    <dgm:pt modelId="{BBB4B004-DEC1-4D23-BB7C-1E874ED08CA9}" type="pres">
      <dgm:prSet presAssocID="{FBAAA69D-6CAB-4E34-8E6C-B5DA3C97AC60}" presName="Accent1" presStyleCnt="0"/>
      <dgm:spPr/>
    </dgm:pt>
    <dgm:pt modelId="{B458B53A-C344-4374-84A3-FB425D666076}" type="pres">
      <dgm:prSet presAssocID="{FBAAA69D-6CAB-4E34-8E6C-B5DA3C97AC60}" presName="Accent" presStyleLbl="node1" presStyleIdx="0" presStyleCnt="2" custScaleX="110242" custScaleY="100025"/>
      <dgm:spPr/>
    </dgm:pt>
    <dgm:pt modelId="{4991142A-1BE4-4B70-89CC-CFDE2ECC5A83}" type="pres">
      <dgm:prSet presAssocID="{FBAAA69D-6CAB-4E34-8E6C-B5DA3C97AC60}" presName="Parent1" presStyleLbl="revTx" presStyleIdx="0" presStyleCnt="2">
        <dgm:presLayoutVars>
          <dgm:chMax val="1"/>
          <dgm:chPref val="1"/>
          <dgm:bulletEnabled val="1"/>
        </dgm:presLayoutVars>
      </dgm:prSet>
      <dgm:spPr/>
      <dgm:t>
        <a:bodyPr/>
        <a:lstStyle/>
        <a:p>
          <a:endParaRPr lang="zh-CN" altLang="en-US"/>
        </a:p>
      </dgm:t>
    </dgm:pt>
    <dgm:pt modelId="{346C54C8-BBA7-4A52-932A-74417EDBBCBE}" type="pres">
      <dgm:prSet presAssocID="{2CF0501B-95AB-404D-B84C-450B3B52673D}" presName="Accent2" presStyleCnt="0"/>
      <dgm:spPr/>
    </dgm:pt>
    <dgm:pt modelId="{0361773A-6359-4E4E-AA10-797B265C54C1}" type="pres">
      <dgm:prSet presAssocID="{2CF0501B-95AB-404D-B84C-450B3B52673D}" presName="Accent" presStyleLbl="node1" presStyleIdx="1" presStyleCnt="2" custScaleX="113795" custScaleY="105027" custLinFactNeighborX="-11963" custLinFactNeighborY="135"/>
      <dgm:spPr/>
    </dgm:pt>
    <dgm:pt modelId="{F9ECB3C6-D662-4C35-9040-40D6869C225C}" type="pres">
      <dgm:prSet presAssocID="{2CF0501B-95AB-404D-B84C-450B3B52673D}" presName="Parent2" presStyleLbl="revTx" presStyleIdx="1" presStyleCnt="2" custLinFactNeighborX="-18918" custLinFactNeighborY="6533">
        <dgm:presLayoutVars>
          <dgm:chMax val="1"/>
          <dgm:chPref val="1"/>
          <dgm:bulletEnabled val="1"/>
        </dgm:presLayoutVars>
      </dgm:prSet>
      <dgm:spPr/>
      <dgm:t>
        <a:bodyPr/>
        <a:lstStyle/>
        <a:p>
          <a:endParaRPr lang="zh-CN" altLang="en-US"/>
        </a:p>
      </dgm:t>
    </dgm:pt>
  </dgm:ptLst>
  <dgm:cxnLst>
    <dgm:cxn modelId="{820FD170-4300-4C87-B1FD-564E69ADA63D}" type="presOf" srcId="{2CF0501B-95AB-404D-B84C-450B3B52673D}" destId="{F9ECB3C6-D662-4C35-9040-40D6869C225C}" srcOrd="0" destOrd="0" presId="urn:microsoft.com/office/officeart/2009/layout/CircleArrowProcess#1"/>
    <dgm:cxn modelId="{C86971A3-568E-4639-8B9F-AE807BB90292}" srcId="{1864C6FF-607E-48C0-8756-FA38E578F787}" destId="{2CF0501B-95AB-404D-B84C-450B3B52673D}" srcOrd="1" destOrd="0" parTransId="{37B0964F-EDB3-464E-AE8A-A4E7678DD583}" sibTransId="{A8C5A1B6-4592-40C0-BAAB-9A244735DDB9}"/>
    <dgm:cxn modelId="{F82BC52B-E891-444C-A6B6-6D6E68693A4D}" srcId="{1864C6FF-607E-48C0-8756-FA38E578F787}" destId="{FBAAA69D-6CAB-4E34-8E6C-B5DA3C97AC60}" srcOrd="0" destOrd="0" parTransId="{97C854AF-BB31-47CC-8750-EB4F94F56954}" sibTransId="{065F45AA-C1C5-4A89-A388-875D09A4E94E}"/>
    <dgm:cxn modelId="{7479246E-FDC1-40EA-93C6-0FE58BD4AE41}" type="presOf" srcId="{FBAAA69D-6CAB-4E34-8E6C-B5DA3C97AC60}" destId="{4991142A-1BE4-4B70-89CC-CFDE2ECC5A83}" srcOrd="0" destOrd="0" presId="urn:microsoft.com/office/officeart/2009/layout/CircleArrowProcess#1"/>
    <dgm:cxn modelId="{5372AADF-FF1B-4532-9D33-73F7480E933B}" type="presOf" srcId="{1864C6FF-607E-48C0-8756-FA38E578F787}" destId="{E2C61E53-3AF9-4778-B1A4-2C4493FDB90F}" srcOrd="0" destOrd="0" presId="urn:microsoft.com/office/officeart/2009/layout/CircleArrowProcess#1"/>
    <dgm:cxn modelId="{457FBEA7-1F27-449D-9D76-7F25D5FA5BEA}" type="presParOf" srcId="{E2C61E53-3AF9-4778-B1A4-2C4493FDB90F}" destId="{BBB4B004-DEC1-4D23-BB7C-1E874ED08CA9}" srcOrd="0" destOrd="0" presId="urn:microsoft.com/office/officeart/2009/layout/CircleArrowProcess#1"/>
    <dgm:cxn modelId="{B92AF1E1-6EC0-4254-9142-5072714FC435}" type="presParOf" srcId="{BBB4B004-DEC1-4D23-BB7C-1E874ED08CA9}" destId="{B458B53A-C344-4374-84A3-FB425D666076}" srcOrd="0" destOrd="0" presId="urn:microsoft.com/office/officeart/2009/layout/CircleArrowProcess#1"/>
    <dgm:cxn modelId="{A8F593DB-C606-4093-AF4F-C967C1AD69C6}" type="presParOf" srcId="{E2C61E53-3AF9-4778-B1A4-2C4493FDB90F}" destId="{4991142A-1BE4-4B70-89CC-CFDE2ECC5A83}" srcOrd="1" destOrd="0" presId="urn:microsoft.com/office/officeart/2009/layout/CircleArrowProcess#1"/>
    <dgm:cxn modelId="{CAAF1DAD-56B0-4041-944B-D5643312471F}" type="presParOf" srcId="{E2C61E53-3AF9-4778-B1A4-2C4493FDB90F}" destId="{346C54C8-BBA7-4A52-932A-74417EDBBCBE}" srcOrd="2" destOrd="0" presId="urn:microsoft.com/office/officeart/2009/layout/CircleArrowProcess#1"/>
    <dgm:cxn modelId="{62E56266-7A7D-49C2-B9ED-E1992548A2E8}" type="presParOf" srcId="{346C54C8-BBA7-4A52-932A-74417EDBBCBE}" destId="{0361773A-6359-4E4E-AA10-797B265C54C1}" srcOrd="0" destOrd="0" presId="urn:microsoft.com/office/officeart/2009/layout/CircleArrowProcess#1"/>
    <dgm:cxn modelId="{58C3A54D-DBCE-4410-AEDC-842428081088}" type="presParOf" srcId="{E2C61E53-3AF9-4778-B1A4-2C4493FDB90F}" destId="{F9ECB3C6-D662-4C35-9040-40D6869C225C}" srcOrd="3" destOrd="0" presId="urn:microsoft.com/office/officeart/2009/layout/CircleArrow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8B53A-C344-4374-84A3-FB425D666076}">
      <dsp:nvSpPr>
        <dsp:cNvPr id="0" name=""/>
        <dsp:cNvSpPr/>
      </dsp:nvSpPr>
      <dsp:spPr>
        <a:xfrm>
          <a:off x="1999938" y="-33102"/>
          <a:ext cx="3359239" cy="3047999"/>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91142A-1BE4-4B70-89CC-CFDE2ECC5A83}">
      <dsp:nvSpPr>
        <dsp:cNvPr id="0" name=""/>
        <dsp:cNvSpPr/>
      </dsp:nvSpPr>
      <dsp:spPr bwMode="white">
        <a:xfrm>
          <a:off x="2828973" y="1070501"/>
          <a:ext cx="1700070" cy="84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b="1" kern="1200" dirty="0">
              <a:latin typeface="华文楷体" panose="02010600040101010101" pitchFamily="2" charset="-122"/>
              <a:ea typeface="华文楷体" panose="02010600040101010101" pitchFamily="2" charset="-122"/>
            </a:rPr>
            <a:t>多学科</a:t>
          </a:r>
          <a:endParaRPr lang="en-US" sz="4300" b="1" kern="1200" dirty="0">
            <a:latin typeface="华文楷体" panose="02010600040101010101" pitchFamily="2" charset="-122"/>
            <a:ea typeface="华文楷体" panose="02010600040101010101" pitchFamily="2" charset="-122"/>
          </a:endParaRPr>
        </a:p>
      </dsp:txBody>
      <dsp:txXfrm>
        <a:off x="2828973" y="1070501"/>
        <a:ext cx="1700070" cy="849934"/>
      </dsp:txXfrm>
    </dsp:sp>
    <dsp:sp modelId="{0361773A-6359-4E4E-AA10-797B265C54C1}">
      <dsp:nvSpPr>
        <dsp:cNvPr id="0" name=""/>
        <dsp:cNvSpPr/>
      </dsp:nvSpPr>
      <dsp:spPr>
        <a:xfrm>
          <a:off x="1033261" y="1858147"/>
          <a:ext cx="2978851" cy="2750490"/>
        </a:xfrm>
        <a:prstGeom prst="blockArc">
          <a:avLst>
            <a:gd name="adj1" fmla="val 0"/>
            <a:gd name="adj2" fmla="val 18900000"/>
            <a:gd name="adj3" fmla="val 127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9ECB3C6-D662-4C35-9040-40D6869C225C}">
      <dsp:nvSpPr>
        <dsp:cNvPr id="0" name=""/>
        <dsp:cNvSpPr/>
      </dsp:nvSpPr>
      <dsp:spPr bwMode="white">
        <a:xfrm>
          <a:off x="1657319" y="2880304"/>
          <a:ext cx="1700070" cy="84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zh-CN" altLang="en-US" sz="4300" b="1" kern="1200" dirty="0">
              <a:latin typeface="华文楷体" panose="02010600040101010101" pitchFamily="2" charset="-122"/>
              <a:ea typeface="华文楷体" panose="02010600040101010101" pitchFamily="2" charset="-122"/>
            </a:rPr>
            <a:t>多语言</a:t>
          </a:r>
          <a:endParaRPr lang="en-US" sz="4300" b="1" kern="1200" dirty="0">
            <a:latin typeface="华文楷体" panose="02010600040101010101" pitchFamily="2" charset="-122"/>
            <a:ea typeface="华文楷体" panose="02010600040101010101" pitchFamily="2" charset="-122"/>
          </a:endParaRPr>
        </a:p>
      </dsp:txBody>
      <dsp:txXfrm>
        <a:off x="1657319" y="2880304"/>
        <a:ext cx="1700070" cy="84993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1">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2023/6/27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ltLang="zh-CN"/>
          </a:p>
        </p:txBody>
      </p:sp>
      <p:sp>
        <p:nvSpPr>
          <p:cNvPr id="4100"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a:defRPr/>
            </a:pPr>
            <a:fld id="{24E3CA5D-E383-4345-8047-9665588B57E9}"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417638" y="1163638"/>
            <a:ext cx="4187825" cy="3141662"/>
          </a:xfrm>
          <a:ln>
            <a:solidFill>
              <a:srgbClr val="000000"/>
            </a:solidFill>
            <a:miter lim="800000"/>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en-US" altLang="zh-CN"/>
          </a:p>
          <a:p>
            <a:r>
              <a:rPr lang="en-US" altLang="zh-CN" b="1">
                <a:latin typeface="Open Sans"/>
                <a:ea typeface="Open Sans"/>
                <a:cs typeface="Open Sans"/>
              </a:rPr>
              <a:t>Results of lab experiments, field work, surveys and statistics </a:t>
            </a:r>
            <a:r>
              <a:rPr lang="en-US" altLang="zh-CN">
                <a:latin typeface="Open Sans"/>
                <a:ea typeface="Open Sans"/>
                <a:cs typeface="Open Sans"/>
              </a:rPr>
              <a:t>in the form of datasets, graphs, tables and figures</a:t>
            </a:r>
            <a:br>
              <a:rPr lang="en-US" altLang="zh-CN">
                <a:latin typeface="Open Sans"/>
                <a:ea typeface="Open Sans"/>
                <a:cs typeface="Open Sans"/>
              </a:rPr>
            </a:br>
            <a:endParaRPr lang="en-US" altLang="zh-CN">
              <a:latin typeface="Open Sans"/>
              <a:ea typeface="Open Sans"/>
              <a:cs typeface="Open Sans"/>
            </a:endParaRPr>
          </a:p>
          <a:p>
            <a:r>
              <a:rPr lang="en-US" altLang="zh-CN" b="1">
                <a:latin typeface="Open Sans"/>
                <a:ea typeface="Open Sans"/>
                <a:cs typeface="Open Sans"/>
              </a:rPr>
              <a:t>Detailed descriptions of methodology </a:t>
            </a:r>
            <a:r>
              <a:rPr lang="en-US" altLang="zh-CN">
                <a:latin typeface="Open Sans"/>
                <a:ea typeface="Open Sans"/>
                <a:cs typeface="Open Sans"/>
              </a:rPr>
              <a:t>not found in journal articles</a:t>
            </a:r>
          </a:p>
          <a:p>
            <a:endParaRPr lang="en-US" altLang="zh-CN">
              <a:latin typeface="Open Sans"/>
              <a:ea typeface="Open Sans"/>
              <a:cs typeface="Open Sans"/>
            </a:endParaRPr>
          </a:p>
          <a:p>
            <a:r>
              <a:rPr lang="en-US" altLang="zh-CN">
                <a:latin typeface="Open Sans"/>
                <a:ea typeface="Open Sans"/>
                <a:cs typeface="Open Sans"/>
              </a:rPr>
              <a:t>Add context to journal articles </a:t>
            </a:r>
            <a:r>
              <a:rPr lang="en-US" altLang="zh-CN" b="1">
                <a:latin typeface="Open Sans"/>
                <a:ea typeface="Open Sans"/>
                <a:cs typeface="Open Sans"/>
              </a:rPr>
              <a:t>with hard-to-find data, including negative results</a:t>
            </a:r>
          </a:p>
          <a:p>
            <a:endParaRPr lang="en-US" altLang="zh-CN"/>
          </a:p>
          <a:p>
            <a:r>
              <a:rPr lang="en-US" altLang="zh-CN" b="1">
                <a:latin typeface="Open Sans"/>
                <a:ea typeface="Open Sans"/>
                <a:cs typeface="Open Sans"/>
              </a:rPr>
              <a:t>Critical support for arts, humanities, and social sciences </a:t>
            </a:r>
            <a:r>
              <a:rPr lang="en-US" altLang="zh-CN">
                <a:latin typeface="Open Sans"/>
                <a:ea typeface="Open Sans"/>
                <a:cs typeface="Open Sans"/>
              </a:rPr>
              <a:t>with access to significant primary research and seminal ideas from notable scholars</a:t>
            </a:r>
            <a:br>
              <a:rPr lang="en-US" altLang="zh-CN">
                <a:latin typeface="Open Sans"/>
                <a:ea typeface="Open Sans"/>
                <a:cs typeface="Open Sans"/>
              </a:rPr>
            </a:br>
            <a:endParaRPr lang="en-US" altLang="zh-CN">
              <a:latin typeface="Open Sans"/>
              <a:ea typeface="Open Sans"/>
              <a:cs typeface="Open Sans"/>
            </a:endParaRPr>
          </a:p>
          <a:p>
            <a:r>
              <a:rPr lang="en-US" altLang="zh-CN" b="1">
                <a:latin typeface="Open Sans"/>
                <a:ea typeface="Open Sans"/>
                <a:cs typeface="Open Sans"/>
              </a:rPr>
              <a:t>New dimension to literature reviews: </a:t>
            </a:r>
            <a:r>
              <a:rPr lang="en-US" altLang="zh-CN">
                <a:latin typeface="Open Sans"/>
                <a:ea typeface="Open Sans"/>
                <a:cs typeface="Open Sans"/>
              </a:rPr>
              <a:t>deep coverage, extensive bibliographies, and ideas that otherwise may be missed</a:t>
            </a:r>
            <a:r>
              <a:rPr lang="en-US" altLang="zh-CN" b="1">
                <a:latin typeface="Open Sans"/>
                <a:ea typeface="Open Sans"/>
                <a:cs typeface="Open Sans"/>
              </a:rPr>
              <a:t/>
            </a:r>
            <a:br>
              <a:rPr lang="en-US" altLang="zh-CN" b="1">
                <a:latin typeface="Open Sans"/>
                <a:ea typeface="Open Sans"/>
                <a:cs typeface="Open Sans"/>
              </a:rPr>
            </a:br>
            <a:endParaRPr lang="en-US" altLang="zh-CN" b="1">
              <a:latin typeface="Open Sans"/>
              <a:ea typeface="Open Sans"/>
              <a:cs typeface="Open Sans"/>
            </a:endParaRPr>
          </a:p>
          <a:p>
            <a:r>
              <a:rPr lang="en-US" altLang="zh-CN">
                <a:latin typeface="Open Sans"/>
                <a:ea typeface="Open Sans"/>
                <a:cs typeface="Open Sans"/>
              </a:rPr>
              <a:t>Expose research through </a:t>
            </a:r>
            <a:r>
              <a:rPr lang="en-US" altLang="zh-CN" b="1">
                <a:latin typeface="Open Sans"/>
                <a:ea typeface="Open Sans"/>
                <a:cs typeface="Open Sans"/>
              </a:rPr>
              <a:t>audio, video, data, survey instruments, and other types of digital files</a:t>
            </a:r>
            <a:r>
              <a:rPr lang="en-US" altLang="zh-CN">
                <a:latin typeface="Open Sans"/>
                <a:ea typeface="Open Sans"/>
                <a:cs typeface="Open Sans"/>
              </a:rPr>
              <a:t> included in thousands of works</a:t>
            </a:r>
          </a:p>
          <a:p>
            <a:endParaRPr lang="en-US" altLang="zh-CN"/>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C46CC9-05E2-4D1A-A5D7-0BF6595D32F9}" type="slidenum">
              <a:rPr lang="en-US" altLang="zh-CN" smtClean="0">
                <a:latin typeface="Calibri" panose="020F0502020204030204" pitchFamily="34" charset="0"/>
              </a:rPr>
              <a:t>3</a:t>
            </a:fld>
            <a:endParaRPr lang="en-US" altLang="zh-CN">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a:solidFill>
              <a:srgbClr val="000000"/>
            </a:solidFill>
            <a:miter lim="800000"/>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en-US" altLang="zh-CN" i="1"/>
              <a:t>Became the </a:t>
            </a:r>
            <a:r>
              <a:rPr lang="en-US" altLang="zh-CN" b="1" i="1"/>
              <a:t>Repository for the National Collection in</a:t>
            </a:r>
          </a:p>
          <a:p>
            <a:r>
              <a:rPr lang="en-US" altLang="zh-CN" i="1"/>
              <a:t>the 1950’s, by consensus of the Association of Research</a:t>
            </a:r>
          </a:p>
          <a:p>
            <a:r>
              <a:rPr lang="en-US" altLang="zh-CN" i="1"/>
              <a:t>Libraries</a:t>
            </a:r>
            <a:endParaRPr lang="en-US" altLang="zh-CN"/>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D1D2B88-FD2A-48DB-BF6B-D1BD85E888DA}" type="slidenum">
              <a:rPr lang="en-US" altLang="zh-CN" smtClean="0">
                <a:latin typeface="Arial" panose="020B0604020202020204" pitchFamily="34" charset="0"/>
              </a:rPr>
              <a:t>4</a:t>
            </a:fld>
            <a:endParaRPr lang="en-US" altLang="zh-CN">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Rot="1" noChangeAspect="1" noChangeArrowheads="1" noTextEdit="1"/>
          </p:cNvSpPr>
          <p:nvPr>
            <p:ph type="sldImg"/>
          </p:nvPr>
        </p:nvSpPr>
        <p:spPr>
          <a:solidFill>
            <a:srgbClr val="FFFFFF"/>
          </a:solidFill>
          <a:ln>
            <a:solidFill>
              <a:srgbClr val="000000"/>
            </a:solidFill>
            <a:miter lim="800000"/>
          </a:ln>
        </p:spPr>
      </p:sp>
      <p:sp>
        <p:nvSpPr>
          <p:cNvPr id="1433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en-US" altLang="zh-CN">
                <a:solidFill>
                  <a:srgbClr val="333333"/>
                </a:solidFill>
                <a:cs typeface="Arial" panose="020B0604020202020204" pitchFamily="34" charset="0"/>
                <a:sym typeface="Arial" panose="020B0604020202020204" pitchFamily="34"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a:solidFill>
              <a:srgbClr val="000000"/>
            </a:solidFill>
            <a:miter lim="800000"/>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zh-CN" altLang="zh-CN"/>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36D798A-31CD-4F75-A70B-748F110DEF05}" type="slidenum">
              <a:rPr lang="en-US" altLang="zh-CN" smtClean="0">
                <a:latin typeface="Arial" panose="020B0604020202020204" pitchFamily="34" charset="0"/>
              </a:rPr>
              <a:t>10</a:t>
            </a:fld>
            <a:endParaRPr lang="en-US" altLang="zh-CN">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a:solidFill>
              <a:srgbClr val="000000"/>
            </a:solidFill>
            <a:miter lim="800000"/>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zh-CN" altLang="zh-CN"/>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31319F1-7A45-4F79-A097-D6DF526CE3CA}" type="slidenum">
              <a:rPr lang="en-US" altLang="zh-CN" smtClean="0">
                <a:latin typeface="Arial" panose="020B0604020202020204" pitchFamily="34" charset="0"/>
              </a:rPr>
              <a:t>11</a:t>
            </a:fld>
            <a:endParaRPr lang="en-US" altLang="zh-C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a:solidFill>
              <a:srgbClr val="000000"/>
            </a:solidFill>
            <a:miter lim="800000"/>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zh-CN" altLang="zh-CN"/>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A602608-7011-47EC-AF9E-246B5502ACDE}" type="slidenum">
              <a:rPr lang="en-US" altLang="zh-CN" smtClean="0">
                <a:latin typeface="Arial" panose="020B0604020202020204" pitchFamily="34" charset="0"/>
              </a:rPr>
              <a:t>15</a:t>
            </a:fld>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r="5"/>
          <a:stretch>
            <a:fillRect/>
          </a:stretch>
        </p:blipFill>
        <p:spPr bwMode="auto">
          <a:xfrm>
            <a:off x="34925" y="2382838"/>
            <a:ext cx="90709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p:nvPr/>
        </p:nvGrpSpPr>
        <p:grpSpPr bwMode="auto">
          <a:xfrm>
            <a:off x="34925" y="4292600"/>
            <a:ext cx="9074150" cy="2520950"/>
            <a:chOff x="0" y="0"/>
            <a:chExt cx="5760" cy="1680"/>
          </a:xfrm>
        </p:grpSpPr>
        <p:sp>
          <p:nvSpPr>
            <p:cNvPr id="6" name="Rectangle 4"/>
            <p:cNvSpPr>
              <a:spLocks noChangeArrowheads="1"/>
            </p:cNvSpPr>
            <p:nvPr userDrawn="1"/>
          </p:nvSpPr>
          <p:spPr bwMode="auto">
            <a:xfrm>
              <a:off x="0" y="0"/>
              <a:ext cx="5760" cy="1680"/>
            </a:xfrm>
            <a:prstGeom prst="rect">
              <a:avLst/>
            </a:prstGeom>
            <a:solidFill>
              <a:schemeClr val="bg2"/>
            </a:solidFill>
            <a:ln>
              <a:noFill/>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zh-CN" altLang="en-US">
                <a:ea typeface="宋体" panose="02010600030101010101" pitchFamily="2" charset="-122"/>
              </a:endParaRPr>
            </a:p>
          </p:txBody>
        </p:sp>
        <p:sp>
          <p:nvSpPr>
            <p:cNvPr id="7" name="Rectangle 5"/>
            <p:cNvSpPr>
              <a:spLocks noChangeArrowheads="1"/>
            </p:cNvSpPr>
            <p:nvPr userDrawn="1"/>
          </p:nvSpPr>
          <p:spPr bwMode="auto">
            <a:xfrm>
              <a:off x="0" y="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ln>
            <a:effectLst/>
          </p:spPr>
          <p:txBody>
            <a:bodyPr wrap="none" anchor="ctr"/>
            <a:lstStyle/>
            <a:p>
              <a:pPr>
                <a:defRPr/>
              </a:pPr>
              <a:endParaRPr lang="zh-CN" altLang="en-US">
                <a:ea typeface="宋体" panose="02010600030101010101" pitchFamily="2" charset="-122"/>
              </a:endParaRPr>
            </a:p>
          </p:txBody>
        </p:sp>
      </p:grpSp>
      <p:sp>
        <p:nvSpPr>
          <p:cNvPr id="8" name="Rectangle 6"/>
          <p:cNvSpPr>
            <a:spLocks noChangeArrowheads="1"/>
          </p:cNvSpPr>
          <p:nvPr/>
        </p:nvSpPr>
        <p:spPr bwMode="auto">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w="9525">
            <a:noFill/>
            <a:miter lim="800000"/>
          </a:ln>
          <a:effectLst/>
        </p:spPr>
        <p:txBody>
          <a:bodyPr wrap="none" anchor="ctr"/>
          <a:lstStyle/>
          <a:p>
            <a:pPr>
              <a:defRPr/>
            </a:pPr>
            <a:endParaRPr lang="zh-CN" altLang="en-US">
              <a:ea typeface="宋体" panose="02010600030101010101" pitchFamily="2" charset="-122"/>
            </a:endParaRPr>
          </a:p>
        </p:txBody>
      </p:sp>
      <p:grpSp>
        <p:nvGrpSpPr>
          <p:cNvPr id="9" name="Group 7"/>
          <p:cNvGrpSpPr/>
          <p:nvPr/>
        </p:nvGrpSpPr>
        <p:grpSpPr bwMode="auto">
          <a:xfrm>
            <a:off x="0" y="0"/>
            <a:ext cx="9144000" cy="6856413"/>
            <a:chOff x="0" y="0"/>
            <a:chExt cx="5763" cy="4319"/>
          </a:xfrm>
        </p:grpSpPr>
        <p:sp>
          <p:nvSpPr>
            <p:cNvPr id="10" name="AutoShape 8"/>
            <p:cNvSpPr>
              <a:spLocks noChangeArrowheads="1"/>
            </p:cNvSpPr>
            <p:nvPr userDrawn="1"/>
          </p:nvSpPr>
          <p:spPr bwMode="auto">
            <a:xfrm>
              <a:off x="27" y="24"/>
              <a:ext cx="5712" cy="4272"/>
            </a:xfrm>
            <a:prstGeom prst="roundRect">
              <a:avLst>
                <a:gd name="adj" fmla="val 6227"/>
              </a:avLst>
            </a:prstGeom>
            <a:noFill/>
            <a:ln w="76200">
              <a:solidFill>
                <a:schemeClr val="bg1"/>
              </a:solidFill>
              <a:rou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zh-CN" altLang="en-US">
                <a:ea typeface="宋体" panose="02010600030101010101" pitchFamily="2" charset="-122"/>
              </a:endParaRPr>
            </a:p>
          </p:txBody>
        </p:sp>
        <p:sp>
          <p:nvSpPr>
            <p:cNvPr id="11" name="未知"/>
            <p:cNvSpPr/>
            <p:nvPr userDrawn="1"/>
          </p:nvSpPr>
          <p:spPr bwMode="auto">
            <a:xfrm>
              <a:off x="3" y="0"/>
              <a:ext cx="288" cy="288"/>
            </a:xfrm>
            <a:custGeom>
              <a:avLst/>
              <a:gdLst>
                <a:gd name="T0" fmla="*/ 0 w 336"/>
                <a:gd name="T1" fmla="*/ 2 h 384"/>
                <a:gd name="T2" fmla="*/ 0 w 336"/>
                <a:gd name="T3" fmla="*/ 2 h 384"/>
                <a:gd name="T4" fmla="*/ 5 w 336"/>
                <a:gd name="T5" fmla="*/ 2 h 384"/>
                <a:gd name="T6" fmla="*/ 10 w 336"/>
                <a:gd name="T7" fmla="*/ 2 h 384"/>
                <a:gd name="T8" fmla="*/ 1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未知"/>
            <p:cNvSpPr/>
            <p:nvPr userDrawn="1"/>
          </p:nvSpPr>
          <p:spPr bwMode="auto">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未知"/>
            <p:cNvSpPr/>
            <p:nvPr userDrawn="1"/>
          </p:nvSpPr>
          <p:spPr bwMode="auto">
            <a:xfrm rot="10769190">
              <a:off x="5522" y="4031"/>
              <a:ext cx="232" cy="287"/>
            </a:xfrm>
            <a:custGeom>
              <a:avLst/>
              <a:gdLst>
                <a:gd name="T0" fmla="*/ 0 w 336"/>
                <a:gd name="T1" fmla="*/ 1 h 384"/>
                <a:gd name="T2" fmla="*/ 0 w 336"/>
                <a:gd name="T3" fmla="*/ 1 h 384"/>
                <a:gd name="T4" fmla="*/ 1 w 336"/>
                <a:gd name="T5" fmla="*/ 1 h 384"/>
                <a:gd name="T6" fmla="*/ 1 w 336"/>
                <a:gd name="T7" fmla="*/ 1 h 384"/>
                <a:gd name="T8" fmla="*/ 1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未知"/>
            <p:cNvSpPr/>
            <p:nvPr userDrawn="1"/>
          </p:nvSpPr>
          <p:spPr bwMode="auto">
            <a:xfrm rot="5400000">
              <a:off x="5475" y="0"/>
              <a:ext cx="288" cy="288"/>
            </a:xfrm>
            <a:custGeom>
              <a:avLst/>
              <a:gdLst>
                <a:gd name="T0" fmla="*/ 0 w 336"/>
                <a:gd name="T1" fmla="*/ 2 h 384"/>
                <a:gd name="T2" fmla="*/ 0 w 336"/>
                <a:gd name="T3" fmla="*/ 2 h 384"/>
                <a:gd name="T4" fmla="*/ 5 w 336"/>
                <a:gd name="T5" fmla="*/ 2 h 384"/>
                <a:gd name="T6" fmla="*/ 10 w 336"/>
                <a:gd name="T7" fmla="*/ 2 h 384"/>
                <a:gd name="T8" fmla="*/ 1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61" name="Rectangle 13"/>
          <p:cNvSpPr>
            <a:spLocks noGrp="1" noChangeArrowheads="1"/>
          </p:cNvSpPr>
          <p:nvPr>
            <p:ph type="ctrTitle" sz="quarter"/>
          </p:nvPr>
        </p:nvSpPr>
        <p:spPr bwMode="auto">
          <a:xfrm>
            <a:off x="539750" y="1268413"/>
            <a:ext cx="8153400" cy="814387"/>
          </a:xfrm>
          <a:prstGeom prst="rect">
            <a:avLst/>
          </a:prstGeom>
          <a:noFill/>
          <a:ln>
            <a:miter lim="800000"/>
          </a:ln>
        </p:spPr>
        <p:txBody>
          <a:bodyPr vert="horz" wrap="square" lIns="91440" tIns="45720" rIns="91440" bIns="45720" numCol="1" anchor="ctr" anchorCtr="0" compatLnSpc="1"/>
          <a:lstStyle>
            <a:lvl1pPr algn="ctr">
              <a:defRPr sz="3600"/>
            </a:lvl1pPr>
          </a:lstStyle>
          <a:p>
            <a:r>
              <a:rPr lang="zh-CN" altLang="en-US"/>
              <a:t>单击此处编辑母版标题样式</a:t>
            </a:r>
          </a:p>
        </p:txBody>
      </p:sp>
      <p:sp>
        <p:nvSpPr>
          <p:cNvPr id="2062" name="Rectangle 14"/>
          <p:cNvSpPr>
            <a:spLocks noGrp="1" noChangeArrowheads="1"/>
          </p:cNvSpPr>
          <p:nvPr>
            <p:ph type="subTitle" sz="quarter" idx="1"/>
          </p:nvPr>
        </p:nvSpPr>
        <p:spPr bwMode="auto">
          <a:xfrm>
            <a:off x="1476375" y="5013325"/>
            <a:ext cx="6400800" cy="533400"/>
          </a:xfrm>
          <a:prstGeom prst="rect">
            <a:avLst/>
          </a:prstGeom>
          <a:noFill/>
          <a:ln>
            <a:miter lim="800000"/>
          </a:ln>
        </p:spPr>
        <p:txBody>
          <a:bodyPr vert="horz" wrap="square" lIns="91440" tIns="45720" rIns="91440" bIns="45720" numCol="1" anchor="t" anchorCtr="0" compatLnSpc="1"/>
          <a:lstStyle>
            <a:lvl1pPr marL="0" indent="0" algn="ctr">
              <a:buFont typeface="Wingdings" panose="05000000000000000000" pitchFamily="2" charset="2"/>
              <a:buNone/>
              <a:defRPr sz="1600" b="1">
                <a:solidFill>
                  <a:schemeClr val="tx2"/>
                </a:solidFill>
              </a:defRPr>
            </a:lvl1pPr>
          </a:lstStyle>
          <a:p>
            <a:r>
              <a:rPr lang="zh-CN" altLang="en-US"/>
              <a:t>单击此处编辑母版副标题样式</a:t>
            </a:r>
          </a:p>
        </p:txBody>
      </p:sp>
      <p:sp>
        <p:nvSpPr>
          <p:cNvPr id="15" name="Rectangle 15"/>
          <p:cNvSpPr>
            <a:spLocks noGrp="1" noChangeArrowheads="1"/>
          </p:cNvSpPr>
          <p:nvPr>
            <p:ph type="dt" sz="quarter" idx="10"/>
          </p:nvPr>
        </p:nvSpPr>
        <p:spPr bwMode="auto">
          <a:xfrm>
            <a:off x="457200" y="6519863"/>
            <a:ext cx="2133600" cy="152400"/>
          </a:xfrm>
          <a:prstGeom prst="rect">
            <a:avLst/>
          </a:prstGeom>
          <a:ln>
            <a:miter lim="800000"/>
          </a:ln>
        </p:spPr>
        <p:txBody>
          <a:bodyPr vert="horz" wrap="square" lIns="91440" tIns="45720" rIns="91440" bIns="45720" numCol="1" anchor="t" anchorCtr="0" compatLnSpc="1"/>
          <a:lstStyle>
            <a:lvl1pPr eaLnBrk="1" hangingPunct="1">
              <a:defRPr sz="1400">
                <a:effectLst>
                  <a:outerShdw blurRad="38100" dist="38100" dir="2700000" algn="tl">
                    <a:srgbClr val="C0C0C0"/>
                  </a:outerShdw>
                </a:effectLst>
                <a:ea typeface="Gulim" pitchFamily="34" charset="-127"/>
              </a:defRPr>
            </a:lvl1pPr>
          </a:lstStyle>
          <a:p>
            <a:pPr>
              <a:defRPr/>
            </a:pPr>
            <a:endParaRPr lang="en-US" altLang="zh-CN"/>
          </a:p>
        </p:txBody>
      </p:sp>
      <p:sp>
        <p:nvSpPr>
          <p:cNvPr id="16" name="Rectangle 16"/>
          <p:cNvSpPr>
            <a:spLocks noGrp="1" noChangeArrowheads="1"/>
          </p:cNvSpPr>
          <p:nvPr>
            <p:ph type="ftr" sz="quarter" idx="11"/>
          </p:nvPr>
        </p:nvSpPr>
        <p:spPr bwMode="auto">
          <a:xfrm>
            <a:off x="3124200" y="6519863"/>
            <a:ext cx="2895600" cy="152400"/>
          </a:xfrm>
          <a:prstGeom prst="rect">
            <a:avLst/>
          </a:prstGeom>
          <a:ln>
            <a:miter lim="800000"/>
          </a:ln>
        </p:spPr>
        <p:txBody>
          <a:bodyPr vert="horz" wrap="square" lIns="91440" tIns="45720" rIns="91440" bIns="45720" numCol="1" anchor="t" anchorCtr="0" compatLnSpc="1"/>
          <a:lstStyle>
            <a:lvl1pPr algn="ctr" eaLnBrk="1" hangingPunct="1">
              <a:defRPr sz="1400">
                <a:effectLst>
                  <a:outerShdw blurRad="38100" dist="38100" dir="2700000" algn="tl">
                    <a:srgbClr val="C0C0C0"/>
                  </a:outerShdw>
                </a:effectLst>
                <a:ea typeface="Gulim" pitchFamily="34" charset="-127"/>
              </a:defRPr>
            </a:lvl1pPr>
          </a:lstStyle>
          <a:p>
            <a:pPr>
              <a:defRPr/>
            </a:pPr>
            <a:endParaRPr lang="en-US" altLang="zh-CN"/>
          </a:p>
        </p:txBody>
      </p:sp>
      <p:sp>
        <p:nvSpPr>
          <p:cNvPr id="17" name="Rectangle 17"/>
          <p:cNvSpPr>
            <a:spLocks noGrp="1" noChangeArrowheads="1"/>
          </p:cNvSpPr>
          <p:nvPr>
            <p:ph type="sldNum" sz="quarter" idx="12"/>
          </p:nvPr>
        </p:nvSpPr>
        <p:spPr bwMode="auto">
          <a:xfrm>
            <a:off x="6553200" y="6519863"/>
            <a:ext cx="2133600" cy="152400"/>
          </a:xfrm>
          <a:prstGeom prst="rect">
            <a:avLst/>
          </a:prstGeom>
          <a:ln>
            <a:miter lim="800000"/>
          </a:ln>
        </p:spPr>
        <p:txBody>
          <a:bodyPr vert="horz" wrap="square" lIns="91440" tIns="45720" rIns="91440" bIns="45720" numCol="1" anchor="t" anchorCtr="0" compatLnSpc="1"/>
          <a:lstStyle>
            <a:lvl1pPr algn="r" eaLnBrk="1" hangingPunct="1">
              <a:defRPr sz="1400">
                <a:effectLst>
                  <a:outerShdw blurRad="38100" dist="38100" dir="2700000" algn="tl">
                    <a:srgbClr val="C0C0C0"/>
                  </a:outerShdw>
                </a:effectLst>
                <a:ea typeface="Gulim" pitchFamily="34" charset="-127"/>
              </a:defRPr>
            </a:lvl1pPr>
          </a:lstStyle>
          <a:p>
            <a:pPr>
              <a:defRPr/>
            </a:pPr>
            <a:fld id="{8A49859E-B0BE-4E51-8174-5C44EB467D57}" type="slidenum">
              <a:rPr lang="ko-KR" altLang="en-US"/>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38588"/>
            <a:ext cx="4038600" cy="21875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line and Content-No Q-Mktg bar">
    <p:bg>
      <p:bgPr>
        <a:solidFill>
          <a:schemeClr val="bg1"/>
        </a:solidFill>
        <a:effectLst/>
      </p:bgPr>
    </p:bg>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32550"/>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6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740" y="182881"/>
            <a:ext cx="8229600" cy="680720"/>
          </a:xfrm>
        </p:spPr>
        <p:txBody>
          <a:bodyPr anchor="t">
            <a:noAutofit/>
          </a:bodyPr>
          <a:lstStyle>
            <a:lvl1pPr>
              <a:defRPr sz="3300" b="1" i="0" baseline="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411481" y="1562688"/>
            <a:ext cx="7616852" cy="4404061"/>
          </a:xfrm>
        </p:spPr>
        <p:txBody>
          <a:bodyPr/>
          <a:lstStyle>
            <a:lvl1pPr>
              <a:lnSpc>
                <a:spcPct val="120000"/>
              </a:lnSpc>
              <a:spcBef>
                <a:spcPts val="0"/>
              </a:spcBef>
              <a:spcAft>
                <a:spcPts val="450"/>
              </a:spcAft>
              <a:defRPr b="0" i="0" spc="23" baseline="0">
                <a:latin typeface="+mj-lt"/>
                <a:ea typeface="Open Sans Light" charset="0"/>
                <a:cs typeface="Open Sans Light" charset="0"/>
              </a:defRPr>
            </a:lvl1pPr>
            <a:lvl2pPr>
              <a:lnSpc>
                <a:spcPct val="120000"/>
              </a:lnSpc>
              <a:spcBef>
                <a:spcPts val="0"/>
              </a:spcBef>
              <a:spcAft>
                <a:spcPts val="450"/>
              </a:spcAft>
              <a:defRPr b="0" i="0" spc="23" baseline="0">
                <a:latin typeface="+mj-lt"/>
                <a:ea typeface="Open Sans Light" charset="0"/>
                <a:cs typeface="Open Sans Light" charset="0"/>
              </a:defRPr>
            </a:lvl2pPr>
            <a:lvl3pPr>
              <a:lnSpc>
                <a:spcPct val="120000"/>
              </a:lnSpc>
              <a:spcBef>
                <a:spcPts val="0"/>
              </a:spcBef>
              <a:spcAft>
                <a:spcPts val="450"/>
              </a:spcAft>
              <a:defRPr b="0" i="0" spc="23" baseline="0">
                <a:latin typeface="+mj-lt"/>
                <a:ea typeface="Open Sans Light" charset="0"/>
                <a:cs typeface="Open Sans Light" charset="0"/>
              </a:defRPr>
            </a:lvl3pPr>
            <a:lvl4pPr>
              <a:lnSpc>
                <a:spcPct val="120000"/>
              </a:lnSpc>
              <a:spcBef>
                <a:spcPts val="0"/>
              </a:spcBef>
              <a:spcAft>
                <a:spcPts val="450"/>
              </a:spcAft>
              <a:defRPr b="0" i="0" spc="23" baseline="0">
                <a:latin typeface="+mj-lt"/>
                <a:ea typeface="Open Sans Light" charset="0"/>
                <a:cs typeface="Open Sans Light" charset="0"/>
              </a:defRPr>
            </a:lvl4pPr>
            <a:lvl5pPr>
              <a:lnSpc>
                <a:spcPct val="120000"/>
              </a:lnSpc>
              <a:spcBef>
                <a:spcPts val="0"/>
              </a:spcBef>
              <a:spcAft>
                <a:spcPts val="450"/>
              </a:spcAft>
              <a:defRPr b="0" i="0" spc="23"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205740" y="872785"/>
            <a:ext cx="8229839" cy="689902"/>
          </a:xfrm>
        </p:spPr>
        <p:txBody>
          <a:bodyPr/>
          <a:lstStyle>
            <a:lvl1pPr marL="0" indent="0">
              <a:buNone/>
              <a:defRPr i="1">
                <a:solidFill>
                  <a:srgbClr val="5D5B55"/>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7" name="Slide Number Placeholder 5"/>
          <p:cNvSpPr>
            <a:spLocks noGrp="1"/>
          </p:cNvSpPr>
          <p:nvPr>
            <p:ph type="sldNum" sz="quarter" idx="14"/>
          </p:nvPr>
        </p:nvSpPr>
        <p:spPr>
          <a:xfrm>
            <a:off x="8780463" y="6419850"/>
            <a:ext cx="363537" cy="438150"/>
          </a:xfrm>
        </p:spPr>
        <p:txBody>
          <a:bodyPr vert="horz" wrap="square" lIns="91440" tIns="45720" rIns="91440" bIns="45720" numCol="1" anchor="t" anchorCtr="0" compatLnSpc="1"/>
          <a:lstStyle>
            <a:lvl1pPr>
              <a:defRPr b="1">
                <a:solidFill>
                  <a:schemeClr val="bg1"/>
                </a:solidFill>
                <a:ea typeface="Open Sans Semibold"/>
                <a:cs typeface="Open Sans Semibold"/>
              </a:defRPr>
            </a:lvl1pPr>
          </a:lstStyle>
          <a:p>
            <a:pPr>
              <a:defRPr/>
            </a:pPr>
            <a:fld id="{BC953280-DBDE-461F-B076-E89C5ED92BC9}"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bwMode="auto">
          <a:xfrm>
            <a:off x="0" y="285750"/>
            <a:ext cx="9155113" cy="911225"/>
            <a:chOff x="0" y="0"/>
            <a:chExt cx="5768" cy="635"/>
          </a:xfrm>
        </p:grpSpPr>
        <p:sp>
          <p:nvSpPr>
            <p:cNvPr id="1032" name="Rectangle 3"/>
            <p:cNvSpPr>
              <a:spLocks noChangeArrowheads="1"/>
            </p:cNvSpPr>
            <p:nvPr userDrawn="1"/>
          </p:nvSpPr>
          <p:spPr bwMode="auto">
            <a:xfrm>
              <a:off x="2" y="0"/>
              <a:ext cx="5766" cy="635"/>
            </a:xfrm>
            <a:prstGeom prst="rect">
              <a:avLst/>
            </a:prstGeom>
            <a:gradFill rotWithShape="1">
              <a:gsLst>
                <a:gs pos="0">
                  <a:schemeClr val="accent1"/>
                </a:gs>
                <a:gs pos="100000">
                  <a:schemeClr val="tx1"/>
                </a:gs>
              </a:gsLst>
              <a:lin ang="0" scaled="1"/>
            </a:gradFill>
            <a:ln>
              <a:noFill/>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zh-CN" altLang="en-US">
                <a:ea typeface="宋体" panose="02010600030101010101" pitchFamily="2" charset="-122"/>
              </a:endParaRPr>
            </a:p>
          </p:txBody>
        </p:sp>
        <p:sp>
          <p:nvSpPr>
            <p:cNvPr id="1028" name="未知"/>
            <p:cNvSpPr/>
            <p:nvPr userDrawn="1"/>
          </p:nvSpPr>
          <p:spPr bwMode="auto">
            <a:xfrm flipH="1" flipV="1">
              <a:off x="2266" y="0"/>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ln>
            <a:effectLst/>
          </p:spPr>
          <p:txBody>
            <a:bodyPr/>
            <a:lstStyle/>
            <a:p>
              <a:pPr>
                <a:defRPr/>
              </a:pPr>
              <a:endParaRPr lang="zh-CN" altLang="en-US">
                <a:ea typeface="宋体" panose="02010600030101010101" pitchFamily="2" charset="-122"/>
              </a:endParaRPr>
            </a:p>
          </p:txBody>
        </p:sp>
        <p:sp>
          <p:nvSpPr>
            <p:cNvPr id="2" name="未知"/>
            <p:cNvSpPr/>
            <p:nvPr userDrawn="1"/>
          </p:nvSpPr>
          <p:spPr bwMode="auto">
            <a:xfrm>
              <a:off x="0" y="318"/>
              <a:ext cx="3702" cy="312"/>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ln>
            <a:effectLst/>
          </p:spPr>
          <p:txBody>
            <a:bodyPr/>
            <a:lstStyle/>
            <a:p>
              <a:pPr>
                <a:defRPr/>
              </a:pPr>
              <a:endParaRPr lang="zh-CN" altLang="en-US">
                <a:ea typeface="宋体" panose="02010600030101010101" pitchFamily="2" charset="-122"/>
              </a:endParaRPr>
            </a:p>
          </p:txBody>
        </p:sp>
      </p:grpSp>
      <p:sp>
        <p:nvSpPr>
          <p:cNvPr id="1030" name="Rectangle 6"/>
          <p:cNvSpPr>
            <a:spLocks noChangeArrowheads="1"/>
          </p:cNvSpPr>
          <p:nvPr/>
        </p:nvSpPr>
        <p:spPr bwMode="auto">
          <a:xfrm>
            <a:off x="0"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ln>
          <a:effectLst/>
        </p:spPr>
        <p:txBody>
          <a:bodyPr wrap="none" anchor="ctr"/>
          <a:lstStyle/>
          <a:p>
            <a:pPr>
              <a:defRPr/>
            </a:pPr>
            <a:endParaRPr lang="zh-CN" altLang="en-US">
              <a:ea typeface="宋体" panose="02010600030101010101" pitchFamily="2" charset="-122"/>
            </a:endParaRPr>
          </a:p>
        </p:txBody>
      </p:sp>
      <p:sp>
        <p:nvSpPr>
          <p:cNvPr id="1031" name="Rectangle 7"/>
          <p:cNvSpPr>
            <a:spLocks noChangeArrowheads="1"/>
          </p:cNvSpPr>
          <p:nvPr/>
        </p:nvSpPr>
        <p:spPr bwMode="auto">
          <a:xfrm>
            <a:off x="11113" y="1235075"/>
            <a:ext cx="9132887" cy="158750"/>
          </a:xfrm>
          <a:prstGeom prst="rect">
            <a:avLst/>
          </a:prstGeom>
          <a:gradFill rotWithShape="0">
            <a:gsLst>
              <a:gs pos="0">
                <a:schemeClr val="bg2"/>
              </a:gs>
              <a:gs pos="100000">
                <a:schemeClr val="bg2">
                  <a:gamma/>
                  <a:tint val="0"/>
                  <a:invGamma/>
                </a:schemeClr>
              </a:gs>
            </a:gsLst>
            <a:lin ang="5400000" scaled="1"/>
          </a:gradFill>
          <a:ln w="9525">
            <a:noFill/>
            <a:miter lim="800000"/>
          </a:ln>
          <a:effectLst/>
        </p:spPr>
        <p:txBody>
          <a:bodyPr wrap="none" anchor="ctr"/>
          <a:lstStyle/>
          <a:p>
            <a:pPr>
              <a:defRPr/>
            </a:pPr>
            <a:endParaRPr lang="zh-CN" altLang="en-US">
              <a:ea typeface="宋体" panose="02010600030101010101" pitchFamily="2" charset="-122"/>
            </a:endParaRPr>
          </a:p>
        </p:txBody>
      </p:sp>
      <p:pic>
        <p:nvPicPr>
          <p:cNvPr id="1029" name="Picture 8" descr="Untitled-1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3825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Untitled-1 copy"/>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1550" y="765175"/>
            <a:ext cx="3587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a 拷贝"/>
          <p:cNvPicPr>
            <a:picLocks noChangeAspect="1" noChangeArrowheads="1"/>
          </p:cNvPicPr>
          <p:nvPr userDrawn="1"/>
        </p:nvPicPr>
        <p:blipFill>
          <a:blip r:embed="rId17">
            <a:clrChange>
              <a:clrFrom>
                <a:srgbClr val="FDFDFD"/>
              </a:clrFrom>
              <a:clrTo>
                <a:srgbClr val="FDFDFD">
                  <a:alpha val="0"/>
                </a:srgbClr>
              </a:clrTo>
            </a:clrChange>
            <a:extLst>
              <a:ext uri="{28A0092B-C50C-407E-A947-70E740481C1C}">
                <a14:useLocalDpi xmlns:a14="http://schemas.microsoft.com/office/drawing/2010/main" val="0"/>
              </a:ext>
            </a:extLst>
          </a:blip>
          <a:srcRect l="11267" r="30153" b="9283"/>
          <a:stretch>
            <a:fillRect/>
          </a:stretch>
        </p:blipFill>
        <p:spPr bwMode="auto">
          <a:xfrm>
            <a:off x="8101013" y="260350"/>
            <a:ext cx="104298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Verdana" panose="020B0604030504040204" pitchFamily="34" charset="0"/>
        </a:defRPr>
      </a:lvl2pPr>
      <a:lvl3pPr algn="r" rtl="0" eaLnBrk="0" fontAlgn="base" hangingPunct="0">
        <a:spcBef>
          <a:spcPct val="0"/>
        </a:spcBef>
        <a:spcAft>
          <a:spcPct val="0"/>
        </a:spcAft>
        <a:defRPr sz="3200">
          <a:solidFill>
            <a:schemeClr val="bg1"/>
          </a:solidFill>
          <a:latin typeface="Verdana" panose="020B0604030504040204" pitchFamily="34" charset="0"/>
        </a:defRPr>
      </a:lvl3pPr>
      <a:lvl4pPr algn="r" rtl="0" eaLnBrk="0" fontAlgn="base" hangingPunct="0">
        <a:spcBef>
          <a:spcPct val="0"/>
        </a:spcBef>
        <a:spcAft>
          <a:spcPct val="0"/>
        </a:spcAft>
        <a:defRPr sz="3200">
          <a:solidFill>
            <a:schemeClr val="bg1"/>
          </a:solidFill>
          <a:latin typeface="Verdana" panose="020B0604030504040204" pitchFamily="34" charset="0"/>
        </a:defRPr>
      </a:lvl4pPr>
      <a:lvl5pPr algn="r" rtl="0" eaLnBrk="0" fontAlgn="base" hangingPunct="0">
        <a:spcBef>
          <a:spcPct val="0"/>
        </a:spcBef>
        <a:spcAft>
          <a:spcPct val="0"/>
        </a:spcAft>
        <a:defRPr sz="3200">
          <a:solidFill>
            <a:schemeClr val="bg1"/>
          </a:solidFill>
          <a:latin typeface="Verdana" panose="020B0604030504040204" pitchFamily="34" charset="0"/>
        </a:defRPr>
      </a:lvl5pPr>
      <a:lvl6pPr marL="457200" algn="r" rtl="0" fontAlgn="base">
        <a:spcBef>
          <a:spcPct val="0"/>
        </a:spcBef>
        <a:spcAft>
          <a:spcPct val="0"/>
        </a:spcAft>
        <a:defRPr sz="3200">
          <a:solidFill>
            <a:schemeClr val="bg1"/>
          </a:solidFill>
          <a:latin typeface="Verdana" panose="020B0604030504040204" pitchFamily="34" charset="0"/>
        </a:defRPr>
      </a:lvl6pPr>
      <a:lvl7pPr marL="914400" algn="r" rtl="0" fontAlgn="base">
        <a:spcBef>
          <a:spcPct val="0"/>
        </a:spcBef>
        <a:spcAft>
          <a:spcPct val="0"/>
        </a:spcAft>
        <a:defRPr sz="3200">
          <a:solidFill>
            <a:schemeClr val="bg1"/>
          </a:solidFill>
          <a:latin typeface="Verdana" panose="020B0604030504040204" pitchFamily="34" charset="0"/>
        </a:defRPr>
      </a:lvl7pPr>
      <a:lvl8pPr marL="1371600" algn="r" rtl="0" fontAlgn="base">
        <a:spcBef>
          <a:spcPct val="0"/>
        </a:spcBef>
        <a:spcAft>
          <a:spcPct val="0"/>
        </a:spcAft>
        <a:defRPr sz="3200">
          <a:solidFill>
            <a:schemeClr val="bg1"/>
          </a:solidFill>
          <a:latin typeface="Verdana" panose="020B0604030504040204" pitchFamily="34" charset="0"/>
        </a:defRPr>
      </a:lvl8pPr>
      <a:lvl9pPr marL="1828800" algn="r" rtl="0" fontAlgn="base">
        <a:spcBef>
          <a:spcPct val="0"/>
        </a:spcBef>
        <a:spcAft>
          <a:spcPct val="0"/>
        </a:spcAft>
        <a:defRPr sz="3200">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tx1"/>
        </a:buClr>
        <a:buSzPct val="120000"/>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5000"/>
        <a:buFont typeface="Arial" panose="020B0604020202020204" pitchFamily="34" charset="0"/>
        <a:buChar char="–"/>
        <a:defRPr sz="2400">
          <a:solidFill>
            <a:schemeClr val="tx2"/>
          </a:solidFill>
          <a:latin typeface="+mn-lt"/>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SzPct val="75000"/>
        <a:buFont typeface="Arial" panose="020B0604020202020204"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5pPr>
      <a:lvl6pPr marL="25146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6pPr>
      <a:lvl7pPr marL="29718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7pPr>
      <a:lvl8pPr marL="34290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8pPr>
      <a:lvl9pPr marL="38862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7.xml"/><Relationship Id="rId7"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67.png"/></Relationships>
</file>

<file path=ppt/slides/_rels/slide3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marketing@bjzhongke.com.cn" TargetMode="External"/><Relationship Id="rId2" Type="http://schemas.openxmlformats.org/officeDocument/2006/relationships/hyperlink" Target="http://www.bjzhongke.com.cn/" TargetMode="Externa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ntlnet.pqilintl.net/sites/salesmarketing/marcomms/Marketing%20Image%20Bank/education.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35915" y="2636520"/>
            <a:ext cx="865314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sz="4000" dirty="0">
                <a:solidFill>
                  <a:schemeClr val="bg1"/>
                </a:solidFill>
                <a:effectLst>
                  <a:glow rad="63500">
                    <a:schemeClr val="accent1">
                      <a:satMod val="175000"/>
                      <a:alpha val="40000"/>
                    </a:schemeClr>
                  </a:glow>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PQDT国外博硕学位论文</a:t>
            </a:r>
          </a:p>
          <a:p>
            <a:pPr algn="ctr" eaLnBrk="1" hangingPunct="1"/>
            <a:r>
              <a:rPr sz="4000" dirty="0">
                <a:solidFill>
                  <a:schemeClr val="bg1"/>
                </a:solidFill>
                <a:effectLst>
                  <a:glow rad="63500">
                    <a:schemeClr val="accent1">
                      <a:satMod val="175000"/>
                      <a:alpha val="40000"/>
                    </a:schemeClr>
                  </a:glow>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使用技巧与资源探索</a:t>
            </a:r>
          </a:p>
        </p:txBody>
      </p:sp>
      <p:grpSp>
        <p:nvGrpSpPr>
          <p:cNvPr id="5123" name="Group 3"/>
          <p:cNvGrpSpPr/>
          <p:nvPr/>
        </p:nvGrpSpPr>
        <p:grpSpPr bwMode="auto">
          <a:xfrm>
            <a:off x="3491865" y="332423"/>
            <a:ext cx="5500688" cy="522287"/>
            <a:chOff x="0" y="0"/>
            <a:chExt cx="3465" cy="329"/>
          </a:xfrm>
        </p:grpSpPr>
        <p:pic>
          <p:nvPicPr>
            <p:cNvPr id="5126" name="Picture 4" descr="a 拷贝"/>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l="11267" r="30153" b="9283"/>
            <a:stretch>
              <a:fillRect/>
            </a:stretch>
          </p:blipFill>
          <p:spPr bwMode="auto">
            <a:xfrm>
              <a:off x="0" y="46"/>
              <a:ext cx="27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5"/>
            <p:cNvSpPr txBox="1">
              <a:spLocks noChangeArrowheads="1"/>
            </p:cNvSpPr>
            <p:nvPr/>
          </p:nvSpPr>
          <p:spPr bwMode="auto">
            <a:xfrm>
              <a:off x="227" y="0"/>
              <a:ext cx="3238"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zh-TW" altLang="en-US" sz="2800">
                  <a:solidFill>
                    <a:schemeClr val="bg1"/>
                  </a:solidFill>
                  <a:latin typeface="Arial" panose="020B0604020202020204" pitchFamily="34" charset="0"/>
                  <a:ea typeface="华文隶书" panose="02010800040101010101" pitchFamily="2" charset="-122"/>
                </a:rPr>
                <a:t>北京中</a:t>
              </a:r>
              <a:r>
                <a:rPr lang="zh-CN" altLang="en-US" sz="2800">
                  <a:solidFill>
                    <a:schemeClr val="bg1"/>
                  </a:solidFill>
                  <a:latin typeface="Arial" panose="020B0604020202020204" pitchFamily="34" charset="0"/>
                  <a:ea typeface="华文隶书" panose="02010800040101010101" pitchFamily="2" charset="-122"/>
                </a:rPr>
                <a:t>科进出口有限责任公司</a:t>
              </a:r>
            </a:p>
          </p:txBody>
        </p:sp>
      </p:grpSp>
      <p:sp>
        <p:nvSpPr>
          <p:cNvPr id="5124" name="TextBox 5"/>
          <p:cNvSpPr txBox="1">
            <a:spLocks noChangeArrowheads="1"/>
          </p:cNvSpPr>
          <p:nvPr/>
        </p:nvSpPr>
        <p:spPr bwMode="auto">
          <a:xfrm>
            <a:off x="4479510" y="4940806"/>
            <a:ext cx="428835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3200" dirty="0">
                <a:ea typeface="宋体" panose="02010600030101010101" pitchFamily="2" charset="-122"/>
              </a:rPr>
              <a:t> </a:t>
            </a:r>
            <a:r>
              <a:rPr lang="zh-CN" altLang="en-US" sz="2400" dirty="0">
                <a:ea typeface="宋体" panose="02010600030101010101" pitchFamily="2" charset="-122"/>
              </a:rPr>
              <a:t>北京中科进出口有限责任公司</a:t>
            </a:r>
          </a:p>
          <a:p>
            <a:pPr algn="r"/>
            <a:r>
              <a:rPr lang="zh-CN" altLang="en-US" sz="2400" dirty="0">
                <a:ea typeface="宋体" panose="02010600030101010101" pitchFamily="2" charset="-122"/>
              </a:rPr>
              <a:t>                                  王周强</a:t>
            </a:r>
            <a:endParaRPr lang="en-US" altLang="zh-CN" sz="2400" dirty="0">
              <a:ea typeface="宋体" panose="02010600030101010101" pitchFamily="2" charset="-122"/>
            </a:endParaRPr>
          </a:p>
          <a:p>
            <a:pPr algn="r"/>
            <a:r>
              <a:rPr lang="en-US" altLang="zh-CN" sz="2400" dirty="0">
                <a:ea typeface="宋体" panose="02010600030101010101" pitchFamily="2" charset="-122"/>
              </a:rPr>
              <a:t> 2023</a:t>
            </a:r>
            <a:r>
              <a:rPr lang="zh-CN" altLang="en-US" sz="2400" dirty="0">
                <a:ea typeface="宋体" panose="02010600030101010101" pitchFamily="2" charset="-122"/>
              </a:rPr>
              <a:t>年</a:t>
            </a:r>
            <a:r>
              <a:rPr lang="en-US" altLang="zh-CN" sz="2400" dirty="0">
                <a:ea typeface="宋体" panose="02010600030101010101" pitchFamily="2" charset="-122"/>
              </a:rPr>
              <a:t>5</a:t>
            </a:r>
            <a:r>
              <a:rPr lang="zh-CN" altLang="en-US" sz="2400" dirty="0">
                <a:ea typeface="宋体" panose="02010600030101010101" pitchFamily="2" charset="-122"/>
              </a:rPr>
              <a:t>月</a:t>
            </a:r>
            <a:r>
              <a:rPr lang="en-US" altLang="zh-CN" sz="2400" dirty="0">
                <a:ea typeface="宋体" panose="02010600030101010101" pitchFamily="2" charset="-122"/>
              </a:rPr>
              <a:t>18</a:t>
            </a:r>
            <a:r>
              <a:rPr lang="zh-CN" altLang="en-US" sz="2400" dirty="0">
                <a:ea typeface="宋体" panose="02010600030101010101" pitchFamily="2" charset="-122"/>
              </a:rPr>
              <a:t>日</a:t>
            </a:r>
            <a:r>
              <a:rPr lang="en-US" altLang="zh-CN" sz="2400" dirty="0">
                <a:ea typeface="宋体" panose="02010600030101010101" pitchFamily="2" charset="-122"/>
              </a:rPr>
              <a:t>  </a:t>
            </a:r>
          </a:p>
        </p:txBody>
      </p:sp>
      <p:sp>
        <p:nvSpPr>
          <p:cNvPr id="5125" name="文本框 1"/>
          <p:cNvSpPr txBox="1">
            <a:spLocks noChangeArrowheads="1"/>
          </p:cNvSpPr>
          <p:nvPr/>
        </p:nvSpPr>
        <p:spPr bwMode="auto">
          <a:xfrm>
            <a:off x="6902450" y="5000625"/>
            <a:ext cx="18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zh-CN" altLang="en-US" sz="280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864600" y="6591300"/>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a:fld id="{616491E5-D5F3-4171-9A3B-024C6DF3F71D}" type="slidenum">
              <a:rPr lang="en-US" altLang="zh-CN" sz="800">
                <a:solidFill>
                  <a:srgbClr val="FFFFFF"/>
                </a:solidFill>
                <a:ea typeface="宋体" panose="02010600030101010101" pitchFamily="2" charset="-122"/>
                <a:sym typeface="Arial" panose="020B0604020202020204" pitchFamily="34" charset="0"/>
              </a:rPr>
              <a:t>10</a:t>
            </a:fld>
            <a:endParaRPr lang="en-US" altLang="zh-CN" sz="800">
              <a:solidFill>
                <a:srgbClr val="FFFFFF"/>
              </a:solidFill>
              <a:ea typeface="宋体" panose="02010600030101010101" pitchFamily="2" charset="-122"/>
              <a:sym typeface="Arial" panose="020B0604020202020204" pitchFamily="34" charset="0"/>
            </a:endParaRPr>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617788"/>
            <a:ext cx="3476625" cy="27813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2"/>
          <p:cNvGrpSpPr/>
          <p:nvPr/>
        </p:nvGrpSpPr>
        <p:grpSpPr bwMode="auto">
          <a:xfrm>
            <a:off x="609600" y="1752600"/>
            <a:ext cx="3962400" cy="3975100"/>
            <a:chOff x="609600" y="1752600"/>
            <a:chExt cx="3962400" cy="3975100"/>
          </a:xfrm>
        </p:grpSpPr>
        <p:pic>
          <p:nvPicPr>
            <p:cNvPr id="1536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63" y="1752600"/>
              <a:ext cx="3906837" cy="2928938"/>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5368" name="Rectangle 6"/>
            <p:cNvSpPr/>
            <p:nvPr/>
          </p:nvSpPr>
          <p:spPr bwMode="auto">
            <a:xfrm>
              <a:off x="609600" y="4953000"/>
              <a:ext cx="3962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sz="3200">
                  <a:latin typeface="Arial Unicode MS" panose="020B0604020202020204" pitchFamily="34" charset="-122"/>
                  <a:ea typeface="Arial Unicode MS" panose="020B0604020202020204" pitchFamily="34" charset="-122"/>
                  <a:sym typeface="Arial" panose="020B0604020202020204" pitchFamily="34" charset="0"/>
                </a:rPr>
                <a:t>美国国会图书馆认定的</a:t>
              </a:r>
              <a:r>
                <a:rPr lang="zh-CN" altLang="en-US" sz="3200">
                  <a:solidFill>
                    <a:srgbClr val="C00000"/>
                  </a:solidFill>
                  <a:latin typeface="Arial Unicode MS" panose="020B0604020202020204" pitchFamily="34" charset="-122"/>
                  <a:ea typeface="Arial Unicode MS" panose="020B0604020202020204" pitchFamily="34" charset="-122"/>
                  <a:sym typeface="Arial" panose="020B0604020202020204" pitchFamily="34" charset="0"/>
                </a:rPr>
                <a:t>官方</a:t>
              </a:r>
              <a:r>
                <a:rPr lang="zh-CN" altLang="en-US" sz="3200">
                  <a:latin typeface="Arial Unicode MS" panose="020B0604020202020204" pitchFamily="34" charset="-122"/>
                  <a:ea typeface="Arial Unicode MS" panose="020B0604020202020204" pitchFamily="34" charset="-122"/>
                  <a:sym typeface="Arial" panose="020B0604020202020204" pitchFamily="34" charset="0"/>
                </a:rPr>
                <a:t>存储</a:t>
              </a:r>
            </a:p>
          </p:txBody>
        </p:sp>
      </p:grpSp>
      <p:sp>
        <p:nvSpPr>
          <p:cNvPr id="15365" name="Rectangle 4"/>
          <p:cNvSpPr txBox="1">
            <a:spLocks noChangeArrowheads="1"/>
          </p:cNvSpPr>
          <p:nvPr/>
        </p:nvSpPr>
        <p:spPr bwMode="auto">
          <a:xfrm>
            <a:off x="1547813" y="404813"/>
            <a:ext cx="24987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sz="3200" b="1">
                <a:solidFill>
                  <a:schemeClr val="tx2"/>
                </a:solidFill>
                <a:latin typeface="Arial Unicode MS" panose="020B0604020202020204" pitchFamily="34" charset="-122"/>
                <a:ea typeface="Arial Unicode MS" panose="020B0604020202020204" pitchFamily="34" charset="-122"/>
              </a:rPr>
              <a:t>权威的资源</a:t>
            </a:r>
          </a:p>
        </p:txBody>
      </p:sp>
      <p:sp>
        <p:nvSpPr>
          <p:cNvPr id="10" name="Content Placeholder 2"/>
          <p:cNvSpPr>
            <a:spLocks noGrp="1"/>
          </p:cNvSpPr>
          <p:nvPr>
            <p:ph idx="1"/>
          </p:nvPr>
        </p:nvSpPr>
        <p:spPr bwMode="auto">
          <a:xfrm>
            <a:off x="5105400" y="1552575"/>
            <a:ext cx="3667125" cy="900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FontTx/>
              <a:buNone/>
            </a:pPr>
            <a:r>
              <a:rPr lang="en-GB" altLang="zh-CN" sz="3200" dirty="0">
                <a:latin typeface="Arial Unicode MS" panose="020B0604020202020204" pitchFamily="34" charset="-122"/>
                <a:ea typeface="Arial Unicode MS" panose="020B0604020202020204" pitchFamily="34" charset="-122"/>
              </a:rPr>
              <a:t> </a:t>
            </a:r>
            <a:r>
              <a:rPr lang="zh-CN" altLang="en-US" sz="3200" dirty="0">
                <a:latin typeface="Arial Unicode MS" panose="020B0604020202020204" pitchFamily="34" charset="-122"/>
                <a:ea typeface="Arial Unicode MS" panose="020B0604020202020204" pitchFamily="34" charset="-122"/>
              </a:rPr>
              <a:t>加拿大国家图书馆的合作出版商</a:t>
            </a:r>
            <a:endParaRPr lang="en-GB" altLang="zh-CN" sz="3200" dirty="0">
              <a:latin typeface="Arial Unicode MS" panose="020B0604020202020204" pitchFamily="34" charset="-122"/>
              <a:ea typeface="Arial Unicode MS" panose="020B0604020202020204" pitchFamily="34" charset="-122"/>
            </a:endParaRPr>
          </a:p>
          <a:p>
            <a:pPr algn="ctr"/>
            <a:endParaRPr lang="en-GB" altLang="zh-CN" dirty="0">
              <a:latin typeface="Arial Unicode MS" panose="020B0604020202020204" pitchFamily="34" charset="-122"/>
              <a:ea typeface="Arial Unicode MS" panose="020B0604020202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437"/>
                                        </p:tgtEl>
                                        <p:attrNameLst>
                                          <p:attrName>style.visibility</p:attrName>
                                        </p:attrNameLst>
                                      </p:cBhvr>
                                      <p:to>
                                        <p:strVal val="visible"/>
                                      </p:to>
                                    </p:set>
                                    <p:anim calcmode="lin" valueType="num">
                                      <p:cBhvr additive="base">
                                        <p:cTn id="16" dur="500" fill="hold"/>
                                        <p:tgtEl>
                                          <p:spTgt spid="18437"/>
                                        </p:tgtEl>
                                        <p:attrNameLst>
                                          <p:attrName>ppt_x</p:attrName>
                                        </p:attrNameLst>
                                      </p:cBhvr>
                                      <p:tavLst>
                                        <p:tav tm="0">
                                          <p:val>
                                            <p:strVal val="#ppt_x"/>
                                          </p:val>
                                        </p:tav>
                                        <p:tav tm="100000">
                                          <p:val>
                                            <p:strVal val="#ppt_x"/>
                                          </p:val>
                                        </p:tav>
                                      </p:tavLst>
                                    </p:anim>
                                    <p:anim calcmode="lin" valueType="num">
                                      <p:cBhvr additive="base">
                                        <p:cTn id="17"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864600" y="6591300"/>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a:fld id="{1EA05EDC-E2B1-43AB-8E87-6D94F8F1FA6B}" type="slidenum">
              <a:rPr lang="en-US" altLang="zh-CN" sz="800">
                <a:solidFill>
                  <a:srgbClr val="FFFFFF"/>
                </a:solidFill>
                <a:ea typeface="宋体" panose="02010600030101010101" pitchFamily="2" charset="-122"/>
                <a:sym typeface="Arial" panose="020B0604020202020204" pitchFamily="34" charset="0"/>
              </a:rPr>
              <a:t>11</a:t>
            </a:fld>
            <a:endParaRPr lang="en-US" altLang="zh-CN" sz="800">
              <a:solidFill>
                <a:srgbClr val="FFFFFF"/>
              </a:solidFill>
              <a:ea typeface="宋体" panose="02010600030101010101" pitchFamily="2" charset="-122"/>
              <a:sym typeface="Arial" panose="020B0604020202020204" pitchFamily="34" charset="0"/>
            </a:endParaRPr>
          </a:p>
        </p:txBody>
      </p:sp>
      <p:sp>
        <p:nvSpPr>
          <p:cNvPr id="17411" name="Rectangle 4"/>
          <p:cNvSpPr txBox="1">
            <a:spLocks noChangeArrowheads="1"/>
          </p:cNvSpPr>
          <p:nvPr/>
        </p:nvSpPr>
        <p:spPr bwMode="auto">
          <a:xfrm>
            <a:off x="1571625" y="347663"/>
            <a:ext cx="3224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sz="3200" b="1">
                <a:solidFill>
                  <a:schemeClr val="tx2"/>
                </a:solidFill>
                <a:latin typeface="Arial Unicode MS" panose="020B0604020202020204" pitchFamily="34" charset="-122"/>
                <a:ea typeface="Arial Unicode MS" panose="020B0604020202020204" pitchFamily="34" charset="-122"/>
              </a:rPr>
              <a:t>来自权威的学校</a:t>
            </a:r>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32242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648200"/>
            <a:ext cx="320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447800"/>
            <a:ext cx="3505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81400"/>
            <a:ext cx="40386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038600"/>
            <a:ext cx="297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667000"/>
            <a:ext cx="3857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5334000"/>
            <a:ext cx="39243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590800"/>
            <a:ext cx="42767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57150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7"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4800" y="3505200"/>
            <a:ext cx="13811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 to="" calcmode="lin" valueType="num">
                                      <p:cBhvr>
                                        <p:cTn id="7" dur="1" fill="hold"/>
                                        <p:tgtEl>
                                          <p:spTgt spid="80898"/>
                                        </p:tgtEl>
                                      </p:cBhvr>
                                    </p:anim>
                                  </p:childTnLst>
                                </p:cTn>
                              </p:par>
                              <p:par>
                                <p:cTn id="8" presetID="24" presetClass="entr" presetSubtype="0" fill="hold" nodeType="withEffect">
                                  <p:stCondLst>
                                    <p:cond delay="0"/>
                                  </p:stCondLst>
                                  <p:childTnLst>
                                    <p:set>
                                      <p:cBhvr>
                                        <p:cTn id="9" dur="1" fill="hold">
                                          <p:stCondLst>
                                            <p:cond delay="0"/>
                                          </p:stCondLst>
                                        </p:cTn>
                                        <p:tgtEl>
                                          <p:spTgt spid="80900"/>
                                        </p:tgtEl>
                                        <p:attrNameLst>
                                          <p:attrName>style.visibility</p:attrName>
                                        </p:attrNameLst>
                                      </p:cBhvr>
                                      <p:to>
                                        <p:strVal val="visible"/>
                                      </p:to>
                                    </p:set>
                                    <p:anim to="" calcmode="lin" valueType="num">
                                      <p:cBhvr>
                                        <p:cTn id="10" dur="1" fill="hold"/>
                                        <p:tgtEl>
                                          <p:spTgt spid="80900"/>
                                        </p:tgtEl>
                                      </p:cBhvr>
                                    </p:anim>
                                  </p:childTnLst>
                                </p:cTn>
                              </p:par>
                              <p:par>
                                <p:cTn id="11" presetID="24" presetClass="entr" presetSubtype="0" fill="hold" nodeType="withEffect">
                                  <p:stCondLst>
                                    <p:cond delay="0"/>
                                  </p:stCondLst>
                                  <p:childTnLst>
                                    <p:set>
                                      <p:cBhvr>
                                        <p:cTn id="12" dur="1" fill="hold">
                                          <p:stCondLst>
                                            <p:cond delay="0"/>
                                          </p:stCondLst>
                                        </p:cTn>
                                        <p:tgtEl>
                                          <p:spTgt spid="80903"/>
                                        </p:tgtEl>
                                        <p:attrNameLst>
                                          <p:attrName>style.visibility</p:attrName>
                                        </p:attrNameLst>
                                      </p:cBhvr>
                                      <p:to>
                                        <p:strVal val="visible"/>
                                      </p:to>
                                    </p:set>
                                    <p:anim to="" calcmode="lin" valueType="num">
                                      <p:cBhvr>
                                        <p:cTn id="13" dur="1" fill="hold"/>
                                        <p:tgtEl>
                                          <p:spTgt spid="80903"/>
                                        </p:tgtEl>
                                      </p:cBhvr>
                                    </p:anim>
                                  </p:childTnLst>
                                </p:cTn>
                              </p:par>
                              <p:par>
                                <p:cTn id="14" presetID="24" presetClass="entr" presetSubtype="0" fill="hold" nodeType="withEffect">
                                  <p:stCondLst>
                                    <p:cond delay="0"/>
                                  </p:stCondLst>
                                  <p:childTnLst>
                                    <p:set>
                                      <p:cBhvr>
                                        <p:cTn id="15" dur="1" fill="hold">
                                          <p:stCondLst>
                                            <p:cond delay="0"/>
                                          </p:stCondLst>
                                        </p:cTn>
                                        <p:tgtEl>
                                          <p:spTgt spid="80905"/>
                                        </p:tgtEl>
                                        <p:attrNameLst>
                                          <p:attrName>style.visibility</p:attrName>
                                        </p:attrNameLst>
                                      </p:cBhvr>
                                      <p:to>
                                        <p:strVal val="visible"/>
                                      </p:to>
                                    </p:set>
                                    <p:anim to="" calcmode="lin" valueType="num">
                                      <p:cBhvr>
                                        <p:cTn id="16" dur="1" fill="hold"/>
                                        <p:tgtEl>
                                          <p:spTgt spid="80905"/>
                                        </p:tgtEl>
                                      </p:cBhvr>
                                    </p:anim>
                                  </p:childTnLst>
                                </p:cTn>
                              </p:par>
                              <p:par>
                                <p:cTn id="17" presetID="24" presetClass="entr" presetSubtype="0" fill="hold" nodeType="withEffect">
                                  <p:stCondLst>
                                    <p:cond delay="0"/>
                                  </p:stCondLst>
                                  <p:childTnLst>
                                    <p:set>
                                      <p:cBhvr>
                                        <p:cTn id="18" dur="1" fill="hold">
                                          <p:stCondLst>
                                            <p:cond delay="0"/>
                                          </p:stCondLst>
                                        </p:cTn>
                                        <p:tgtEl>
                                          <p:spTgt spid="80907"/>
                                        </p:tgtEl>
                                        <p:attrNameLst>
                                          <p:attrName>style.visibility</p:attrName>
                                        </p:attrNameLst>
                                      </p:cBhvr>
                                      <p:to>
                                        <p:strVal val="visible"/>
                                      </p:to>
                                    </p:set>
                                    <p:anim to="" calcmode="lin" valueType="num">
                                      <p:cBhvr>
                                        <p:cTn id="19" dur="1" fill="hold"/>
                                        <p:tgtEl>
                                          <p:spTgt spid="80907"/>
                                        </p:tgtEl>
                                      </p:cBhvr>
                                    </p:anim>
                                  </p:childTnLst>
                                </p:cTn>
                              </p:par>
                              <p:par>
                                <p:cTn id="20" presetID="24" presetClass="entr" presetSubtype="0" fill="hold" nodeType="withEffect">
                                  <p:stCondLst>
                                    <p:cond delay="0"/>
                                  </p:stCondLst>
                                  <p:childTnLst>
                                    <p:set>
                                      <p:cBhvr>
                                        <p:cTn id="21" dur="1" fill="hold">
                                          <p:stCondLst>
                                            <p:cond delay="0"/>
                                          </p:stCondLst>
                                        </p:cTn>
                                        <p:tgtEl>
                                          <p:spTgt spid="80901"/>
                                        </p:tgtEl>
                                        <p:attrNameLst>
                                          <p:attrName>style.visibility</p:attrName>
                                        </p:attrNameLst>
                                      </p:cBhvr>
                                      <p:to>
                                        <p:strVal val="visible"/>
                                      </p:to>
                                    </p:set>
                                    <p:anim to="" calcmode="lin" valueType="num">
                                      <p:cBhvr>
                                        <p:cTn id="22" dur="1" fill="hold"/>
                                        <p:tgtEl>
                                          <p:spTgt spid="80901"/>
                                        </p:tgtEl>
                                      </p:cBhvr>
                                    </p:anim>
                                  </p:childTnLst>
                                </p:cTn>
                              </p:par>
                              <p:par>
                                <p:cTn id="23" presetID="24" presetClass="entr" presetSubtype="0" fill="hold" nodeType="withEffect">
                                  <p:stCondLst>
                                    <p:cond delay="0"/>
                                  </p:stCondLst>
                                  <p:childTnLst>
                                    <p:set>
                                      <p:cBhvr>
                                        <p:cTn id="24" dur="1" fill="hold">
                                          <p:stCondLst>
                                            <p:cond delay="0"/>
                                          </p:stCondLst>
                                        </p:cTn>
                                        <p:tgtEl>
                                          <p:spTgt spid="80902"/>
                                        </p:tgtEl>
                                        <p:attrNameLst>
                                          <p:attrName>style.visibility</p:attrName>
                                        </p:attrNameLst>
                                      </p:cBhvr>
                                      <p:to>
                                        <p:strVal val="visible"/>
                                      </p:to>
                                    </p:set>
                                    <p:anim to="" calcmode="lin" valueType="num">
                                      <p:cBhvr>
                                        <p:cTn id="25" dur="1" fill="hold"/>
                                        <p:tgtEl>
                                          <p:spTgt spid="80902"/>
                                        </p:tgtEl>
                                      </p:cBhvr>
                                    </p:anim>
                                  </p:childTnLst>
                                </p:cTn>
                              </p:par>
                              <p:par>
                                <p:cTn id="26" presetID="24" presetClass="entr" presetSubtype="0" fill="hold" nodeType="withEffect">
                                  <p:stCondLst>
                                    <p:cond delay="0"/>
                                  </p:stCondLst>
                                  <p:childTnLst>
                                    <p:set>
                                      <p:cBhvr>
                                        <p:cTn id="27" dur="1" fill="hold">
                                          <p:stCondLst>
                                            <p:cond delay="0"/>
                                          </p:stCondLst>
                                        </p:cTn>
                                        <p:tgtEl>
                                          <p:spTgt spid="80899"/>
                                        </p:tgtEl>
                                        <p:attrNameLst>
                                          <p:attrName>style.visibility</p:attrName>
                                        </p:attrNameLst>
                                      </p:cBhvr>
                                      <p:to>
                                        <p:strVal val="visible"/>
                                      </p:to>
                                    </p:set>
                                    <p:anim to="" calcmode="lin" valueType="num">
                                      <p:cBhvr>
                                        <p:cTn id="28" dur="1" fill="hold"/>
                                        <p:tgtEl>
                                          <p:spTgt spid="80899"/>
                                        </p:tgtEl>
                                      </p:cBhvr>
                                    </p:anim>
                                  </p:childTnLst>
                                </p:cTn>
                              </p:par>
                              <p:par>
                                <p:cTn id="29" presetID="24" presetClass="entr" presetSubtype="0" fill="hold" nodeType="withEffect">
                                  <p:stCondLst>
                                    <p:cond delay="0"/>
                                  </p:stCondLst>
                                  <p:childTnLst>
                                    <p:set>
                                      <p:cBhvr>
                                        <p:cTn id="30" dur="1" fill="hold">
                                          <p:stCondLst>
                                            <p:cond delay="0"/>
                                          </p:stCondLst>
                                        </p:cTn>
                                        <p:tgtEl>
                                          <p:spTgt spid="80906"/>
                                        </p:tgtEl>
                                        <p:attrNameLst>
                                          <p:attrName>style.visibility</p:attrName>
                                        </p:attrNameLst>
                                      </p:cBhvr>
                                      <p:to>
                                        <p:strVal val="visible"/>
                                      </p:to>
                                    </p:set>
                                    <p:anim to="" calcmode="lin" valueType="num">
                                      <p:cBhvr>
                                        <p:cTn id="31" dur="1" fill="hold"/>
                                        <p:tgtEl>
                                          <p:spTgt spid="80906"/>
                                        </p:tgtEl>
                                      </p:cBhvr>
                                    </p:anim>
                                  </p:childTnLst>
                                </p:cTn>
                              </p:par>
                              <p:par>
                                <p:cTn id="32" presetID="24" presetClass="entr" presetSubtype="0" fill="hold" nodeType="withEffect">
                                  <p:stCondLst>
                                    <p:cond delay="0"/>
                                  </p:stCondLst>
                                  <p:childTnLst>
                                    <p:set>
                                      <p:cBhvr>
                                        <p:cTn id="33" dur="1" fill="hold">
                                          <p:stCondLst>
                                            <p:cond delay="0"/>
                                          </p:stCondLst>
                                        </p:cTn>
                                        <p:tgtEl>
                                          <p:spTgt spid="80904"/>
                                        </p:tgtEl>
                                        <p:attrNameLst>
                                          <p:attrName>style.visibility</p:attrName>
                                        </p:attrNameLst>
                                      </p:cBhvr>
                                      <p:to>
                                        <p:strVal val="visible"/>
                                      </p:to>
                                    </p:set>
                                    <p:anim to="" calcmode="lin" valueType="num">
                                      <p:cBhvr>
                                        <p:cTn id="34" dur="1" fill="hold"/>
                                        <p:tgtEl>
                                          <p:spTgt spid="8090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内容占位符 3">
            <a:extLst>
              <a:ext uri="{FF2B5EF4-FFF2-40B4-BE49-F238E27FC236}">
                <a16:creationId xmlns:a16="http://schemas.microsoft.com/office/drawing/2014/main" id="{7154545B-60E4-08A5-C1C6-A56A2C8438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388" y="1557338"/>
            <a:ext cx="44704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图片 4" descr="BN@5GHQE]%BKWCXQQT2%21B">
            <a:extLst>
              <a:ext uri="{FF2B5EF4-FFF2-40B4-BE49-F238E27FC236}">
                <a16:creationId xmlns:a16="http://schemas.microsoft.com/office/drawing/2014/main" id="{04F7D1C0-7C04-E756-0C9B-FEBACCDE3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557338"/>
            <a:ext cx="40782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内容占位符 3">
            <a:extLst>
              <a:ext uri="{FF2B5EF4-FFF2-40B4-BE49-F238E27FC236}">
                <a16:creationId xmlns:a16="http://schemas.microsoft.com/office/drawing/2014/main" id="{98211C78-BCA1-B7E0-3857-9497A1D747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4213" y="1412875"/>
            <a:ext cx="6737350" cy="494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txBox="1">
            <a:spLocks noChangeArrowheads="1"/>
          </p:cNvSpPr>
          <p:nvPr/>
        </p:nvSpPr>
        <p:spPr bwMode="auto">
          <a:xfrm>
            <a:off x="1270000" y="260350"/>
            <a:ext cx="327818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3200" b="1">
                <a:solidFill>
                  <a:schemeClr val="tx2"/>
                </a:solidFill>
                <a:latin typeface="Arial Unicode MS" panose="020B0604020202020204" pitchFamily="34" charset="-122"/>
                <a:ea typeface="Arial Unicode MS" panose="020B0604020202020204" pitchFamily="34" charset="-122"/>
              </a:rPr>
              <a:t>PQDT</a:t>
            </a:r>
            <a:r>
              <a:rPr lang="zh-CN" altLang="en-US" sz="3200" b="1">
                <a:solidFill>
                  <a:schemeClr val="tx2"/>
                </a:solidFill>
                <a:latin typeface="Arial Unicode MS" panose="020B0604020202020204" pitchFamily="34" charset="-122"/>
                <a:ea typeface="Arial Unicode MS" panose="020B0604020202020204" pitchFamily="34" charset="-122"/>
              </a:rPr>
              <a:t>内容构成</a:t>
            </a:r>
          </a:p>
        </p:txBody>
      </p:sp>
      <p:graphicFrame>
        <p:nvGraphicFramePr>
          <p:cNvPr id="6" name="Diagram 5"/>
          <p:cNvGraphicFramePr/>
          <p:nvPr/>
        </p:nvGraphicFramePr>
        <p:xfrm>
          <a:off x="1142606" y="1484784"/>
          <a:ext cx="6705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400"/>
                                        <p:tgtEl>
                                          <p:spTgt spid="6"/>
                                        </p:tgtEl>
                                      </p:cBhvr>
                                    </p:animEffect>
                                    <p:anim calcmode="lin" valueType="num">
                                      <p:cBhvr>
                                        <p:cTn id="8" dur="1400" fill="hold"/>
                                        <p:tgtEl>
                                          <p:spTgt spid="6"/>
                                        </p:tgtEl>
                                        <p:attrNameLst>
                                          <p:attrName>ppt_x</p:attrName>
                                        </p:attrNameLst>
                                      </p:cBhvr>
                                      <p:tavLst>
                                        <p:tav tm="0">
                                          <p:val>
                                            <p:strVal val="#ppt_x"/>
                                          </p:val>
                                        </p:tav>
                                        <p:tav tm="100000">
                                          <p:val>
                                            <p:strVal val="#ppt_x"/>
                                          </p:val>
                                        </p:tav>
                                      </p:tavLst>
                                    </p:anim>
                                    <p:anim calcmode="lin" valueType="num">
                                      <p:cBhvr>
                                        <p:cTn id="9" dur="14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864600" y="6591300"/>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a:fld id="{EE0112DA-A565-4AC1-888D-968A8A90DE37}" type="slidenum">
              <a:rPr lang="en-US" altLang="zh-CN" sz="800">
                <a:solidFill>
                  <a:srgbClr val="FFFFFF"/>
                </a:solidFill>
                <a:ea typeface="宋体" panose="02010600030101010101" pitchFamily="2" charset="-122"/>
                <a:sym typeface="Arial" panose="020B0604020202020204" pitchFamily="34" charset="0"/>
              </a:rPr>
              <a:t>15</a:t>
            </a:fld>
            <a:endParaRPr lang="en-US" altLang="zh-CN" sz="800">
              <a:solidFill>
                <a:srgbClr val="FFFFFF"/>
              </a:solidFill>
              <a:ea typeface="宋体" panose="02010600030101010101" pitchFamily="2" charset="-122"/>
              <a:sym typeface="Arial" panose="020B0604020202020204" pitchFamily="34" charset="0"/>
            </a:endParaRPr>
          </a:p>
        </p:txBody>
      </p:sp>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095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
            <a:ext cx="40957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
            <a:ext cx="4095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
            <a:ext cx="409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8"/>
          <p:cNvSpPr/>
          <p:nvPr/>
        </p:nvSpPr>
        <p:spPr bwMode="auto">
          <a:xfrm>
            <a:off x="990600" y="1219200"/>
            <a:ext cx="7543800" cy="6083300"/>
          </a:xfrm>
          <a:prstGeom prst="rect">
            <a:avLst/>
          </a:prstGeom>
          <a:noFill/>
          <a:ln w="9525">
            <a:noFill/>
            <a:miter lim="800000"/>
            <a:headEnd type="none" w="med" len="med"/>
            <a:tailEnd type="none" w="med" len="med"/>
          </a:ln>
        </p:spPr>
        <p:txBody>
          <a:bodyPr lIns="38100" tIns="38100" rIns="38100" bIns="38100"/>
          <a:lstStyle/>
          <a:p>
            <a:pPr>
              <a:lnSpc>
                <a:spcPct val="150000"/>
              </a:lnSpc>
              <a:defRPr/>
            </a:pP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 </a:t>
            </a:r>
            <a:r>
              <a:rPr lang="en-US" sz="2100" i="1" dirty="0">
                <a:solidFill>
                  <a:srgbClr val="606060"/>
                </a:solidFill>
                <a:latin typeface="+mj-lt"/>
                <a:ea typeface="Lucida Grande" charset="0"/>
                <a:cs typeface="Lucida Grande" charset="0"/>
                <a:sym typeface="Lucida Grande" charset="0"/>
              </a:rPr>
              <a:t>Communication </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a:t>
            </a:r>
            <a:r>
              <a:rPr lang="en-US" sz="2100" i="1" dirty="0">
                <a:solidFill>
                  <a:srgbClr val="A5A5A5"/>
                </a:solidFill>
                <a:latin typeface="+mj-lt"/>
                <a:ea typeface="Lucida Grande" charset="0"/>
                <a:cs typeface="Lucida Grande" charset="0"/>
                <a:sym typeface="Wingdings" panose="05000000000000000000" pitchFamily="2" charset="2"/>
              </a:rPr>
              <a:t> </a:t>
            </a:r>
            <a:r>
              <a:rPr lang="en-US" sz="2100" i="1" dirty="0">
                <a:solidFill>
                  <a:srgbClr val="A5A5A5"/>
                </a:solidFill>
                <a:latin typeface="+mj-lt"/>
                <a:ea typeface="Lucida Grande" charset="0"/>
                <a:cs typeface="Lucida Grande" charset="0"/>
                <a:sym typeface="Lucida Grande" charset="0"/>
              </a:rPr>
              <a:t>Art </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 Medicine </a:t>
            </a:r>
            <a:r>
              <a:rPr lang="en-US" sz="2100" i="1" dirty="0">
                <a:solidFill>
                  <a:srgbClr val="606060"/>
                </a:solidFill>
                <a:latin typeface="+mj-lt"/>
                <a:ea typeface="Wingdings" panose="05000000000000000000" pitchFamily="2" charset="2"/>
                <a:cs typeface="Wingdings" panose="05000000000000000000" pitchFamily="2" charset="2"/>
                <a:sym typeface="Wingdings" panose="05000000000000000000" pitchFamily="2" charset="2"/>
              </a:rPr>
              <a:t> </a:t>
            </a:r>
            <a:r>
              <a:rPr lang="en-US" sz="2100" i="1" dirty="0">
                <a:solidFill>
                  <a:srgbClr val="A5A5A5"/>
                </a:solidFill>
                <a:latin typeface="+mj-lt"/>
                <a:ea typeface="Lucida Grande" charset="0"/>
                <a:cs typeface="Lucida Grande" charset="0"/>
                <a:sym typeface="Lucida Grande" charset="0"/>
              </a:rPr>
              <a:t>Education </a:t>
            </a:r>
            <a:r>
              <a:rPr lang="en-US" sz="2100" i="1" dirty="0">
                <a:solidFill>
                  <a:srgbClr val="606060"/>
                </a:solidFill>
                <a:latin typeface="+mj-lt"/>
                <a:ea typeface="Wingdings" panose="05000000000000000000" pitchFamily="2" charset="2"/>
                <a:cs typeface="Wingdings" panose="05000000000000000000" pitchFamily="2" charset="2"/>
                <a:sym typeface="Wingdings" panose="05000000000000000000" pitchFamily="2" charset="2"/>
              </a:rPr>
              <a:t> </a:t>
            </a:r>
            <a:r>
              <a:rPr lang="en-US" sz="2100" i="1" dirty="0">
                <a:solidFill>
                  <a:srgbClr val="606060"/>
                </a:solidFill>
                <a:latin typeface="+mj-lt"/>
                <a:ea typeface="Lucida Grande" charset="0"/>
                <a:cs typeface="Lucida Grande" charset="0"/>
                <a:sym typeface="Lucida Grande" charset="0"/>
              </a:rPr>
              <a:t>Linguistics </a:t>
            </a:r>
            <a:r>
              <a:rPr lang="en-US" sz="2100" i="1" dirty="0">
                <a:solidFill>
                  <a:srgbClr val="606060"/>
                </a:solidFill>
                <a:latin typeface="+mj-lt"/>
                <a:ea typeface="Wingdings" panose="05000000000000000000" pitchFamily="2" charset="2"/>
                <a:cs typeface="Wingdings" panose="05000000000000000000" pitchFamily="2" charset="2"/>
                <a:sym typeface="Wingdings" panose="05000000000000000000" pitchFamily="2" charset="2"/>
              </a:rPr>
              <a:t> </a:t>
            </a:r>
            <a:r>
              <a:rPr lang="en-US" sz="2100" i="1" dirty="0">
                <a:solidFill>
                  <a:srgbClr val="A5A5A5"/>
                </a:solidFill>
                <a:latin typeface="+mj-lt"/>
                <a:ea typeface="Lucida Grande" charset="0"/>
                <a:cs typeface="Lucida Grande" charset="0"/>
                <a:sym typeface="Lucida Grande" charset="0"/>
              </a:rPr>
              <a:t>Literature </a:t>
            </a:r>
            <a:r>
              <a:rPr lang="en-US" sz="2100" i="1" dirty="0">
                <a:solidFill>
                  <a:srgbClr val="606060"/>
                </a:solidFill>
                <a:latin typeface="+mj-lt"/>
                <a:ea typeface="Wingdings" panose="05000000000000000000" pitchFamily="2" charset="2"/>
                <a:cs typeface="Wingdings" panose="05000000000000000000" pitchFamily="2" charset="2"/>
                <a:sym typeface="Wingdings" panose="05000000000000000000" pitchFamily="2" charset="2"/>
              </a:rPr>
              <a:t> </a:t>
            </a:r>
            <a:r>
              <a:rPr lang="en-US" sz="2100" i="1" dirty="0">
                <a:solidFill>
                  <a:srgbClr val="606060"/>
                </a:solidFill>
                <a:latin typeface="+mj-lt"/>
                <a:ea typeface="Lucida Grande" charset="0"/>
                <a:cs typeface="Lucida Grande" charset="0"/>
                <a:sym typeface="Lucida Grande" charset="0"/>
              </a:rPr>
              <a:t>Philosophy </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 </a:t>
            </a:r>
            <a:r>
              <a:rPr lang="en-US" sz="2100" i="1" dirty="0">
                <a:solidFill>
                  <a:srgbClr val="A5A5A5"/>
                </a:solidFill>
                <a:latin typeface="+mj-lt"/>
                <a:ea typeface="Lucida Grande" charset="0"/>
                <a:cs typeface="Lucida Grande" charset="0"/>
                <a:sym typeface="Wingdings" panose="05000000000000000000" pitchFamily="2" charset="2"/>
              </a:rPr>
              <a:t>R</a:t>
            </a:r>
            <a:r>
              <a:rPr lang="en-US" sz="2100" i="1" dirty="0">
                <a:solidFill>
                  <a:srgbClr val="A5A5A5"/>
                </a:solidFill>
                <a:latin typeface="+mj-lt"/>
                <a:ea typeface="Lucida Grande" charset="0"/>
                <a:cs typeface="Lucida Grande" charset="0"/>
                <a:sym typeface="Lucida Grande" charset="0"/>
              </a:rPr>
              <a:t>eligion</a:t>
            </a:r>
            <a:r>
              <a:rPr lang="en-US" sz="2100" i="1" dirty="0">
                <a:solidFill>
                  <a:srgbClr val="606060"/>
                </a:solidFill>
                <a:latin typeface="+mj-lt"/>
                <a:ea typeface="Lucida Grande" charset="0"/>
                <a:cs typeface="Lucida Grande" charset="0"/>
                <a:sym typeface="Lucida Grande" charset="0"/>
              </a:rPr>
              <a:t> </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a:t>
            </a:r>
            <a:r>
              <a:rPr lang="en-US" sz="2100" i="1" dirty="0">
                <a:solidFill>
                  <a:srgbClr val="606060"/>
                </a:solidFill>
                <a:latin typeface="+mj-lt"/>
                <a:ea typeface="Lucida Grande" charset="0"/>
                <a:cs typeface="Lucida Grande" charset="0"/>
                <a:sym typeface="Lucida Grande" charset="0"/>
              </a:rPr>
              <a:t> Theology </a:t>
            </a:r>
            <a:r>
              <a:rPr lang="en-US" sz="2100" i="1" dirty="0">
                <a:solidFill>
                  <a:srgbClr val="606060"/>
                </a:solidFill>
                <a:latin typeface="+mj-lt"/>
                <a:ea typeface="Wingdings" panose="05000000000000000000" pitchFamily="2" charset="2"/>
                <a:cs typeface="Wingdings" panose="05000000000000000000" pitchFamily="2" charset="2"/>
                <a:sym typeface="Wingdings" panose="05000000000000000000" pitchFamily="2" charset="2"/>
              </a:rPr>
              <a:t> </a:t>
            </a:r>
            <a:r>
              <a:rPr lang="en-US" sz="2100" i="1" dirty="0">
                <a:solidFill>
                  <a:srgbClr val="A5A5A5"/>
                </a:solidFill>
                <a:latin typeface="+mj-lt"/>
                <a:ea typeface="Lucida Grande" charset="0"/>
                <a:cs typeface="Lucida Grande" charset="0"/>
                <a:sym typeface="Lucida Grande" charset="0"/>
              </a:rPr>
              <a:t>Engineering</a:t>
            </a:r>
            <a:r>
              <a:rPr lang="en-US" sz="2100" i="1" dirty="0">
                <a:solidFill>
                  <a:srgbClr val="606060"/>
                </a:solidFill>
                <a:latin typeface="+mj-lt"/>
                <a:ea typeface="Lucida Grande" charset="0"/>
                <a:cs typeface="Lucida Grande" charset="0"/>
                <a:sym typeface="Lucida Grande" charset="0"/>
              </a:rPr>
              <a:t> </a:t>
            </a:r>
            <a:r>
              <a:rPr lang="en-US" sz="2100" i="1" dirty="0">
                <a:solidFill>
                  <a:srgbClr val="606060"/>
                </a:solidFill>
                <a:latin typeface="+mj-lt"/>
                <a:ea typeface="Wingdings" panose="05000000000000000000" pitchFamily="2" charset="2"/>
                <a:cs typeface="Wingdings" panose="05000000000000000000" pitchFamily="2" charset="2"/>
                <a:sym typeface="Wingdings" panose="05000000000000000000" pitchFamily="2" charset="2"/>
              </a:rPr>
              <a:t></a:t>
            </a:r>
            <a:r>
              <a:rPr lang="en-US" sz="2100" i="1" dirty="0">
                <a:solidFill>
                  <a:srgbClr val="A5A5A5"/>
                </a:solidFill>
                <a:latin typeface="+mj-lt"/>
                <a:ea typeface="Lucida Grande" charset="0"/>
                <a:cs typeface="Lucida Grande" charset="0"/>
                <a:sym typeface="Lucida Grande" charset="0"/>
              </a:rPr>
              <a:t> </a:t>
            </a:r>
            <a:r>
              <a:rPr lang="en-US" sz="2100" i="1" dirty="0">
                <a:solidFill>
                  <a:srgbClr val="606060"/>
                </a:solidFill>
                <a:latin typeface="+mj-lt"/>
                <a:ea typeface="Lucida Grande" charset="0"/>
                <a:cs typeface="Lucida Grande" charset="0"/>
                <a:sym typeface="Lucida Grande" charset="0"/>
              </a:rPr>
              <a:t>Sociology</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 </a:t>
            </a:r>
            <a:r>
              <a:rPr lang="en-US" sz="2100" i="1" dirty="0">
                <a:solidFill>
                  <a:srgbClr val="A5A5A5"/>
                </a:solidFill>
                <a:latin typeface="+mj-lt"/>
                <a:ea typeface="Lucida Grande" charset="0"/>
                <a:cs typeface="Lucida Grande" charset="0"/>
                <a:sym typeface="Wingdings" panose="05000000000000000000" pitchFamily="2" charset="2"/>
              </a:rPr>
              <a:t>Media </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 </a:t>
            </a:r>
            <a:r>
              <a:rPr lang="en-US" sz="2100" i="1" dirty="0">
                <a:solidFill>
                  <a:srgbClr val="606060"/>
                </a:solidFill>
                <a:latin typeface="Arial" panose="020B0604020202020204" pitchFamily="34" charset="0"/>
                <a:ea typeface="Lucida Grande" charset="0"/>
                <a:cs typeface="Lucida Grande" charset="0"/>
                <a:sym typeface="Lucida Grande" charset="0"/>
              </a:rPr>
              <a:t>Administration </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 </a:t>
            </a:r>
            <a:r>
              <a:rPr lang="en-US" sz="2100" i="1" dirty="0">
                <a:solidFill>
                  <a:srgbClr val="A5A5A5"/>
                </a:solidFill>
                <a:latin typeface="+mj-lt"/>
                <a:ea typeface="Lucida Grande" charset="0"/>
                <a:cs typeface="Lucida Grande" charset="0"/>
                <a:sym typeface="Wingdings" panose="05000000000000000000" pitchFamily="2" charset="2"/>
              </a:rPr>
              <a:t>Computing </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 Physics </a:t>
            </a:r>
            <a:r>
              <a:rPr lang="en-US" sz="2100" i="1" dirty="0">
                <a:solidFill>
                  <a:srgbClr val="A5A5A5"/>
                </a:solidFill>
                <a:latin typeface="+mj-lt"/>
                <a:ea typeface="Lucida Grande" charset="0"/>
                <a:cs typeface="Lucida Grande" charset="0"/>
                <a:sym typeface="Wingdings" panose="05000000000000000000" pitchFamily="2" charset="2"/>
              </a:rPr>
              <a:t> Business </a:t>
            </a:r>
            <a:r>
              <a:rPr lang="en-US" sz="2100" i="1" dirty="0">
                <a:solidFill>
                  <a:srgbClr val="606060"/>
                </a:solidFill>
                <a:latin typeface="+mj-lt"/>
                <a:ea typeface="Wingdings" panose="05000000000000000000" pitchFamily="2" charset="2"/>
                <a:cs typeface="Wingdings" panose="05000000000000000000" pitchFamily="2" charset="2"/>
                <a:sym typeface="Wingdings" panose="05000000000000000000" pitchFamily="2" charset="2"/>
              </a:rPr>
              <a:t> </a:t>
            </a:r>
            <a:r>
              <a:rPr lang="en-US" sz="2100" i="1" dirty="0">
                <a:solidFill>
                  <a:srgbClr val="606060"/>
                </a:solidFill>
                <a:latin typeface="Arial" panose="020B0604020202020204" pitchFamily="34" charset="0"/>
                <a:ea typeface="Lucida Grande" charset="0"/>
                <a:cs typeface="Lucida Grande" charset="0"/>
                <a:sym typeface="Wingdings" panose="05000000000000000000" pitchFamily="2" charset="2"/>
              </a:rPr>
              <a:t>Sports Science </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 </a:t>
            </a:r>
            <a:r>
              <a:rPr lang="en-US" sz="2100" i="1" dirty="0">
                <a:solidFill>
                  <a:srgbClr val="A5A5A5"/>
                </a:solidFill>
                <a:latin typeface="+mj-lt"/>
                <a:ea typeface="Lucida Grande" charset="0"/>
                <a:cs typeface="Lucida Grande" charset="0"/>
                <a:sym typeface="Wingdings" panose="05000000000000000000" pitchFamily="2" charset="2"/>
              </a:rPr>
              <a:t>Film </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 </a:t>
            </a:r>
            <a:r>
              <a:rPr lang="en-US" sz="2100" i="1" dirty="0">
                <a:solidFill>
                  <a:srgbClr val="606060"/>
                </a:solidFill>
                <a:latin typeface="Arial" panose="020B0604020202020204" pitchFamily="34" charset="0"/>
                <a:ea typeface="Lucida Grande" charset="0"/>
                <a:cs typeface="Lucida Grande" charset="0"/>
                <a:sym typeface="Lucida Grande" charset="0"/>
              </a:rPr>
              <a:t>Mediation </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  </a:t>
            </a:r>
            <a:r>
              <a:rPr lang="en-US" sz="2100" i="1" dirty="0">
                <a:solidFill>
                  <a:srgbClr val="A5A5A5"/>
                </a:solidFill>
                <a:latin typeface="+mj-lt"/>
                <a:ea typeface="Lucida Grande" charset="0"/>
                <a:cs typeface="Lucida Grande" charset="0"/>
                <a:sym typeface="Lucida Grande" charset="0"/>
              </a:rPr>
              <a:t>Anthropology </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 Law  </a:t>
            </a:r>
            <a:r>
              <a:rPr lang="en-US" sz="2100" i="1" dirty="0">
                <a:solidFill>
                  <a:srgbClr val="A5A5A5"/>
                </a:solidFill>
                <a:latin typeface="+mj-lt"/>
                <a:ea typeface="Lucida Grande" charset="0"/>
                <a:cs typeface="Lucida Grande" charset="0"/>
                <a:sym typeface="Wingdings" panose="05000000000000000000" pitchFamily="2" charset="2"/>
              </a:rPr>
              <a:t>PR </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Nanotechnology </a:t>
            </a:r>
            <a:r>
              <a:rPr lang="en-US" sz="2100" i="1" dirty="0">
                <a:solidFill>
                  <a:srgbClr val="A5A5A5"/>
                </a:solidFill>
                <a:latin typeface="+mj-lt"/>
                <a:ea typeface="Lucida Grande" charset="0"/>
                <a:cs typeface="Lucida Grande" charset="0"/>
                <a:sym typeface="Wingdings" panose="05000000000000000000" pitchFamily="2" charset="2"/>
              </a:rPr>
              <a:t> </a:t>
            </a:r>
            <a:r>
              <a:rPr lang="en-US" sz="2100" i="1" dirty="0">
                <a:solidFill>
                  <a:srgbClr val="A5A5A5"/>
                </a:solidFill>
                <a:latin typeface="+mj-lt"/>
                <a:ea typeface="Lucida Grande" charset="0"/>
                <a:cs typeface="Lucida Grande" charset="0"/>
                <a:sym typeface="Lucida Grande" charset="0"/>
              </a:rPr>
              <a:t>Geology </a:t>
            </a:r>
            <a:r>
              <a:rPr lang="en-US" sz="2100" i="1" dirty="0">
                <a:solidFill>
                  <a:srgbClr val="A5A5A5"/>
                </a:solidFill>
                <a:latin typeface="+mj-lt"/>
                <a:ea typeface="Lucida Grande" charset="0"/>
                <a:cs typeface="Lucida Grande" charset="0"/>
                <a:sym typeface="Wingdings" panose="05000000000000000000" pitchFamily="2" charset="2"/>
              </a:rPr>
              <a:t> </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Lucida Grande" charset="0"/>
              </a:rPr>
              <a:t>History</a:t>
            </a:r>
            <a:r>
              <a:rPr lang="en-US" sz="2100" i="1" dirty="0">
                <a:solidFill>
                  <a:srgbClr val="A5A5A5"/>
                </a:solidFill>
                <a:latin typeface="+mj-lt"/>
                <a:ea typeface="Lucida Grande" charset="0"/>
                <a:cs typeface="Lucida Grande" charset="0"/>
                <a:sym typeface="Lucida Grande" charset="0"/>
              </a:rPr>
              <a:t> </a:t>
            </a:r>
            <a:r>
              <a:rPr lang="en-US" sz="2100" i="1" dirty="0">
                <a:solidFill>
                  <a:srgbClr val="A5A5A5"/>
                </a:solidFill>
                <a:latin typeface="+mj-lt"/>
                <a:ea typeface="Lucida Grande" charset="0"/>
                <a:cs typeface="Lucida Grande" charset="0"/>
                <a:sym typeface="Wingdings" panose="05000000000000000000" pitchFamily="2" charset="2"/>
              </a:rPr>
              <a:t> </a:t>
            </a:r>
            <a:r>
              <a:rPr lang="en-US" sz="2100" i="1" dirty="0">
                <a:solidFill>
                  <a:srgbClr val="A5A5A5"/>
                </a:solidFill>
                <a:latin typeface="+mj-lt"/>
                <a:ea typeface="Lucida Grande" charset="0"/>
                <a:cs typeface="Lucida Grande" charset="0"/>
                <a:sym typeface="Lucida Grande" charset="0"/>
              </a:rPr>
              <a:t>Economics </a:t>
            </a:r>
            <a:r>
              <a:rPr lang="en-US" sz="2100" i="1" dirty="0">
                <a:solidFill>
                  <a:srgbClr val="A5A5A5"/>
                </a:solidFill>
                <a:latin typeface="+mj-lt"/>
                <a:ea typeface="Lucida Grande" charset="0"/>
                <a:cs typeface="Lucida Grande" charset="0"/>
                <a:sym typeface="Wingdings" panose="05000000000000000000" pitchFamily="2" charset="2"/>
              </a:rPr>
              <a:t> </a:t>
            </a:r>
            <a:r>
              <a:rPr lang="en-US" sz="2100" i="1" dirty="0">
                <a:solidFill>
                  <a:srgbClr val="606060"/>
                </a:solidFill>
                <a:latin typeface="Arial" panose="020B0604020202020204" pitchFamily="34" charset="0"/>
                <a:ea typeface="Wingdings" panose="05000000000000000000" pitchFamily="2" charset="2"/>
                <a:cs typeface="Wingdings" panose="05000000000000000000" pitchFamily="2" charset="2"/>
                <a:sym typeface="Lucida Grande" charset="0"/>
              </a:rPr>
              <a:t>Political Science </a:t>
            </a:r>
            <a:r>
              <a:rPr lang="en-US" sz="2100" i="1" dirty="0">
                <a:solidFill>
                  <a:srgbClr val="A5A5A5"/>
                </a:solidFill>
                <a:latin typeface="+mj-lt"/>
                <a:ea typeface="Lucida Grande" charset="0"/>
                <a:cs typeface="Lucida Grande" charset="0"/>
                <a:sym typeface="Wingdings" panose="05000000000000000000" pitchFamily="2" charset="2"/>
              </a:rPr>
              <a:t> IT  </a:t>
            </a:r>
            <a:r>
              <a:rPr lang="en-US" sz="2100" i="1" dirty="0">
                <a:solidFill>
                  <a:srgbClr val="A5A5A5"/>
                </a:solidFill>
                <a:latin typeface="Arial" panose="020B0604020202020204" pitchFamily="34" charset="0"/>
                <a:ea typeface="Lucida Grande" charset="0"/>
                <a:cs typeface="Lucida Grande" charset="0"/>
                <a:sym typeface="Wingdings" panose="05000000000000000000" pitchFamily="2" charset="2"/>
              </a:rPr>
              <a:t></a:t>
            </a:r>
            <a:r>
              <a:rPr lang="en-US" sz="2100" i="1" dirty="0">
                <a:solidFill>
                  <a:srgbClr val="606060"/>
                </a:solidFill>
                <a:latin typeface="Arial" panose="020B0604020202020204" pitchFamily="34" charset="0"/>
                <a:ea typeface="Lucida Grande" charset="0"/>
                <a:cs typeface="Lucida Grande" charset="0"/>
                <a:sym typeface="Wingdings" panose="05000000000000000000" pitchFamily="2" charset="2"/>
              </a:rPr>
              <a:t> </a:t>
            </a:r>
            <a:r>
              <a:rPr lang="en-US" sz="2100" i="1" dirty="0">
                <a:solidFill>
                  <a:srgbClr val="606060"/>
                </a:solidFill>
                <a:latin typeface="Arial" panose="020B0604020202020204" pitchFamily="34" charset="0"/>
                <a:ea typeface="Lucida Grande" charset="0"/>
                <a:cs typeface="Lucida Grande" charset="0"/>
                <a:sym typeface="Lucida Grande" charset="0"/>
              </a:rPr>
              <a:t>Agriculture </a:t>
            </a:r>
            <a:r>
              <a:rPr lang="en-US" sz="2100" i="1" dirty="0">
                <a:solidFill>
                  <a:srgbClr val="A5A5A5"/>
                </a:solidFill>
                <a:latin typeface="+mj-lt"/>
                <a:ea typeface="Lucida Grande" charset="0"/>
                <a:cs typeface="Lucida Grande" charset="0"/>
                <a:sym typeface="Wingdings" panose="05000000000000000000" pitchFamily="2" charset="2"/>
              </a:rPr>
              <a:t> </a:t>
            </a:r>
            <a:r>
              <a:rPr lang="en-US" sz="2100" i="1" dirty="0">
                <a:solidFill>
                  <a:srgbClr val="A5A5A5"/>
                </a:solidFill>
                <a:latin typeface="+mj-lt"/>
                <a:ea typeface="Lucida Grande" charset="0"/>
                <a:cs typeface="Lucida Grande" charset="0"/>
                <a:sym typeface="Lucida Grande" charset="0"/>
              </a:rPr>
              <a:t>Biology </a:t>
            </a:r>
            <a:r>
              <a:rPr lang="en-US" sz="2100" i="1" dirty="0">
                <a:solidFill>
                  <a:srgbClr val="A5A5A5"/>
                </a:solidFill>
                <a:latin typeface="+mj-lt"/>
                <a:ea typeface="Lucida Grande" charset="0"/>
                <a:cs typeface="Lucida Grande" charset="0"/>
                <a:sym typeface="Wingdings" panose="05000000000000000000" pitchFamily="2" charset="2"/>
              </a:rPr>
              <a:t></a:t>
            </a:r>
            <a:r>
              <a:rPr lang="en-US" sz="2100" i="1" dirty="0">
                <a:solidFill>
                  <a:srgbClr val="A5A5A5"/>
                </a:solidFill>
                <a:latin typeface="+mj-lt"/>
                <a:ea typeface="Lucida Grande" charset="0"/>
                <a:cs typeface="Lucida Grande" charset="0"/>
                <a:sym typeface="Lucida Grande" charset="0"/>
              </a:rPr>
              <a:t> </a:t>
            </a:r>
            <a:r>
              <a:rPr lang="en-US" sz="2100" i="1" dirty="0">
                <a:solidFill>
                  <a:srgbClr val="606060"/>
                </a:solidFill>
                <a:latin typeface="Arial" panose="020B0604020202020204" pitchFamily="34" charset="0"/>
                <a:ea typeface="Lucida Grande" charset="0"/>
                <a:cs typeface="Lucida Grande" charset="0"/>
                <a:sym typeface="Lucida Grande" charset="0"/>
              </a:rPr>
              <a:t>Biophysics</a:t>
            </a:r>
            <a:r>
              <a:rPr lang="en-US" sz="2100" i="1" dirty="0">
                <a:solidFill>
                  <a:srgbClr val="A5A5A5"/>
                </a:solidFill>
                <a:latin typeface="+mj-lt"/>
                <a:ea typeface="Lucida Grande" charset="0"/>
                <a:cs typeface="Lucida Grande" charset="0"/>
                <a:sym typeface="Lucida Grande" charset="0"/>
              </a:rPr>
              <a:t> </a:t>
            </a:r>
            <a:r>
              <a:rPr lang="en-US" sz="2100" i="1" dirty="0">
                <a:solidFill>
                  <a:srgbClr val="A5A5A5"/>
                </a:solidFill>
                <a:latin typeface="+mj-lt"/>
                <a:ea typeface="Lucida Grande" charset="0"/>
                <a:cs typeface="Lucida Grande" charset="0"/>
                <a:sym typeface="Wingdings" panose="05000000000000000000" pitchFamily="2" charset="2"/>
              </a:rPr>
              <a:t> </a:t>
            </a:r>
            <a:r>
              <a:rPr lang="en-US" sz="2100" i="1" dirty="0">
                <a:solidFill>
                  <a:srgbClr val="A5A5A5"/>
                </a:solidFill>
                <a:latin typeface="+mj-lt"/>
                <a:ea typeface="Lucida Grande" charset="0"/>
                <a:cs typeface="Lucida Grande" charset="0"/>
                <a:sym typeface="Lucida Grande" charset="0"/>
              </a:rPr>
              <a:t>Earth Science </a:t>
            </a:r>
            <a:r>
              <a:rPr lang="en-US" sz="2100" i="1" dirty="0">
                <a:solidFill>
                  <a:srgbClr val="A5A5A5"/>
                </a:solidFill>
                <a:latin typeface="+mj-lt"/>
                <a:ea typeface="Lucida Grande" charset="0"/>
                <a:cs typeface="Lucida Grande" charset="0"/>
                <a:sym typeface="Wingdings" panose="05000000000000000000" pitchFamily="2" charset="2"/>
              </a:rPr>
              <a:t></a:t>
            </a:r>
            <a:r>
              <a:rPr lang="en-US" sz="2100" i="1" dirty="0">
                <a:solidFill>
                  <a:srgbClr val="A5A5A5"/>
                </a:solidFill>
                <a:latin typeface="+mj-lt"/>
                <a:ea typeface="Lucida Grande" charset="0"/>
                <a:cs typeface="Lucida Grande" charset="0"/>
                <a:sym typeface="Lucida Grande" charset="0"/>
              </a:rPr>
              <a:t> </a:t>
            </a:r>
            <a:r>
              <a:rPr lang="en-US" sz="2100" i="1" dirty="0">
                <a:solidFill>
                  <a:srgbClr val="606060"/>
                </a:solidFill>
                <a:latin typeface="Arial" panose="020B0604020202020204" pitchFamily="34" charset="0"/>
                <a:ea typeface="Lucida Grande" charset="0"/>
                <a:cs typeface="Lucida Grande" charset="0"/>
                <a:sym typeface="Lucida Grande" charset="0"/>
              </a:rPr>
              <a:t>Women’s Studies</a:t>
            </a:r>
            <a:r>
              <a:rPr lang="en-US" sz="2100" i="1" dirty="0">
                <a:solidFill>
                  <a:srgbClr val="606060"/>
                </a:solidFill>
                <a:latin typeface="Arial" panose="020B0604020202020204" pitchFamily="34" charset="0"/>
                <a:ea typeface="Lucida Grande" charset="0"/>
                <a:cs typeface="Lucida Grande" charset="0"/>
                <a:sym typeface="Wingdings" panose="05000000000000000000" pitchFamily="2" charset="2"/>
              </a:rPr>
              <a:t> </a:t>
            </a:r>
            <a:r>
              <a:rPr lang="en-US" sz="2100" i="1" dirty="0">
                <a:solidFill>
                  <a:srgbClr val="A5A5A5"/>
                </a:solidFill>
                <a:latin typeface="+mj-lt"/>
                <a:ea typeface="Lucida Grande" charset="0"/>
                <a:cs typeface="Lucida Grande" charset="0"/>
                <a:sym typeface="Wingdings" panose="05000000000000000000" pitchFamily="2" charset="2"/>
              </a:rPr>
              <a:t></a:t>
            </a:r>
            <a:r>
              <a:rPr lang="en-US" sz="2100" i="1" dirty="0">
                <a:solidFill>
                  <a:srgbClr val="A5A5A5"/>
                </a:solidFill>
                <a:latin typeface="+mj-lt"/>
                <a:ea typeface="Lucida Grande" charset="0"/>
                <a:cs typeface="Lucida Grande" charset="0"/>
                <a:sym typeface="Lucida Grande" charset="0"/>
              </a:rPr>
              <a:t> Health Sciences </a:t>
            </a:r>
            <a:r>
              <a:rPr lang="en-US" sz="2100" i="1" dirty="0">
                <a:solidFill>
                  <a:srgbClr val="A5A5A5"/>
                </a:solidFill>
                <a:latin typeface="+mj-lt"/>
                <a:ea typeface="Lucida Grande" charset="0"/>
                <a:cs typeface="Lucida Grande" charset="0"/>
                <a:sym typeface="Wingdings" panose="05000000000000000000" pitchFamily="2" charset="2"/>
              </a:rPr>
              <a:t> </a:t>
            </a:r>
            <a:r>
              <a:rPr lang="en-US" sz="2100" i="1" dirty="0">
                <a:solidFill>
                  <a:srgbClr val="606060"/>
                </a:solidFill>
                <a:latin typeface="Arial" panose="020B0604020202020204" pitchFamily="34" charset="0"/>
                <a:ea typeface="Lucida Grande" charset="0"/>
                <a:cs typeface="Lucida Grande" charset="0"/>
                <a:sym typeface="Lucida Grande" charset="0"/>
              </a:rPr>
              <a:t>Chemistry</a:t>
            </a:r>
            <a:r>
              <a:rPr lang="en-US" sz="2100" i="1" dirty="0">
                <a:solidFill>
                  <a:srgbClr val="A5A5A5"/>
                </a:solidFill>
                <a:latin typeface="+mj-lt"/>
                <a:ea typeface="Lucida Grande" charset="0"/>
                <a:cs typeface="Lucida Grande" charset="0"/>
                <a:sym typeface="Lucida Grande" charset="0"/>
              </a:rPr>
              <a:t> </a:t>
            </a:r>
            <a:r>
              <a:rPr lang="en-US" sz="2100" i="1" dirty="0">
                <a:solidFill>
                  <a:srgbClr val="A5A5A5"/>
                </a:solidFill>
                <a:latin typeface="+mj-lt"/>
                <a:ea typeface="Lucida Grande" charset="0"/>
                <a:cs typeface="Lucida Grande" charset="0"/>
                <a:sym typeface="Wingdings" panose="05000000000000000000" pitchFamily="2" charset="2"/>
              </a:rPr>
              <a:t></a:t>
            </a:r>
            <a:r>
              <a:rPr lang="en-US" sz="2100" i="1" dirty="0">
                <a:solidFill>
                  <a:srgbClr val="A5A5A5"/>
                </a:solidFill>
                <a:latin typeface="+mj-lt"/>
                <a:ea typeface="Lucida Grande" charset="0"/>
                <a:cs typeface="Lucida Grande" charset="0"/>
                <a:sym typeface="Lucida Grande" charset="0"/>
              </a:rPr>
              <a:t> Pure Sciences </a:t>
            </a:r>
            <a:r>
              <a:rPr lang="en-US" sz="2100" i="1" dirty="0">
                <a:solidFill>
                  <a:srgbClr val="A5A5A5"/>
                </a:solidFill>
                <a:latin typeface="+mj-lt"/>
                <a:ea typeface="Lucida Grande" charset="0"/>
                <a:cs typeface="Lucida Grande" charset="0"/>
                <a:sym typeface="Wingdings" panose="05000000000000000000" pitchFamily="2" charset="2"/>
              </a:rPr>
              <a:t> </a:t>
            </a:r>
            <a:r>
              <a:rPr lang="en-US" sz="2100" i="1" dirty="0">
                <a:solidFill>
                  <a:srgbClr val="606060"/>
                </a:solidFill>
                <a:latin typeface="Arial" panose="020B0604020202020204" pitchFamily="34" charset="0"/>
                <a:ea typeface="Lucida Grande" charset="0"/>
                <a:cs typeface="Lucida Grande" charset="0"/>
                <a:sym typeface="Lucida Grande" charset="0"/>
              </a:rPr>
              <a:t>Architecture</a:t>
            </a:r>
            <a:r>
              <a:rPr lang="en-US" sz="2100" i="1" dirty="0">
                <a:solidFill>
                  <a:srgbClr val="A5A5A5"/>
                </a:solidFill>
                <a:latin typeface="+mj-lt"/>
                <a:ea typeface="Lucida Grande" charset="0"/>
                <a:cs typeface="Lucida Grande" charset="0"/>
                <a:sym typeface="Lucida Grande" charset="0"/>
              </a:rPr>
              <a:t> </a:t>
            </a:r>
            <a:r>
              <a:rPr lang="en-US" sz="2100" i="1" dirty="0">
                <a:solidFill>
                  <a:srgbClr val="A5A5A5"/>
                </a:solidFill>
                <a:latin typeface="+mj-lt"/>
                <a:ea typeface="Lucida Grande" charset="0"/>
                <a:cs typeface="Lucida Grande" charset="0"/>
                <a:sym typeface="Wingdings" panose="05000000000000000000" pitchFamily="2" charset="2"/>
              </a:rPr>
              <a:t> </a:t>
            </a:r>
            <a:r>
              <a:rPr lang="en-US" sz="2100" i="1" dirty="0">
                <a:solidFill>
                  <a:srgbClr val="A5A5A5"/>
                </a:solidFill>
                <a:latin typeface="+mj-lt"/>
                <a:ea typeface="Lucida Grande" charset="0"/>
                <a:cs typeface="Lucida Grande" charset="0"/>
                <a:sym typeface="Lucida Grande" charset="0"/>
              </a:rPr>
              <a:t>Engineering </a:t>
            </a:r>
            <a:r>
              <a:rPr lang="en-US" sz="2100" i="1" dirty="0">
                <a:solidFill>
                  <a:srgbClr val="A5A5A5"/>
                </a:solidFill>
                <a:latin typeface="+mj-lt"/>
                <a:ea typeface="Lucida Grande" charset="0"/>
                <a:cs typeface="Lucida Grande" charset="0"/>
                <a:sym typeface="Wingdings" panose="05000000000000000000" pitchFamily="2" charset="2"/>
              </a:rPr>
              <a:t> </a:t>
            </a:r>
            <a:r>
              <a:rPr lang="en-US" sz="2100" i="1" dirty="0">
                <a:solidFill>
                  <a:srgbClr val="A5A5A5"/>
                </a:solidFill>
                <a:latin typeface="+mj-lt"/>
                <a:ea typeface="Lucida Grande" charset="0"/>
                <a:cs typeface="Lucida Grande" charset="0"/>
                <a:sym typeface="Lucida Grande" charset="0"/>
              </a:rPr>
              <a:t>Psychology </a:t>
            </a:r>
            <a:r>
              <a:rPr lang="en-US" sz="2100" i="1" dirty="0">
                <a:solidFill>
                  <a:srgbClr val="A5A5A5"/>
                </a:solidFill>
                <a:latin typeface="+mj-lt"/>
                <a:ea typeface="Lucida Grande" charset="0"/>
                <a:cs typeface="Lucida Grande" charset="0"/>
                <a:sym typeface="Wingdings" panose="05000000000000000000" pitchFamily="2" charset="2"/>
              </a:rPr>
              <a:t> </a:t>
            </a:r>
            <a:r>
              <a:rPr lang="en-US" sz="2100" i="1" dirty="0">
                <a:solidFill>
                  <a:srgbClr val="606060"/>
                </a:solidFill>
                <a:latin typeface="Arial" panose="020B0604020202020204" pitchFamily="34" charset="0"/>
                <a:ea typeface="Lucida Grande" charset="0"/>
                <a:cs typeface="Lucida Grande" charset="0"/>
                <a:sym typeface="Wingdings" panose="05000000000000000000" pitchFamily="2" charset="2"/>
              </a:rPr>
              <a:t>Language</a:t>
            </a:r>
            <a:r>
              <a:rPr lang="en-US" sz="2100" i="1" dirty="0">
                <a:solidFill>
                  <a:srgbClr val="A5A5A5"/>
                </a:solidFill>
                <a:latin typeface="+mj-lt"/>
                <a:ea typeface="Lucida Grande" charset="0"/>
                <a:cs typeface="Lucida Grande" charset="0"/>
                <a:sym typeface="Wingdings" panose="05000000000000000000" pitchFamily="2" charset="2"/>
              </a:rPr>
              <a:t>  Poetry </a:t>
            </a:r>
            <a:r>
              <a:rPr lang="en-US" sz="2100" i="1" dirty="0">
                <a:solidFill>
                  <a:srgbClr val="606060"/>
                </a:solidFill>
                <a:latin typeface="Arial" panose="020B0604020202020204" pitchFamily="34" charset="0"/>
                <a:ea typeface="Lucida Grande" charset="0"/>
                <a:cs typeface="Lucida Grande" charset="0"/>
                <a:sym typeface="Wingdings" panose="05000000000000000000" pitchFamily="2" charset="2"/>
              </a:rPr>
              <a:t>Climatology </a:t>
            </a:r>
            <a:r>
              <a:rPr lang="en-US" sz="2100" i="1" dirty="0">
                <a:solidFill>
                  <a:srgbClr val="A5A5A5"/>
                </a:solidFill>
                <a:latin typeface="+mj-lt"/>
                <a:ea typeface="Lucida Grande" charset="0"/>
                <a:cs typeface="Lucida Grande" charset="0"/>
                <a:sym typeface="Wingdings" panose="05000000000000000000" pitchFamily="2" charset="2"/>
              </a:rPr>
              <a:t> Materials Science</a:t>
            </a:r>
            <a:endParaRPr lang="en-US" sz="2100" i="1" dirty="0">
              <a:solidFill>
                <a:srgbClr val="606060"/>
              </a:solidFill>
              <a:latin typeface="+mj-lt"/>
              <a:ea typeface="Lucida Grande" charset="0"/>
              <a:cs typeface="Lucida Grande" charset="0"/>
              <a:sym typeface="Lucida Grande" charset="0"/>
            </a:endParaRPr>
          </a:p>
        </p:txBody>
      </p:sp>
      <p:sp>
        <p:nvSpPr>
          <p:cNvPr id="13320" name="Rectangle 9"/>
          <p:cNvSpPr>
            <a:spLocks noGrp="1" noChangeArrowheads="1"/>
          </p:cNvSpPr>
          <p:nvPr>
            <p:ph type="title"/>
          </p:nvPr>
        </p:nvSpPr>
        <p:spPr>
          <a:xfrm>
            <a:off x="1285875" y="500063"/>
            <a:ext cx="6116638" cy="752475"/>
          </a:xfrm>
        </p:spPr>
        <p:txBody>
          <a:bodyPr/>
          <a:lstStyle/>
          <a:p>
            <a:pPr algn="ctr">
              <a:defRPr/>
            </a:pPr>
            <a:r>
              <a:rPr lang="zh-CN" altLang="en-US" kern="1200" dirty="0">
                <a:latin typeface="Arial Unicode MS" panose="020B0604020202020204" pitchFamily="34" charset="-122"/>
                <a:ea typeface="Arial Unicode MS" panose="020B0604020202020204" pitchFamily="34" charset="-122"/>
                <a:cs typeface="Arial Unicode MS" panose="020B0604020202020204" pitchFamily="34" charset="-122"/>
              </a:rPr>
              <a:t>多学科</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563688" y="333375"/>
            <a:ext cx="6016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zh-CN" altLang="en-US" sz="2800" kern="0">
                <a:solidFill>
                  <a:schemeClr val="bg1"/>
                </a:solidFill>
                <a:latin typeface="+mj-lt"/>
                <a:ea typeface="宋体" panose="02010600030101010101" pitchFamily="2" charset="-122"/>
                <a:cs typeface="+mj-cs"/>
              </a:rPr>
              <a:t>学科分布情况</a:t>
            </a:r>
            <a:endParaRPr lang="zh-CN" altLang="en-US" sz="4000">
              <a:solidFill>
                <a:schemeClr val="bg1"/>
              </a:solidFill>
              <a:latin typeface="红豆幼黑体" panose="02000509000000000000" charset="-122"/>
              <a:ea typeface="汉仪铁山隶书繁" panose="00020600040101010101" charset="-122"/>
            </a:endParaRPr>
          </a:p>
        </p:txBody>
      </p:sp>
      <p:pic>
        <p:nvPicPr>
          <p:cNvPr id="7" name="图片 6" descr="学科分布"/>
          <p:cNvPicPr/>
          <p:nvPr>
            <p:custDataLst>
              <p:tags r:id="rId1"/>
            </p:custDataLst>
          </p:nvPr>
        </p:nvPicPr>
        <p:blipFill rotWithShape="1">
          <a:blip r:embed="rId3"/>
          <a:srcRect l="3900" t="1321" r="1207" b="3965"/>
          <a:stretch>
            <a:fillRect/>
          </a:stretch>
        </p:blipFill>
        <p:spPr>
          <a:xfrm>
            <a:off x="827449" y="1412611"/>
            <a:ext cx="8090442" cy="52863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1000"/>
            <a:ext cx="313848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auto">
          <a:xfrm>
            <a:off x="990600" y="3733800"/>
            <a:ext cx="7162800" cy="2620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a:r>
              <a:rPr lang="zh-CN" altLang="en-US" sz="4800">
                <a:solidFill>
                  <a:srgbClr val="C00000"/>
                </a:solidFill>
                <a:latin typeface="Arial Unicode MS" panose="020B0604020202020204" pitchFamily="34" charset="-122"/>
                <a:ea typeface="Arial Unicode MS" panose="020B0604020202020204" pitchFamily="34" charset="-122"/>
              </a:rPr>
              <a:t>世界上最权威的</a:t>
            </a:r>
            <a:r>
              <a:rPr lang="en-US" altLang="zh-CN" sz="4800">
                <a:solidFill>
                  <a:srgbClr val="C00000"/>
                </a:solidFill>
                <a:latin typeface="Arial Unicode MS" panose="020B0604020202020204" pitchFamily="34" charset="-122"/>
                <a:ea typeface="Arial Unicode MS" panose="020B0604020202020204" pitchFamily="34" charset="-122"/>
              </a:rPr>
              <a:t/>
            </a:r>
            <a:br>
              <a:rPr lang="en-US" altLang="zh-CN" sz="4800">
                <a:solidFill>
                  <a:srgbClr val="C00000"/>
                </a:solidFill>
                <a:latin typeface="Arial Unicode MS" panose="020B0604020202020204" pitchFamily="34" charset="-122"/>
                <a:ea typeface="Arial Unicode MS" panose="020B0604020202020204" pitchFamily="34" charset="-122"/>
              </a:rPr>
            </a:br>
            <a:r>
              <a:rPr lang="zh-CN" altLang="en-US" sz="4800">
                <a:solidFill>
                  <a:srgbClr val="C00000"/>
                </a:solidFill>
                <a:latin typeface="Arial Unicode MS" panose="020B0604020202020204" pitchFamily="34" charset="-122"/>
                <a:ea typeface="Arial Unicode MS" panose="020B0604020202020204" pitchFamily="34" charset="-122"/>
              </a:rPr>
              <a:t>学位论文数据库</a:t>
            </a:r>
            <a:r>
              <a:rPr lang="en-US" altLang="zh-CN" sz="3600">
                <a:solidFill>
                  <a:srgbClr val="C00000"/>
                </a:solidFill>
                <a:latin typeface="Arial Unicode MS" panose="020B0604020202020204" pitchFamily="34" charset="-122"/>
                <a:ea typeface="Arial Unicode MS" panose="020B0604020202020204" pitchFamily="34" charset="-122"/>
              </a:rPr>
              <a:t/>
            </a:r>
            <a:br>
              <a:rPr lang="en-US" altLang="zh-CN" sz="3600">
                <a:solidFill>
                  <a:srgbClr val="C00000"/>
                </a:solidFill>
                <a:latin typeface="Arial Unicode MS" panose="020B0604020202020204" pitchFamily="34" charset="-122"/>
                <a:ea typeface="Arial Unicode MS" panose="020B0604020202020204" pitchFamily="34" charset="-122"/>
              </a:rPr>
            </a:br>
            <a:endParaRPr lang="zh-CN" altLang="en-US" sz="3600">
              <a:solidFill>
                <a:srgbClr val="C00000"/>
              </a:solidFill>
              <a:latin typeface="Arial Unicode MS" panose="020B0604020202020204" pitchFamily="34" charset="-122"/>
              <a:ea typeface="Arial Unicode MS" panose="020B0604020202020204" pitchFamily="34" charset="-122"/>
            </a:endParaRPr>
          </a:p>
        </p:txBody>
      </p:sp>
      <p:sp>
        <p:nvSpPr>
          <p:cNvPr id="5" name="Rectangle 5"/>
          <p:cNvSpPr txBox="1">
            <a:spLocks noChangeArrowheads="1"/>
          </p:cNvSpPr>
          <p:nvPr/>
        </p:nvSpPr>
        <p:spPr bwMode="auto">
          <a:xfrm>
            <a:off x="312738" y="1531938"/>
            <a:ext cx="5562600" cy="1676400"/>
          </a:xfrm>
          <a:prstGeom prst="rect">
            <a:avLst/>
          </a:prstGeom>
          <a:noFill/>
          <a:ln>
            <a:noFill/>
          </a:ln>
        </p:spPr>
        <p:txBody>
          <a:bodyPr/>
          <a:lst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sz="1400">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sz="1400">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sz="1400">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sz="1400">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sz="1400">
                <a:solidFill>
                  <a:schemeClr val="tx1"/>
                </a:solidFill>
                <a:latin typeface="+mn-lt"/>
                <a:ea typeface="+mn-ea"/>
              </a:defRPr>
            </a:lvl9pPr>
          </a:lstStyle>
          <a:p>
            <a:pPr marL="304800" indent="-304800">
              <a:spcBef>
                <a:spcPct val="0"/>
              </a:spcBef>
              <a:defRPr/>
            </a:pPr>
            <a:endParaRPr lang="en-US" sz="12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0" indent="0">
              <a:lnSpc>
                <a:spcPct val="150000"/>
              </a:lnSpc>
              <a:buFont typeface="Wingdings" panose="05000000000000000000" pitchFamily="2" charset="2"/>
              <a:buNone/>
              <a:defRPr/>
            </a:pPr>
            <a:r>
              <a:rPr lang="en-US" altLang="zh-CN" sz="4000" b="1" dirty="0">
                <a:latin typeface="Arial Unicode MS" panose="020B0604020202020204" pitchFamily="34" charset="-122"/>
                <a:ea typeface="Arial Unicode MS" panose="020B0604020202020204" pitchFamily="34" charset="-122"/>
                <a:cs typeface="Arial Unicode MS" panose="020B0604020202020204" pitchFamily="34" charset="-122"/>
              </a:rPr>
              <a:t>100%</a:t>
            </a:r>
            <a:r>
              <a:rPr lang="zh-CN" altLang="en-US" sz="4000" b="1" dirty="0">
                <a:latin typeface="Arial Unicode MS" panose="020B0604020202020204" pitchFamily="34" charset="-122"/>
                <a:ea typeface="Arial Unicode MS" panose="020B0604020202020204" pitchFamily="34" charset="-122"/>
                <a:cs typeface="Arial Unicode MS" panose="020B0604020202020204" pitchFamily="34" charset="-122"/>
              </a:rPr>
              <a:t>同行评审学术期刊</a:t>
            </a:r>
            <a:endParaRPr lang="en-US" altLang="zh-CN" sz="4000"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endParaRPr lang="en-GB" altLang="en-US" sz="2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1"/>
          <p:cNvPicPr>
            <a:picLocks noChangeAspect="1"/>
          </p:cNvPicPr>
          <p:nvPr/>
        </p:nvPicPr>
        <p:blipFill>
          <a:blip r:embed="rId2"/>
          <a:stretch>
            <a:fillRect/>
          </a:stretch>
        </p:blipFill>
        <p:spPr>
          <a:xfrm>
            <a:off x="0" y="1214438"/>
            <a:ext cx="9144000" cy="5743575"/>
          </a:xfrm>
          <a:prstGeom prst="rect">
            <a:avLst/>
          </a:prstGeom>
          <a:noFill/>
          <a:ln w="9525">
            <a:noFill/>
          </a:ln>
        </p:spPr>
      </p:pic>
      <p:sp>
        <p:nvSpPr>
          <p:cNvPr id="29699" name="标题 1"/>
          <p:cNvSpPr>
            <a:spLocks noGrp="1"/>
          </p:cNvSpPr>
          <p:nvPr>
            <p:ph type="title"/>
          </p:nvPr>
        </p:nvSpPr>
        <p:spPr>
          <a:xfrm>
            <a:off x="500063" y="214313"/>
            <a:ext cx="8229600" cy="1143000"/>
          </a:xfrm>
          <a:noFill/>
          <a:ln>
            <a:noFill/>
          </a:ln>
        </p:spPr>
        <p:txBody>
          <a:bodyPr/>
          <a:lstStyle/>
          <a:p>
            <a:pPr algn="ctr"/>
            <a:r>
              <a:rPr lang="en-US" altLang="zh-CN" sz="2800" dirty="0">
                <a:ea typeface="宋体" panose="02010600030101010101" pitchFamily="2" charset="-122"/>
              </a:rPr>
              <a:t>PQDT</a:t>
            </a:r>
            <a:r>
              <a:rPr lang="zh-CN" altLang="en-US" sz="2800" dirty="0">
                <a:ea typeface="宋体" panose="02010600030101010101" pitchFamily="2" charset="-122"/>
              </a:rPr>
              <a:t>新平台首页</a:t>
            </a:r>
            <a:r>
              <a:rPr lang="en-US" altLang="zh-CN" sz="2800" dirty="0">
                <a:ea typeface="宋体" panose="02010600030101010101" pitchFamily="2" charset="-122"/>
              </a:rPr>
              <a:t/>
            </a:r>
            <a:br>
              <a:rPr lang="en-US" altLang="zh-CN" sz="2800" dirty="0">
                <a:ea typeface="宋体" panose="02010600030101010101" pitchFamily="2" charset="-122"/>
              </a:rPr>
            </a:br>
            <a:r>
              <a:rPr lang="en-US" altLang="zh-CN" sz="2800" dirty="0">
                <a:ea typeface="宋体" panose="02010600030101010101" pitchFamily="2" charset="-122"/>
              </a:rPr>
              <a:t>www.pqdtcn.com</a:t>
            </a:r>
            <a:endParaRPr lang="zh-CN" altLang="en-US" sz="2800" dirty="0">
              <a:ea typeface="宋体" panose="02010600030101010101" pitchFamily="2" charset="-122"/>
            </a:endParaRPr>
          </a:p>
        </p:txBody>
      </p:sp>
      <p:cxnSp>
        <p:nvCxnSpPr>
          <p:cNvPr id="29700" name="直接箭头连接符 6"/>
          <p:cNvCxnSpPr/>
          <p:nvPr/>
        </p:nvCxnSpPr>
        <p:spPr>
          <a:xfrm rot="-5400000" flipH="1">
            <a:off x="2428875" y="4643438"/>
            <a:ext cx="357188" cy="357187"/>
          </a:xfrm>
          <a:prstGeom prst="straightConnector1">
            <a:avLst/>
          </a:prstGeom>
          <a:ln w="9525" cap="flat" cmpd="sng">
            <a:solidFill>
              <a:srgbClr val="FF0000"/>
            </a:solidFill>
            <a:prstDash val="solid"/>
            <a:headEnd type="none" w="med" len="med"/>
            <a:tailEnd type="arrow" w="med" len="med"/>
          </a:ln>
        </p:spPr>
      </p:cxnSp>
      <p:sp>
        <p:nvSpPr>
          <p:cNvPr id="29701" name="TextBox 7"/>
          <p:cNvSpPr txBox="1"/>
          <p:nvPr/>
        </p:nvSpPr>
        <p:spPr>
          <a:xfrm>
            <a:off x="785813" y="4286250"/>
            <a:ext cx="1570037" cy="369888"/>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新增舆情分析</a:t>
            </a:r>
          </a:p>
        </p:txBody>
      </p:sp>
      <p:cxnSp>
        <p:nvCxnSpPr>
          <p:cNvPr id="29702" name="直接箭头连接符 9"/>
          <p:cNvCxnSpPr/>
          <p:nvPr/>
        </p:nvCxnSpPr>
        <p:spPr>
          <a:xfrm rot="5400000">
            <a:off x="5572125" y="3643313"/>
            <a:ext cx="785813" cy="642937"/>
          </a:xfrm>
          <a:prstGeom prst="straightConnector1">
            <a:avLst/>
          </a:prstGeom>
          <a:ln w="9525" cap="flat" cmpd="sng">
            <a:solidFill>
              <a:srgbClr val="FE0000"/>
            </a:solidFill>
            <a:prstDash val="solid"/>
            <a:headEnd type="none" w="med" len="med"/>
            <a:tailEnd type="arrow" w="med" len="med"/>
          </a:ln>
        </p:spPr>
      </p:cxnSp>
      <p:sp>
        <p:nvSpPr>
          <p:cNvPr id="29703" name="TextBox 10"/>
          <p:cNvSpPr txBox="1"/>
          <p:nvPr/>
        </p:nvSpPr>
        <p:spPr>
          <a:xfrm>
            <a:off x="6189663" y="3214688"/>
            <a:ext cx="2954337" cy="369887"/>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新论文上线、平台新闻通告</a:t>
            </a:r>
          </a:p>
        </p:txBody>
      </p:sp>
      <p:cxnSp>
        <p:nvCxnSpPr>
          <p:cNvPr id="29704" name="直接箭头连接符 11"/>
          <p:cNvCxnSpPr/>
          <p:nvPr/>
        </p:nvCxnSpPr>
        <p:spPr>
          <a:xfrm rot="-5400000" flipH="1">
            <a:off x="2000250" y="2589213"/>
            <a:ext cx="857250" cy="571500"/>
          </a:xfrm>
          <a:prstGeom prst="straightConnector1">
            <a:avLst/>
          </a:prstGeom>
          <a:ln w="9525" cap="flat" cmpd="sng">
            <a:solidFill>
              <a:srgbClr val="FF0000"/>
            </a:solidFill>
            <a:prstDash val="solid"/>
            <a:headEnd type="none" w="med" len="med"/>
            <a:tailEnd type="arrow" w="med" len="med"/>
          </a:ln>
        </p:spPr>
      </p:cxnSp>
      <p:sp>
        <p:nvSpPr>
          <p:cNvPr id="29705" name="TextBox 13"/>
          <p:cNvSpPr txBox="1"/>
          <p:nvPr/>
        </p:nvSpPr>
        <p:spPr>
          <a:xfrm>
            <a:off x="303213" y="1954213"/>
            <a:ext cx="2954337" cy="369887"/>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新增精确检索锁定专业词汇</a:t>
            </a:r>
          </a:p>
        </p:txBody>
      </p:sp>
      <p:sp>
        <p:nvSpPr>
          <p:cNvPr id="29706" name="TextBox 7"/>
          <p:cNvSpPr txBox="1"/>
          <p:nvPr/>
        </p:nvSpPr>
        <p:spPr>
          <a:xfrm>
            <a:off x="4803775" y="1922463"/>
            <a:ext cx="2724150" cy="369887"/>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读者个性化账号注册入口</a:t>
            </a:r>
          </a:p>
        </p:txBody>
      </p:sp>
      <p:cxnSp>
        <p:nvCxnSpPr>
          <p:cNvPr id="29707" name="直接箭头连接符 6"/>
          <p:cNvCxnSpPr/>
          <p:nvPr/>
        </p:nvCxnSpPr>
        <p:spPr>
          <a:xfrm flipV="1">
            <a:off x="7380288" y="1500188"/>
            <a:ext cx="1049337" cy="536575"/>
          </a:xfrm>
          <a:prstGeom prst="straightConnector1">
            <a:avLst/>
          </a:prstGeom>
          <a:ln w="9525" cap="flat" cmpd="sng">
            <a:solidFill>
              <a:srgbClr val="FF0000"/>
            </a:solidFill>
            <a:prstDash val="solid"/>
            <a:headEnd type="none" w="med" len="med"/>
            <a:tailEnd type="arrow" w="med" len="med"/>
          </a:ln>
        </p:spPr>
      </p:cxnSp>
      <p:sp>
        <p:nvSpPr>
          <p:cNvPr id="29708" name="TextBox 7"/>
          <p:cNvSpPr txBox="1"/>
          <p:nvPr/>
        </p:nvSpPr>
        <p:spPr>
          <a:xfrm>
            <a:off x="5929313" y="2286000"/>
            <a:ext cx="2724150" cy="369888"/>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机构管理员账号注册入口</a:t>
            </a:r>
          </a:p>
        </p:txBody>
      </p:sp>
      <p:cxnSp>
        <p:nvCxnSpPr>
          <p:cNvPr id="29709" name="直接箭头连接符 6"/>
          <p:cNvCxnSpPr/>
          <p:nvPr/>
        </p:nvCxnSpPr>
        <p:spPr>
          <a:xfrm flipV="1">
            <a:off x="7643813" y="1500188"/>
            <a:ext cx="1000125" cy="785812"/>
          </a:xfrm>
          <a:prstGeom prst="straightConnector1">
            <a:avLst/>
          </a:prstGeom>
          <a:ln w="9525" cap="flat" cmpd="sng">
            <a:solidFill>
              <a:srgbClr val="FF0000"/>
            </a:solidFill>
            <a:prstDash val="solid"/>
            <a:headEnd type="none" w="med" len="med"/>
            <a:tailEnd type="arrow" w="med" len="med"/>
          </a:ln>
        </p:spPr>
      </p:cxnSp>
      <p:sp>
        <p:nvSpPr>
          <p:cNvPr id="29710" name="TextBox 10"/>
          <p:cNvSpPr txBox="1"/>
          <p:nvPr/>
        </p:nvSpPr>
        <p:spPr>
          <a:xfrm>
            <a:off x="4067175" y="4937125"/>
            <a:ext cx="4730750" cy="1477963"/>
          </a:xfrm>
          <a:prstGeom prst="rect">
            <a:avLst/>
          </a:prstGeom>
          <a:noFill/>
          <a:ln w="9525">
            <a:noFill/>
          </a:ln>
        </p:spPr>
        <p:txBody>
          <a:bodyPr>
            <a:spAutoFit/>
          </a:bodyPr>
          <a:lstStyle/>
          <a:p>
            <a:r>
              <a:rPr lang="zh-CN" altLang="en-US" dirty="0">
                <a:solidFill>
                  <a:srgbClr val="FF0000"/>
                </a:solidFill>
                <a:latin typeface="Times New Roman" panose="02020603050405020304" pitchFamily="18" charset="0"/>
                <a:ea typeface="宋体" panose="02010600030101010101" pitchFamily="2" charset="-122"/>
              </a:rPr>
              <a:t>以</a:t>
            </a:r>
            <a:r>
              <a:rPr lang="en-US" altLang="zh-CN" dirty="0">
                <a:solidFill>
                  <a:srgbClr val="FF0000"/>
                </a:solidFill>
                <a:latin typeface="Times New Roman" panose="02020603050405020304" pitchFamily="18" charset="0"/>
                <a:ea typeface="宋体" panose="02010600030101010101" pitchFamily="2" charset="-122"/>
              </a:rPr>
              <a:t>2019</a:t>
            </a:r>
            <a:r>
              <a:rPr lang="zh-CN" altLang="en-US" dirty="0">
                <a:solidFill>
                  <a:srgbClr val="FF0000"/>
                </a:solidFill>
                <a:latin typeface="Times New Roman" panose="02020603050405020304" pitchFamily="18" charset="0"/>
                <a:ea typeface="宋体" panose="02010600030101010101" pitchFamily="2" charset="-122"/>
              </a:rPr>
              <a:t>年诺贝尔生理学医学奖课题为例</a:t>
            </a:r>
            <a:endParaRPr lang="en-US" altLang="zh-CN" dirty="0">
              <a:solidFill>
                <a:srgbClr val="FF0000"/>
              </a:solidFill>
              <a:latin typeface="Times New Roman" panose="02020603050405020304" pitchFamily="18" charset="0"/>
              <a:ea typeface="宋体" panose="02010600030101010101" pitchFamily="2" charset="-122"/>
            </a:endParaRPr>
          </a:p>
          <a:p>
            <a:r>
              <a:rPr lang="zh-CN" altLang="en-US" dirty="0">
                <a:solidFill>
                  <a:srgbClr val="FF0000"/>
                </a:solidFill>
                <a:latin typeface="Times New Roman" panose="02020603050405020304" pitchFamily="18" charset="0"/>
                <a:ea typeface="宋体" panose="02010600030101010101" pitchFamily="2" charset="-122"/>
              </a:rPr>
              <a:t>阐述了细胞感知和适应氧气变化的机制和</a:t>
            </a:r>
            <a:endParaRPr lang="en-US" altLang="zh-CN" dirty="0">
              <a:solidFill>
                <a:srgbClr val="FF0000"/>
              </a:solidFill>
              <a:latin typeface="Times New Roman" panose="02020603050405020304" pitchFamily="18" charset="0"/>
              <a:ea typeface="宋体" panose="02010600030101010101" pitchFamily="2" charset="-122"/>
            </a:endParaRPr>
          </a:p>
          <a:p>
            <a:r>
              <a:rPr lang="zh-CN" altLang="en-US" dirty="0">
                <a:solidFill>
                  <a:srgbClr val="FF0000"/>
                </a:solidFill>
                <a:latin typeface="Times New Roman" panose="02020603050405020304" pitchFamily="18" charset="0"/>
                <a:ea typeface="宋体" panose="02010600030101010101" pitchFamily="2" charset="-122"/>
              </a:rPr>
              <a:t>核心分子事件。 而缺氧诱导因子</a:t>
            </a:r>
            <a:endParaRPr lang="en-US" altLang="zh-CN" dirty="0">
              <a:solidFill>
                <a:srgbClr val="FF0000"/>
              </a:solidFill>
              <a:latin typeface="Times New Roman" panose="02020603050405020304" pitchFamily="18" charset="0"/>
              <a:ea typeface="宋体" panose="02010600030101010101" pitchFamily="2" charset="-122"/>
            </a:endParaRPr>
          </a:p>
          <a:p>
            <a:r>
              <a:rPr lang="zh-CN" altLang="en-US" dirty="0">
                <a:solidFill>
                  <a:srgbClr val="FF0000"/>
                </a:solidFill>
                <a:latin typeface="Times New Roman" panose="02020603050405020304" pitchFamily="18" charset="0"/>
                <a:ea typeface="宋体" panose="02010600030101010101" pitchFamily="2" charset="-122"/>
              </a:rPr>
              <a:t> </a:t>
            </a:r>
            <a:r>
              <a:rPr lang="en-US" altLang="zh-CN" dirty="0">
                <a:solidFill>
                  <a:srgbClr val="FF0000"/>
                </a:solidFill>
                <a:latin typeface="Times New Roman" panose="02020603050405020304" pitchFamily="18" charset="0"/>
                <a:ea typeface="宋体" panose="02010600030101010101" pitchFamily="2" charset="-122"/>
              </a:rPr>
              <a:t>(Hypoxia-inducible factors, HIF)</a:t>
            </a:r>
          </a:p>
          <a:p>
            <a:r>
              <a:rPr lang="zh-CN" altLang="en-US" dirty="0">
                <a:solidFill>
                  <a:srgbClr val="FF0000"/>
                </a:solidFill>
                <a:latin typeface="Times New Roman" panose="02020603050405020304" pitchFamily="18" charset="0"/>
                <a:ea typeface="宋体" panose="02010600030101010101" pitchFamily="2" charset="-122"/>
              </a:rPr>
              <a:t>就是这里面的核心分子</a:t>
            </a:r>
            <a:endParaRPr lang="en-US" altLang="zh-CN" dirty="0">
              <a:solidFill>
                <a:srgbClr val="FF0000"/>
              </a:solidFill>
              <a:latin typeface="Times New Roman" panose="02020603050405020304" pitchFamily="18" charset="0"/>
              <a:ea typeface="宋体" panose="02010600030101010101" pitchFamily="2" charset="-122"/>
            </a:endParaRPr>
          </a:p>
        </p:txBody>
      </p:sp>
      <p:cxnSp>
        <p:nvCxnSpPr>
          <p:cNvPr id="29711" name="直接箭头连接符 9"/>
          <p:cNvCxnSpPr/>
          <p:nvPr/>
        </p:nvCxnSpPr>
        <p:spPr>
          <a:xfrm flipH="1" flipV="1">
            <a:off x="3419475" y="3716338"/>
            <a:ext cx="2224088" cy="1003300"/>
          </a:xfrm>
          <a:prstGeom prst="straightConnector1">
            <a:avLst/>
          </a:prstGeom>
          <a:ln w="9525" cap="flat" cmpd="sng">
            <a:solidFill>
              <a:srgbClr val="FE0000"/>
            </a:solidFill>
            <a:prstDash val="solid"/>
            <a:headEnd type="none" w="med" len="med"/>
            <a:tailEnd type="arrow"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1"/>
          <p:cNvPicPr>
            <a:picLocks noChangeAspect="1"/>
          </p:cNvPicPr>
          <p:nvPr>
            <p:custDataLst>
              <p:tags r:id="rId1"/>
            </p:custDataLst>
          </p:nvPr>
        </p:nvPicPr>
        <p:blipFill>
          <a:blip r:embed="rId3"/>
          <a:stretch>
            <a:fillRect/>
          </a:stretch>
        </p:blipFill>
        <p:spPr>
          <a:xfrm>
            <a:off x="0" y="1214438"/>
            <a:ext cx="9144000" cy="5643562"/>
          </a:xfrm>
          <a:prstGeom prst="rect">
            <a:avLst/>
          </a:prstGeom>
          <a:noFill/>
          <a:ln w="9525">
            <a:noFill/>
          </a:ln>
        </p:spPr>
      </p:pic>
      <p:cxnSp>
        <p:nvCxnSpPr>
          <p:cNvPr id="30723" name="直接箭头连接符 5"/>
          <p:cNvCxnSpPr/>
          <p:nvPr/>
        </p:nvCxnSpPr>
        <p:spPr>
          <a:xfrm flipH="1">
            <a:off x="2854325" y="3043238"/>
            <a:ext cx="866775" cy="847725"/>
          </a:xfrm>
          <a:prstGeom prst="straightConnector1">
            <a:avLst/>
          </a:prstGeom>
          <a:ln w="9525" cap="flat" cmpd="sng">
            <a:solidFill>
              <a:srgbClr val="FE0000"/>
            </a:solidFill>
            <a:prstDash val="solid"/>
            <a:headEnd type="none" w="med" len="med"/>
            <a:tailEnd type="arrow" w="med" len="med"/>
          </a:ln>
        </p:spPr>
      </p:cxnSp>
      <p:sp>
        <p:nvSpPr>
          <p:cNvPr id="30724" name="TextBox 6"/>
          <p:cNvSpPr txBox="1"/>
          <p:nvPr/>
        </p:nvSpPr>
        <p:spPr>
          <a:xfrm>
            <a:off x="3721100" y="2695575"/>
            <a:ext cx="5032147" cy="369332"/>
          </a:xfrm>
          <a:prstGeom prst="rect">
            <a:avLst/>
          </a:prstGeom>
          <a:noFill/>
          <a:ln w="9525">
            <a:noFill/>
          </a:ln>
        </p:spPr>
        <p:txBody>
          <a:bodyPr wrap="none">
            <a:spAutoFit/>
          </a:bodyPr>
          <a:lstStyle/>
          <a:p>
            <a:r>
              <a:rPr lang="zh-CN" altLang="en-US" dirty="0" smtClean="0">
                <a:solidFill>
                  <a:srgbClr val="FF0000"/>
                </a:solidFill>
                <a:latin typeface="Times New Roman" panose="02020603050405020304" pitchFamily="18" charset="0"/>
                <a:ea typeface="宋体" panose="02010600030101010101" pitchFamily="2" charset="-122"/>
              </a:rPr>
              <a:t>读者登录个性化</a:t>
            </a:r>
            <a:r>
              <a:rPr lang="zh-CN" altLang="en-US" dirty="0">
                <a:solidFill>
                  <a:srgbClr val="FF0000"/>
                </a:solidFill>
                <a:latin typeface="Times New Roman" panose="02020603050405020304" pitchFamily="18" charset="0"/>
                <a:ea typeface="宋体" panose="02010600030101010101" pitchFamily="2" charset="-122"/>
              </a:rPr>
              <a:t>账号可一键式向图书馆推送需求</a:t>
            </a:r>
          </a:p>
        </p:txBody>
      </p:sp>
      <p:cxnSp>
        <p:nvCxnSpPr>
          <p:cNvPr id="30725" name="直接箭头连接符 8"/>
          <p:cNvCxnSpPr/>
          <p:nvPr/>
        </p:nvCxnSpPr>
        <p:spPr>
          <a:xfrm rot="5400000" flipH="1" flipV="1">
            <a:off x="8321675" y="1606550"/>
            <a:ext cx="285750" cy="71438"/>
          </a:xfrm>
          <a:prstGeom prst="straightConnector1">
            <a:avLst/>
          </a:prstGeom>
          <a:ln w="9525" cap="flat" cmpd="sng">
            <a:solidFill>
              <a:srgbClr val="FE0000"/>
            </a:solidFill>
            <a:prstDash val="solid"/>
            <a:headEnd type="none" w="med" len="med"/>
            <a:tailEnd type="arrow" w="med" len="med"/>
          </a:ln>
        </p:spPr>
      </p:cxnSp>
      <p:sp>
        <p:nvSpPr>
          <p:cNvPr id="30726" name="TextBox 9"/>
          <p:cNvSpPr txBox="1"/>
          <p:nvPr/>
        </p:nvSpPr>
        <p:spPr>
          <a:xfrm>
            <a:off x="7429500" y="1785938"/>
            <a:ext cx="1800225" cy="369887"/>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个性化账号注册</a:t>
            </a:r>
          </a:p>
        </p:txBody>
      </p:sp>
      <p:cxnSp>
        <p:nvCxnSpPr>
          <p:cNvPr id="30727" name="直接箭头连接符 11"/>
          <p:cNvCxnSpPr/>
          <p:nvPr/>
        </p:nvCxnSpPr>
        <p:spPr>
          <a:xfrm flipH="1">
            <a:off x="4151313" y="3275013"/>
            <a:ext cx="1563687" cy="615950"/>
          </a:xfrm>
          <a:prstGeom prst="straightConnector1">
            <a:avLst/>
          </a:prstGeom>
          <a:ln w="9525" cap="flat" cmpd="sng">
            <a:solidFill>
              <a:srgbClr val="FE0000"/>
            </a:solidFill>
            <a:prstDash val="solid"/>
            <a:headEnd type="none" w="med" len="med"/>
            <a:tailEnd type="arrow" w="med" len="med"/>
          </a:ln>
        </p:spPr>
      </p:cxnSp>
      <p:sp>
        <p:nvSpPr>
          <p:cNvPr id="30728" name="TextBox 12"/>
          <p:cNvSpPr txBox="1"/>
          <p:nvPr/>
        </p:nvSpPr>
        <p:spPr>
          <a:xfrm>
            <a:off x="5715000" y="2981325"/>
            <a:ext cx="2724150" cy="369888"/>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支持第三方文献整理软件</a:t>
            </a:r>
          </a:p>
        </p:txBody>
      </p:sp>
      <p:cxnSp>
        <p:nvCxnSpPr>
          <p:cNvPr id="30729" name="直接箭头连接符 14"/>
          <p:cNvCxnSpPr>
            <a:stCxn id="30730" idx="1"/>
          </p:cNvCxnSpPr>
          <p:nvPr/>
        </p:nvCxnSpPr>
        <p:spPr>
          <a:xfrm rot="10800000">
            <a:off x="4741863" y="4064000"/>
            <a:ext cx="857250" cy="185738"/>
          </a:xfrm>
          <a:prstGeom prst="straightConnector1">
            <a:avLst/>
          </a:prstGeom>
          <a:ln w="9525" cap="flat" cmpd="sng">
            <a:solidFill>
              <a:srgbClr val="FE0000"/>
            </a:solidFill>
            <a:prstDash val="solid"/>
            <a:headEnd type="none" w="med" len="med"/>
            <a:tailEnd type="arrow" w="med" len="med"/>
          </a:ln>
        </p:spPr>
      </p:cxnSp>
      <p:sp>
        <p:nvSpPr>
          <p:cNvPr id="30730" name="TextBox 15"/>
          <p:cNvSpPr txBox="1"/>
          <p:nvPr/>
        </p:nvSpPr>
        <p:spPr>
          <a:xfrm>
            <a:off x="5599113" y="4064000"/>
            <a:ext cx="2954337" cy="369888"/>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支持部分引文格式复制引用</a:t>
            </a:r>
          </a:p>
        </p:txBody>
      </p:sp>
      <p:sp>
        <p:nvSpPr>
          <p:cNvPr id="30731" name="TextBox 15"/>
          <p:cNvSpPr txBox="1"/>
          <p:nvPr/>
        </p:nvSpPr>
        <p:spPr>
          <a:xfrm>
            <a:off x="3724275" y="4694238"/>
            <a:ext cx="3646488" cy="369887"/>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可在检索结果页直接查看摘要信息</a:t>
            </a:r>
          </a:p>
        </p:txBody>
      </p:sp>
      <p:cxnSp>
        <p:nvCxnSpPr>
          <p:cNvPr id="30732" name="直接箭头连接符 14"/>
          <p:cNvCxnSpPr/>
          <p:nvPr/>
        </p:nvCxnSpPr>
        <p:spPr>
          <a:xfrm>
            <a:off x="7235825" y="4878388"/>
            <a:ext cx="649288" cy="185737"/>
          </a:xfrm>
          <a:prstGeom prst="straightConnector1">
            <a:avLst/>
          </a:prstGeom>
          <a:ln w="9525" cap="flat" cmpd="sng">
            <a:solidFill>
              <a:srgbClr val="FE0000"/>
            </a:solidFill>
            <a:prstDash val="solid"/>
            <a:headEnd type="none" w="med" len="med"/>
            <a:tailEnd type="arrow" w="med" len="med"/>
          </a:ln>
        </p:spPr>
      </p:cxnSp>
      <p:sp>
        <p:nvSpPr>
          <p:cNvPr id="30733" name="标题 1"/>
          <p:cNvSpPr>
            <a:spLocks noGrp="1"/>
          </p:cNvSpPr>
          <p:nvPr>
            <p:ph type="title"/>
          </p:nvPr>
        </p:nvSpPr>
        <p:spPr>
          <a:xfrm>
            <a:off x="500063" y="214313"/>
            <a:ext cx="8229600" cy="1143000"/>
          </a:xfrm>
          <a:noFill/>
          <a:ln>
            <a:noFill/>
          </a:ln>
        </p:spPr>
        <p:txBody>
          <a:bodyPr/>
          <a:lstStyle/>
          <a:p>
            <a:pPr algn="ctr"/>
            <a:r>
              <a:rPr lang="en-US" altLang="zh-CN" sz="1200" dirty="0">
                <a:ea typeface="宋体" panose="02010600030101010101" pitchFamily="2" charset="-122"/>
              </a:rPr>
              <a:t/>
            </a:r>
            <a:br>
              <a:rPr lang="en-US" altLang="zh-CN" sz="1200" dirty="0">
                <a:ea typeface="宋体" panose="02010600030101010101" pitchFamily="2" charset="-122"/>
              </a:rPr>
            </a:br>
            <a:r>
              <a:rPr lang="en-US" altLang="zh-CN" sz="2800" dirty="0">
                <a:ea typeface="宋体" panose="02010600030101010101" pitchFamily="2" charset="-122"/>
              </a:rPr>
              <a:t>PQDT</a:t>
            </a:r>
            <a:r>
              <a:rPr lang="zh-CN" altLang="en-US" sz="2800" dirty="0">
                <a:ea typeface="宋体" panose="02010600030101010101" pitchFamily="2" charset="-122"/>
              </a:rPr>
              <a:t>新平台检索结果页面</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custDataLst>
              <p:tags r:id="rId1"/>
            </p:custDataLst>
          </p:nvPr>
        </p:nvSpPr>
        <p:spPr bwMode="auto">
          <a:xfrm>
            <a:off x="2627630" y="573405"/>
            <a:ext cx="4547870" cy="7346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p>
            <a:r>
              <a:rPr lang="zh-CN" altLang="en-US" sz="2400">
                <a:solidFill>
                  <a:srgbClr val="FF0000"/>
                </a:solidFill>
                <a:latin typeface="楷体" panose="02010609060101010101" pitchFamily="49" charset="-122"/>
                <a:ea typeface="Open Sans Semibold"/>
                <a:cs typeface="Open Sans Semibold"/>
              </a:rPr>
              <a:t>学位论文的</a:t>
            </a:r>
            <a:r>
              <a:rPr lang="zh-CN" altLang="en-US" sz="2400">
                <a:solidFill>
                  <a:srgbClr val="FF0000"/>
                </a:solidFill>
                <a:latin typeface="楷体" panose="02010609060101010101" pitchFamily="49" charset="-122"/>
                <a:ea typeface="Open Sans Semibold"/>
                <a:cs typeface="Open Sans Semibold"/>
                <a:sym typeface="+mn-ea"/>
              </a:rPr>
              <a:t>研究对象及其特点</a:t>
            </a:r>
            <a:endParaRPr lang="zh-CN" altLang="en-US" sz="2400">
              <a:solidFill>
                <a:srgbClr val="FF0000"/>
              </a:solidFill>
              <a:latin typeface="楷体" panose="02010609060101010101" pitchFamily="49" charset="-122"/>
              <a:ea typeface="Open Sans Semibold"/>
              <a:cs typeface="Open Sans Semibold"/>
            </a:endParaRPr>
          </a:p>
        </p:txBody>
      </p:sp>
      <p:sp>
        <p:nvSpPr>
          <p:cNvPr id="2" name="文本框 1"/>
          <p:cNvSpPr txBox="1"/>
          <p:nvPr/>
        </p:nvSpPr>
        <p:spPr>
          <a:xfrm>
            <a:off x="323528" y="2564904"/>
            <a:ext cx="8656955" cy="1846659"/>
          </a:xfrm>
          <a:prstGeom prst="rect">
            <a:avLst/>
          </a:prstGeom>
          <a:noFill/>
        </p:spPr>
        <p:txBody>
          <a:bodyPr wrap="square" rtlCol="0" anchor="t">
            <a:spAutoFit/>
          </a:bodyPr>
          <a:lstStyle/>
          <a:p>
            <a:pPr algn="ctr"/>
            <a:endParaRPr lang="en-US" altLang="zh-CN" sz="2000" b="1" dirty="0"/>
          </a:p>
          <a:p>
            <a:pPr algn="ctr"/>
            <a:endParaRPr lang="en-US" altLang="zh-CN" sz="2000" b="1" dirty="0"/>
          </a:p>
          <a:p>
            <a:pPr algn="ctr"/>
            <a:r>
              <a:rPr lang="zh-CN" altLang="en-US" sz="5400" b="1" dirty="0">
                <a:latin typeface="Arial Black" panose="020B0A04020102020204" pitchFamily="34" charset="0"/>
                <a:ea typeface="楷体" panose="02010609060101010101" pitchFamily="49" charset="-122"/>
              </a:rPr>
              <a:t>为什么要读硕博士论文？</a:t>
            </a:r>
          </a:p>
          <a:p>
            <a:pPr algn="ctr"/>
            <a:endParaRPr lang="zh-CN" altLang="en-US" sz="2000" b="1" dirty="0">
              <a:latin typeface="楷体" panose="02010609060101010101" pitchFamily="49" charset="-122"/>
              <a:ea typeface="楷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2578100"/>
            <a:ext cx="9144000" cy="4254500"/>
          </a:xfrm>
          <a:prstGeom prst="rect">
            <a:avLst/>
          </a:prstGeom>
          <a:noFill/>
          <a:ln w="9525">
            <a:noFill/>
          </a:ln>
        </p:spPr>
      </p:pic>
      <p:pic>
        <p:nvPicPr>
          <p:cNvPr id="6" name="图片 5"/>
          <p:cNvPicPr>
            <a:picLocks noChangeAspect="1"/>
          </p:cNvPicPr>
          <p:nvPr/>
        </p:nvPicPr>
        <p:blipFill>
          <a:blip r:embed="rId3"/>
          <a:stretch>
            <a:fillRect/>
          </a:stretch>
        </p:blipFill>
        <p:spPr>
          <a:xfrm>
            <a:off x="3443288" y="1306513"/>
            <a:ext cx="5667375" cy="2665412"/>
          </a:xfrm>
          <a:prstGeom prst="rect">
            <a:avLst/>
          </a:prstGeom>
          <a:noFill/>
          <a:ln w="9525">
            <a:noFill/>
          </a:ln>
        </p:spPr>
      </p:pic>
      <p:cxnSp>
        <p:nvCxnSpPr>
          <p:cNvPr id="40963" name="直接箭头连接符 5"/>
          <p:cNvCxnSpPr/>
          <p:nvPr/>
        </p:nvCxnSpPr>
        <p:spPr>
          <a:xfrm flipH="1" flipV="1">
            <a:off x="2994025" y="3290888"/>
            <a:ext cx="449263" cy="569912"/>
          </a:xfrm>
          <a:prstGeom prst="straightConnector1">
            <a:avLst/>
          </a:prstGeom>
          <a:ln w="9525" cap="flat" cmpd="sng">
            <a:solidFill>
              <a:srgbClr val="FE0000"/>
            </a:solidFill>
            <a:prstDash val="solid"/>
            <a:headEnd type="none" w="med" len="med"/>
            <a:tailEnd type="arrow" w="med" len="med"/>
          </a:ln>
        </p:spPr>
      </p:cxnSp>
      <p:sp>
        <p:nvSpPr>
          <p:cNvPr id="40964" name="TextBox 6"/>
          <p:cNvSpPr txBox="1"/>
          <p:nvPr/>
        </p:nvSpPr>
        <p:spPr>
          <a:xfrm>
            <a:off x="3138488" y="3795713"/>
            <a:ext cx="2954337" cy="368300"/>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针对专业词组的学术性检索</a:t>
            </a:r>
          </a:p>
        </p:txBody>
      </p:sp>
      <p:sp>
        <p:nvSpPr>
          <p:cNvPr id="31750" name="标题 1"/>
          <p:cNvSpPr>
            <a:spLocks noGrp="1"/>
          </p:cNvSpPr>
          <p:nvPr>
            <p:ph type="title"/>
          </p:nvPr>
        </p:nvSpPr>
        <p:spPr>
          <a:xfrm>
            <a:off x="500063" y="214313"/>
            <a:ext cx="8229600" cy="1143000"/>
          </a:xfrm>
          <a:noFill/>
          <a:ln>
            <a:noFill/>
          </a:ln>
        </p:spPr>
        <p:txBody>
          <a:bodyPr/>
          <a:lstStyle/>
          <a:p>
            <a:pPr algn="ctr"/>
            <a:r>
              <a:rPr lang="en-US" altLang="zh-CN" sz="1200" dirty="0">
                <a:ea typeface="宋体" panose="02010600030101010101" pitchFamily="2" charset="-122"/>
              </a:rPr>
              <a:t/>
            </a:r>
            <a:br>
              <a:rPr lang="en-US" altLang="zh-CN" sz="1200" dirty="0">
                <a:ea typeface="宋体" panose="02010600030101010101" pitchFamily="2" charset="-122"/>
              </a:rPr>
            </a:br>
            <a:r>
              <a:rPr lang="en-US" altLang="zh-CN" sz="2800" dirty="0">
                <a:ea typeface="宋体" panose="02010600030101010101" pitchFamily="2" charset="-122"/>
              </a:rPr>
              <a:t>PQDT</a:t>
            </a:r>
            <a:r>
              <a:rPr lang="zh-CN" altLang="en-US" sz="2800" dirty="0">
                <a:ea typeface="宋体" panose="02010600030101010101" pitchFamily="2" charset="-122"/>
              </a:rPr>
              <a:t>新平台检索结果页面</a:t>
            </a:r>
          </a:p>
        </p:txBody>
      </p:sp>
      <p:cxnSp>
        <p:nvCxnSpPr>
          <p:cNvPr id="40967" name="直接箭头连接符 5"/>
          <p:cNvCxnSpPr/>
          <p:nvPr/>
        </p:nvCxnSpPr>
        <p:spPr>
          <a:xfrm flipH="1">
            <a:off x="1042988" y="2089150"/>
            <a:ext cx="928687" cy="1293813"/>
          </a:xfrm>
          <a:prstGeom prst="straightConnector1">
            <a:avLst/>
          </a:prstGeom>
          <a:ln w="9525" cap="flat" cmpd="sng">
            <a:solidFill>
              <a:srgbClr val="FE0000"/>
            </a:solidFill>
            <a:prstDash val="solid"/>
            <a:headEnd type="none" w="med" len="med"/>
            <a:tailEnd type="arrow" w="med" len="med"/>
          </a:ln>
        </p:spPr>
      </p:cxnSp>
      <p:cxnSp>
        <p:nvCxnSpPr>
          <p:cNvPr id="40968" name="直接箭头连接符 5"/>
          <p:cNvCxnSpPr/>
          <p:nvPr/>
        </p:nvCxnSpPr>
        <p:spPr>
          <a:xfrm>
            <a:off x="3684588" y="1962150"/>
            <a:ext cx="255587" cy="495300"/>
          </a:xfrm>
          <a:prstGeom prst="straightConnector1">
            <a:avLst/>
          </a:prstGeom>
          <a:ln w="9525" cap="flat" cmpd="sng">
            <a:solidFill>
              <a:srgbClr val="FE0000"/>
            </a:solidFill>
            <a:prstDash val="solid"/>
            <a:headEnd type="none" w="med" len="med"/>
            <a:tailEnd type="arrow" w="med" len="med"/>
          </a:ln>
        </p:spPr>
      </p:cxnSp>
      <p:sp>
        <p:nvSpPr>
          <p:cNvPr id="40966" name="TextBox 6"/>
          <p:cNvSpPr txBox="1"/>
          <p:nvPr/>
        </p:nvSpPr>
        <p:spPr>
          <a:xfrm>
            <a:off x="1285875" y="1597025"/>
            <a:ext cx="3416300" cy="369888"/>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精确的定位，能够提高检索效率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0968"/>
                                        </p:tgtEl>
                                        <p:attrNameLst>
                                          <p:attrName>style.visibility</p:attrName>
                                        </p:attrNameLst>
                                      </p:cBhvr>
                                      <p:to>
                                        <p:strVal val="visible"/>
                                      </p:to>
                                    </p:set>
                                    <p:anim calcmode="lin" valueType="num">
                                      <p:cBhvr additive="base">
                                        <p:cTn id="25" dur="500" fill="hold"/>
                                        <p:tgtEl>
                                          <p:spTgt spid="40968"/>
                                        </p:tgtEl>
                                        <p:attrNameLst>
                                          <p:attrName>ppt_x</p:attrName>
                                        </p:attrNameLst>
                                      </p:cBhvr>
                                      <p:tavLst>
                                        <p:tav tm="0">
                                          <p:val>
                                            <p:strVal val="#ppt_x"/>
                                          </p:val>
                                        </p:tav>
                                        <p:tav tm="100000">
                                          <p:val>
                                            <p:strVal val="#ppt_x"/>
                                          </p:val>
                                        </p:tav>
                                      </p:tavLst>
                                    </p:anim>
                                    <p:anim calcmode="lin" valueType="num">
                                      <p:cBhvr additive="base">
                                        <p:cTn id="26" dur="500" fill="hold"/>
                                        <p:tgtEl>
                                          <p:spTgt spid="409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en-US" altLang="zh-CN" sz="1200">
                <a:ea typeface="宋体" panose="02010600030101010101" pitchFamily="2" charset="-122"/>
              </a:rPr>
              <a:t/>
            </a: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新平台检索结果页面</a:t>
            </a:r>
          </a:p>
        </p:txBody>
      </p:sp>
      <p:pic>
        <p:nvPicPr>
          <p:cNvPr id="3174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262" y="1462088"/>
            <a:ext cx="1314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43" y="2506663"/>
            <a:ext cx="14859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74" y="4729956"/>
            <a:ext cx="1495425"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60" y="3609181"/>
            <a:ext cx="1314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文本框 7"/>
          <p:cNvSpPr txBox="1">
            <a:spLocks noChangeArrowheads="1"/>
          </p:cNvSpPr>
          <p:nvPr/>
        </p:nvSpPr>
        <p:spPr bwMode="auto">
          <a:xfrm>
            <a:off x="2268538" y="1916113"/>
            <a:ext cx="6646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ea typeface="宋体" panose="02010600030101010101" pitchFamily="2" charset="-122"/>
              </a:rPr>
              <a:t>此篇论文读者可向机构申请使用机构额度购买，论文上线后读者</a:t>
            </a:r>
            <a:endParaRPr lang="en-US" altLang="zh-CN">
              <a:ea typeface="宋体" panose="02010600030101010101" pitchFamily="2" charset="-122"/>
            </a:endParaRPr>
          </a:p>
          <a:p>
            <a:r>
              <a:rPr lang="zh-CN" altLang="en-US">
                <a:ea typeface="宋体" panose="02010600030101010101" pitchFamily="2" charset="-122"/>
              </a:rPr>
              <a:t>免费使用全文。</a:t>
            </a:r>
          </a:p>
        </p:txBody>
      </p:sp>
      <p:sp>
        <p:nvSpPr>
          <p:cNvPr id="31752" name="文本框 22"/>
          <p:cNvSpPr txBox="1">
            <a:spLocks noChangeArrowheads="1"/>
          </p:cNvSpPr>
          <p:nvPr/>
        </p:nvSpPr>
        <p:spPr bwMode="auto">
          <a:xfrm>
            <a:off x="2268538" y="2938463"/>
            <a:ext cx="6621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ea typeface="宋体" panose="02010600030101010101" pitchFamily="2" charset="-122"/>
              </a:rPr>
              <a:t>此篇论文机构已经购买全文权限，读者在机构</a:t>
            </a:r>
            <a:r>
              <a:rPr lang="en-US" altLang="zh-CN">
                <a:ea typeface="宋体" panose="02010600030101010101" pitchFamily="2" charset="-122"/>
              </a:rPr>
              <a:t>IP</a:t>
            </a:r>
            <a:r>
              <a:rPr lang="zh-CN" altLang="en-US">
                <a:ea typeface="宋体" panose="02010600030101010101" pitchFamily="2" charset="-122"/>
              </a:rPr>
              <a:t>范围可免费使用</a:t>
            </a:r>
            <a:endParaRPr lang="en-US" altLang="zh-CN">
              <a:ea typeface="宋体" panose="02010600030101010101" pitchFamily="2" charset="-122"/>
            </a:endParaRPr>
          </a:p>
          <a:p>
            <a:r>
              <a:rPr lang="zh-CN" altLang="en-US">
                <a:ea typeface="宋体" panose="02010600030101010101" pitchFamily="2" charset="-122"/>
              </a:rPr>
              <a:t>全文。</a:t>
            </a:r>
          </a:p>
        </p:txBody>
      </p:sp>
      <p:sp>
        <p:nvSpPr>
          <p:cNvPr id="31753" name="文本框 23"/>
          <p:cNvSpPr txBox="1">
            <a:spLocks noChangeArrowheads="1"/>
          </p:cNvSpPr>
          <p:nvPr/>
        </p:nvSpPr>
        <p:spPr bwMode="auto">
          <a:xfrm>
            <a:off x="2268538" y="4059238"/>
            <a:ext cx="641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ea typeface="宋体" panose="02010600030101010101" pitchFamily="2" charset="-122"/>
              </a:rPr>
              <a:t>此篇论文中国集团已经购买全文权限，读者可与图书馆联络。</a:t>
            </a:r>
          </a:p>
        </p:txBody>
      </p:sp>
      <p:sp>
        <p:nvSpPr>
          <p:cNvPr id="31754" name="文本框 24"/>
          <p:cNvSpPr txBox="1">
            <a:spLocks noChangeArrowheads="1"/>
          </p:cNvSpPr>
          <p:nvPr/>
        </p:nvSpPr>
        <p:spPr bwMode="auto">
          <a:xfrm>
            <a:off x="2268538" y="5157192"/>
            <a:ext cx="6648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dirty="0">
                <a:ea typeface="宋体" panose="02010600030101010101" pitchFamily="2" charset="-122"/>
              </a:rPr>
              <a:t>此篇论文可能因作者设置的论文保密期尚未结束，暂时无法获取</a:t>
            </a:r>
            <a:endParaRPr lang="en-US" altLang="zh-CN" dirty="0">
              <a:ea typeface="宋体" panose="02010600030101010101" pitchFamily="2" charset="-122"/>
            </a:endParaRPr>
          </a:p>
          <a:p>
            <a:r>
              <a:rPr lang="zh-CN" altLang="en-US" dirty="0">
                <a:ea typeface="宋体" panose="02010600030101010101" pitchFamily="2" charset="-122"/>
              </a:rPr>
              <a:t>全文。</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2"/>
          <p:cNvPicPr>
            <a:picLocks noChangeAspect="1"/>
          </p:cNvPicPr>
          <p:nvPr/>
        </p:nvPicPr>
        <p:blipFill>
          <a:blip r:embed="rId2"/>
          <a:stretch>
            <a:fillRect/>
          </a:stretch>
        </p:blipFill>
        <p:spPr>
          <a:xfrm>
            <a:off x="4273550" y="1204913"/>
            <a:ext cx="3883025" cy="5661025"/>
          </a:xfrm>
          <a:prstGeom prst="rect">
            <a:avLst/>
          </a:prstGeom>
          <a:noFill/>
          <a:ln w="9525">
            <a:noFill/>
          </a:ln>
        </p:spPr>
      </p:pic>
      <p:pic>
        <p:nvPicPr>
          <p:cNvPr id="32771" name="图片 1"/>
          <p:cNvPicPr>
            <a:picLocks noChangeAspect="1"/>
          </p:cNvPicPr>
          <p:nvPr/>
        </p:nvPicPr>
        <p:blipFill>
          <a:blip r:embed="rId3"/>
          <a:stretch>
            <a:fillRect/>
          </a:stretch>
        </p:blipFill>
        <p:spPr>
          <a:xfrm>
            <a:off x="-33337" y="1204913"/>
            <a:ext cx="3629025" cy="5661025"/>
          </a:xfrm>
          <a:prstGeom prst="rect">
            <a:avLst/>
          </a:prstGeom>
          <a:noFill/>
          <a:ln w="9525">
            <a:noFill/>
          </a:ln>
        </p:spPr>
      </p:pic>
      <p:cxnSp>
        <p:nvCxnSpPr>
          <p:cNvPr id="32772" name="直接箭头连接符 5"/>
          <p:cNvCxnSpPr/>
          <p:nvPr/>
        </p:nvCxnSpPr>
        <p:spPr>
          <a:xfrm rot="5400000">
            <a:off x="1071563" y="2643188"/>
            <a:ext cx="1571625" cy="285750"/>
          </a:xfrm>
          <a:prstGeom prst="straightConnector1">
            <a:avLst/>
          </a:prstGeom>
          <a:ln w="9525" cap="flat" cmpd="sng">
            <a:solidFill>
              <a:srgbClr val="FE0000"/>
            </a:solidFill>
            <a:prstDash val="solid"/>
            <a:headEnd type="none" w="med" len="med"/>
            <a:tailEnd type="arrow" w="med" len="med"/>
          </a:ln>
        </p:spPr>
      </p:cxnSp>
      <p:sp>
        <p:nvSpPr>
          <p:cNvPr id="32773" name="TextBox 6"/>
          <p:cNvSpPr txBox="1"/>
          <p:nvPr/>
        </p:nvSpPr>
        <p:spPr>
          <a:xfrm>
            <a:off x="357188" y="1571625"/>
            <a:ext cx="4143375" cy="369888"/>
          </a:xfrm>
          <a:prstGeom prst="rect">
            <a:avLst/>
          </a:prstGeom>
          <a:noFill/>
          <a:ln w="9525">
            <a:noFill/>
          </a:ln>
        </p:spPr>
        <p:txBody>
          <a:bodyPr>
            <a:spAutoFit/>
          </a:bodyPr>
          <a:lstStyle/>
          <a:p>
            <a:r>
              <a:rPr lang="zh-CN" altLang="en-US" dirty="0">
                <a:solidFill>
                  <a:srgbClr val="FF0000"/>
                </a:solidFill>
                <a:latin typeface="Times New Roman" panose="02020603050405020304" pitchFamily="18" charset="0"/>
                <a:ea typeface="宋体" panose="02010600030101010101" pitchFamily="2" charset="-122"/>
              </a:rPr>
              <a:t>读者可对检索结果有无全文进行筛选</a:t>
            </a:r>
          </a:p>
        </p:txBody>
      </p:sp>
      <p:cxnSp>
        <p:nvCxnSpPr>
          <p:cNvPr id="32774" name="直接箭头连接符 8"/>
          <p:cNvCxnSpPr/>
          <p:nvPr/>
        </p:nvCxnSpPr>
        <p:spPr>
          <a:xfrm flipH="1" flipV="1">
            <a:off x="5219700" y="1643063"/>
            <a:ext cx="1995488" cy="285750"/>
          </a:xfrm>
          <a:prstGeom prst="straightConnector1">
            <a:avLst/>
          </a:prstGeom>
          <a:ln w="9525" cap="flat" cmpd="sng">
            <a:solidFill>
              <a:srgbClr val="FE0000"/>
            </a:solidFill>
            <a:prstDash val="solid"/>
            <a:headEnd type="none" w="med" len="med"/>
            <a:tailEnd type="arrow" w="med" len="med"/>
          </a:ln>
        </p:spPr>
      </p:cxnSp>
      <p:sp>
        <p:nvSpPr>
          <p:cNvPr id="32775" name="TextBox 9"/>
          <p:cNvSpPr txBox="1"/>
          <p:nvPr/>
        </p:nvSpPr>
        <p:spPr>
          <a:xfrm>
            <a:off x="7429500" y="1785938"/>
            <a:ext cx="1108075" cy="369887"/>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学科筛选</a:t>
            </a:r>
          </a:p>
        </p:txBody>
      </p:sp>
      <p:cxnSp>
        <p:nvCxnSpPr>
          <p:cNvPr id="32776" name="直接箭头连接符 11"/>
          <p:cNvCxnSpPr/>
          <p:nvPr/>
        </p:nvCxnSpPr>
        <p:spPr>
          <a:xfrm flipH="1">
            <a:off x="5435600" y="2928938"/>
            <a:ext cx="1636713" cy="271462"/>
          </a:xfrm>
          <a:prstGeom prst="straightConnector1">
            <a:avLst/>
          </a:prstGeom>
          <a:ln w="9525" cap="flat" cmpd="sng">
            <a:solidFill>
              <a:srgbClr val="FE0000"/>
            </a:solidFill>
            <a:prstDash val="solid"/>
            <a:headEnd type="none" w="med" len="med"/>
            <a:tailEnd type="arrow" w="med" len="med"/>
          </a:ln>
        </p:spPr>
      </p:cxnSp>
      <p:sp>
        <p:nvSpPr>
          <p:cNvPr id="32777" name="TextBox 12"/>
          <p:cNvSpPr txBox="1"/>
          <p:nvPr/>
        </p:nvSpPr>
        <p:spPr>
          <a:xfrm>
            <a:off x="7112000" y="2643188"/>
            <a:ext cx="2032000" cy="369887"/>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论文来源学校筛选</a:t>
            </a:r>
          </a:p>
        </p:txBody>
      </p:sp>
      <p:cxnSp>
        <p:nvCxnSpPr>
          <p:cNvPr id="32778" name="直接箭头连接符 14"/>
          <p:cNvCxnSpPr>
            <a:stCxn id="32779" idx="1"/>
          </p:cNvCxnSpPr>
          <p:nvPr/>
        </p:nvCxnSpPr>
        <p:spPr>
          <a:xfrm flipH="1">
            <a:off x="5148263" y="4672013"/>
            <a:ext cx="1563687" cy="296862"/>
          </a:xfrm>
          <a:prstGeom prst="straightConnector1">
            <a:avLst/>
          </a:prstGeom>
          <a:ln w="9525" cap="flat" cmpd="sng">
            <a:solidFill>
              <a:srgbClr val="FE0000"/>
            </a:solidFill>
            <a:prstDash val="solid"/>
            <a:headEnd type="none" w="med" len="med"/>
            <a:tailEnd type="arrow" w="med" len="med"/>
          </a:ln>
        </p:spPr>
      </p:cxnSp>
      <p:sp>
        <p:nvSpPr>
          <p:cNvPr id="32779" name="TextBox 15"/>
          <p:cNvSpPr txBox="1"/>
          <p:nvPr/>
        </p:nvSpPr>
        <p:spPr>
          <a:xfrm>
            <a:off x="6711950" y="4487863"/>
            <a:ext cx="1800225" cy="369887"/>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论文的语言筛选</a:t>
            </a:r>
          </a:p>
        </p:txBody>
      </p:sp>
      <p:sp>
        <p:nvSpPr>
          <p:cNvPr id="32780" name="TextBox 15"/>
          <p:cNvSpPr txBox="1"/>
          <p:nvPr/>
        </p:nvSpPr>
        <p:spPr>
          <a:xfrm>
            <a:off x="6072188" y="5657850"/>
            <a:ext cx="2492375" cy="1200150"/>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论文出版年度的筛选，</a:t>
            </a:r>
            <a:endParaRPr lang="en-US" altLang="zh-CN" dirty="0">
              <a:solidFill>
                <a:srgbClr val="FF0000"/>
              </a:solidFill>
              <a:latin typeface="Times New Roman" panose="02020603050405020304" pitchFamily="18" charset="0"/>
              <a:ea typeface="宋体" panose="02010600030101010101" pitchFamily="2" charset="-122"/>
            </a:endParaRPr>
          </a:p>
          <a:p>
            <a:r>
              <a:rPr lang="zh-CN" altLang="en-US" dirty="0">
                <a:solidFill>
                  <a:srgbClr val="FF0000"/>
                </a:solidFill>
                <a:latin typeface="Times New Roman" panose="02020603050405020304" pitchFamily="18" charset="0"/>
                <a:ea typeface="宋体" panose="02010600030101010101" pitchFamily="2" charset="-122"/>
              </a:rPr>
              <a:t>支持柱状图</a:t>
            </a:r>
            <a:endParaRPr lang="en-US" altLang="zh-CN" dirty="0">
              <a:solidFill>
                <a:srgbClr val="FF0000"/>
              </a:solidFill>
              <a:latin typeface="Times New Roman" panose="02020603050405020304" pitchFamily="18" charset="0"/>
              <a:ea typeface="宋体" panose="02010600030101010101" pitchFamily="2" charset="-122"/>
            </a:endParaRPr>
          </a:p>
          <a:p>
            <a:r>
              <a:rPr lang="zh-CN" altLang="en-US" dirty="0">
                <a:solidFill>
                  <a:srgbClr val="FF0000"/>
                </a:solidFill>
                <a:latin typeface="Times New Roman" panose="02020603050405020304" pitchFamily="18" charset="0"/>
                <a:ea typeface="宋体" panose="02010600030101010101" pitchFamily="2" charset="-122"/>
              </a:rPr>
              <a:t>拖拉条</a:t>
            </a:r>
            <a:endParaRPr lang="en-US" altLang="zh-CN" dirty="0">
              <a:solidFill>
                <a:srgbClr val="FF0000"/>
              </a:solidFill>
              <a:latin typeface="Times New Roman" panose="02020603050405020304" pitchFamily="18" charset="0"/>
              <a:ea typeface="宋体" panose="02010600030101010101" pitchFamily="2" charset="-122"/>
            </a:endParaRPr>
          </a:p>
          <a:p>
            <a:r>
              <a:rPr lang="zh-CN" altLang="en-US" dirty="0">
                <a:solidFill>
                  <a:srgbClr val="FF0000"/>
                </a:solidFill>
                <a:latin typeface="Times New Roman" panose="02020603050405020304" pitchFamily="18" charset="0"/>
                <a:ea typeface="宋体" panose="02010600030101010101" pitchFamily="2" charset="-122"/>
              </a:rPr>
              <a:t>自定义年度选择</a:t>
            </a:r>
          </a:p>
        </p:txBody>
      </p:sp>
      <p:cxnSp>
        <p:nvCxnSpPr>
          <p:cNvPr id="32781" name="直接箭头连接符 14"/>
          <p:cNvCxnSpPr/>
          <p:nvPr/>
        </p:nvCxnSpPr>
        <p:spPr>
          <a:xfrm rot="10800000">
            <a:off x="3714750" y="5429250"/>
            <a:ext cx="2428875" cy="642938"/>
          </a:xfrm>
          <a:prstGeom prst="straightConnector1">
            <a:avLst/>
          </a:prstGeom>
          <a:ln w="9525" cap="flat" cmpd="sng">
            <a:solidFill>
              <a:srgbClr val="FE0000"/>
            </a:solidFill>
            <a:prstDash val="solid"/>
            <a:headEnd type="none" w="med" len="med"/>
            <a:tailEnd type="arrow" w="med" len="med"/>
          </a:ln>
        </p:spPr>
      </p:cxnSp>
      <p:sp>
        <p:nvSpPr>
          <p:cNvPr id="32782" name="标题 1"/>
          <p:cNvSpPr>
            <a:spLocks noGrp="1"/>
          </p:cNvSpPr>
          <p:nvPr>
            <p:ph type="title"/>
          </p:nvPr>
        </p:nvSpPr>
        <p:spPr>
          <a:xfrm>
            <a:off x="500063" y="214313"/>
            <a:ext cx="8229600" cy="1143000"/>
          </a:xfrm>
          <a:noFill/>
          <a:ln>
            <a:noFill/>
          </a:ln>
        </p:spPr>
        <p:txBody>
          <a:bodyPr/>
          <a:lstStyle/>
          <a:p>
            <a:pPr algn="ctr"/>
            <a:r>
              <a:rPr lang="en-US" altLang="zh-CN" sz="1200" dirty="0">
                <a:ea typeface="宋体" panose="02010600030101010101" pitchFamily="2" charset="-122"/>
              </a:rPr>
              <a:t/>
            </a:r>
            <a:br>
              <a:rPr lang="en-US" altLang="zh-CN" sz="1200" dirty="0">
                <a:ea typeface="宋体" panose="02010600030101010101" pitchFamily="2" charset="-122"/>
              </a:rPr>
            </a:br>
            <a:r>
              <a:rPr lang="zh-CN" altLang="en-US" sz="2800" dirty="0">
                <a:ea typeface="宋体" panose="02010600030101010101" pitchFamily="2" charset="-122"/>
              </a:rPr>
              <a:t>庞大数据后的筛选功能</a:t>
            </a:r>
          </a:p>
        </p:txBody>
      </p:sp>
      <p:cxnSp>
        <p:nvCxnSpPr>
          <p:cNvPr id="32783" name="直接箭头连接符 14"/>
          <p:cNvCxnSpPr/>
          <p:nvPr/>
        </p:nvCxnSpPr>
        <p:spPr>
          <a:xfrm rot="10800000">
            <a:off x="3643313" y="6143625"/>
            <a:ext cx="2286000" cy="214313"/>
          </a:xfrm>
          <a:prstGeom prst="straightConnector1">
            <a:avLst/>
          </a:prstGeom>
          <a:ln w="9525" cap="flat" cmpd="sng">
            <a:solidFill>
              <a:srgbClr val="FE0000"/>
            </a:solidFill>
            <a:prstDash val="solid"/>
            <a:headEnd type="none" w="med" len="med"/>
            <a:tailEnd type="arrow" w="med" len="med"/>
          </a:ln>
        </p:spPr>
      </p:cxnSp>
      <p:cxnSp>
        <p:nvCxnSpPr>
          <p:cNvPr id="32784" name="直接箭头连接符 14"/>
          <p:cNvCxnSpPr/>
          <p:nvPr/>
        </p:nvCxnSpPr>
        <p:spPr>
          <a:xfrm rot="10800000">
            <a:off x="2286000" y="6500813"/>
            <a:ext cx="3857625" cy="142875"/>
          </a:xfrm>
          <a:prstGeom prst="straightConnector1">
            <a:avLst/>
          </a:prstGeom>
          <a:ln w="9525" cap="flat" cmpd="sng">
            <a:solidFill>
              <a:srgbClr val="FE0000"/>
            </a:solidFill>
            <a:prstDash val="solid"/>
            <a:headEnd type="none" w="med" len="med"/>
            <a:tailEnd type="arrow"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1"/>
          <p:cNvPicPr>
            <a:picLocks noChangeAspect="1"/>
          </p:cNvPicPr>
          <p:nvPr/>
        </p:nvPicPr>
        <p:blipFill>
          <a:blip r:embed="rId2"/>
          <a:stretch>
            <a:fillRect/>
          </a:stretch>
        </p:blipFill>
        <p:spPr>
          <a:xfrm>
            <a:off x="0" y="1214438"/>
            <a:ext cx="9144000" cy="5643562"/>
          </a:xfrm>
          <a:prstGeom prst="rect">
            <a:avLst/>
          </a:prstGeom>
          <a:noFill/>
          <a:ln w="9525">
            <a:noFill/>
          </a:ln>
        </p:spPr>
      </p:pic>
      <p:sp>
        <p:nvSpPr>
          <p:cNvPr id="33795" name="标题 1"/>
          <p:cNvSpPr>
            <a:spLocks noGrp="1"/>
          </p:cNvSpPr>
          <p:nvPr>
            <p:ph type="title"/>
          </p:nvPr>
        </p:nvSpPr>
        <p:spPr>
          <a:xfrm>
            <a:off x="500063" y="214313"/>
            <a:ext cx="8229600" cy="1143000"/>
          </a:xfrm>
          <a:noFill/>
          <a:ln>
            <a:noFill/>
          </a:ln>
        </p:spPr>
        <p:txBody>
          <a:bodyPr/>
          <a:lstStyle/>
          <a:p>
            <a:pPr algn="ctr"/>
            <a:r>
              <a:rPr lang="en-US" altLang="zh-CN" sz="1200" dirty="0">
                <a:ea typeface="宋体" panose="02010600030101010101" pitchFamily="2" charset="-122"/>
              </a:rPr>
              <a:t/>
            </a:r>
            <a:br>
              <a:rPr lang="en-US" altLang="zh-CN" sz="1200" dirty="0">
                <a:ea typeface="宋体" panose="02010600030101010101" pitchFamily="2" charset="-122"/>
              </a:rPr>
            </a:br>
            <a:r>
              <a:rPr lang="en-US" altLang="zh-CN" sz="2800" dirty="0">
                <a:ea typeface="宋体" panose="02010600030101010101" pitchFamily="2" charset="-122"/>
              </a:rPr>
              <a:t>PQDT</a:t>
            </a:r>
            <a:r>
              <a:rPr lang="zh-CN" altLang="en-US" sz="2800" dirty="0">
                <a:ea typeface="宋体" panose="02010600030101010101" pitchFamily="2" charset="-122"/>
              </a:rPr>
              <a:t>新平台检索结果页面</a:t>
            </a:r>
          </a:p>
        </p:txBody>
      </p:sp>
      <p:sp>
        <p:nvSpPr>
          <p:cNvPr id="33796" name="TextBox 6"/>
          <p:cNvSpPr txBox="1"/>
          <p:nvPr/>
        </p:nvSpPr>
        <p:spPr>
          <a:xfrm>
            <a:off x="4810125" y="2498725"/>
            <a:ext cx="4108450" cy="646113"/>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每十年为一个立柱，鼠标停留展示期间</a:t>
            </a:r>
            <a:endParaRPr lang="en-US" altLang="zh-CN" dirty="0">
              <a:solidFill>
                <a:srgbClr val="FF0000"/>
              </a:solidFill>
              <a:latin typeface="Times New Roman" panose="02020603050405020304" pitchFamily="18" charset="0"/>
              <a:ea typeface="宋体" panose="02010600030101010101" pitchFamily="2" charset="-122"/>
            </a:endParaRPr>
          </a:p>
          <a:p>
            <a:r>
              <a:rPr lang="zh-CN" altLang="en-US" dirty="0">
                <a:solidFill>
                  <a:srgbClr val="FF0000"/>
                </a:solidFill>
                <a:latin typeface="Times New Roman" panose="02020603050405020304" pitchFamily="18" charset="0"/>
                <a:ea typeface="宋体" panose="02010600030101010101" pitchFamily="2" charset="-122"/>
              </a:rPr>
              <a:t>论文数量，点击可细分十年论文分布</a:t>
            </a:r>
          </a:p>
        </p:txBody>
      </p:sp>
      <p:cxnSp>
        <p:nvCxnSpPr>
          <p:cNvPr id="33797" name="直接箭头连接符 5"/>
          <p:cNvCxnSpPr/>
          <p:nvPr/>
        </p:nvCxnSpPr>
        <p:spPr>
          <a:xfrm flipH="1">
            <a:off x="2411413" y="2971800"/>
            <a:ext cx="2398712" cy="1627188"/>
          </a:xfrm>
          <a:prstGeom prst="straightConnector1">
            <a:avLst/>
          </a:prstGeom>
          <a:ln w="9525" cap="flat" cmpd="sng">
            <a:solidFill>
              <a:srgbClr val="FE0000"/>
            </a:solidFill>
            <a:prstDash val="solid"/>
            <a:headEnd type="none" w="med" len="med"/>
            <a:tailEnd type="arrow" w="med" len="med"/>
          </a:ln>
        </p:spPr>
      </p:cxnSp>
      <p:cxnSp>
        <p:nvCxnSpPr>
          <p:cNvPr id="33798" name="直接箭头连接符 5"/>
          <p:cNvCxnSpPr/>
          <p:nvPr/>
        </p:nvCxnSpPr>
        <p:spPr>
          <a:xfrm>
            <a:off x="7380288" y="3071813"/>
            <a:ext cx="0" cy="357187"/>
          </a:xfrm>
          <a:prstGeom prst="straightConnector1">
            <a:avLst/>
          </a:prstGeom>
          <a:ln w="9525" cap="flat" cmpd="sng">
            <a:solidFill>
              <a:srgbClr val="FE0000"/>
            </a:solidFill>
            <a:prstDash val="solid"/>
            <a:headEnd type="none" w="med" len="med"/>
            <a:tailEnd type="arrow" w="med" len="med"/>
          </a:ln>
        </p:spPr>
      </p:cxnSp>
      <p:pic>
        <p:nvPicPr>
          <p:cNvPr id="33799" name="图片 3"/>
          <p:cNvPicPr>
            <a:picLocks noChangeAspect="1"/>
          </p:cNvPicPr>
          <p:nvPr/>
        </p:nvPicPr>
        <p:blipFill>
          <a:blip r:embed="rId3"/>
          <a:stretch>
            <a:fillRect/>
          </a:stretch>
        </p:blipFill>
        <p:spPr>
          <a:xfrm>
            <a:off x="5795963" y="3471863"/>
            <a:ext cx="3205162" cy="2671762"/>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7"/>
          <p:cNvPicPr>
            <a:picLocks noChangeAspect="1"/>
          </p:cNvPicPr>
          <p:nvPr/>
        </p:nvPicPr>
        <p:blipFill>
          <a:blip r:embed="rId2"/>
          <a:stretch>
            <a:fillRect/>
          </a:stretch>
        </p:blipFill>
        <p:spPr>
          <a:xfrm>
            <a:off x="0" y="1217613"/>
            <a:ext cx="9144000" cy="5640387"/>
          </a:xfrm>
          <a:prstGeom prst="rect">
            <a:avLst/>
          </a:prstGeom>
          <a:noFill/>
          <a:ln w="9525">
            <a:noFill/>
          </a:ln>
        </p:spPr>
      </p:pic>
      <p:sp>
        <p:nvSpPr>
          <p:cNvPr id="34819" name="标题 1"/>
          <p:cNvSpPr>
            <a:spLocks noGrp="1"/>
          </p:cNvSpPr>
          <p:nvPr>
            <p:ph type="title"/>
          </p:nvPr>
        </p:nvSpPr>
        <p:spPr>
          <a:xfrm>
            <a:off x="500063" y="214313"/>
            <a:ext cx="8229600" cy="1143000"/>
          </a:xfrm>
          <a:noFill/>
          <a:ln>
            <a:noFill/>
          </a:ln>
        </p:spPr>
        <p:txBody>
          <a:bodyPr/>
          <a:lstStyle/>
          <a:p>
            <a:pPr algn="ctr"/>
            <a:r>
              <a:rPr lang="en-US" altLang="zh-CN" sz="1200" dirty="0">
                <a:ea typeface="宋体" panose="02010600030101010101" pitchFamily="2" charset="-122"/>
              </a:rPr>
              <a:t/>
            </a:r>
            <a:br>
              <a:rPr lang="en-US" altLang="zh-CN" sz="1200" dirty="0">
                <a:ea typeface="宋体" panose="02010600030101010101" pitchFamily="2" charset="-122"/>
              </a:rPr>
            </a:br>
            <a:r>
              <a:rPr lang="en-US" altLang="zh-CN" sz="2800" dirty="0">
                <a:ea typeface="宋体" panose="02010600030101010101" pitchFamily="2" charset="-122"/>
              </a:rPr>
              <a:t>PQDT</a:t>
            </a:r>
            <a:r>
              <a:rPr lang="zh-CN" altLang="en-US" sz="2800" dirty="0">
                <a:ea typeface="宋体" panose="02010600030101010101" pitchFamily="2" charset="-122"/>
              </a:rPr>
              <a:t>新平台检索结果页面</a:t>
            </a:r>
          </a:p>
        </p:txBody>
      </p:sp>
      <p:sp>
        <p:nvSpPr>
          <p:cNvPr id="34820" name="TextBox 6"/>
          <p:cNvSpPr txBox="1"/>
          <p:nvPr/>
        </p:nvSpPr>
        <p:spPr>
          <a:xfrm>
            <a:off x="3957638" y="1990725"/>
            <a:ext cx="4802187" cy="369888"/>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可按照自身需求拖拽起止年度不规则时间定义</a:t>
            </a:r>
          </a:p>
        </p:txBody>
      </p:sp>
      <p:cxnSp>
        <p:nvCxnSpPr>
          <p:cNvPr id="34821" name="直接箭头连接符 5"/>
          <p:cNvCxnSpPr>
            <a:stCxn id="34820" idx="1"/>
          </p:cNvCxnSpPr>
          <p:nvPr/>
        </p:nvCxnSpPr>
        <p:spPr>
          <a:xfrm flipH="1">
            <a:off x="2484438" y="2176463"/>
            <a:ext cx="1473200" cy="1789112"/>
          </a:xfrm>
          <a:prstGeom prst="straightConnector1">
            <a:avLst/>
          </a:prstGeom>
          <a:ln w="9525" cap="flat" cmpd="sng">
            <a:solidFill>
              <a:srgbClr val="FE0000"/>
            </a:solidFill>
            <a:prstDash val="solid"/>
            <a:headEnd type="none" w="med" len="med"/>
            <a:tailEnd type="arrow" w="med" len="med"/>
          </a:ln>
        </p:spPr>
      </p:cxnSp>
      <p:cxnSp>
        <p:nvCxnSpPr>
          <p:cNvPr id="34822" name="直接箭头连接符 5"/>
          <p:cNvCxnSpPr/>
          <p:nvPr/>
        </p:nvCxnSpPr>
        <p:spPr>
          <a:xfrm flipH="1">
            <a:off x="1331913" y="4341813"/>
            <a:ext cx="3384550" cy="525462"/>
          </a:xfrm>
          <a:prstGeom prst="straightConnector1">
            <a:avLst/>
          </a:prstGeom>
          <a:ln w="9525" cap="flat" cmpd="sng">
            <a:solidFill>
              <a:srgbClr val="FE0000"/>
            </a:solidFill>
            <a:prstDash val="solid"/>
            <a:headEnd type="none" w="med" len="med"/>
            <a:tailEnd type="arrow" w="med" len="med"/>
          </a:ln>
        </p:spPr>
      </p:cxnSp>
      <p:pic>
        <p:nvPicPr>
          <p:cNvPr id="34823" name="图片 8"/>
          <p:cNvPicPr>
            <a:picLocks noChangeAspect="1"/>
          </p:cNvPicPr>
          <p:nvPr/>
        </p:nvPicPr>
        <p:blipFill>
          <a:blip r:embed="rId3"/>
          <a:stretch>
            <a:fillRect/>
          </a:stretch>
        </p:blipFill>
        <p:spPr>
          <a:xfrm>
            <a:off x="4716463" y="3198813"/>
            <a:ext cx="4319587" cy="2595562"/>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2"/>
          <p:cNvPicPr>
            <a:picLocks noChangeAspect="1"/>
          </p:cNvPicPr>
          <p:nvPr/>
        </p:nvPicPr>
        <p:blipFill>
          <a:blip r:embed="rId2"/>
          <a:stretch>
            <a:fillRect/>
          </a:stretch>
        </p:blipFill>
        <p:spPr>
          <a:xfrm>
            <a:off x="0" y="1220788"/>
            <a:ext cx="9144000" cy="5637212"/>
          </a:xfrm>
          <a:prstGeom prst="rect">
            <a:avLst/>
          </a:prstGeom>
          <a:noFill/>
          <a:ln w="9525">
            <a:noFill/>
          </a:ln>
        </p:spPr>
      </p:pic>
      <p:sp>
        <p:nvSpPr>
          <p:cNvPr id="35843" name="标题 1"/>
          <p:cNvSpPr>
            <a:spLocks noGrp="1"/>
          </p:cNvSpPr>
          <p:nvPr>
            <p:ph type="title"/>
          </p:nvPr>
        </p:nvSpPr>
        <p:spPr>
          <a:xfrm>
            <a:off x="500063" y="214313"/>
            <a:ext cx="8229600" cy="1143000"/>
          </a:xfrm>
          <a:noFill/>
          <a:ln>
            <a:noFill/>
          </a:ln>
        </p:spPr>
        <p:txBody>
          <a:bodyPr/>
          <a:lstStyle/>
          <a:p>
            <a:pPr algn="ctr"/>
            <a:r>
              <a:rPr lang="en-US" altLang="zh-CN" sz="1200" dirty="0">
                <a:ea typeface="宋体" panose="02010600030101010101" pitchFamily="2" charset="-122"/>
              </a:rPr>
              <a:t/>
            </a:r>
            <a:br>
              <a:rPr lang="en-US" altLang="zh-CN" sz="1200" dirty="0">
                <a:ea typeface="宋体" panose="02010600030101010101" pitchFamily="2" charset="-122"/>
              </a:rPr>
            </a:br>
            <a:r>
              <a:rPr lang="en-US" altLang="zh-CN" sz="2800" dirty="0">
                <a:ea typeface="宋体" panose="02010600030101010101" pitchFamily="2" charset="-122"/>
              </a:rPr>
              <a:t>PQDT</a:t>
            </a:r>
            <a:r>
              <a:rPr lang="zh-CN" altLang="en-US" sz="2800" dirty="0">
                <a:ea typeface="宋体" panose="02010600030101010101" pitchFamily="2" charset="-122"/>
              </a:rPr>
              <a:t>新平台检索结果页面</a:t>
            </a:r>
          </a:p>
        </p:txBody>
      </p:sp>
      <p:sp>
        <p:nvSpPr>
          <p:cNvPr id="35844" name="TextBox 6"/>
          <p:cNvSpPr txBox="1"/>
          <p:nvPr/>
        </p:nvSpPr>
        <p:spPr>
          <a:xfrm>
            <a:off x="2990850" y="4943475"/>
            <a:ext cx="2492375" cy="368300"/>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庞大结果下的学科筛选</a:t>
            </a:r>
          </a:p>
        </p:txBody>
      </p:sp>
      <p:cxnSp>
        <p:nvCxnSpPr>
          <p:cNvPr id="35845" name="直接箭头连接符 5"/>
          <p:cNvCxnSpPr/>
          <p:nvPr/>
        </p:nvCxnSpPr>
        <p:spPr>
          <a:xfrm flipH="1" flipV="1">
            <a:off x="1187450" y="3559175"/>
            <a:ext cx="2024063" cy="1384300"/>
          </a:xfrm>
          <a:prstGeom prst="straightConnector1">
            <a:avLst/>
          </a:prstGeom>
          <a:ln w="9525" cap="flat" cmpd="sng">
            <a:solidFill>
              <a:srgbClr val="FE0000"/>
            </a:solidFill>
            <a:prstDash val="solid"/>
            <a:headEnd type="none" w="med" len="med"/>
            <a:tailEnd type="arrow"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2"/>
          <p:cNvPicPr>
            <a:picLocks noChangeAspect="1"/>
          </p:cNvPicPr>
          <p:nvPr/>
        </p:nvPicPr>
        <p:blipFill>
          <a:blip r:embed="rId2"/>
          <a:stretch>
            <a:fillRect/>
          </a:stretch>
        </p:blipFill>
        <p:spPr>
          <a:xfrm>
            <a:off x="0" y="1219200"/>
            <a:ext cx="9144000" cy="5638800"/>
          </a:xfrm>
          <a:prstGeom prst="rect">
            <a:avLst/>
          </a:prstGeom>
          <a:noFill/>
          <a:ln w="9525">
            <a:noFill/>
          </a:ln>
        </p:spPr>
      </p:pic>
      <p:sp>
        <p:nvSpPr>
          <p:cNvPr id="36867" name="标题 1"/>
          <p:cNvSpPr>
            <a:spLocks noGrp="1"/>
          </p:cNvSpPr>
          <p:nvPr>
            <p:ph type="title"/>
          </p:nvPr>
        </p:nvSpPr>
        <p:spPr>
          <a:xfrm>
            <a:off x="500063" y="214313"/>
            <a:ext cx="8229600" cy="1143000"/>
          </a:xfrm>
          <a:noFill/>
          <a:ln>
            <a:noFill/>
          </a:ln>
        </p:spPr>
        <p:txBody>
          <a:bodyPr/>
          <a:lstStyle/>
          <a:p>
            <a:pPr algn="ctr"/>
            <a:r>
              <a:rPr lang="en-US" altLang="zh-CN" sz="1200" dirty="0">
                <a:ea typeface="宋体" panose="02010600030101010101" pitchFamily="2" charset="-122"/>
              </a:rPr>
              <a:t/>
            </a:r>
            <a:br>
              <a:rPr lang="en-US" altLang="zh-CN" sz="1200" dirty="0">
                <a:ea typeface="宋体" panose="02010600030101010101" pitchFamily="2" charset="-122"/>
              </a:rPr>
            </a:br>
            <a:r>
              <a:rPr lang="en-US" altLang="zh-CN" sz="2800" dirty="0">
                <a:ea typeface="宋体" panose="02010600030101010101" pitchFamily="2" charset="-122"/>
              </a:rPr>
              <a:t>PQDT</a:t>
            </a:r>
            <a:r>
              <a:rPr lang="zh-CN" altLang="en-US" sz="2800" dirty="0">
                <a:ea typeface="宋体" panose="02010600030101010101" pitchFamily="2" charset="-122"/>
              </a:rPr>
              <a:t>新平台检索结果页面</a:t>
            </a:r>
          </a:p>
        </p:txBody>
      </p:sp>
      <p:sp>
        <p:nvSpPr>
          <p:cNvPr id="36868" name="TextBox 6"/>
          <p:cNvSpPr txBox="1"/>
          <p:nvPr/>
        </p:nvSpPr>
        <p:spPr>
          <a:xfrm>
            <a:off x="3132138" y="4940300"/>
            <a:ext cx="2030412" cy="369888"/>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针对知名高校论文</a:t>
            </a:r>
          </a:p>
        </p:txBody>
      </p:sp>
      <p:cxnSp>
        <p:nvCxnSpPr>
          <p:cNvPr id="36869" name="直接箭头连接符 5"/>
          <p:cNvCxnSpPr/>
          <p:nvPr/>
        </p:nvCxnSpPr>
        <p:spPr>
          <a:xfrm flipH="1">
            <a:off x="1474788" y="1628775"/>
            <a:ext cx="1736725" cy="2033588"/>
          </a:xfrm>
          <a:prstGeom prst="straightConnector1">
            <a:avLst/>
          </a:prstGeom>
          <a:ln w="9525" cap="flat" cmpd="sng">
            <a:solidFill>
              <a:srgbClr val="FE0000"/>
            </a:solidFill>
            <a:prstDash val="solid"/>
            <a:headEnd type="none" w="med" len="med"/>
            <a:tailEnd type="arrow" w="med" len="med"/>
          </a:ln>
        </p:spPr>
      </p:cxnSp>
      <p:cxnSp>
        <p:nvCxnSpPr>
          <p:cNvPr id="36870" name="直接箭头连接符 5"/>
          <p:cNvCxnSpPr/>
          <p:nvPr/>
        </p:nvCxnSpPr>
        <p:spPr>
          <a:xfrm flipH="1" flipV="1">
            <a:off x="3851275" y="3429000"/>
            <a:ext cx="433388" cy="1484313"/>
          </a:xfrm>
          <a:prstGeom prst="straightConnector1">
            <a:avLst/>
          </a:prstGeom>
          <a:ln w="9525" cap="flat" cmpd="sng">
            <a:solidFill>
              <a:srgbClr val="FE0000"/>
            </a:solidFill>
            <a:prstDash val="solid"/>
            <a:headEnd type="none" w="med" len="med"/>
            <a:tailEnd type="arrow"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3"/>
          <p:cNvPicPr>
            <a:picLocks noChangeAspect="1"/>
          </p:cNvPicPr>
          <p:nvPr/>
        </p:nvPicPr>
        <p:blipFill>
          <a:blip r:embed="rId2"/>
          <a:stretch>
            <a:fillRect/>
          </a:stretch>
        </p:blipFill>
        <p:spPr>
          <a:xfrm>
            <a:off x="0" y="1214438"/>
            <a:ext cx="9144000" cy="5643562"/>
          </a:xfrm>
          <a:prstGeom prst="rect">
            <a:avLst/>
          </a:prstGeom>
          <a:noFill/>
          <a:ln w="9525">
            <a:noFill/>
          </a:ln>
        </p:spPr>
      </p:pic>
      <p:sp>
        <p:nvSpPr>
          <p:cNvPr id="37891" name="标题 1"/>
          <p:cNvSpPr>
            <a:spLocks noGrp="1"/>
          </p:cNvSpPr>
          <p:nvPr>
            <p:ph type="title"/>
          </p:nvPr>
        </p:nvSpPr>
        <p:spPr>
          <a:xfrm>
            <a:off x="500063" y="214313"/>
            <a:ext cx="8229600" cy="1143000"/>
          </a:xfrm>
          <a:noFill/>
          <a:ln>
            <a:noFill/>
          </a:ln>
        </p:spPr>
        <p:txBody>
          <a:bodyPr/>
          <a:lstStyle/>
          <a:p>
            <a:pPr algn="ctr"/>
            <a:r>
              <a:rPr lang="en-US" altLang="zh-CN" sz="1200" dirty="0">
                <a:ea typeface="宋体" panose="02010600030101010101" pitchFamily="2" charset="-122"/>
              </a:rPr>
              <a:t/>
            </a:r>
            <a:br>
              <a:rPr lang="en-US" altLang="zh-CN" sz="1200" dirty="0">
                <a:ea typeface="宋体" panose="02010600030101010101" pitchFamily="2" charset="-122"/>
              </a:rPr>
            </a:br>
            <a:r>
              <a:rPr lang="en-US" altLang="zh-CN" sz="2800" dirty="0">
                <a:ea typeface="宋体" panose="02010600030101010101" pitchFamily="2" charset="-122"/>
              </a:rPr>
              <a:t>PQDT</a:t>
            </a:r>
            <a:r>
              <a:rPr lang="zh-CN" altLang="en-US" sz="2800" dirty="0">
                <a:ea typeface="宋体" panose="02010600030101010101" pitchFamily="2" charset="-122"/>
              </a:rPr>
              <a:t>新平台检索结果页面</a:t>
            </a:r>
          </a:p>
        </p:txBody>
      </p:sp>
      <p:sp>
        <p:nvSpPr>
          <p:cNvPr id="37892" name="TextBox 6"/>
          <p:cNvSpPr txBox="1"/>
          <p:nvPr/>
        </p:nvSpPr>
        <p:spPr>
          <a:xfrm>
            <a:off x="3276600" y="1547813"/>
            <a:ext cx="2722563" cy="369887"/>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以英语为主包含多种语言</a:t>
            </a:r>
          </a:p>
        </p:txBody>
      </p:sp>
      <p:cxnSp>
        <p:nvCxnSpPr>
          <p:cNvPr id="37893" name="直接箭头连接符 5"/>
          <p:cNvCxnSpPr/>
          <p:nvPr/>
        </p:nvCxnSpPr>
        <p:spPr>
          <a:xfrm flipH="1">
            <a:off x="1176338" y="1628775"/>
            <a:ext cx="2100262" cy="3041650"/>
          </a:xfrm>
          <a:prstGeom prst="straightConnector1">
            <a:avLst/>
          </a:prstGeom>
          <a:ln w="9525" cap="flat" cmpd="sng">
            <a:solidFill>
              <a:srgbClr val="FE0000"/>
            </a:solidFill>
            <a:prstDash val="solid"/>
            <a:headEnd type="none" w="med" len="med"/>
            <a:tailEnd type="arrow" w="med" len="med"/>
          </a:ln>
        </p:spPr>
      </p:cxnSp>
      <p:cxnSp>
        <p:nvCxnSpPr>
          <p:cNvPr id="37894" name="直接箭头连接符 5"/>
          <p:cNvCxnSpPr/>
          <p:nvPr/>
        </p:nvCxnSpPr>
        <p:spPr>
          <a:xfrm flipH="1">
            <a:off x="4148138" y="1917700"/>
            <a:ext cx="63500" cy="211138"/>
          </a:xfrm>
          <a:prstGeom prst="straightConnector1">
            <a:avLst/>
          </a:prstGeom>
          <a:ln w="9525" cap="flat" cmpd="sng">
            <a:solidFill>
              <a:srgbClr val="FE0000"/>
            </a:solidFill>
            <a:prstDash val="solid"/>
            <a:headEnd type="none" w="med" len="med"/>
            <a:tailEnd type="arrow"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图片 1"/>
          <p:cNvPicPr>
            <a:picLocks noChangeAspect="1"/>
          </p:cNvPicPr>
          <p:nvPr/>
        </p:nvPicPr>
        <p:blipFill>
          <a:blip r:embed="rId2"/>
          <a:stretch>
            <a:fillRect/>
          </a:stretch>
        </p:blipFill>
        <p:spPr>
          <a:xfrm>
            <a:off x="0" y="1214438"/>
            <a:ext cx="9144000" cy="5643562"/>
          </a:xfrm>
          <a:prstGeom prst="rect">
            <a:avLst/>
          </a:prstGeom>
          <a:noFill/>
          <a:ln w="9525">
            <a:noFill/>
          </a:ln>
        </p:spPr>
      </p:pic>
      <p:cxnSp>
        <p:nvCxnSpPr>
          <p:cNvPr id="38915" name="直接箭头连接符 5"/>
          <p:cNvCxnSpPr/>
          <p:nvPr/>
        </p:nvCxnSpPr>
        <p:spPr>
          <a:xfrm flipV="1">
            <a:off x="5895975" y="2330450"/>
            <a:ext cx="1125538" cy="177800"/>
          </a:xfrm>
          <a:prstGeom prst="straightConnector1">
            <a:avLst/>
          </a:prstGeom>
          <a:ln w="9525" cap="flat" cmpd="sng">
            <a:solidFill>
              <a:srgbClr val="FE0000"/>
            </a:solidFill>
            <a:prstDash val="solid"/>
            <a:headEnd type="none" w="med" len="med"/>
            <a:tailEnd type="arrow" w="med" len="med"/>
          </a:ln>
        </p:spPr>
      </p:cxnSp>
      <p:sp>
        <p:nvSpPr>
          <p:cNvPr id="38916" name="TextBox 6"/>
          <p:cNvSpPr txBox="1"/>
          <p:nvPr/>
        </p:nvSpPr>
        <p:spPr>
          <a:xfrm>
            <a:off x="3779838" y="2330450"/>
            <a:ext cx="2262187" cy="369888"/>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下载及在线访问论文</a:t>
            </a:r>
          </a:p>
        </p:txBody>
      </p:sp>
      <p:cxnSp>
        <p:nvCxnSpPr>
          <p:cNvPr id="38917" name="直接箭头连接符 14"/>
          <p:cNvCxnSpPr>
            <a:stCxn id="38918" idx="1"/>
          </p:cNvCxnSpPr>
          <p:nvPr/>
        </p:nvCxnSpPr>
        <p:spPr>
          <a:xfrm flipH="1">
            <a:off x="1116013" y="1879600"/>
            <a:ext cx="1368425" cy="881063"/>
          </a:xfrm>
          <a:prstGeom prst="straightConnector1">
            <a:avLst/>
          </a:prstGeom>
          <a:ln w="9525" cap="flat" cmpd="sng">
            <a:solidFill>
              <a:srgbClr val="FE0000"/>
            </a:solidFill>
            <a:prstDash val="solid"/>
            <a:headEnd type="none" w="med" len="med"/>
            <a:tailEnd type="arrow" w="med" len="med"/>
          </a:ln>
        </p:spPr>
      </p:cxnSp>
      <p:sp>
        <p:nvSpPr>
          <p:cNvPr id="38918" name="TextBox 15"/>
          <p:cNvSpPr txBox="1"/>
          <p:nvPr/>
        </p:nvSpPr>
        <p:spPr>
          <a:xfrm>
            <a:off x="2484438" y="1557338"/>
            <a:ext cx="2827337" cy="646112"/>
          </a:xfrm>
          <a:prstGeom prst="rect">
            <a:avLst/>
          </a:prstGeom>
          <a:noFill/>
          <a:ln w="9525">
            <a:noFill/>
          </a:ln>
        </p:spPr>
        <p:txBody>
          <a:bodyPr>
            <a:spAutoFit/>
          </a:bodyPr>
          <a:lstStyle/>
          <a:p>
            <a:r>
              <a:rPr lang="zh-CN" altLang="en-US" dirty="0">
                <a:solidFill>
                  <a:srgbClr val="FF0000"/>
                </a:solidFill>
                <a:latin typeface="Times New Roman" panose="02020603050405020304" pitchFamily="18" charset="0"/>
                <a:ea typeface="宋体" panose="02010600030101010101" pitchFamily="2" charset="-122"/>
              </a:rPr>
              <a:t>摘要索引、全文、预览满足读者多种阅读需求</a:t>
            </a:r>
          </a:p>
        </p:txBody>
      </p:sp>
      <p:sp>
        <p:nvSpPr>
          <p:cNvPr id="38919" name="标题 1"/>
          <p:cNvSpPr>
            <a:spLocks noGrp="1"/>
          </p:cNvSpPr>
          <p:nvPr>
            <p:ph type="title"/>
          </p:nvPr>
        </p:nvSpPr>
        <p:spPr>
          <a:xfrm>
            <a:off x="500063" y="214313"/>
            <a:ext cx="8229600" cy="1143000"/>
          </a:xfrm>
          <a:noFill/>
          <a:ln>
            <a:noFill/>
          </a:ln>
        </p:spPr>
        <p:txBody>
          <a:bodyPr/>
          <a:lstStyle/>
          <a:p>
            <a:pPr algn="ctr"/>
            <a:r>
              <a:rPr lang="en-US" altLang="zh-CN" sz="1200" dirty="0">
                <a:ea typeface="宋体" panose="02010600030101010101" pitchFamily="2" charset="-122"/>
              </a:rPr>
              <a:t/>
            </a:r>
            <a:br>
              <a:rPr lang="en-US" altLang="zh-CN" sz="1200" dirty="0">
                <a:ea typeface="宋体" panose="02010600030101010101" pitchFamily="2" charset="-122"/>
              </a:rPr>
            </a:br>
            <a:r>
              <a:rPr lang="en-US" altLang="zh-CN" sz="2800" dirty="0">
                <a:ea typeface="宋体" panose="02010600030101010101" pitchFamily="2" charset="-122"/>
              </a:rPr>
              <a:t>PQDT</a:t>
            </a:r>
            <a:r>
              <a:rPr lang="zh-CN" altLang="en-US" sz="2800" dirty="0">
                <a:ea typeface="宋体" panose="02010600030101010101" pitchFamily="2" charset="-122"/>
              </a:rPr>
              <a:t>新平台论文详情页面</a:t>
            </a:r>
          </a:p>
        </p:txBody>
      </p:sp>
      <p:cxnSp>
        <p:nvCxnSpPr>
          <p:cNvPr id="38920" name="直接箭头连接符 5"/>
          <p:cNvCxnSpPr/>
          <p:nvPr/>
        </p:nvCxnSpPr>
        <p:spPr>
          <a:xfrm flipH="1">
            <a:off x="1517650" y="2508250"/>
            <a:ext cx="2262188" cy="217488"/>
          </a:xfrm>
          <a:prstGeom prst="straightConnector1">
            <a:avLst/>
          </a:prstGeom>
          <a:ln w="9525" cap="flat" cmpd="sng">
            <a:solidFill>
              <a:srgbClr val="FE0000"/>
            </a:solidFill>
            <a:prstDash val="solid"/>
            <a:headEnd type="none" w="med" len="med"/>
            <a:tailEnd type="arrow" w="med" len="med"/>
          </a:ln>
        </p:spPr>
      </p:cxnSp>
      <p:sp>
        <p:nvSpPr>
          <p:cNvPr id="38921" name="TextBox 6"/>
          <p:cNvSpPr txBox="1"/>
          <p:nvPr/>
        </p:nvSpPr>
        <p:spPr>
          <a:xfrm>
            <a:off x="3252788" y="2684463"/>
            <a:ext cx="3186112" cy="369887"/>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支持导入第三方文献整理软件</a:t>
            </a:r>
          </a:p>
        </p:txBody>
      </p:sp>
      <p:cxnSp>
        <p:nvCxnSpPr>
          <p:cNvPr id="38922" name="直接箭头连接符 5"/>
          <p:cNvCxnSpPr>
            <a:stCxn id="38921" idx="3"/>
          </p:cNvCxnSpPr>
          <p:nvPr/>
        </p:nvCxnSpPr>
        <p:spPr>
          <a:xfrm flipV="1">
            <a:off x="6438900" y="2516188"/>
            <a:ext cx="509588" cy="354012"/>
          </a:xfrm>
          <a:prstGeom prst="straightConnector1">
            <a:avLst/>
          </a:prstGeom>
          <a:ln w="9525" cap="flat" cmpd="sng">
            <a:solidFill>
              <a:srgbClr val="FE0000"/>
            </a:solidFill>
            <a:prstDash val="solid"/>
            <a:headEnd type="none" w="med" len="med"/>
            <a:tailEnd type="arrow" w="med" len="med"/>
          </a:ln>
        </p:spPr>
      </p:cxnSp>
      <p:pic>
        <p:nvPicPr>
          <p:cNvPr id="38923" name="图片 17"/>
          <p:cNvPicPr>
            <a:picLocks noChangeAspect="1"/>
          </p:cNvPicPr>
          <p:nvPr/>
        </p:nvPicPr>
        <p:blipFill>
          <a:blip r:embed="rId3"/>
          <a:stretch>
            <a:fillRect/>
          </a:stretch>
        </p:blipFill>
        <p:spPr>
          <a:xfrm>
            <a:off x="6677025" y="3822700"/>
            <a:ext cx="2466975" cy="1657350"/>
          </a:xfrm>
          <a:prstGeom prst="rect">
            <a:avLst/>
          </a:prstGeom>
          <a:noFill/>
          <a:ln w="9525">
            <a:noFill/>
          </a:ln>
        </p:spPr>
      </p:pic>
      <p:cxnSp>
        <p:nvCxnSpPr>
          <p:cNvPr id="38924" name="直接箭头连接符 5"/>
          <p:cNvCxnSpPr/>
          <p:nvPr/>
        </p:nvCxnSpPr>
        <p:spPr>
          <a:xfrm flipH="1" flipV="1">
            <a:off x="8101013" y="2320925"/>
            <a:ext cx="612775" cy="1493838"/>
          </a:xfrm>
          <a:prstGeom prst="straightConnector1">
            <a:avLst/>
          </a:prstGeom>
          <a:ln w="9525" cap="flat" cmpd="sng">
            <a:solidFill>
              <a:srgbClr val="FE0000"/>
            </a:solidFill>
            <a:prstDash val="solid"/>
            <a:headEnd type="none" w="med" len="med"/>
            <a:tailEnd type="arrow" w="med" len="med"/>
          </a:ln>
        </p:spPr>
      </p:cxnSp>
      <p:sp>
        <p:nvSpPr>
          <p:cNvPr id="38925" name="TextBox 6"/>
          <p:cNvSpPr txBox="1"/>
          <p:nvPr/>
        </p:nvSpPr>
        <p:spPr>
          <a:xfrm>
            <a:off x="6780213" y="5480050"/>
            <a:ext cx="2262187" cy="646113"/>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四台服务器数据同步</a:t>
            </a:r>
            <a:endParaRPr lang="en-US" altLang="zh-CN" dirty="0">
              <a:solidFill>
                <a:srgbClr val="FF0000"/>
              </a:solidFill>
              <a:latin typeface="Times New Roman" panose="02020603050405020304" pitchFamily="18" charset="0"/>
              <a:ea typeface="宋体" panose="02010600030101010101" pitchFamily="2" charset="-122"/>
            </a:endParaRPr>
          </a:p>
          <a:p>
            <a:r>
              <a:rPr lang="zh-CN" altLang="en-US" dirty="0">
                <a:solidFill>
                  <a:srgbClr val="FF0000"/>
                </a:solidFill>
                <a:latin typeface="Times New Roman" panose="02020603050405020304" pitchFamily="18" charset="0"/>
                <a:ea typeface="宋体" panose="02010600030101010101" pitchFamily="2" charset="-122"/>
              </a:rPr>
              <a:t>确保全文稳定可下载</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10"/>
          <p:cNvSpPr txBox="1">
            <a:spLocks noChangeArrowheads="1"/>
          </p:cNvSpPr>
          <p:nvPr/>
        </p:nvSpPr>
        <p:spPr bwMode="auto">
          <a:xfrm>
            <a:off x="5002848" y="4898390"/>
            <a:ext cx="4148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支持标题、摘要、作者、学校、学科、</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论文年度等筛选条件，可按照“</a:t>
            </a:r>
            <a:r>
              <a:rPr lang="en-US" altLang="zh-CN">
                <a:solidFill>
                  <a:srgbClr val="FF0000"/>
                </a:solidFill>
                <a:ea typeface="宋体" panose="02010600030101010101" pitchFamily="2" charset="-122"/>
              </a:rPr>
              <a:t>AND</a:t>
            </a:r>
            <a:r>
              <a:rPr lang="zh-CN" altLang="en-US">
                <a:solidFill>
                  <a:srgbClr val="FF0000"/>
                </a:solidFill>
                <a:ea typeface="宋体" panose="02010600030101010101" pitchFamily="2" charset="-122"/>
              </a:rPr>
              <a:t>”</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a:t>
            </a:r>
            <a:r>
              <a:rPr lang="en-US" altLang="zh-CN">
                <a:solidFill>
                  <a:srgbClr val="FF0000"/>
                </a:solidFill>
                <a:ea typeface="宋体" panose="02010600030101010101" pitchFamily="2" charset="-122"/>
              </a:rPr>
              <a:t>OR</a:t>
            </a:r>
            <a:r>
              <a:rPr lang="zh-CN" altLang="en-US">
                <a:solidFill>
                  <a:srgbClr val="FF0000"/>
                </a:solidFill>
                <a:ea typeface="宋体" panose="02010600030101010101" pitchFamily="2" charset="-122"/>
              </a:rPr>
              <a:t>”等逻辑字符限定检索条件</a:t>
            </a:r>
          </a:p>
        </p:txBody>
      </p:sp>
      <p:cxnSp>
        <p:nvCxnSpPr>
          <p:cNvPr id="41988" name="直接箭头连接符 9"/>
          <p:cNvCxnSpPr>
            <a:cxnSpLocks noChangeShapeType="1"/>
          </p:cNvCxnSpPr>
          <p:nvPr/>
        </p:nvCxnSpPr>
        <p:spPr bwMode="auto">
          <a:xfrm flipH="1" flipV="1">
            <a:off x="5291773" y="3572828"/>
            <a:ext cx="719137" cy="126682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1989"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en-US" altLang="zh-CN" sz="1200">
                <a:ea typeface="宋体" panose="02010600030101010101" pitchFamily="2" charset="-122"/>
              </a:rPr>
              <a:t/>
            </a: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新平台高级检索</a:t>
            </a:r>
          </a:p>
        </p:txBody>
      </p:sp>
      <p:grpSp>
        <p:nvGrpSpPr>
          <p:cNvPr id="4" name="组合 3"/>
          <p:cNvGrpSpPr/>
          <p:nvPr/>
        </p:nvGrpSpPr>
        <p:grpSpPr>
          <a:xfrm>
            <a:off x="0" y="1202690"/>
            <a:ext cx="9145270" cy="5655310"/>
            <a:chOff x="0" y="1202690"/>
            <a:chExt cx="9145270" cy="5655310"/>
          </a:xfrm>
        </p:grpSpPr>
        <p:pic>
          <p:nvPicPr>
            <p:cNvPr id="2" name="图片 1"/>
            <p:cNvPicPr>
              <a:picLocks noChangeAspect="1"/>
            </p:cNvPicPr>
            <p:nvPr/>
          </p:nvPicPr>
          <p:blipFill>
            <a:blip r:embed="rId2"/>
            <a:stretch>
              <a:fillRect/>
            </a:stretch>
          </p:blipFill>
          <p:spPr>
            <a:xfrm>
              <a:off x="0" y="1202690"/>
              <a:ext cx="9145270" cy="5655310"/>
            </a:xfrm>
            <a:prstGeom prst="rect">
              <a:avLst/>
            </a:prstGeom>
          </p:spPr>
        </p:pic>
        <p:sp>
          <p:nvSpPr>
            <p:cNvPr id="3" name="矩形 2"/>
            <p:cNvSpPr/>
            <p:nvPr/>
          </p:nvSpPr>
          <p:spPr bwMode="auto">
            <a:xfrm>
              <a:off x="6732240" y="1268760"/>
              <a:ext cx="864096" cy="147290"/>
            </a:xfrm>
            <a:prstGeom prst="rect">
              <a:avLst/>
            </a:prstGeom>
            <a:blipFill dpi="0" rotWithShape="1">
              <a:blip r:embed="rId3">
                <a:alphaModFix amt="79000"/>
              </a:blip>
              <a:srcRect/>
              <a:tile tx="0" ty="0" sx="100000" sy="100000" flip="none" algn="tl"/>
            </a:bli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bwMode="auto">
          <a:xfrm>
            <a:off x="2627313" y="573088"/>
            <a:ext cx="3302000" cy="735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p>
            <a:r>
              <a:rPr lang="zh-CN" altLang="en-US" sz="2400">
                <a:latin typeface="楷体" panose="02010609060101010101" pitchFamily="49" charset="-122"/>
                <a:ea typeface="Open Sans Semibold"/>
                <a:cs typeface="Open Sans Semibold"/>
              </a:rPr>
              <a:t>学位论文的学术价值</a:t>
            </a:r>
            <a:endParaRPr lang="en-US" altLang="zh-CN" sz="2400">
              <a:latin typeface="楷体" panose="02010609060101010101" pitchFamily="49" charset="-122"/>
              <a:ea typeface="楷体" panose="02010609060101010101" pitchFamily="49" charset="-122"/>
              <a:cs typeface="Open Sans Semibold"/>
            </a:endParaRPr>
          </a:p>
        </p:txBody>
      </p:sp>
      <p:sp>
        <p:nvSpPr>
          <p:cNvPr id="6" name="TextBox 5"/>
          <p:cNvSpPr txBox="1"/>
          <p:nvPr/>
        </p:nvSpPr>
        <p:spPr>
          <a:xfrm>
            <a:off x="6674798" y="5055584"/>
            <a:ext cx="2206488" cy="253916"/>
          </a:xfrm>
          <a:prstGeom prst="rect">
            <a:avLst/>
          </a:prstGeom>
          <a:noFill/>
        </p:spPr>
        <p:txBody>
          <a:bodyPr>
            <a:spAutoFit/>
          </a:bodyPr>
          <a:lstStyle/>
          <a:p>
            <a:pPr algn="ctr">
              <a:defRPr/>
            </a:pPr>
            <a:r>
              <a:rPr lang="en-GB" sz="1050" i="1"/>
              <a:t>Dissertation </a:t>
            </a:r>
            <a:r>
              <a:rPr lang="en-GB" sz="1050" i="1" dirty="0"/>
              <a:t>in PQDT Global</a:t>
            </a:r>
            <a:endParaRPr lang="en-US" sz="1050" i="1" dirty="0">
              <a:highlight>
                <a:srgbClr val="FFFF00"/>
              </a:highlight>
            </a:endParaRPr>
          </a:p>
        </p:txBody>
      </p:sp>
      <p:sp>
        <p:nvSpPr>
          <p:cNvPr id="18" name="Rectangle: Rounded Corners 4"/>
          <p:cNvSpPr/>
          <p:nvPr/>
        </p:nvSpPr>
        <p:spPr>
          <a:xfrm>
            <a:off x="206375" y="1541463"/>
            <a:ext cx="7678738" cy="533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zh-CN" altLang="en-US" sz="1600" dirty="0">
                <a:solidFill>
                  <a:srgbClr val="595959"/>
                </a:solidFill>
                <a:latin typeface="楷体" panose="02010609060101010101" pitchFamily="49" charset="-122"/>
                <a:ea typeface="宋体" panose="02010600030101010101" pitchFamily="2" charset="-122"/>
              </a:rPr>
              <a:t>学位论文是学术性较强的同行评审文献，是针对广泛学科范围进行的原创性研究。</a:t>
            </a:r>
            <a:endParaRPr lang="zh-CN" altLang="en-US" sz="1600" dirty="0">
              <a:solidFill>
                <a:srgbClr val="595959"/>
              </a:solidFill>
              <a:latin typeface="楷体" panose="02010609060101010101" pitchFamily="49" charset="-122"/>
              <a:ea typeface="楷体" panose="02010609060101010101" pitchFamily="49" charset="-122"/>
              <a:cs typeface="楷体" panose="02010609060101010101" pitchFamily="49" charset="-122"/>
            </a:endParaRPr>
          </a:p>
        </p:txBody>
      </p:sp>
      <p:grpSp>
        <p:nvGrpSpPr>
          <p:cNvPr id="8197" name="Group 2"/>
          <p:cNvGrpSpPr/>
          <p:nvPr/>
        </p:nvGrpSpPr>
        <p:grpSpPr bwMode="auto">
          <a:xfrm>
            <a:off x="180975" y="2132648"/>
            <a:ext cx="6189663" cy="3848100"/>
            <a:chOff x="283647" y="1467897"/>
            <a:chExt cx="8252884" cy="5128947"/>
          </a:xfrm>
        </p:grpSpPr>
        <p:sp>
          <p:nvSpPr>
            <p:cNvPr id="25" name="Rounded Rectangle 24"/>
            <p:cNvSpPr/>
            <p:nvPr/>
          </p:nvSpPr>
          <p:spPr>
            <a:xfrm>
              <a:off x="638401" y="1467897"/>
              <a:ext cx="7898130" cy="5128947"/>
            </a:xfrm>
            <a:prstGeom prst="roundRect">
              <a:avLst>
                <a:gd name="adj" fmla="val 344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spcCol="731520"/>
            <a:lstStyle/>
            <a:p>
              <a:pPr>
                <a:defRPr/>
              </a:pPr>
              <a:r>
                <a:rPr lang="zh-CN" altLang="en-US" dirty="0">
                  <a:solidFill>
                    <a:schemeClr val="tx1"/>
                  </a:solidFill>
                  <a:latin typeface="楷体" panose="02010609060101010101" pitchFamily="49" charset="-122"/>
                  <a:ea typeface="楷体" panose="02010609060101010101" pitchFamily="49" charset="-122"/>
                </a:rPr>
                <a:t>反映前沿趋势，提出新见解</a:t>
              </a:r>
              <a:endParaRPr lang="en-US" altLang="zh-CN" dirty="0">
                <a:solidFill>
                  <a:schemeClr val="tx1"/>
                </a:solidFill>
                <a:latin typeface="楷体" panose="02010609060101010101" pitchFamily="49" charset="-122"/>
                <a:ea typeface="楷体" panose="02010609060101010101" pitchFamily="49" charset="-122"/>
              </a:endParaRPr>
            </a:p>
            <a:p>
              <a:pPr>
                <a:defRPr/>
              </a:pP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Aft>
                  <a:spcPts val="1800"/>
                </a:spcAft>
                <a:defRPr/>
              </a:pPr>
              <a:r>
                <a:rPr lang="zh-CN" altLang="en-US" dirty="0">
                  <a:solidFill>
                    <a:schemeClr val="tx1"/>
                  </a:solidFill>
                  <a:latin typeface="楷体" panose="02010609060101010101" pitchFamily="49" charset="-122"/>
                  <a:ea typeface="楷体" panose="02010609060101010101" pitchFamily="49" charset="-122"/>
                </a:rPr>
                <a:t>提供比期刊文章更多更全面的内容，</a:t>
              </a:r>
              <a:r>
                <a:rPr lang="en-US" altLang="zh-CN" dirty="0">
                  <a:solidFill>
                    <a:schemeClr val="tx1"/>
                  </a:solidFill>
                  <a:latin typeface="楷体" panose="02010609060101010101" pitchFamily="49" charset="-122"/>
                  <a:ea typeface="楷体" panose="02010609060101010101" pitchFamily="49" charset="-122"/>
                </a:rPr>
                <a:t>200+</a:t>
              </a:r>
              <a:r>
                <a:rPr lang="zh-CN" altLang="en-US" dirty="0">
                  <a:solidFill>
                    <a:schemeClr val="tx1"/>
                  </a:solidFill>
                  <a:latin typeface="楷体" panose="02010609060101010101" pitchFamily="49" charset="-122"/>
                  <a:ea typeface="楷体" panose="02010609060101010101" pitchFamily="49" charset="-122"/>
                </a:rPr>
                <a:t>页学位论文</a:t>
              </a:r>
              <a:r>
                <a:rPr lang="en-US" altLang="zh-CN" dirty="0">
                  <a:solidFill>
                    <a:schemeClr val="tx1"/>
                  </a:solidFill>
                  <a:latin typeface="楷体" panose="02010609060101010101" pitchFamily="49" charset="-122"/>
                  <a:ea typeface="楷体" panose="02010609060101010101" pitchFamily="49" charset="-122"/>
                </a:rPr>
                <a:t>VS10+</a:t>
              </a:r>
              <a:r>
                <a:rPr lang="zh-CN" altLang="en-US" dirty="0">
                  <a:solidFill>
                    <a:schemeClr val="tx1"/>
                  </a:solidFill>
                  <a:latin typeface="楷体" panose="02010609060101010101" pitchFamily="49" charset="-122"/>
                  <a:ea typeface="楷体" panose="02010609060101010101" pitchFamily="49" charset="-122"/>
                </a:rPr>
                <a:t>页期刊文献</a:t>
              </a:r>
              <a:endParaRPr lang="en-GB" dirty="0">
                <a:solidFill>
                  <a:schemeClr val="tx1"/>
                </a:solidFill>
                <a:latin typeface="楷体" panose="02010609060101010101" pitchFamily="49" charset="-122"/>
                <a:ea typeface="楷体" panose="02010609060101010101" pitchFamily="49" charset="-122"/>
              </a:endParaRPr>
            </a:p>
            <a:p>
              <a:pPr>
                <a:spcAft>
                  <a:spcPts val="1800"/>
                </a:spcAft>
                <a:defRPr/>
              </a:pPr>
              <a:r>
                <a:rPr lang="zh-CN" altLang="en-US" dirty="0">
                  <a:solidFill>
                    <a:schemeClr val="tx1"/>
                  </a:solidFill>
                  <a:latin typeface="楷体" panose="02010609060101010101" pitchFamily="49" charset="-122"/>
                  <a:ea typeface="楷体" panose="02010609060101010101" pitchFamily="49" charset="-122"/>
                </a:rPr>
                <a:t>是某些小众学科或特定课题最新研究成果及学术动态的重要信息来源</a:t>
              </a: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defRPr/>
              </a:pPr>
              <a:r>
                <a:rPr lang="zh-CN" altLang="en-US" dirty="0">
                  <a:solidFill>
                    <a:schemeClr val="tx1"/>
                  </a:solidFill>
                  <a:latin typeface="楷体" panose="02010609060101010101" pitchFamily="49" charset="-122"/>
                  <a:ea typeface="楷体" panose="02010609060101010101" pitchFamily="49" charset="-122"/>
                  <a:sym typeface="+mn-ea"/>
                </a:rPr>
                <a:t>学位论文中包含了广泛全面的文献综述及参考书目信息</a:t>
              </a: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defRPr/>
              </a:pPr>
              <a:r>
                <a:rPr lang="zh-CN" altLang="en-US" dirty="0">
                  <a:solidFill>
                    <a:schemeClr val="tx1"/>
                  </a:solidFill>
                  <a:latin typeface="楷体" panose="02010609060101010101" pitchFamily="49" charset="-122"/>
                  <a:ea typeface="楷体" panose="02010609060101010101" pitchFamily="49" charset="-122"/>
                  <a:sym typeface="+mn-ea"/>
                </a:rPr>
                <a:t>学位论文中往往包含更全面的研究数据</a:t>
              </a:r>
              <a:endParaRPr lang="en-US" altLang="zh-CN" dirty="0">
                <a:solidFill>
                  <a:schemeClr val="tx1"/>
                </a:solidFill>
                <a:latin typeface="楷体" panose="02010609060101010101" pitchFamily="49" charset="-122"/>
                <a:ea typeface="楷体" panose="02010609060101010101" pitchFamily="49" charset="-122"/>
              </a:endParaRPr>
            </a:p>
            <a:p>
              <a:pPr>
                <a:defRPr/>
              </a:pPr>
              <a:endParaRPr lang="en-US" altLang="zh-CN" dirty="0">
                <a:solidFill>
                  <a:schemeClr val="tx1"/>
                </a:solidFill>
                <a:latin typeface="楷体" panose="02010609060101010101" pitchFamily="49" charset="-122"/>
                <a:ea typeface="楷体" panose="02010609060101010101" pitchFamily="49" charset="-122"/>
              </a:endParaRPr>
            </a:p>
            <a:p>
              <a:pPr>
                <a:defRPr/>
              </a:pPr>
              <a:r>
                <a:rPr lang="zh-CN" altLang="en-US" dirty="0">
                  <a:solidFill>
                    <a:schemeClr val="tx1"/>
                  </a:solidFill>
                  <a:latin typeface="楷体" panose="02010609060101010101" pitchFamily="49" charset="-122"/>
                  <a:ea typeface="楷体" panose="02010609060101010101" pitchFamily="49" charset="-122"/>
                  <a:sym typeface="+mn-ea"/>
                </a:rPr>
                <a:t>提供海量学位论文的写作指南信息（形式与格式）</a:t>
              </a: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tx1"/>
                </a:solidFill>
                <a:latin typeface="楷体" panose="02010609060101010101" pitchFamily="49" charset="-122"/>
                <a:ea typeface="楷体" panose="02010609060101010101" pitchFamily="49" charset="-122"/>
              </a:endParaRPr>
            </a:p>
            <a:p>
              <a:pPr>
                <a:defRPr/>
              </a:pPr>
              <a:r>
                <a:rPr lang="zh-CN" altLang="en-US" dirty="0">
                  <a:solidFill>
                    <a:schemeClr val="tx1"/>
                  </a:solidFill>
                  <a:latin typeface="楷体" panose="02010609060101010101" pitchFamily="49" charset="-122"/>
                  <a:ea typeface="楷体" panose="02010609060101010101" pitchFamily="49" charset="-122"/>
                </a:rPr>
                <a:t>对于未来科研具有重要启发和建议的作用</a:t>
              </a:r>
              <a:endParaRPr lang="en-GB" dirty="0">
                <a:solidFill>
                  <a:schemeClr val="tx1"/>
                </a:solidFill>
                <a:latin typeface="楷体" panose="02010609060101010101" pitchFamily="49" charset="-122"/>
                <a:ea typeface="楷体" panose="02010609060101010101" pitchFamily="49" charset="-122"/>
              </a:endParaRPr>
            </a:p>
            <a:p>
              <a:pPr>
                <a:spcAft>
                  <a:spcPts val="1800"/>
                </a:spcAft>
                <a:defRP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p:cNvSpPr/>
            <p:nvPr/>
          </p:nvSpPr>
          <p:spPr>
            <a:xfrm>
              <a:off x="283647" y="1563958"/>
              <a:ext cx="400051" cy="397790"/>
            </a:xfrm>
            <a:prstGeom prst="ellipse">
              <a:avLst/>
            </a:prstGeom>
            <a:solidFill>
              <a:srgbClr val="805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a:solidFill>
                    <a:srgbClr val="FFFFFF"/>
                  </a:solidFill>
                  <a:latin typeface="Open Sans"/>
                  <a:ea typeface="Open Sans"/>
                  <a:cs typeface="Open Sans"/>
                </a:rPr>
                <a:t>1</a:t>
              </a:r>
            </a:p>
          </p:txBody>
        </p:sp>
        <p:sp>
          <p:nvSpPr>
            <p:cNvPr id="38" name="Oval 37"/>
            <p:cNvSpPr/>
            <p:nvPr/>
          </p:nvSpPr>
          <p:spPr>
            <a:xfrm>
              <a:off x="285764" y="2748621"/>
              <a:ext cx="397933" cy="39990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FFFFFF"/>
                  </a:solidFill>
                  <a:latin typeface="Open Sans"/>
                  <a:ea typeface="Open Sans"/>
                  <a:cs typeface="Open Sans"/>
                </a:rPr>
                <a:t>2</a:t>
              </a:r>
            </a:p>
          </p:txBody>
        </p:sp>
        <p:sp>
          <p:nvSpPr>
            <p:cNvPr id="39" name="Oval 38"/>
            <p:cNvSpPr/>
            <p:nvPr/>
          </p:nvSpPr>
          <p:spPr>
            <a:xfrm>
              <a:off x="322851" y="4057992"/>
              <a:ext cx="397933" cy="3999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a:solidFill>
                    <a:srgbClr val="FFFFFF"/>
                  </a:solidFill>
                  <a:latin typeface="Open Sans"/>
                  <a:ea typeface="Open Sans"/>
                  <a:cs typeface="Open Sans"/>
                </a:rPr>
                <a:t>3</a:t>
              </a:r>
            </a:p>
          </p:txBody>
        </p:sp>
        <p:sp>
          <p:nvSpPr>
            <p:cNvPr id="40" name="Oval 39"/>
            <p:cNvSpPr/>
            <p:nvPr/>
          </p:nvSpPr>
          <p:spPr>
            <a:xfrm>
              <a:off x="4588950" y="4829642"/>
              <a:ext cx="400049" cy="399906"/>
            </a:xfrm>
            <a:prstGeom prst="ellipse">
              <a:avLst/>
            </a:prstGeom>
            <a:solidFill>
              <a:srgbClr val="5F4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FFFFFF"/>
                  </a:solidFill>
                  <a:latin typeface="Open Sans"/>
                  <a:ea typeface="Open Sans"/>
                  <a:cs typeface="Open Sans"/>
                </a:rPr>
                <a:t>7</a:t>
              </a:r>
            </a:p>
          </p:txBody>
        </p:sp>
        <p:sp>
          <p:nvSpPr>
            <p:cNvPr id="41" name="Oval 40"/>
            <p:cNvSpPr/>
            <p:nvPr/>
          </p:nvSpPr>
          <p:spPr>
            <a:xfrm>
              <a:off x="4588950" y="2348716"/>
              <a:ext cx="400049" cy="39990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FFFFFF"/>
                  </a:solidFill>
                  <a:latin typeface="Open Sans"/>
                  <a:ea typeface="Open Sans"/>
                  <a:cs typeface="Open Sans"/>
                </a:rPr>
                <a:t>5</a:t>
              </a:r>
            </a:p>
          </p:txBody>
        </p:sp>
        <p:sp>
          <p:nvSpPr>
            <p:cNvPr id="42" name="Oval 41"/>
            <p:cNvSpPr/>
            <p:nvPr/>
          </p:nvSpPr>
          <p:spPr>
            <a:xfrm>
              <a:off x="4563422" y="3430545"/>
              <a:ext cx="400049" cy="39779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FFFFFF"/>
                  </a:solidFill>
                  <a:latin typeface="Open Sans"/>
                  <a:ea typeface="Open Sans"/>
                  <a:cs typeface="Open Sans"/>
                </a:rPr>
                <a:t>6</a:t>
              </a:r>
            </a:p>
          </p:txBody>
        </p:sp>
        <p:sp>
          <p:nvSpPr>
            <p:cNvPr id="43" name="Oval 42"/>
            <p:cNvSpPr/>
            <p:nvPr/>
          </p:nvSpPr>
          <p:spPr>
            <a:xfrm>
              <a:off x="337456" y="5463106"/>
              <a:ext cx="397933" cy="3977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FFFFFF"/>
                  </a:solidFill>
                  <a:latin typeface="Open Sans"/>
                  <a:ea typeface="Open Sans"/>
                  <a:cs typeface="Open Sans"/>
                </a:rPr>
                <a:t>4</a:t>
              </a:r>
            </a:p>
          </p:txBody>
        </p:sp>
      </p:grpSp>
      <p:pic>
        <p:nvPicPr>
          <p:cNvPr id="4" name="Picture 3"/>
          <p:cNvPicPr>
            <a:picLocks noChangeAspect="1"/>
          </p:cNvPicPr>
          <p:nvPr/>
        </p:nvPicPr>
        <p:blipFill>
          <a:blip r:embed="rId3"/>
          <a:stretch>
            <a:fillRect/>
          </a:stretch>
        </p:blipFill>
        <p:spPr>
          <a:xfrm>
            <a:off x="6271439" y="2157412"/>
            <a:ext cx="2759849" cy="2898171"/>
          </a:xfrm>
          <a:prstGeom prst="rect">
            <a:avLst/>
          </a:prstGeom>
          <a:ln>
            <a:solidFill>
              <a:schemeClr val="bg2">
                <a:lumMod val="90000"/>
              </a:schemeClr>
            </a:solidFill>
          </a:ln>
          <a:effectLst>
            <a:outerShdw blurRad="50800" dist="38100" dir="8100000" algn="tr" rotWithShape="0">
              <a:prstClr val="black">
                <a:alpha val="40000"/>
              </a:prst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1" name="直接箭头连接符 5"/>
          <p:cNvCxnSpPr>
            <a:cxnSpLocks noChangeShapeType="1"/>
          </p:cNvCxnSpPr>
          <p:nvPr/>
        </p:nvCxnSpPr>
        <p:spPr bwMode="auto">
          <a:xfrm flipH="1">
            <a:off x="2195513" y="2060575"/>
            <a:ext cx="947737" cy="52387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3012" name="TextBox 6"/>
          <p:cNvSpPr txBox="1">
            <a:spLocks noChangeArrowheads="1"/>
          </p:cNvSpPr>
          <p:nvPr/>
        </p:nvSpPr>
        <p:spPr bwMode="auto">
          <a:xfrm>
            <a:off x="3143250" y="1785938"/>
            <a:ext cx="285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按照学科首字母</a:t>
            </a:r>
            <a:r>
              <a:rPr lang="en-US" altLang="zh-CN">
                <a:solidFill>
                  <a:srgbClr val="FF0000"/>
                </a:solidFill>
                <a:ea typeface="宋体" panose="02010600030101010101" pitchFamily="2" charset="-122"/>
              </a:rPr>
              <a:t>A to Z</a:t>
            </a:r>
            <a:r>
              <a:rPr lang="zh-CN" altLang="en-US">
                <a:solidFill>
                  <a:srgbClr val="FF0000"/>
                </a:solidFill>
                <a:ea typeface="宋体" panose="02010600030101010101" pitchFamily="2" charset="-122"/>
              </a:rPr>
              <a:t>排序</a:t>
            </a:r>
          </a:p>
        </p:txBody>
      </p:sp>
      <p:sp>
        <p:nvSpPr>
          <p:cNvPr id="43013"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en-US" altLang="zh-CN" sz="1200">
                <a:ea typeface="宋体" panose="02010600030101010101" pitchFamily="2" charset="-122"/>
              </a:rPr>
              <a:t/>
            </a: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新平台分类导航</a:t>
            </a:r>
          </a:p>
        </p:txBody>
      </p:sp>
      <p:sp>
        <p:nvSpPr>
          <p:cNvPr id="43014" name="TextBox 6"/>
          <p:cNvSpPr txBox="1">
            <a:spLocks noChangeArrowheads="1"/>
          </p:cNvSpPr>
          <p:nvPr/>
        </p:nvSpPr>
        <p:spPr bwMode="auto">
          <a:xfrm>
            <a:off x="3203575" y="4364990"/>
            <a:ext cx="470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点击一级学科前方“</a:t>
            </a:r>
            <a:r>
              <a:rPr lang="en-US" altLang="zh-CN">
                <a:solidFill>
                  <a:srgbClr val="FF0000"/>
                </a:solidFill>
                <a:ea typeface="宋体" panose="02010600030101010101" pitchFamily="2" charset="-122"/>
              </a:rPr>
              <a:t>+</a:t>
            </a:r>
            <a:r>
              <a:rPr lang="zh-CN" altLang="en-US">
                <a:solidFill>
                  <a:srgbClr val="FF0000"/>
                </a:solidFill>
                <a:ea typeface="宋体" panose="02010600030101010101" pitchFamily="2" charset="-122"/>
              </a:rPr>
              <a:t>”可展开下属二级学科</a:t>
            </a:r>
          </a:p>
        </p:txBody>
      </p:sp>
      <p:cxnSp>
        <p:nvCxnSpPr>
          <p:cNvPr id="43015" name="直接箭头连接符 5"/>
          <p:cNvCxnSpPr>
            <a:cxnSpLocks noChangeShapeType="1"/>
          </p:cNvCxnSpPr>
          <p:nvPr/>
        </p:nvCxnSpPr>
        <p:spPr bwMode="auto">
          <a:xfrm flipH="1" flipV="1">
            <a:off x="1968500" y="3656965"/>
            <a:ext cx="1228725" cy="852488"/>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grpSp>
        <p:nvGrpSpPr>
          <p:cNvPr id="3" name="组合 2"/>
          <p:cNvGrpSpPr/>
          <p:nvPr/>
        </p:nvGrpSpPr>
        <p:grpSpPr>
          <a:xfrm>
            <a:off x="0" y="1141095"/>
            <a:ext cx="9144000" cy="5716905"/>
            <a:chOff x="0" y="1141095"/>
            <a:chExt cx="9144000" cy="5716905"/>
          </a:xfrm>
        </p:grpSpPr>
        <p:pic>
          <p:nvPicPr>
            <p:cNvPr id="2" name="图片 1"/>
            <p:cNvPicPr>
              <a:picLocks noChangeAspect="1"/>
            </p:cNvPicPr>
            <p:nvPr/>
          </p:nvPicPr>
          <p:blipFill>
            <a:blip r:embed="rId2"/>
            <a:stretch>
              <a:fillRect/>
            </a:stretch>
          </p:blipFill>
          <p:spPr>
            <a:xfrm>
              <a:off x="0" y="1141095"/>
              <a:ext cx="9144000" cy="5716905"/>
            </a:xfrm>
            <a:prstGeom prst="rect">
              <a:avLst/>
            </a:prstGeom>
          </p:spPr>
        </p:pic>
        <p:sp>
          <p:nvSpPr>
            <p:cNvPr id="8" name="矩形 7"/>
            <p:cNvSpPr/>
            <p:nvPr/>
          </p:nvSpPr>
          <p:spPr bwMode="auto">
            <a:xfrm>
              <a:off x="6444208" y="1268760"/>
              <a:ext cx="936104" cy="144016"/>
            </a:xfrm>
            <a:prstGeom prst="rect">
              <a:avLst/>
            </a:prstGeom>
            <a:blipFill dpi="0" rotWithShape="1">
              <a:blip r:embed="rId3">
                <a:alphaModFix amt="79000"/>
              </a:blip>
              <a:srcRect/>
              <a:tile tx="0" ty="0" sx="100000" sy="100000" flip="none" algn="tl"/>
            </a:bli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035" name="直接箭头连接符 5"/>
          <p:cNvCxnSpPr>
            <a:cxnSpLocks noChangeShapeType="1"/>
            <a:stCxn id="44036" idx="1"/>
          </p:cNvCxnSpPr>
          <p:nvPr/>
        </p:nvCxnSpPr>
        <p:spPr bwMode="auto">
          <a:xfrm rot="10800000" flipV="1">
            <a:off x="1917383" y="2600008"/>
            <a:ext cx="1214437" cy="110490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4036" name="TextBox 6"/>
          <p:cNvSpPr txBox="1">
            <a:spLocks noChangeArrowheads="1"/>
          </p:cNvSpPr>
          <p:nvPr/>
        </p:nvSpPr>
        <p:spPr bwMode="auto">
          <a:xfrm>
            <a:off x="3131820" y="2276158"/>
            <a:ext cx="562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按照学校首字母</a:t>
            </a:r>
            <a:r>
              <a:rPr lang="en-US" altLang="zh-CN">
                <a:solidFill>
                  <a:srgbClr val="FF0000"/>
                </a:solidFill>
                <a:ea typeface="宋体" panose="02010600030101010101" pitchFamily="2" charset="-122"/>
              </a:rPr>
              <a:t>A to Z</a:t>
            </a:r>
            <a:r>
              <a:rPr lang="zh-CN" altLang="en-US">
                <a:solidFill>
                  <a:srgbClr val="FF0000"/>
                </a:solidFill>
                <a:ea typeface="宋体" panose="02010600030101010101" pitchFamily="2" charset="-122"/>
              </a:rPr>
              <a:t>排序</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点击学校前方</a:t>
            </a:r>
            <a:r>
              <a:rPr lang="en-US" altLang="zh-CN">
                <a:solidFill>
                  <a:srgbClr val="FF0000"/>
                </a:solidFill>
                <a:ea typeface="宋体" panose="02010600030101010101" pitchFamily="2" charset="-122"/>
              </a:rPr>
              <a:t>+</a:t>
            </a:r>
            <a:r>
              <a:rPr lang="zh-CN" altLang="en-US">
                <a:solidFill>
                  <a:srgbClr val="FF0000"/>
                </a:solidFill>
                <a:ea typeface="宋体" panose="02010600030101010101" pitchFamily="2" charset="-122"/>
              </a:rPr>
              <a:t>，可打开学院清单，精准定位论文来源</a:t>
            </a:r>
          </a:p>
        </p:txBody>
      </p:sp>
      <p:sp>
        <p:nvSpPr>
          <p:cNvPr id="44037"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en-US" altLang="zh-CN" sz="1200">
                <a:ea typeface="宋体" panose="02010600030101010101" pitchFamily="2" charset="-122"/>
              </a:rPr>
              <a:t/>
            </a: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新平台分类导航</a:t>
            </a:r>
          </a:p>
        </p:txBody>
      </p:sp>
      <p:grpSp>
        <p:nvGrpSpPr>
          <p:cNvPr id="3" name="组合 2"/>
          <p:cNvGrpSpPr/>
          <p:nvPr/>
        </p:nvGrpSpPr>
        <p:grpSpPr>
          <a:xfrm>
            <a:off x="0" y="1202690"/>
            <a:ext cx="9149080" cy="5681980"/>
            <a:chOff x="0" y="1202690"/>
            <a:chExt cx="9149080" cy="5681980"/>
          </a:xfrm>
        </p:grpSpPr>
        <p:pic>
          <p:nvPicPr>
            <p:cNvPr id="2" name="图片 1"/>
            <p:cNvPicPr>
              <a:picLocks noChangeAspect="1"/>
            </p:cNvPicPr>
            <p:nvPr/>
          </p:nvPicPr>
          <p:blipFill>
            <a:blip r:embed="rId2"/>
            <a:stretch>
              <a:fillRect/>
            </a:stretch>
          </p:blipFill>
          <p:spPr>
            <a:xfrm>
              <a:off x="0" y="1202690"/>
              <a:ext cx="9149080" cy="5681980"/>
            </a:xfrm>
            <a:prstGeom prst="rect">
              <a:avLst/>
            </a:prstGeom>
          </p:spPr>
        </p:pic>
        <p:sp>
          <p:nvSpPr>
            <p:cNvPr id="6" name="矩形 5"/>
            <p:cNvSpPr/>
            <p:nvPr/>
          </p:nvSpPr>
          <p:spPr bwMode="auto">
            <a:xfrm>
              <a:off x="6444208" y="1292758"/>
              <a:ext cx="936104" cy="129109"/>
            </a:xfrm>
            <a:prstGeom prst="rect">
              <a:avLst/>
            </a:prstGeom>
            <a:blipFill dpi="0" rotWithShape="1">
              <a:blip r:embed="rId3">
                <a:alphaModFix amt="79000"/>
              </a:blip>
              <a:srcRect/>
              <a:tile tx="0" ty="0" sx="100000" sy="100000" flip="none" algn="tl"/>
            </a:bli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193800"/>
            <a:ext cx="9169400" cy="5664200"/>
            <a:chOff x="0" y="1193800"/>
            <a:chExt cx="9169400" cy="5664200"/>
          </a:xfrm>
        </p:grpSpPr>
        <p:pic>
          <p:nvPicPr>
            <p:cNvPr id="3" name="图片 2"/>
            <p:cNvPicPr>
              <a:picLocks noChangeAspect="1"/>
            </p:cNvPicPr>
            <p:nvPr/>
          </p:nvPicPr>
          <p:blipFill>
            <a:blip r:embed="rId2"/>
            <a:stretch>
              <a:fillRect/>
            </a:stretch>
          </p:blipFill>
          <p:spPr>
            <a:xfrm>
              <a:off x="0" y="1193800"/>
              <a:ext cx="9169400" cy="5664200"/>
            </a:xfrm>
            <a:prstGeom prst="rect">
              <a:avLst/>
            </a:prstGeom>
          </p:spPr>
        </p:pic>
        <p:sp>
          <p:nvSpPr>
            <p:cNvPr id="10" name="矩形 9"/>
            <p:cNvSpPr/>
            <p:nvPr/>
          </p:nvSpPr>
          <p:spPr bwMode="auto">
            <a:xfrm>
              <a:off x="6515874" y="1271527"/>
              <a:ext cx="936446" cy="157223"/>
            </a:xfrm>
            <a:prstGeom prst="rect">
              <a:avLst/>
            </a:prstGeom>
            <a:blipFill dpi="0" rotWithShape="1">
              <a:blip r:embed="rId3">
                <a:alphaModFix amt="79000"/>
              </a:blip>
              <a:srcRect/>
              <a:tile tx="0" ty="0" sx="100000" sy="100000" flip="none" algn="tl"/>
            </a:bli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grpSp>
      <p:cxnSp>
        <p:nvCxnSpPr>
          <p:cNvPr id="4" name="直接箭头连接符 5"/>
          <p:cNvCxnSpPr>
            <a:cxnSpLocks noChangeShapeType="1"/>
          </p:cNvCxnSpPr>
          <p:nvPr/>
        </p:nvCxnSpPr>
        <p:spPr bwMode="auto">
          <a:xfrm flipV="1">
            <a:off x="7379970" y="4436745"/>
            <a:ext cx="0" cy="57658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5" name="TextBox 6"/>
          <p:cNvSpPr txBox="1">
            <a:spLocks noChangeArrowheads="1"/>
          </p:cNvSpPr>
          <p:nvPr/>
        </p:nvSpPr>
        <p:spPr bwMode="auto">
          <a:xfrm>
            <a:off x="5856288" y="5084763"/>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dirty="0">
                <a:solidFill>
                  <a:srgbClr val="FF0000"/>
                </a:solidFill>
                <a:ea typeface="宋体" panose="02010600030101010101" pitchFamily="2" charset="-122"/>
              </a:rPr>
              <a:t>平台支持</a:t>
            </a:r>
            <a:r>
              <a:rPr lang="en-US" altLang="zh-CN" dirty="0">
                <a:solidFill>
                  <a:srgbClr val="FF0000"/>
                </a:solidFill>
                <a:ea typeface="宋体" panose="02010600030101010101" pitchFamily="2" charset="-122"/>
              </a:rPr>
              <a:t>CARSI</a:t>
            </a:r>
            <a:r>
              <a:rPr lang="zh-CN" altLang="en-US" dirty="0" smtClean="0">
                <a:solidFill>
                  <a:srgbClr val="FF0000"/>
                </a:solidFill>
                <a:ea typeface="宋体" panose="02010600030101010101" pitchFamily="2" charset="-122"/>
              </a:rPr>
              <a:t>账号登录，</a:t>
            </a:r>
            <a:endParaRPr lang="zh-CN" altLang="en-US" dirty="0">
              <a:solidFill>
                <a:srgbClr val="FF0000"/>
              </a:solidFill>
              <a:ea typeface="宋体" panose="02010600030101010101" pitchFamily="2" charset="-122"/>
            </a:endParaRPr>
          </a:p>
          <a:p>
            <a:r>
              <a:rPr lang="zh-CN" altLang="en-US" dirty="0">
                <a:solidFill>
                  <a:srgbClr val="FF0000"/>
                </a:solidFill>
                <a:ea typeface="宋体" panose="02010600030101010101" pitchFamily="2" charset="-122"/>
              </a:rPr>
              <a:t>方便读者馆外访问</a:t>
            </a:r>
          </a:p>
        </p:txBody>
      </p:sp>
      <p:cxnSp>
        <p:nvCxnSpPr>
          <p:cNvPr id="45059" name="直接箭头连接符 5"/>
          <p:cNvCxnSpPr>
            <a:cxnSpLocks noChangeShapeType="1"/>
          </p:cNvCxnSpPr>
          <p:nvPr/>
        </p:nvCxnSpPr>
        <p:spPr bwMode="auto">
          <a:xfrm flipV="1">
            <a:off x="7715250" y="1556385"/>
            <a:ext cx="601345" cy="37274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5060" name="TextBox 6"/>
          <p:cNvSpPr txBox="1">
            <a:spLocks noChangeArrowheads="1"/>
          </p:cNvSpPr>
          <p:nvPr/>
        </p:nvSpPr>
        <p:spPr bwMode="auto">
          <a:xfrm>
            <a:off x="4929188" y="1928813"/>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dirty="0">
                <a:solidFill>
                  <a:srgbClr val="FF0000"/>
                </a:solidFill>
                <a:ea typeface="宋体" panose="02010600030101010101" pitchFamily="2" charset="-122"/>
              </a:rPr>
              <a:t>点击平台界面上方</a:t>
            </a:r>
            <a:r>
              <a:rPr lang="zh-CN" altLang="en-US" dirty="0" smtClean="0">
                <a:solidFill>
                  <a:srgbClr val="FF0000"/>
                </a:solidFill>
                <a:ea typeface="宋体" panose="02010600030101010101" pitchFamily="2" charset="-122"/>
              </a:rPr>
              <a:t>用户登录图标</a:t>
            </a:r>
            <a:r>
              <a:rPr lang="zh-CN" altLang="en-US" dirty="0">
                <a:solidFill>
                  <a:srgbClr val="FF0000"/>
                </a:solidFill>
                <a:ea typeface="宋体" panose="02010600030101010101" pitchFamily="2" charset="-122"/>
              </a:rPr>
              <a:t>，</a:t>
            </a:r>
          </a:p>
          <a:p>
            <a:r>
              <a:rPr lang="zh-CN" altLang="en-US" dirty="0">
                <a:solidFill>
                  <a:srgbClr val="FF0000"/>
                </a:solidFill>
                <a:ea typeface="宋体" panose="02010600030101010101" pitchFamily="2" charset="-122"/>
              </a:rPr>
              <a:t>进入此界面可注册</a:t>
            </a:r>
            <a:r>
              <a:rPr lang="zh-CN" altLang="en-US" dirty="0" smtClean="0">
                <a:solidFill>
                  <a:srgbClr val="FF0000"/>
                </a:solidFill>
                <a:ea typeface="宋体" panose="02010600030101010101" pitchFamily="2" charset="-122"/>
              </a:rPr>
              <a:t>和登录个性化</a:t>
            </a:r>
            <a:r>
              <a:rPr lang="zh-CN" altLang="en-US" dirty="0">
                <a:solidFill>
                  <a:srgbClr val="FF0000"/>
                </a:solidFill>
                <a:ea typeface="宋体" panose="02010600030101010101" pitchFamily="2" charset="-122"/>
              </a:rPr>
              <a:t>账号</a:t>
            </a:r>
          </a:p>
        </p:txBody>
      </p:sp>
      <p:sp>
        <p:nvSpPr>
          <p:cNvPr id="45061"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en-US" altLang="zh-CN" sz="1200" dirty="0">
                <a:ea typeface="宋体" panose="02010600030101010101" pitchFamily="2" charset="-122"/>
              </a:rPr>
              <a:t/>
            </a:r>
            <a:br>
              <a:rPr lang="en-US" altLang="zh-CN" sz="1200" dirty="0">
                <a:ea typeface="宋体" panose="02010600030101010101" pitchFamily="2" charset="-122"/>
              </a:rPr>
            </a:br>
            <a:r>
              <a:rPr lang="en-US" altLang="zh-CN" sz="2800" dirty="0">
                <a:ea typeface="宋体" panose="02010600030101010101" pitchFamily="2" charset="-122"/>
              </a:rPr>
              <a:t>PQDT</a:t>
            </a:r>
            <a:r>
              <a:rPr lang="zh-CN" altLang="en-US" sz="2800" dirty="0">
                <a:ea typeface="宋体" panose="02010600030101010101" pitchFamily="2" charset="-122"/>
              </a:rPr>
              <a:t>新平台个性化</a:t>
            </a:r>
            <a:r>
              <a:rPr lang="zh-CN" altLang="en-US" sz="2800" dirty="0" smtClean="0">
                <a:ea typeface="宋体" panose="02010600030101010101" pitchFamily="2" charset="-122"/>
              </a:rPr>
              <a:t>账号登录</a:t>
            </a:r>
            <a:endParaRPr lang="zh-CN" altLang="en-US" sz="2800" dirty="0">
              <a:ea typeface="宋体" panose="02010600030101010101" pitchFamily="2" charset="-122"/>
            </a:endParaRPr>
          </a:p>
        </p:txBody>
      </p:sp>
      <p:cxnSp>
        <p:nvCxnSpPr>
          <p:cNvPr id="6" name="直接箭头连接符 5"/>
          <p:cNvCxnSpPr>
            <a:cxnSpLocks noChangeShapeType="1"/>
          </p:cNvCxnSpPr>
          <p:nvPr/>
        </p:nvCxnSpPr>
        <p:spPr bwMode="auto">
          <a:xfrm flipV="1">
            <a:off x="2063115" y="4508500"/>
            <a:ext cx="0" cy="57658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7" name="TextBox 6"/>
          <p:cNvSpPr txBox="1">
            <a:spLocks noChangeArrowheads="1"/>
          </p:cNvSpPr>
          <p:nvPr/>
        </p:nvSpPr>
        <p:spPr bwMode="auto">
          <a:xfrm>
            <a:off x="251143" y="5156518"/>
            <a:ext cx="38404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solidFill>
                  <a:srgbClr val="FF0000"/>
                </a:solidFill>
                <a:ea typeface="宋体" panose="02010600030101010101" pitchFamily="2" charset="-122"/>
              </a:rPr>
              <a:t>如未注册个人账户点击进入注册界面</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3" name="直接箭头连接符 5"/>
          <p:cNvCxnSpPr>
            <a:cxnSpLocks noChangeShapeType="1"/>
          </p:cNvCxnSpPr>
          <p:nvPr/>
        </p:nvCxnSpPr>
        <p:spPr bwMode="auto">
          <a:xfrm>
            <a:off x="3929063" y="2714625"/>
            <a:ext cx="500062" cy="71438"/>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6084" name="TextBox 6"/>
          <p:cNvSpPr txBox="1">
            <a:spLocks noChangeArrowheads="1"/>
          </p:cNvSpPr>
          <p:nvPr/>
        </p:nvSpPr>
        <p:spPr bwMode="auto">
          <a:xfrm>
            <a:off x="428625" y="1857375"/>
            <a:ext cx="34163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注册账号时，读者需要注意账号</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密码填写要求，确保邮箱准确，</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荐购论文上线后会推送邮件告知</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身份及院系建议填写完备，可以</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提升管理员审核通过率</a:t>
            </a:r>
            <a:endParaRPr lang="en-US" altLang="zh-CN">
              <a:solidFill>
                <a:srgbClr val="FF0000"/>
              </a:solidFill>
              <a:ea typeface="宋体" panose="02010600030101010101" pitchFamily="2" charset="-122"/>
            </a:endParaRPr>
          </a:p>
        </p:txBody>
      </p:sp>
      <p:sp>
        <p:nvSpPr>
          <p:cNvPr id="46085"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en-US" altLang="zh-CN" sz="1200">
                <a:ea typeface="宋体" panose="02010600030101010101" pitchFamily="2" charset="-122"/>
              </a:rPr>
              <a:t/>
            </a: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新平台个性化账号注册</a:t>
            </a:r>
          </a:p>
        </p:txBody>
      </p:sp>
      <p:grpSp>
        <p:nvGrpSpPr>
          <p:cNvPr id="3" name="组合 2"/>
          <p:cNvGrpSpPr/>
          <p:nvPr/>
        </p:nvGrpSpPr>
        <p:grpSpPr>
          <a:xfrm>
            <a:off x="0" y="1193800"/>
            <a:ext cx="9178290" cy="5664200"/>
            <a:chOff x="0" y="1193800"/>
            <a:chExt cx="9178290" cy="5664200"/>
          </a:xfrm>
        </p:grpSpPr>
        <p:pic>
          <p:nvPicPr>
            <p:cNvPr id="2" name="图片 1"/>
            <p:cNvPicPr>
              <a:picLocks noChangeAspect="1"/>
            </p:cNvPicPr>
            <p:nvPr/>
          </p:nvPicPr>
          <p:blipFill>
            <a:blip r:embed="rId2"/>
            <a:stretch>
              <a:fillRect/>
            </a:stretch>
          </p:blipFill>
          <p:spPr>
            <a:xfrm>
              <a:off x="0" y="1193800"/>
              <a:ext cx="9178290" cy="5664200"/>
            </a:xfrm>
            <a:prstGeom prst="rect">
              <a:avLst/>
            </a:prstGeom>
          </p:spPr>
        </p:pic>
        <p:sp>
          <p:nvSpPr>
            <p:cNvPr id="6" name="矩形 5"/>
            <p:cNvSpPr/>
            <p:nvPr/>
          </p:nvSpPr>
          <p:spPr bwMode="auto">
            <a:xfrm>
              <a:off x="6515874" y="1271527"/>
              <a:ext cx="936446" cy="157223"/>
            </a:xfrm>
            <a:prstGeom prst="rect">
              <a:avLst/>
            </a:prstGeom>
            <a:blipFill dpi="0" rotWithShape="1">
              <a:blip r:embed="rId3">
                <a:alphaModFix amt="79000"/>
              </a:blip>
              <a:srcRect/>
              <a:tile tx="0" ty="0" sx="100000" sy="100000" flip="none" algn="tl"/>
            </a:bli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3" name="直接箭头连接符 5"/>
          <p:cNvCxnSpPr>
            <a:cxnSpLocks noChangeShapeType="1"/>
          </p:cNvCxnSpPr>
          <p:nvPr/>
        </p:nvCxnSpPr>
        <p:spPr bwMode="auto">
          <a:xfrm>
            <a:off x="2268220" y="2565400"/>
            <a:ext cx="1727835" cy="72009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6084" name="TextBox 6"/>
          <p:cNvSpPr txBox="1">
            <a:spLocks noChangeArrowheads="1"/>
          </p:cNvSpPr>
          <p:nvPr/>
        </p:nvSpPr>
        <p:spPr bwMode="auto">
          <a:xfrm>
            <a:off x="428625" y="1857375"/>
            <a:ext cx="259588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solidFill>
                  <a:srgbClr val="FF0000"/>
                </a:solidFill>
                <a:ea typeface="宋体" panose="02010600030101010101" pitchFamily="2" charset="-122"/>
              </a:rPr>
              <a:t>首次注册成功，在所在机构所处</a:t>
            </a:r>
            <a:r>
              <a:rPr lang="en-US" altLang="zh-CN">
                <a:solidFill>
                  <a:srgbClr val="FF0000"/>
                </a:solidFill>
                <a:ea typeface="宋体" panose="02010600030101010101" pitchFamily="2" charset="-122"/>
              </a:rPr>
              <a:t>IP</a:t>
            </a:r>
            <a:r>
              <a:rPr lang="zh-CN" altLang="en-US">
                <a:solidFill>
                  <a:srgbClr val="FF0000"/>
                </a:solidFill>
                <a:ea typeface="宋体" panose="02010600030101010101" pitchFamily="2" charset="-122"/>
              </a:rPr>
              <a:t>下会提示绑定账户到该机构</a:t>
            </a:r>
          </a:p>
        </p:txBody>
      </p:sp>
      <p:sp>
        <p:nvSpPr>
          <p:cNvPr id="46085"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en-US" altLang="zh-CN" sz="1200">
                <a:ea typeface="宋体" panose="02010600030101010101" pitchFamily="2" charset="-122"/>
              </a:rPr>
              <a:t/>
            </a: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新平台个性化账号注册</a:t>
            </a:r>
          </a:p>
        </p:txBody>
      </p:sp>
      <p:grpSp>
        <p:nvGrpSpPr>
          <p:cNvPr id="3" name="组合 2"/>
          <p:cNvGrpSpPr/>
          <p:nvPr/>
        </p:nvGrpSpPr>
        <p:grpSpPr>
          <a:xfrm>
            <a:off x="500380" y="1412875"/>
            <a:ext cx="8229600" cy="5143500"/>
            <a:chOff x="500380" y="1412875"/>
            <a:chExt cx="8229600" cy="5143500"/>
          </a:xfrm>
        </p:grpSpPr>
        <p:pic>
          <p:nvPicPr>
            <p:cNvPr id="2" name="图片 1" descr="f2a9153860a7e8bea39bc75f5bbf645"/>
            <p:cNvPicPr>
              <a:picLocks noChangeAspect="1"/>
            </p:cNvPicPr>
            <p:nvPr/>
          </p:nvPicPr>
          <p:blipFill>
            <a:blip r:embed="rId2"/>
            <a:stretch>
              <a:fillRect/>
            </a:stretch>
          </p:blipFill>
          <p:spPr>
            <a:xfrm>
              <a:off x="500380" y="1412875"/>
              <a:ext cx="8229600" cy="5143500"/>
            </a:xfrm>
            <a:prstGeom prst="rect">
              <a:avLst/>
            </a:prstGeom>
          </p:spPr>
        </p:pic>
        <p:sp>
          <p:nvSpPr>
            <p:cNvPr id="6" name="矩形 5"/>
            <p:cNvSpPr/>
            <p:nvPr/>
          </p:nvSpPr>
          <p:spPr bwMode="auto">
            <a:xfrm>
              <a:off x="4067944" y="4149080"/>
              <a:ext cx="2046756" cy="180000"/>
            </a:xfrm>
            <a:prstGeom prst="rect">
              <a:avLst/>
            </a:prstGeom>
            <a:blipFill dpi="0" rotWithShape="1">
              <a:blip r:embed="rId3">
                <a:alphaModFix amt="90000"/>
              </a:blip>
              <a:srcRect/>
              <a:tile tx="0" ty="0" sx="100000" sy="100000" flip="none" algn="tl"/>
            </a:bli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107" name="直接箭头连接符 5"/>
          <p:cNvCxnSpPr>
            <a:cxnSpLocks noChangeShapeType="1"/>
          </p:cNvCxnSpPr>
          <p:nvPr/>
        </p:nvCxnSpPr>
        <p:spPr bwMode="auto">
          <a:xfrm rot="5400000" flipH="1" flipV="1">
            <a:off x="7072313" y="4643438"/>
            <a:ext cx="285750" cy="28575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7108" name="TextBox 6"/>
          <p:cNvSpPr txBox="1">
            <a:spLocks noChangeArrowheads="1"/>
          </p:cNvSpPr>
          <p:nvPr/>
        </p:nvSpPr>
        <p:spPr bwMode="auto">
          <a:xfrm>
            <a:off x="5143500" y="5000625"/>
            <a:ext cx="341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如注册后需完善数据可进行编辑</a:t>
            </a:r>
          </a:p>
        </p:txBody>
      </p:sp>
      <p:sp>
        <p:nvSpPr>
          <p:cNvPr id="47109"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en-US" altLang="zh-CN" sz="1200">
                <a:ea typeface="宋体" panose="02010600030101010101" pitchFamily="2" charset="-122"/>
              </a:rPr>
              <a:t/>
            </a: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新平台个性化账号界面</a:t>
            </a:r>
          </a:p>
        </p:txBody>
      </p:sp>
      <p:grpSp>
        <p:nvGrpSpPr>
          <p:cNvPr id="2" name="组合 1"/>
          <p:cNvGrpSpPr/>
          <p:nvPr/>
        </p:nvGrpSpPr>
        <p:grpSpPr>
          <a:xfrm>
            <a:off x="0" y="1214438"/>
            <a:ext cx="9144000" cy="5643562"/>
            <a:chOff x="0" y="1214438"/>
            <a:chExt cx="9144000" cy="5643562"/>
          </a:xfrm>
        </p:grpSpPr>
        <p:pic>
          <p:nvPicPr>
            <p:cNvPr id="4710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4438"/>
              <a:ext cx="9144000"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bwMode="auto">
            <a:xfrm>
              <a:off x="7072312" y="1314420"/>
              <a:ext cx="753973" cy="170364"/>
            </a:xfrm>
            <a:prstGeom prst="rect">
              <a:avLst/>
            </a:prstGeom>
            <a:blipFill dpi="0" rotWithShape="1">
              <a:blip r:embed="rId3">
                <a:alphaModFix amt="79000"/>
              </a:blip>
              <a:srcRect/>
              <a:tile tx="0" ty="0" sx="100000" sy="100000" flip="none" algn="tl"/>
            </a:bli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Times New Roman" panose="02020603050405020304" pitchFamily="18"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1"/>
          <p:cNvPicPr>
            <a:picLocks noChangeAspect="1"/>
          </p:cNvPicPr>
          <p:nvPr>
            <p:custDataLst>
              <p:tags r:id="rId1"/>
            </p:custDataLst>
          </p:nvPr>
        </p:nvPicPr>
        <p:blipFill>
          <a:blip r:embed="rId8"/>
          <a:stretch>
            <a:fillRect/>
          </a:stretch>
        </p:blipFill>
        <p:spPr>
          <a:xfrm>
            <a:off x="0" y="1214438"/>
            <a:ext cx="9144000" cy="5643562"/>
          </a:xfrm>
          <a:prstGeom prst="rect">
            <a:avLst/>
          </a:prstGeom>
          <a:noFill/>
          <a:ln w="9525">
            <a:noFill/>
          </a:ln>
        </p:spPr>
      </p:pic>
      <p:cxnSp>
        <p:nvCxnSpPr>
          <p:cNvPr id="30725" name="直接箭头连接符 8"/>
          <p:cNvCxnSpPr>
            <a:stCxn id="30726" idx="2"/>
          </p:cNvCxnSpPr>
          <p:nvPr/>
        </p:nvCxnSpPr>
        <p:spPr>
          <a:xfrm flipH="1">
            <a:off x="7182326" y="2068989"/>
            <a:ext cx="386080" cy="267970"/>
          </a:xfrm>
          <a:prstGeom prst="straightConnector1">
            <a:avLst/>
          </a:prstGeom>
          <a:ln w="9525" cap="flat" cmpd="sng">
            <a:solidFill>
              <a:srgbClr val="FE0000"/>
            </a:solidFill>
            <a:prstDash val="solid"/>
            <a:headEnd type="none" w="med" len="med"/>
            <a:tailEnd type="arrow" w="med" len="med"/>
          </a:ln>
        </p:spPr>
      </p:cxnSp>
      <p:sp>
        <p:nvSpPr>
          <p:cNvPr id="30726" name="TextBox 9"/>
          <p:cNvSpPr txBox="1"/>
          <p:nvPr/>
        </p:nvSpPr>
        <p:spPr>
          <a:xfrm>
            <a:off x="7019925" y="1700213"/>
            <a:ext cx="1097280" cy="368300"/>
          </a:xfrm>
          <a:prstGeom prst="rect">
            <a:avLst/>
          </a:prstGeom>
          <a:noFill/>
          <a:ln w="9525">
            <a:noFill/>
          </a:ln>
        </p:spPr>
        <p:txBody>
          <a:bodyPr wrap="none">
            <a:spAutoFit/>
          </a:bodyPr>
          <a:lstStyle/>
          <a:p>
            <a:r>
              <a:rPr lang="zh-CN" altLang="en-US" dirty="0">
                <a:solidFill>
                  <a:srgbClr val="FF0000"/>
                </a:solidFill>
                <a:latin typeface="Times New Roman" panose="02020603050405020304" pitchFamily="18" charset="0"/>
                <a:ea typeface="宋体" panose="02010600030101010101" pitchFamily="2" charset="-122"/>
              </a:rPr>
              <a:t>批量导出</a:t>
            </a:r>
          </a:p>
        </p:txBody>
      </p:sp>
      <p:sp>
        <p:nvSpPr>
          <p:cNvPr id="30733" name="标题 1"/>
          <p:cNvSpPr>
            <a:spLocks noGrp="1"/>
          </p:cNvSpPr>
          <p:nvPr>
            <p:ph type="title"/>
          </p:nvPr>
        </p:nvSpPr>
        <p:spPr>
          <a:xfrm>
            <a:off x="500063" y="214313"/>
            <a:ext cx="8229600" cy="1143000"/>
          </a:xfrm>
          <a:noFill/>
          <a:ln>
            <a:noFill/>
          </a:ln>
        </p:spPr>
        <p:txBody>
          <a:bodyPr/>
          <a:lstStyle/>
          <a:p>
            <a:pPr algn="ctr"/>
            <a:r>
              <a:rPr lang="en-US" altLang="zh-CN" sz="1200" dirty="0">
                <a:ea typeface="宋体" panose="02010600030101010101" pitchFamily="2" charset="-122"/>
              </a:rPr>
              <a:t/>
            </a:r>
            <a:br>
              <a:rPr lang="en-US" altLang="zh-CN" sz="1200" dirty="0">
                <a:ea typeface="宋体" panose="02010600030101010101" pitchFamily="2" charset="-122"/>
              </a:rPr>
            </a:br>
            <a:r>
              <a:rPr lang="en-US" altLang="zh-CN" sz="2800" dirty="0">
                <a:ea typeface="宋体" panose="02010600030101010101" pitchFamily="2" charset="-122"/>
              </a:rPr>
              <a:t>PQDT</a:t>
            </a:r>
            <a:r>
              <a:rPr lang="zh-CN" altLang="en-US" sz="2800" dirty="0">
                <a:ea typeface="宋体" panose="02010600030101010101" pitchFamily="2" charset="-122"/>
              </a:rPr>
              <a:t>新平台检索结果页面</a:t>
            </a:r>
          </a:p>
        </p:txBody>
      </p:sp>
      <p:cxnSp>
        <p:nvCxnSpPr>
          <p:cNvPr id="2" name="直接箭头连接符 8"/>
          <p:cNvCxnSpPr>
            <a:stCxn id="30726" idx="2"/>
          </p:cNvCxnSpPr>
          <p:nvPr>
            <p:custDataLst>
              <p:tags r:id="rId2"/>
            </p:custDataLst>
          </p:nvPr>
        </p:nvCxnSpPr>
        <p:spPr>
          <a:xfrm>
            <a:off x="7568406" y="2068989"/>
            <a:ext cx="27940" cy="280035"/>
          </a:xfrm>
          <a:prstGeom prst="straightConnector1">
            <a:avLst/>
          </a:prstGeom>
          <a:ln w="9525" cap="flat" cmpd="sng">
            <a:solidFill>
              <a:srgbClr val="FE0000"/>
            </a:solidFill>
            <a:prstDash val="solid"/>
            <a:headEnd type="none" w="med" len="med"/>
            <a:tailEnd type="arrow" w="med" len="med"/>
          </a:ln>
        </p:spPr>
      </p:cxnSp>
      <p:cxnSp>
        <p:nvCxnSpPr>
          <p:cNvPr id="3" name="直接箭头连接符 8"/>
          <p:cNvCxnSpPr>
            <a:stCxn id="30726" idx="2"/>
          </p:cNvCxnSpPr>
          <p:nvPr>
            <p:custDataLst>
              <p:tags r:id="rId3"/>
            </p:custDataLst>
          </p:nvPr>
        </p:nvCxnSpPr>
        <p:spPr>
          <a:xfrm>
            <a:off x="7568406" y="2068989"/>
            <a:ext cx="459740" cy="280035"/>
          </a:xfrm>
          <a:prstGeom prst="straightConnector1">
            <a:avLst/>
          </a:prstGeom>
          <a:ln w="9525" cap="flat" cmpd="sng">
            <a:solidFill>
              <a:srgbClr val="FE0000"/>
            </a:solidFill>
            <a:prstDash val="solid"/>
            <a:headEnd type="none" w="med" len="med"/>
            <a:tailEnd type="arrow" w="med" len="med"/>
          </a:ln>
        </p:spPr>
      </p:cxnSp>
      <p:sp>
        <p:nvSpPr>
          <p:cNvPr id="4" name="TextBox 9"/>
          <p:cNvSpPr txBox="1"/>
          <p:nvPr>
            <p:custDataLst>
              <p:tags r:id="rId4"/>
            </p:custDataLst>
          </p:nvPr>
        </p:nvSpPr>
        <p:spPr>
          <a:xfrm>
            <a:off x="3563620" y="2196465"/>
            <a:ext cx="2500630" cy="368300"/>
          </a:xfrm>
          <a:prstGeom prst="rect">
            <a:avLst/>
          </a:prstGeom>
          <a:noFill/>
          <a:ln w="9525">
            <a:noFill/>
          </a:ln>
        </p:spPr>
        <p:txBody>
          <a:bodyPr wrap="square">
            <a:spAutoFit/>
          </a:bodyPr>
          <a:lstStyle/>
          <a:p>
            <a:r>
              <a:rPr lang="zh-CN" altLang="en-US" dirty="0">
                <a:solidFill>
                  <a:srgbClr val="FF0000"/>
                </a:solidFill>
                <a:latin typeface="Times New Roman" panose="02020603050405020304" pitchFamily="18" charset="0"/>
                <a:ea typeface="宋体" panose="02010600030101010101" pitchFamily="2" charset="-122"/>
              </a:rPr>
              <a:t>学科订阅、关键词推送</a:t>
            </a:r>
          </a:p>
        </p:txBody>
      </p:sp>
      <p:cxnSp>
        <p:nvCxnSpPr>
          <p:cNvPr id="5" name="直接箭头连接符 8"/>
          <p:cNvCxnSpPr/>
          <p:nvPr>
            <p:custDataLst>
              <p:tags r:id="rId5"/>
            </p:custDataLst>
          </p:nvPr>
        </p:nvCxnSpPr>
        <p:spPr>
          <a:xfrm flipV="1">
            <a:off x="6012021" y="2276634"/>
            <a:ext cx="287655" cy="72390"/>
          </a:xfrm>
          <a:prstGeom prst="straightConnector1">
            <a:avLst/>
          </a:prstGeom>
          <a:ln w="9525" cap="flat" cmpd="sng">
            <a:solidFill>
              <a:srgbClr val="FE0000"/>
            </a:solidFill>
            <a:prstDash val="solid"/>
            <a:headEnd type="none" w="med" len="med"/>
            <a:tailEnd type="arrow" w="med" len="med"/>
          </a:ln>
        </p:spPr>
      </p:cxnSp>
      <p:pic>
        <p:nvPicPr>
          <p:cNvPr id="6" name="图片 5"/>
          <p:cNvPicPr>
            <a:picLocks noChangeAspect="1"/>
          </p:cNvPicPr>
          <p:nvPr>
            <p:custDataLst>
              <p:tags r:id="rId6"/>
            </p:custDataLst>
          </p:nvPr>
        </p:nvPicPr>
        <p:blipFill>
          <a:blip r:embed="rId9"/>
          <a:stretch>
            <a:fillRect/>
          </a:stretch>
        </p:blipFill>
        <p:spPr>
          <a:xfrm>
            <a:off x="683260" y="2564765"/>
            <a:ext cx="5105400" cy="199072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75"/>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1" name="直接箭头连接符 5"/>
          <p:cNvCxnSpPr>
            <a:cxnSpLocks noChangeShapeType="1"/>
          </p:cNvCxnSpPr>
          <p:nvPr/>
        </p:nvCxnSpPr>
        <p:spPr bwMode="auto">
          <a:xfrm rot="10800000">
            <a:off x="1928813" y="6143625"/>
            <a:ext cx="428625" cy="1588"/>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8132" name="TextBox 6"/>
          <p:cNvSpPr txBox="1">
            <a:spLocks noChangeArrowheads="1"/>
          </p:cNvSpPr>
          <p:nvPr/>
        </p:nvSpPr>
        <p:spPr bwMode="auto">
          <a:xfrm>
            <a:off x="2357438" y="5929313"/>
            <a:ext cx="3878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读者可跟踪自己荐购论文的订购进展</a:t>
            </a:r>
          </a:p>
        </p:txBody>
      </p:sp>
      <p:sp>
        <p:nvSpPr>
          <p:cNvPr id="48133"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en-US" altLang="zh-CN" sz="1200">
                <a:ea typeface="宋体" panose="02010600030101010101" pitchFamily="2" charset="-122"/>
              </a:rPr>
              <a:t/>
            </a: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新平台个性化荐购跟踪</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bwMode="auto">
          <a:xfrm>
            <a:off x="1331913" y="333375"/>
            <a:ext cx="683577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endParaRPr lang="en-US" altLang="zh-CN" sz="4000">
              <a:latin typeface="汉仪铁山隶书繁" panose="00020600040101010101" charset="-122"/>
              <a:ea typeface="汉仪铁山隶书繁" panose="00020600040101010101" charset="-122"/>
            </a:endParaRPr>
          </a:p>
        </p:txBody>
      </p:sp>
      <p:pic>
        <p:nvPicPr>
          <p:cNvPr id="55299" name="Picture 4" descr="c:\users\hanchy\appdata\roaming\360se6\User Data\temp\u=1664311078,2062328529&amp;fm=116&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500188"/>
            <a:ext cx="6929438"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285750" y="1357313"/>
            <a:ext cx="79867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sz="2400" b="1" dirty="0">
                <a:ea typeface="宋体" panose="02010600030101010101" pitchFamily="2" charset="-122"/>
              </a:rPr>
              <a:t> 北京中科公司公众账号</a:t>
            </a:r>
            <a:endParaRPr lang="zh-CN" altLang="en-US" sz="2400" dirty="0">
              <a:ea typeface="宋体" panose="02010600030101010101" pitchFamily="2" charset="-122"/>
            </a:endParaRPr>
          </a:p>
          <a:p>
            <a:r>
              <a:rPr lang="zh-CN" altLang="en-US" sz="2400" dirty="0">
                <a:ea typeface="宋体" panose="02010600030101010101" pitchFamily="2" charset="-122"/>
              </a:rPr>
              <a:t>分享行内信息，关注业内新闻</a:t>
            </a:r>
          </a:p>
          <a:p>
            <a:r>
              <a:rPr lang="zh-CN" altLang="en-US" sz="2400" dirty="0">
                <a:ea typeface="宋体" panose="02010600030101010101" pitchFamily="2" charset="-122"/>
              </a:rPr>
              <a:t>订阅办法</a:t>
            </a:r>
          </a:p>
          <a:p>
            <a:r>
              <a:rPr lang="zh-CN" altLang="en-US" sz="2400" dirty="0">
                <a:ea typeface="宋体" panose="02010600030101010101" pitchFamily="2" charset="-122"/>
              </a:rPr>
              <a:t>微信搜索“</a:t>
            </a:r>
            <a:r>
              <a:rPr lang="en-US" altLang="zh-CN" sz="2400" b="1" dirty="0">
                <a:ea typeface="宋体" panose="02010600030101010101" pitchFamily="2" charset="-122"/>
              </a:rPr>
              <a:t>BJZKIEC</a:t>
            </a:r>
            <a:r>
              <a:rPr lang="zh-CN" altLang="en-US" sz="2400" dirty="0">
                <a:ea typeface="宋体" panose="02010600030101010101" pitchFamily="2" charset="-122"/>
              </a:rPr>
              <a:t>”或查找公众号“</a:t>
            </a:r>
            <a:r>
              <a:rPr lang="zh-CN" altLang="en-US" sz="2400" b="1" dirty="0">
                <a:ea typeface="宋体" panose="02010600030101010101" pitchFamily="2" charset="-122"/>
              </a:rPr>
              <a:t>北京中科公司</a:t>
            </a:r>
            <a:r>
              <a:rPr lang="zh-CN" altLang="en-US" sz="2400" dirty="0">
                <a:ea typeface="宋体" panose="02010600030101010101" pitchFamily="2" charset="-122"/>
              </a:rPr>
              <a:t>”</a:t>
            </a:r>
          </a:p>
          <a:p>
            <a:r>
              <a:rPr lang="zh-CN" altLang="en-US" sz="2400" dirty="0">
                <a:ea typeface="宋体" panose="02010600030101010101" pitchFamily="2" charset="-122"/>
              </a:rPr>
              <a:t>扫描下方二维码</a:t>
            </a:r>
          </a:p>
          <a:p>
            <a:r>
              <a:rPr lang="zh-CN" altLang="en-US" sz="2400" dirty="0">
                <a:ea typeface="宋体" panose="02010600030101010101" pitchFamily="2" charset="-122"/>
              </a:rPr>
              <a:t>更多资讯请关注</a:t>
            </a:r>
          </a:p>
          <a:p>
            <a:r>
              <a:rPr lang="zh-CN" altLang="en-US" sz="2400" dirty="0">
                <a:ea typeface="宋体" panose="02010600030101010101" pitchFamily="2" charset="-122"/>
              </a:rPr>
              <a:t>北京中科进出口有限责任公司官方网址：</a:t>
            </a:r>
            <a:endParaRPr lang="en-US" altLang="zh-CN" sz="2400" dirty="0">
              <a:ea typeface="宋体" panose="02010600030101010101" pitchFamily="2" charset="-122"/>
            </a:endParaRPr>
          </a:p>
          <a:p>
            <a:r>
              <a:rPr lang="en-US" altLang="zh-CN" sz="2400" u="sng" dirty="0">
                <a:ea typeface="宋体" panose="02010600030101010101" pitchFamily="2" charset="-122"/>
                <a:hlinkClick r:id="rId2"/>
              </a:rPr>
              <a:t>http://www.bjzhongke.com.cn/</a:t>
            </a:r>
            <a:endParaRPr lang="zh-CN" altLang="en-US" sz="2400" dirty="0">
              <a:ea typeface="宋体" panose="02010600030101010101" pitchFamily="2" charset="-122"/>
            </a:endParaRPr>
          </a:p>
          <a:p>
            <a:r>
              <a:rPr lang="zh-CN" altLang="en-US" sz="2400" dirty="0">
                <a:ea typeface="宋体" panose="02010600030101010101" pitchFamily="2" charset="-122"/>
              </a:rPr>
              <a:t>新浪微博</a:t>
            </a:r>
            <a:r>
              <a:rPr lang="en-US" altLang="zh-CN" sz="2400" dirty="0">
                <a:ea typeface="宋体" panose="02010600030101010101" pitchFamily="2" charset="-122"/>
              </a:rPr>
              <a:t>ID</a:t>
            </a:r>
            <a:r>
              <a:rPr lang="zh-CN" altLang="en-US" sz="2400" dirty="0">
                <a:ea typeface="宋体" panose="02010600030101010101" pitchFamily="2" charset="-122"/>
              </a:rPr>
              <a:t>：</a:t>
            </a:r>
            <a:r>
              <a:rPr lang="en-US" altLang="zh-CN" sz="2400" u="sng" dirty="0">
                <a:ea typeface="宋体" panose="02010600030101010101" pitchFamily="2" charset="-122"/>
                <a:hlinkClick r:id="rId3"/>
              </a:rPr>
              <a:t>marketing@bjzhongke.com.cn</a:t>
            </a:r>
            <a:r>
              <a:rPr lang="zh-CN" altLang="en-US" sz="2400" dirty="0">
                <a:ea typeface="宋体" panose="02010600030101010101" pitchFamily="2" charset="-122"/>
              </a:rPr>
              <a:t>或在微博中搜索</a:t>
            </a:r>
            <a:endParaRPr lang="en-US" altLang="zh-CN" sz="2400" dirty="0">
              <a:ea typeface="宋体" panose="02010600030101010101" pitchFamily="2" charset="-122"/>
            </a:endParaRPr>
          </a:p>
          <a:p>
            <a:r>
              <a:rPr lang="zh-CN" altLang="en-US" sz="2400" dirty="0">
                <a:ea typeface="宋体" panose="02010600030101010101" pitchFamily="2" charset="-122"/>
              </a:rPr>
              <a:t>“北京中科官方微博”</a:t>
            </a:r>
          </a:p>
          <a:p>
            <a:r>
              <a:rPr lang="zh-CN" altLang="en-US" sz="2400" dirty="0">
                <a:ea typeface="宋体" panose="02010600030101010101" pitchFamily="2" charset="-122"/>
              </a:rPr>
              <a:t>官方</a:t>
            </a:r>
            <a:r>
              <a:rPr lang="en-US" altLang="zh-CN" sz="2400" dirty="0">
                <a:ea typeface="宋体" panose="02010600030101010101" pitchFamily="2" charset="-122"/>
              </a:rPr>
              <a:t>QQ</a:t>
            </a:r>
            <a:r>
              <a:rPr lang="zh-CN" altLang="en-US" sz="2400" dirty="0">
                <a:ea typeface="宋体" panose="02010600030101010101" pitchFamily="2" charset="-122"/>
              </a:rPr>
              <a:t>：</a:t>
            </a:r>
            <a:r>
              <a:rPr lang="en-US" altLang="zh-CN" sz="2400" dirty="0">
                <a:ea typeface="宋体" panose="02010600030101010101" pitchFamily="2" charset="-122"/>
              </a:rPr>
              <a:t>1930995741</a:t>
            </a:r>
            <a:endParaRPr lang="zh-CN" altLang="en-US" sz="2400" dirty="0">
              <a:ea typeface="宋体" panose="02010600030101010101" pitchFamily="2" charset="-122"/>
            </a:endParaRPr>
          </a:p>
          <a:p>
            <a:r>
              <a:rPr lang="zh-CN" altLang="en-US" sz="2400" dirty="0">
                <a:ea typeface="宋体" panose="02010600030101010101" pitchFamily="2" charset="-122"/>
              </a:rPr>
              <a:t>咨询电话：</a:t>
            </a:r>
            <a:r>
              <a:rPr lang="en-US" altLang="zh-CN" sz="2400" dirty="0">
                <a:ea typeface="宋体" panose="02010600030101010101" pitchFamily="2" charset="-122"/>
              </a:rPr>
              <a:t>010-84039345-667</a:t>
            </a:r>
            <a:endParaRPr lang="zh-CN" altLang="en-US" sz="2400" dirty="0">
              <a:ea typeface="宋体" panose="02010600030101010101" pitchFamily="2" charset="-122"/>
            </a:endParaRPr>
          </a:p>
          <a:p>
            <a:endParaRPr lang="zh-CN" altLang="en-US" dirty="0">
              <a:ea typeface="宋体" panose="02010600030101010101" pitchFamily="2" charset="-122"/>
            </a:endParaRPr>
          </a:p>
        </p:txBody>
      </p:sp>
      <p:pic>
        <p:nvPicPr>
          <p:cNvPr id="2" name="图片 1"/>
          <p:cNvPicPr>
            <a:picLocks noChangeAspect="1"/>
          </p:cNvPicPr>
          <p:nvPr/>
        </p:nvPicPr>
        <p:blipFill>
          <a:blip r:embed="rId4"/>
          <a:stretch>
            <a:fillRect/>
          </a:stretch>
        </p:blipFill>
        <p:spPr>
          <a:xfrm>
            <a:off x="6299835" y="4869180"/>
            <a:ext cx="1800000" cy="180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864600" y="6591300"/>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a:fld id="{1B2B190D-D4C0-4276-A301-6E22BCDEA36D}" type="slidenum">
              <a:rPr lang="en-US" altLang="zh-CN" sz="800">
                <a:solidFill>
                  <a:srgbClr val="FFFFFF"/>
                </a:solidFill>
                <a:ea typeface="宋体" panose="02010600030101010101" pitchFamily="2" charset="-122"/>
                <a:sym typeface="Arial" panose="020B0604020202020204" pitchFamily="34" charset="0"/>
              </a:rPr>
              <a:t>4</a:t>
            </a:fld>
            <a:endParaRPr lang="en-US" altLang="zh-CN" sz="800">
              <a:solidFill>
                <a:srgbClr val="FFFFFF"/>
              </a:solidFill>
              <a:ea typeface="宋体" panose="02010600030101010101" pitchFamily="2" charset="-122"/>
              <a:sym typeface="Arial" panose="020B0604020202020204" pitchFamily="34" charset="0"/>
            </a:endParaRPr>
          </a:p>
        </p:txBody>
      </p:sp>
      <p:sp>
        <p:nvSpPr>
          <p:cNvPr id="6147" name="Rectangle 3"/>
          <p:cNvSpPr>
            <a:spLocks noGrp="1" noChangeArrowheads="1"/>
          </p:cNvSpPr>
          <p:nvPr>
            <p:ph type="title"/>
          </p:nvPr>
        </p:nvSpPr>
        <p:spPr>
          <a:xfrm>
            <a:off x="857250" y="428625"/>
            <a:ext cx="6534150" cy="638175"/>
          </a:xfrm>
        </p:spPr>
        <p:txBody>
          <a:bodyPr/>
          <a:lstStyle/>
          <a:p>
            <a:pPr algn="l">
              <a:defRPr/>
            </a:pPr>
            <a:r>
              <a:rPr lang="en-US" altLang="zh-CN" kern="1200" dirty="0">
                <a:latin typeface="Arial Unicode MS" panose="020B0604020202020204" pitchFamily="34" charset="-122"/>
                <a:ea typeface="Arial Unicode MS" panose="020B0604020202020204" pitchFamily="34" charset="-122"/>
                <a:cs typeface="Arial Unicode MS" panose="020B0604020202020204" pitchFamily="34" charset="-122"/>
              </a:rPr>
              <a:t>PQDT</a:t>
            </a:r>
            <a:r>
              <a:rPr lang="zh-CN" altLang="en-US" kern="1200" dirty="0">
                <a:latin typeface="Arial Unicode MS" panose="020B0604020202020204" pitchFamily="34" charset="-122"/>
                <a:ea typeface="Arial Unicode MS" panose="020B0604020202020204" pitchFamily="34" charset="-122"/>
                <a:cs typeface="Arial Unicode MS" panose="020B0604020202020204" pitchFamily="34" charset="-122"/>
              </a:rPr>
              <a:t>悠久的历史</a:t>
            </a:r>
          </a:p>
        </p:txBody>
      </p:sp>
      <p:sp>
        <p:nvSpPr>
          <p:cNvPr id="6148" name="AutoShape 4"/>
          <p:cNvSpPr/>
          <p:nvPr/>
        </p:nvSpPr>
        <p:spPr bwMode="auto">
          <a:xfrm>
            <a:off x="427038" y="3284538"/>
            <a:ext cx="8216900" cy="858837"/>
          </a:xfrm>
          <a:prstGeom prst="rightArrow">
            <a:avLst>
              <a:gd name="adj1" fmla="val 50000"/>
              <a:gd name="adj2" fmla="val 49919"/>
            </a:avLst>
          </a:prstGeom>
          <a:solidFill>
            <a:schemeClr val="accent1">
              <a:alpha val="85881"/>
            </a:schemeClr>
          </a:solidFill>
          <a:ln w="25400">
            <a:solidFill>
              <a:srgbClr val="CC092F"/>
            </a:solidFill>
            <a:miter lim="800000"/>
          </a:ln>
        </p:spPr>
        <p:txBody>
          <a:bodyPr lIns="0" tIns="0" rIns="0" bIns="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zh-CN" altLang="zh-CN">
              <a:ea typeface="宋体" panose="02010600030101010101" pitchFamily="2" charset="-122"/>
            </a:endParaRPr>
          </a:p>
        </p:txBody>
      </p:sp>
      <p:sp>
        <p:nvSpPr>
          <p:cNvPr id="6149" name="AutoShape 12"/>
          <p:cNvSpPr/>
          <p:nvPr/>
        </p:nvSpPr>
        <p:spPr bwMode="auto">
          <a:xfrm>
            <a:off x="779463" y="3571875"/>
            <a:ext cx="287337" cy="28575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404040"/>
          </a:solidFill>
          <a:ln w="25400">
            <a:solidFill>
              <a:srgbClr val="940622"/>
            </a:solidFill>
            <a:miter lim="800000"/>
          </a:ln>
        </p:spPr>
        <p:txBody>
          <a:bodyPr lIns="0" tIns="0" rIns="0" bIns="0"/>
          <a:lstStyle/>
          <a:p>
            <a:endParaRPr lang="zh-CN" altLang="en-US"/>
          </a:p>
        </p:txBody>
      </p:sp>
      <p:sp>
        <p:nvSpPr>
          <p:cNvPr id="6150" name="AutoShape 13"/>
          <p:cNvSpPr/>
          <p:nvPr/>
        </p:nvSpPr>
        <p:spPr bwMode="auto">
          <a:xfrm>
            <a:off x="1541463" y="3571875"/>
            <a:ext cx="287337" cy="28575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404040"/>
          </a:solidFill>
          <a:ln w="25400">
            <a:solidFill>
              <a:srgbClr val="940622"/>
            </a:solidFill>
            <a:miter lim="800000"/>
          </a:ln>
        </p:spPr>
        <p:txBody>
          <a:bodyPr lIns="0" tIns="0" rIns="0" bIns="0"/>
          <a:lstStyle/>
          <a:p>
            <a:endParaRPr lang="zh-CN" altLang="en-US"/>
          </a:p>
        </p:txBody>
      </p:sp>
      <p:sp>
        <p:nvSpPr>
          <p:cNvPr id="6151" name="AutoShape 14"/>
          <p:cNvSpPr/>
          <p:nvPr/>
        </p:nvSpPr>
        <p:spPr bwMode="auto">
          <a:xfrm>
            <a:off x="3294063" y="3571875"/>
            <a:ext cx="287337" cy="28575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404040"/>
          </a:solidFill>
          <a:ln w="25400">
            <a:solidFill>
              <a:srgbClr val="940622"/>
            </a:solidFill>
            <a:miter lim="800000"/>
          </a:ln>
        </p:spPr>
        <p:txBody>
          <a:bodyPr lIns="0" tIns="0" rIns="0" bIns="0"/>
          <a:lstStyle/>
          <a:p>
            <a:endParaRPr lang="zh-CN" altLang="en-US"/>
          </a:p>
        </p:txBody>
      </p:sp>
      <p:sp>
        <p:nvSpPr>
          <p:cNvPr id="6152" name="AutoShape 15"/>
          <p:cNvSpPr/>
          <p:nvPr/>
        </p:nvSpPr>
        <p:spPr bwMode="auto">
          <a:xfrm>
            <a:off x="4343400" y="3571875"/>
            <a:ext cx="285750" cy="28575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404040"/>
          </a:solidFill>
          <a:ln w="25400">
            <a:solidFill>
              <a:srgbClr val="940622"/>
            </a:solidFill>
            <a:miter lim="800000"/>
          </a:ln>
        </p:spPr>
        <p:txBody>
          <a:bodyPr lIns="0" tIns="0" rIns="0" bIns="0"/>
          <a:lstStyle/>
          <a:p>
            <a:endParaRPr lang="zh-CN" altLang="en-US"/>
          </a:p>
        </p:txBody>
      </p:sp>
      <p:sp>
        <p:nvSpPr>
          <p:cNvPr id="6153" name="AutoShape 16"/>
          <p:cNvSpPr/>
          <p:nvPr/>
        </p:nvSpPr>
        <p:spPr bwMode="auto">
          <a:xfrm>
            <a:off x="5656263" y="3581400"/>
            <a:ext cx="287337" cy="28575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404040"/>
          </a:solidFill>
          <a:ln w="25400">
            <a:solidFill>
              <a:srgbClr val="940622"/>
            </a:solidFill>
            <a:miter lim="800000"/>
          </a:ln>
        </p:spPr>
        <p:txBody>
          <a:bodyPr lIns="0" tIns="0" rIns="0" bIns="0"/>
          <a:lstStyle/>
          <a:p>
            <a:endParaRPr lang="zh-CN" altLang="en-US"/>
          </a:p>
        </p:txBody>
      </p:sp>
      <p:sp>
        <p:nvSpPr>
          <p:cNvPr id="6154" name="AutoShape 17"/>
          <p:cNvSpPr/>
          <p:nvPr/>
        </p:nvSpPr>
        <p:spPr bwMode="auto">
          <a:xfrm>
            <a:off x="6951663" y="3571875"/>
            <a:ext cx="287337" cy="28575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404040"/>
          </a:solidFill>
          <a:ln w="25400">
            <a:solidFill>
              <a:srgbClr val="940622"/>
            </a:solidFill>
            <a:miter lim="800000"/>
          </a:ln>
        </p:spPr>
        <p:txBody>
          <a:bodyPr lIns="0" tIns="0" rIns="0" bIns="0"/>
          <a:lstStyle/>
          <a:p>
            <a:endParaRPr lang="zh-CN" altLang="en-US"/>
          </a:p>
        </p:txBody>
      </p:sp>
      <p:sp>
        <p:nvSpPr>
          <p:cNvPr id="6155" name="AutoShape 18"/>
          <p:cNvSpPr/>
          <p:nvPr/>
        </p:nvSpPr>
        <p:spPr bwMode="auto">
          <a:xfrm>
            <a:off x="7942263" y="3571875"/>
            <a:ext cx="287337" cy="28575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path>
            </a:pathLst>
          </a:custGeom>
          <a:solidFill>
            <a:srgbClr val="404040"/>
          </a:solidFill>
          <a:ln w="25400">
            <a:solidFill>
              <a:srgbClr val="940622"/>
            </a:solidFill>
            <a:miter lim="800000"/>
          </a:ln>
        </p:spPr>
        <p:txBody>
          <a:bodyPr lIns="0" tIns="0" rIns="0" bIns="0"/>
          <a:lstStyle/>
          <a:p>
            <a:endParaRPr lang="zh-CN" altLang="en-US"/>
          </a:p>
        </p:txBody>
      </p:sp>
      <p:sp>
        <p:nvSpPr>
          <p:cNvPr id="10245" name="Rectangle 7"/>
          <p:cNvSpPr/>
          <p:nvPr/>
        </p:nvSpPr>
        <p:spPr bwMode="auto">
          <a:xfrm>
            <a:off x="112713" y="4071938"/>
            <a:ext cx="169545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2000" dirty="0">
                <a:solidFill>
                  <a:srgbClr val="CC092F"/>
                </a:solidFill>
                <a:latin typeface="微软雅黑" panose="020B0503020204020204" pitchFamily="34" charset="-122"/>
                <a:ea typeface="微软雅黑" panose="020B0503020204020204" pitchFamily="34" charset="-122"/>
                <a:cs typeface="Lucida Grande"/>
                <a:sym typeface="Lucida Grande"/>
              </a:rPr>
              <a:t>1938</a:t>
            </a:r>
            <a:endParaRPr lang="en-US" altLang="zh-CN" dirty="0">
              <a:latin typeface="微软雅黑" panose="020B0503020204020204" pitchFamily="34" charset="-122"/>
              <a:ea typeface="微软雅黑" panose="020B0503020204020204" pitchFamily="34" charset="-122"/>
              <a:sym typeface="Arial" panose="020B0604020202020204" pitchFamily="34" charset="0"/>
            </a:endParaRPr>
          </a:p>
          <a:p>
            <a:r>
              <a:rPr lang="en-US" altLang="zh-CN" sz="2000" dirty="0">
                <a:ea typeface="宋体" panose="02010600030101010101" pitchFamily="2" charset="-122"/>
                <a:sym typeface="Arial" panose="020B0604020202020204" pitchFamily="34" charset="0"/>
              </a:rPr>
              <a:t>University Microfilms, Inc </a:t>
            </a:r>
            <a:r>
              <a:rPr lang="zh-CN" altLang="en-US" sz="2000" b="1" dirty="0">
                <a:latin typeface="华文楷体" panose="02010600040101010101" pitchFamily="2" charset="-122"/>
                <a:ea typeface="华文楷体" panose="02010600040101010101" pitchFamily="2" charset="-122"/>
                <a:sym typeface="Arial" panose="020B0604020202020204" pitchFamily="34" charset="0"/>
              </a:rPr>
              <a:t>成立</a:t>
            </a:r>
          </a:p>
        </p:txBody>
      </p:sp>
      <p:pic>
        <p:nvPicPr>
          <p:cNvPr id="10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90600"/>
            <a:ext cx="3276600" cy="2298700"/>
          </a:xfrm>
          <a:prstGeom prst="rect">
            <a:avLst/>
          </a:prstGeom>
          <a:noFill/>
          <a:ln>
            <a:noFill/>
          </a:ln>
          <a:effectLst>
            <a:outerShdw dist="38099" dir="2700000" algn="ctr" rotWithShape="0">
              <a:schemeClr val="bg2">
                <a:alpha val="39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8" name="Rectangle 17"/>
          <p:cNvSpPr>
            <a:spLocks noChangeArrowheads="1"/>
          </p:cNvSpPr>
          <p:nvPr/>
        </p:nvSpPr>
        <p:spPr bwMode="auto">
          <a:xfrm>
            <a:off x="671513" y="2365375"/>
            <a:ext cx="2314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22300">
              <a:defRPr>
                <a:solidFill>
                  <a:schemeClr val="tx1"/>
                </a:solidFill>
                <a:latin typeface="Times New Roman" panose="02020603050405020304" pitchFamily="18" charset="0"/>
              </a:defRPr>
            </a:lvl1pPr>
            <a:lvl2pPr marL="742950" indent="-285750" defTabSz="622300">
              <a:defRPr>
                <a:solidFill>
                  <a:schemeClr val="tx1"/>
                </a:solidFill>
                <a:latin typeface="Times New Roman" panose="02020603050405020304" pitchFamily="18" charset="0"/>
              </a:defRPr>
            </a:lvl2pPr>
            <a:lvl3pPr marL="1143000" indent="-228600" defTabSz="622300">
              <a:defRPr>
                <a:solidFill>
                  <a:schemeClr val="tx1"/>
                </a:solidFill>
                <a:latin typeface="Times New Roman" panose="02020603050405020304" pitchFamily="18" charset="0"/>
              </a:defRPr>
            </a:lvl3pPr>
            <a:lvl4pPr marL="1600200" indent="-228600" defTabSz="622300">
              <a:defRPr>
                <a:solidFill>
                  <a:schemeClr val="tx1"/>
                </a:solidFill>
                <a:latin typeface="Times New Roman" panose="02020603050405020304" pitchFamily="18" charset="0"/>
              </a:defRPr>
            </a:lvl4pPr>
            <a:lvl5pPr marL="2057400" indent="-228600" defTabSz="622300">
              <a:defRPr>
                <a:solidFill>
                  <a:schemeClr val="tx1"/>
                </a:solidFill>
                <a:latin typeface="Times New Roman" panose="02020603050405020304" pitchFamily="18" charset="0"/>
              </a:defRPr>
            </a:lvl5pPr>
            <a:lvl6pPr marL="2514600" indent="-228600" defTabSz="6223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6223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6223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6223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90000"/>
              </a:lnSpc>
            </a:pPr>
            <a:r>
              <a:rPr lang="en-US" altLang="zh-CN" sz="2000" dirty="0">
                <a:solidFill>
                  <a:srgbClr val="C00000"/>
                </a:solidFill>
                <a:latin typeface="微软雅黑" panose="020B0503020204020204" pitchFamily="34" charset="-122"/>
                <a:ea typeface="微软雅黑" panose="020B0503020204020204" pitchFamily="34" charset="-122"/>
              </a:rPr>
              <a:t>1939 </a:t>
            </a:r>
          </a:p>
          <a:p>
            <a:pPr>
              <a:lnSpc>
                <a:spcPct val="90000"/>
              </a:lnSpc>
            </a:pPr>
            <a:r>
              <a:rPr lang="zh-CN" altLang="en-US" sz="2000" dirty="0">
                <a:latin typeface="华文楷体" panose="02010600040101010101" pitchFamily="2" charset="-122"/>
                <a:ea typeface="华文楷体" panose="02010600040101010101" pitchFamily="2" charset="-122"/>
              </a:rPr>
              <a:t>提供缩微和印刷版论文</a:t>
            </a:r>
          </a:p>
        </p:txBody>
      </p:sp>
      <p:sp>
        <p:nvSpPr>
          <p:cNvPr id="17" name="Rectangle 6"/>
          <p:cNvSpPr/>
          <p:nvPr/>
        </p:nvSpPr>
        <p:spPr bwMode="auto">
          <a:xfrm>
            <a:off x="2433638" y="3997325"/>
            <a:ext cx="2006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2000" dirty="0">
                <a:solidFill>
                  <a:srgbClr val="CC092F"/>
                </a:solidFill>
                <a:latin typeface="微软雅黑" panose="020B0503020204020204" pitchFamily="34" charset="-122"/>
                <a:ea typeface="微软雅黑" panose="020B0503020204020204" pitchFamily="34" charset="-122"/>
                <a:cs typeface="Lucida Grande"/>
                <a:sym typeface="Lucida Grande"/>
              </a:rPr>
              <a:t>1951 </a:t>
            </a:r>
            <a:endParaRPr lang="en-US" altLang="zh-CN" dirty="0">
              <a:latin typeface="微软雅黑" panose="020B0503020204020204" pitchFamily="34" charset="-122"/>
              <a:ea typeface="微软雅黑" panose="020B0503020204020204" pitchFamily="34" charset="-122"/>
              <a:sym typeface="Arial" panose="020B0604020202020204" pitchFamily="34" charset="0"/>
            </a:endParaRPr>
          </a:p>
          <a:p>
            <a:r>
              <a:rPr lang="zh-CN" altLang="en-US" sz="2000" dirty="0">
                <a:latin typeface="华文楷体" panose="02010600040101010101" pitchFamily="2" charset="-122"/>
                <a:ea typeface="华文楷体" panose="02010600040101010101" pitchFamily="2" charset="-122"/>
              </a:rPr>
              <a:t>美国研究图书馆协会认定 </a:t>
            </a:r>
            <a:r>
              <a:rPr lang="en-US" altLang="zh-CN" sz="2000" dirty="0">
                <a:latin typeface="华文楷体" panose="02010600040101010101" pitchFamily="2" charset="-122"/>
                <a:ea typeface="华文楷体" panose="02010600040101010101" pitchFamily="2" charset="-122"/>
              </a:rPr>
              <a:t>UMI </a:t>
            </a:r>
            <a:r>
              <a:rPr lang="zh-CN" altLang="en-US" sz="2000" dirty="0">
                <a:latin typeface="华文楷体" panose="02010600040101010101" pitchFamily="2" charset="-122"/>
                <a:ea typeface="华文楷体" panose="02010600040101010101" pitchFamily="2" charset="-122"/>
              </a:rPr>
              <a:t>作为全美论文记录的出版商</a:t>
            </a:r>
            <a:endParaRPr lang="en-GB" altLang="zh-CN" sz="2000" dirty="0">
              <a:latin typeface="华文楷体" panose="02010600040101010101" pitchFamily="2" charset="-122"/>
              <a:ea typeface="华文楷体" panose="02010600040101010101" pitchFamily="2" charset="-122"/>
            </a:endParaRPr>
          </a:p>
        </p:txBody>
      </p:sp>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990600"/>
            <a:ext cx="7296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8"/>
          <p:cNvSpPr/>
          <p:nvPr/>
        </p:nvSpPr>
        <p:spPr bwMode="auto">
          <a:xfrm>
            <a:off x="3660775" y="1828800"/>
            <a:ext cx="161131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90000"/>
              </a:lnSpc>
              <a:spcBef>
                <a:spcPts val="840"/>
              </a:spcBef>
            </a:pPr>
            <a:r>
              <a:rPr lang="en-US" altLang="zh-CN" sz="2000">
                <a:solidFill>
                  <a:srgbClr val="CC092F"/>
                </a:solidFill>
                <a:latin typeface="Lucida Grande"/>
                <a:ea typeface="Lucida Grande"/>
                <a:cs typeface="Lucida Grande"/>
                <a:sym typeface="Lucida Grande"/>
              </a:rPr>
              <a:t>1987</a:t>
            </a:r>
          </a:p>
          <a:p>
            <a:pPr>
              <a:lnSpc>
                <a:spcPct val="90000"/>
              </a:lnSpc>
              <a:spcBef>
                <a:spcPts val="840"/>
              </a:spcBef>
            </a:pPr>
            <a:r>
              <a:rPr lang="zh-CN" altLang="en-US" sz="2000">
                <a:latin typeface="华文楷体" panose="02010600040101010101" pitchFamily="2" charset="-122"/>
                <a:ea typeface="华文楷体" panose="02010600040101010101" pitchFamily="2" charset="-122"/>
                <a:sym typeface="Lucida Grande"/>
              </a:rPr>
              <a:t>第一次提供光盘形式的文摘</a:t>
            </a:r>
            <a:r>
              <a:rPr lang="en-US" altLang="zh-CN" sz="2000">
                <a:latin typeface="华文楷体" panose="02010600040101010101" pitchFamily="2" charset="-122"/>
                <a:ea typeface="华文楷体" panose="02010600040101010101" pitchFamily="2" charset="-122"/>
                <a:sym typeface="Lucida Grande"/>
              </a:rPr>
              <a:t>/</a:t>
            </a:r>
            <a:r>
              <a:rPr lang="zh-CN" altLang="en-US" sz="2000">
                <a:latin typeface="华文楷体" panose="02010600040101010101" pitchFamily="2" charset="-122"/>
                <a:ea typeface="华文楷体" panose="02010600040101010101" pitchFamily="2" charset="-122"/>
                <a:sym typeface="Lucida Grande"/>
              </a:rPr>
              <a:t>索引</a:t>
            </a:r>
            <a:endParaRPr lang="zh-CN" altLang="en-US">
              <a:latin typeface="华文楷体" panose="02010600040101010101" pitchFamily="2" charset="-122"/>
              <a:ea typeface="华文楷体" panose="02010600040101010101" pitchFamily="2" charset="-122"/>
              <a:sym typeface="Arial" panose="020B0604020202020204" pitchFamily="34" charset="0"/>
            </a:endParaRPr>
          </a:p>
        </p:txBody>
      </p:sp>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7338" y="798513"/>
            <a:ext cx="22955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8"/>
          <p:cNvSpPr>
            <a:spLocks noChangeArrowheads="1"/>
          </p:cNvSpPr>
          <p:nvPr/>
        </p:nvSpPr>
        <p:spPr bwMode="auto">
          <a:xfrm>
            <a:off x="5268913" y="1992313"/>
            <a:ext cx="259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2000">
                <a:solidFill>
                  <a:srgbClr val="C00000"/>
                </a:solidFill>
                <a:latin typeface="Calibri" panose="020F0502020204030204" pitchFamily="34" charset="0"/>
                <a:ea typeface="宋体" panose="02010600030101010101" pitchFamily="2" charset="-122"/>
              </a:rPr>
              <a:t>1998</a:t>
            </a:r>
          </a:p>
          <a:p>
            <a:pPr algn="ctr"/>
            <a:r>
              <a:rPr lang="zh-CN" altLang="en-US" sz="2000">
                <a:latin typeface="华文楷体" panose="02010600040101010101" pitchFamily="2" charset="-122"/>
                <a:ea typeface="华文楷体" panose="02010600040101010101" pitchFamily="2" charset="-122"/>
              </a:rPr>
              <a:t>美国国会图书馆认定</a:t>
            </a:r>
            <a:r>
              <a:rPr lang="en-US" altLang="zh-CN" sz="2000">
                <a:latin typeface="华文楷体" panose="02010600040101010101" pitchFamily="2" charset="-122"/>
                <a:ea typeface="华文楷体" panose="02010600040101010101" pitchFamily="2" charset="-122"/>
              </a:rPr>
              <a:t>UMI </a:t>
            </a:r>
            <a:r>
              <a:rPr lang="zh-CN" altLang="en-US" sz="2000">
                <a:latin typeface="华文楷体" panose="02010600040101010101" pitchFamily="2" charset="-122"/>
                <a:ea typeface="华文楷体" panose="02010600040101010101" pitchFamily="2" charset="-122"/>
              </a:rPr>
              <a:t>为数字论文转储</a:t>
            </a:r>
          </a:p>
        </p:txBody>
      </p:sp>
      <p:pic>
        <p:nvPicPr>
          <p:cNvPr id="2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9963" y="4056063"/>
            <a:ext cx="47196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4"/>
          <p:cNvSpPr>
            <a:spLocks noChangeArrowheads="1"/>
          </p:cNvSpPr>
          <p:nvPr/>
        </p:nvSpPr>
        <p:spPr bwMode="auto">
          <a:xfrm>
            <a:off x="5621338" y="4056063"/>
            <a:ext cx="1787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2000" dirty="0">
                <a:solidFill>
                  <a:srgbClr val="C00000"/>
                </a:solidFill>
                <a:latin typeface="微软雅黑" panose="020B0503020204020204" pitchFamily="34" charset="-122"/>
                <a:ea typeface="微软雅黑" panose="020B0503020204020204" pitchFamily="34" charset="-122"/>
              </a:rPr>
              <a:t>2007</a:t>
            </a:r>
            <a:r>
              <a:rPr lang="en-US" altLang="zh-CN" sz="2000" dirty="0">
                <a:latin typeface="微软雅黑" panose="020B0503020204020204" pitchFamily="34" charset="-122"/>
                <a:ea typeface="微软雅黑" panose="020B0503020204020204" pitchFamily="34" charset="-122"/>
              </a:rPr>
              <a:t> </a:t>
            </a:r>
          </a:p>
          <a:p>
            <a:r>
              <a:rPr lang="zh-CN" altLang="en-US" sz="2000" dirty="0">
                <a:latin typeface="华文楷体" panose="02010600040101010101" pitchFamily="2" charset="-122"/>
                <a:ea typeface="华文楷体" panose="02010600040101010101" pitchFamily="2" charset="-122"/>
              </a:rPr>
              <a:t>整合到</a:t>
            </a:r>
            <a:r>
              <a:rPr lang="en-US" altLang="zh-CN" sz="2000" dirty="0">
                <a:latin typeface="华文楷体" panose="02010600040101010101" pitchFamily="2" charset="-122"/>
                <a:ea typeface="华文楷体" panose="02010600040101010101" pitchFamily="2" charset="-122"/>
              </a:rPr>
              <a:t>ProQuest </a:t>
            </a:r>
            <a:r>
              <a:rPr lang="zh-CN" altLang="en-US" sz="2000" dirty="0">
                <a:latin typeface="华文楷体" panose="02010600040101010101" pitchFamily="2" charset="-122"/>
                <a:ea typeface="华文楷体" panose="02010600040101010101" pitchFamily="2" charset="-122"/>
              </a:rPr>
              <a:t>平台更名</a:t>
            </a:r>
            <a:r>
              <a:rPr lang="en-US" altLang="zh-CN" sz="2000" dirty="0">
                <a:latin typeface="华文楷体" panose="02010600040101010101" pitchFamily="2" charset="-122"/>
                <a:ea typeface="华文楷体" panose="02010600040101010101" pitchFamily="2" charset="-122"/>
              </a:rPr>
              <a:t>PQDT</a:t>
            </a:r>
          </a:p>
        </p:txBody>
      </p:sp>
      <p:sp>
        <p:nvSpPr>
          <p:cNvPr id="26" name="Rectangle 6"/>
          <p:cNvSpPr/>
          <p:nvPr/>
        </p:nvSpPr>
        <p:spPr bwMode="auto">
          <a:xfrm>
            <a:off x="7391401" y="4155926"/>
            <a:ext cx="163988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2000" dirty="0">
                <a:solidFill>
                  <a:srgbClr val="C00000"/>
                </a:solidFill>
                <a:latin typeface="微软雅黑" panose="020B0503020204020204" pitchFamily="34" charset="-122"/>
                <a:ea typeface="微软雅黑" panose="020B0503020204020204" pitchFamily="34" charset="-122"/>
                <a:cs typeface="Lucida Grande"/>
                <a:sym typeface="Lucida Grande"/>
              </a:rPr>
              <a:t>2019</a:t>
            </a:r>
            <a:endParaRPr lang="en-US" altLang="zh-CN"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2000" dirty="0">
                <a:latin typeface="华文楷体" panose="02010600040101010101" pitchFamily="2" charset="-122"/>
                <a:ea typeface="华文楷体" panose="02010600040101010101" pitchFamily="2" charset="-122"/>
                <a:sym typeface="Arial" panose="020B0604020202020204" pitchFamily="34" charset="0"/>
              </a:rPr>
              <a:t>新平台上线！</a:t>
            </a:r>
          </a:p>
        </p:txBody>
      </p:sp>
      <p:pic>
        <p:nvPicPr>
          <p:cNvPr id="2" name="图片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0836" y="476672"/>
            <a:ext cx="5390663" cy="257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254"/>
                                        </p:tgtEl>
                                        <p:attrNameLst>
                                          <p:attrName>style.visibility</p:attrName>
                                        </p:attrNameLst>
                                      </p:cBhvr>
                                      <p:to>
                                        <p:strVal val="visible"/>
                                      </p:to>
                                    </p:set>
                                    <p:animEffect transition="in" filter="fade">
                                      <p:cBhvr>
                                        <p:cTn id="11" dur="1100"/>
                                        <p:tgtEl>
                                          <p:spTgt spid="10254"/>
                                        </p:tgtEl>
                                      </p:cBhvr>
                                    </p:animEffect>
                                  </p:childTnLst>
                                  <p:subTnLst>
                                    <p:set>
                                      <p:cBhvr override="childStyle">
                                        <p:cTn dur="1" fill="hold" display="0" masterRel="nextClick" afterEffect="1"/>
                                        <p:tgtEl>
                                          <p:spTgt spid="10254"/>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600"/>
                                        <p:tgtEl>
                                          <p:spTgt spid="18"/>
                                        </p:tgtEl>
                                      </p:cBhvr>
                                    </p:animEffect>
                                    <p:anim calcmode="lin" valueType="num">
                                      <p:cBhvr>
                                        <p:cTn id="17" dur="600" fill="hold"/>
                                        <p:tgtEl>
                                          <p:spTgt spid="18"/>
                                        </p:tgtEl>
                                        <p:attrNameLst>
                                          <p:attrName>ppt_x</p:attrName>
                                        </p:attrNameLst>
                                      </p:cBhvr>
                                      <p:tavLst>
                                        <p:tav tm="0">
                                          <p:val>
                                            <p:strVal val="#ppt_x"/>
                                          </p:val>
                                        </p:tav>
                                        <p:tav tm="100000">
                                          <p:val>
                                            <p:strVal val="#ppt_x"/>
                                          </p:val>
                                        </p:tav>
                                      </p:tavLst>
                                    </p:anim>
                                    <p:anim calcmode="lin" valueType="num">
                                      <p:cBhvr>
                                        <p:cTn id="18" dur="6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8" grpId="0"/>
      <p:bldP spid="17" grpId="0"/>
      <p:bldP spid="21" grpId="0"/>
      <p:bldP spid="23"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2"/>
          <p:cNvSpPr>
            <a:spLocks noChangeArrowheads="1" noChangeShapeType="1"/>
          </p:cNvSpPr>
          <p:nvPr/>
        </p:nvSpPr>
        <p:spPr bwMode="auto">
          <a:xfrm>
            <a:off x="1692275" y="2565400"/>
            <a:ext cx="5400675" cy="1368425"/>
          </a:xfrm>
          <a:prstGeom prst="rect">
            <a:avLst/>
          </a:prstGeom>
        </p:spPr>
        <p:txBody>
          <a:bodyPr wrap="none" fromWordArt="1">
            <a:prstTxWarp prst="textDeflate">
              <a:avLst>
                <a:gd name="adj" fmla="val 28421"/>
              </a:avLst>
            </a:prstTxWarp>
          </a:bodyPr>
          <a:lstStyle/>
          <a:p>
            <a:pPr algn="ctr"/>
            <a:r>
              <a:rPr lang="en-US" altLang="zh-CN" sz="3600" b="1" kern="10">
                <a:ln w="28575">
                  <a:solidFill>
                    <a:schemeClr val="bg1"/>
                  </a:solidFill>
                  <a:round/>
                </a:ln>
                <a:gradFill rotWithShape="1">
                  <a:gsLst>
                    <a:gs pos="0">
                      <a:schemeClr val="accent1"/>
                    </a:gs>
                    <a:gs pos="100000">
                      <a:schemeClr val="tx1"/>
                    </a:gs>
                  </a:gsLst>
                  <a:lin ang="0" scaled="1"/>
                </a:gradFill>
                <a:effectLst>
                  <a:outerShdw dist="107763" dir="2700000" algn="ctr" rotWithShape="0">
                    <a:srgbClr val="868686">
                      <a:alpha val="50000"/>
                    </a:srgbClr>
                  </a:outerShdw>
                </a:effectLst>
                <a:latin typeface="Arial" panose="020B0604020202020204" pitchFamily="34" charset="0"/>
                <a:cs typeface="Arial" panose="020B0604020202020204" pitchFamily="34" charset="0"/>
              </a:rPr>
              <a:t>Thank You !</a:t>
            </a:r>
            <a:endParaRPr lang="zh-CN" altLang="en-US" sz="3600" b="1" kern="10">
              <a:ln w="28575">
                <a:solidFill>
                  <a:schemeClr val="bg1"/>
                </a:solidFill>
                <a:round/>
              </a:ln>
              <a:gradFill rotWithShape="1">
                <a:gsLst>
                  <a:gs pos="0">
                    <a:schemeClr val="accent1"/>
                  </a:gs>
                  <a:gs pos="100000">
                    <a:schemeClr val="tx1"/>
                  </a:gs>
                </a:gsLst>
                <a:lin ang="0" scaled="1"/>
              </a:gradFill>
              <a:effectLst>
                <a:outerShdw dist="107763" dir="2700000" algn="ctr" rotWithShape="0">
                  <a:srgbClr val="868686">
                    <a:alpha val="50000"/>
                  </a:srgbClr>
                </a:outerShdw>
              </a:effectLst>
              <a:latin typeface="Arial" panose="020B0604020202020204" pitchFamily="34" charset="0"/>
              <a:cs typeface="Arial" panose="020B0604020202020204" pitchFamily="34" charset="0"/>
            </a:endParaRPr>
          </a:p>
        </p:txBody>
      </p:sp>
      <p:sp>
        <p:nvSpPr>
          <p:cNvPr id="57347" name="TextBox 2"/>
          <p:cNvSpPr txBox="1">
            <a:spLocks noChangeArrowheads="1"/>
          </p:cNvSpPr>
          <p:nvPr/>
        </p:nvSpPr>
        <p:spPr bwMode="auto">
          <a:xfrm>
            <a:off x="2124075" y="5372735"/>
            <a:ext cx="589534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sz="3200">
                <a:ea typeface="宋体" panose="02010600030101010101" pitchFamily="2" charset="-122"/>
              </a:rPr>
              <a:t>联系电话：</a:t>
            </a:r>
            <a:r>
              <a:rPr lang="en-US" altLang="zh-CN" sz="3200">
                <a:ea typeface="宋体" panose="02010600030101010101" pitchFamily="2" charset="-122"/>
              </a:rPr>
              <a:t>010-84039343-667</a:t>
            </a:r>
          </a:p>
          <a:p>
            <a:r>
              <a:rPr lang="en-US" altLang="zh-CN" sz="3200">
                <a:ea typeface="宋体" panose="02010600030101010101" pitchFamily="2" charset="-122"/>
              </a:rPr>
              <a:t>Email: hanchy@bjzhongke.com.cn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animEffect transition="in" filter="fade">
                                      <p:cBhvr>
                                        <p:cTn id="9"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endParaRPr lang="zh-CN" altLang="zh-CN">
              <a:ea typeface="宋体" panose="02010600030101010101" pitchFamily="2" charset="-122"/>
            </a:endParaRPr>
          </a:p>
        </p:txBody>
      </p:sp>
      <p:pic>
        <p:nvPicPr>
          <p:cNvPr id="102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092280" cy="5002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379538"/>
            <a:ext cx="2228850"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438" y="1319213"/>
            <a:ext cx="2449512"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293813"/>
            <a:ext cx="216535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矩形 9"/>
          <p:cNvSpPr>
            <a:spLocks noChangeArrowheads="1"/>
          </p:cNvSpPr>
          <p:nvPr/>
        </p:nvSpPr>
        <p:spPr bwMode="auto">
          <a:xfrm>
            <a:off x="288925" y="4194175"/>
            <a:ext cx="364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zh-CN" altLang="en-US">
                <a:latin typeface="Calibri" panose="020F0502020204030204" pitchFamily="34" charset="0"/>
                <a:ea typeface="宋体" panose="02010600030101010101" pitchFamily="2" charset="-122"/>
              </a:rPr>
              <a:t>德布罗意，法国著名理论物理学家</a:t>
            </a:r>
          </a:p>
        </p:txBody>
      </p:sp>
      <p:sp>
        <p:nvSpPr>
          <p:cNvPr id="2" name="文本框 1"/>
          <p:cNvSpPr txBox="1"/>
          <p:nvPr/>
        </p:nvSpPr>
        <p:spPr>
          <a:xfrm>
            <a:off x="4500245" y="4293235"/>
            <a:ext cx="4572000" cy="2306955"/>
          </a:xfrm>
          <a:prstGeom prst="rect">
            <a:avLst/>
          </a:prstGeom>
          <a:noFill/>
        </p:spPr>
        <p:txBody>
          <a:bodyPr wrap="square" rtlCol="0" anchor="t">
            <a:spAutoFit/>
          </a:bodyPr>
          <a:lstStyle/>
          <a:p>
            <a:r>
              <a:rPr lang="zh-CN" altLang="en-US"/>
              <a:t>Recherches sur la théorie des Quanta </a:t>
            </a:r>
          </a:p>
          <a:p>
            <a:r>
              <a:rPr lang="zh-CN" altLang="en-US"/>
              <a:t>(关于量子理论的研究)/巴黎大学, 1924</a:t>
            </a:r>
          </a:p>
          <a:p>
            <a:r>
              <a:rPr lang="zh-CN" altLang="en-US"/>
              <a:t> 出身贵族世家</a:t>
            </a:r>
          </a:p>
          <a:p>
            <a:r>
              <a:rPr lang="zh-CN" altLang="en-US"/>
              <a:t> 半路出家从事物理研究</a:t>
            </a:r>
          </a:p>
          <a:p>
            <a:r>
              <a:rPr lang="zh-CN" altLang="en-US"/>
              <a:t> 1924年11月，获得博士学位</a:t>
            </a:r>
          </a:p>
          <a:p>
            <a:r>
              <a:rPr lang="zh-CN" altLang="en-US"/>
              <a:t> 1929年就赢得了诺贝尔物理学奖</a:t>
            </a:r>
          </a:p>
          <a:p>
            <a:r>
              <a:rPr lang="zh-CN" altLang="en-US"/>
              <a:t> 造就了5位诺奖得主</a:t>
            </a:r>
          </a:p>
          <a:p>
            <a:r>
              <a:rPr lang="zh-CN" altLang="en-US"/>
              <a:t> 开辟了好几个物理学界全新的领域</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图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156" y="1340484"/>
            <a:ext cx="3005329" cy="3005329"/>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杨振宁的三篇论文"/>
          <p:cNvPicPr>
            <a:picLocks noChangeAspect="1"/>
          </p:cNvPicPr>
          <p:nvPr/>
        </p:nvPicPr>
        <p:blipFill>
          <a:blip r:embed="rId3"/>
          <a:stretch>
            <a:fillRect/>
          </a:stretch>
        </p:blipFill>
        <p:spPr>
          <a:xfrm>
            <a:off x="3275965" y="1412875"/>
            <a:ext cx="5632133" cy="5297805"/>
          </a:xfrm>
          <a:prstGeom prst="rect">
            <a:avLst/>
          </a:prstGeom>
        </p:spPr>
      </p:pic>
      <p:cxnSp>
        <p:nvCxnSpPr>
          <p:cNvPr id="4" name="直接连接符 3"/>
          <p:cNvCxnSpPr/>
          <p:nvPr/>
        </p:nvCxnSpPr>
        <p:spPr>
          <a:xfrm>
            <a:off x="3357880" y="5869305"/>
            <a:ext cx="4166870" cy="7620"/>
          </a:xfrm>
          <a:prstGeom prst="line">
            <a:avLst/>
          </a:prstGeom>
          <a:ln>
            <a:solidFill>
              <a:srgbClr val="FF180D"/>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2" name="图片 1"/>
          <p:cNvPicPr>
            <a:picLocks noChangeAspect="1"/>
          </p:cNvPicPr>
          <p:nvPr/>
        </p:nvPicPr>
        <p:blipFill>
          <a:blip r:embed="rId4"/>
          <a:stretch>
            <a:fillRect/>
          </a:stretch>
        </p:blipFill>
        <p:spPr>
          <a:xfrm>
            <a:off x="126365" y="1268730"/>
            <a:ext cx="8762264" cy="540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en-US" altLang="zh-CN" sz="2800">
                <a:ea typeface="宋体" panose="02010600030101010101" pitchFamily="2" charset="-122"/>
              </a:rPr>
              <a:t>PQDT</a:t>
            </a:r>
            <a:r>
              <a:rPr lang="zh-CN" altLang="en-US" sz="2800">
                <a:ea typeface="宋体" panose="02010600030101010101" pitchFamily="2" charset="-122"/>
              </a:rPr>
              <a:t>新平台首页</a:t>
            </a:r>
            <a:r>
              <a:rPr lang="en-US" altLang="zh-CN" sz="2800">
                <a:ea typeface="宋体" panose="02010600030101010101" pitchFamily="2" charset="-122"/>
              </a:rPr>
              <a:t/>
            </a:r>
            <a:br>
              <a:rPr lang="en-US" altLang="zh-CN" sz="2800">
                <a:ea typeface="宋体" panose="02010600030101010101" pitchFamily="2" charset="-122"/>
              </a:rPr>
            </a:br>
            <a:r>
              <a:rPr lang="en-US" altLang="zh-CN" sz="2800">
                <a:ea typeface="宋体" panose="02010600030101010101" pitchFamily="2" charset="-122"/>
              </a:rPr>
              <a:t>www.pqdtcn.com</a:t>
            </a:r>
            <a:endParaRPr lang="zh-CN" altLang="en-US" sz="2800">
              <a:ea typeface="宋体" panose="02010600030101010101" pitchFamily="2" charset="-122"/>
            </a:endParaRPr>
          </a:p>
        </p:txBody>
      </p:sp>
      <p:sp>
        <p:nvSpPr>
          <p:cNvPr id="12291" name="文本框 2"/>
          <p:cNvSpPr txBox="1">
            <a:spLocks noChangeArrowheads="1"/>
          </p:cNvSpPr>
          <p:nvPr/>
        </p:nvSpPr>
        <p:spPr bwMode="auto">
          <a:xfrm>
            <a:off x="1192213" y="1700213"/>
            <a:ext cx="6980237"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150000"/>
              </a:lnSpc>
            </a:pPr>
            <a:r>
              <a:rPr lang="en-US" altLang="zh-CN" sz="2400" dirty="0">
                <a:ea typeface="宋体" panose="02010600030101010101" pitchFamily="2" charset="-122"/>
              </a:rPr>
              <a:t>         ProQuest</a:t>
            </a:r>
            <a:r>
              <a:rPr lang="zh-CN" altLang="zh-CN" sz="2400" dirty="0">
                <a:ea typeface="宋体" panose="02010600030101010101" pitchFamily="2" charset="-122"/>
              </a:rPr>
              <a:t>学位论文全文库是目前国内唯一提供</a:t>
            </a:r>
            <a:endParaRPr lang="en-US" altLang="zh-CN" sz="2400" dirty="0">
              <a:ea typeface="宋体" panose="02010600030101010101" pitchFamily="2" charset="-122"/>
            </a:endParaRPr>
          </a:p>
          <a:p>
            <a:pPr>
              <a:lnSpc>
                <a:spcPct val="150000"/>
              </a:lnSpc>
            </a:pPr>
            <a:r>
              <a:rPr lang="zh-CN" altLang="zh-CN" sz="2400" dirty="0">
                <a:ea typeface="宋体" panose="02010600030101010101" pitchFamily="2" charset="-122"/>
              </a:rPr>
              <a:t>全球高质量学位论文全文的数据库，主要收录了来</a:t>
            </a:r>
            <a:endParaRPr lang="en-US" altLang="zh-CN" sz="2400" dirty="0">
              <a:ea typeface="宋体" panose="02010600030101010101" pitchFamily="2" charset="-122"/>
            </a:endParaRPr>
          </a:p>
          <a:p>
            <a:pPr>
              <a:lnSpc>
                <a:spcPct val="150000"/>
              </a:lnSpc>
            </a:pPr>
            <a:r>
              <a:rPr lang="zh-CN" altLang="zh-CN" sz="2400" dirty="0">
                <a:ea typeface="宋体" panose="02010600030101010101" pitchFamily="2" charset="-122"/>
              </a:rPr>
              <a:t>自欧美国家</a:t>
            </a:r>
            <a:r>
              <a:rPr lang="en-US" altLang="zh-CN" sz="2400" dirty="0">
                <a:ea typeface="宋体" panose="02010600030101010101" pitchFamily="2" charset="-122"/>
              </a:rPr>
              <a:t>3,000</a:t>
            </a:r>
            <a:r>
              <a:rPr lang="zh-CN" altLang="zh-CN" sz="2400" dirty="0">
                <a:ea typeface="宋体" panose="02010600030101010101" pitchFamily="2" charset="-122"/>
              </a:rPr>
              <a:t>余所知名大学的优秀博硕士论文，我校目前可看到约</a:t>
            </a:r>
            <a:r>
              <a:rPr lang="en-US" altLang="zh-CN" sz="2400" dirty="0">
                <a:ea typeface="宋体" panose="02010600030101010101" pitchFamily="2" charset="-122"/>
              </a:rPr>
              <a:t>84</a:t>
            </a:r>
            <a:r>
              <a:rPr lang="zh-CN" altLang="en-US" sz="2400" dirty="0">
                <a:ea typeface="宋体" panose="02010600030101010101" pitchFamily="2" charset="-122"/>
              </a:rPr>
              <a:t>万篇论文全文及</a:t>
            </a:r>
            <a:r>
              <a:rPr lang="en-US" altLang="zh-CN" sz="2400" dirty="0">
                <a:ea typeface="宋体" panose="02010600030101010101" pitchFamily="2" charset="-122"/>
              </a:rPr>
              <a:t>270</a:t>
            </a:r>
            <a:r>
              <a:rPr lang="zh-CN" altLang="en-US" sz="2400" dirty="0">
                <a:ea typeface="宋体" panose="02010600030101010101" pitchFamily="2" charset="-122"/>
              </a:rPr>
              <a:t>万篇目次摘要信息</a:t>
            </a:r>
            <a:r>
              <a:rPr lang="zh-CN" altLang="zh-CN" sz="2400" dirty="0">
                <a:ea typeface="宋体" panose="02010600030101010101" pitchFamily="2" charset="-122"/>
              </a:rPr>
              <a:t>，涉及现有主要学科领域的论文，是学术研究中十分重要的信息资源，对于研究和更新世界最新科学前沿有着</a:t>
            </a:r>
            <a:r>
              <a:rPr lang="zh-CN" sz="2400" dirty="0">
                <a:ea typeface="宋体" panose="02010600030101010101" pitchFamily="2" charset="-122"/>
              </a:rPr>
              <a:t>非常重要</a:t>
            </a:r>
            <a:r>
              <a:rPr lang="zh-CN" altLang="zh-CN" sz="2400" dirty="0">
                <a:ea typeface="宋体" panose="02010600030101010101" pitchFamily="2" charset="-122"/>
              </a:rPr>
              <a:t>的作用。</a:t>
            </a:r>
            <a:endParaRPr lang="en-US" altLang="zh-CN" sz="2400" dirty="0">
              <a:ea typeface="宋体" panose="02010600030101010101" pitchFamily="2" charset="-122"/>
            </a:endParaRPr>
          </a:p>
          <a:p>
            <a:endParaRPr lang="zh-CN" altLang="zh-CN" dirty="0">
              <a:ea typeface="宋体" panose="02010600030101010101" pitchFamily="2" charset="-122"/>
            </a:endParaRPr>
          </a:p>
          <a:p>
            <a:endParaRPr lang="zh-CN" altLang="en-US" dirty="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8864600" y="6591300"/>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a:fld id="{23583129-EBB9-439F-9B3F-A2B23EDD41F8}" type="slidenum">
              <a:rPr lang="en-US" altLang="zh-CN" sz="800">
                <a:solidFill>
                  <a:srgbClr val="FFFFFF"/>
                </a:solidFill>
                <a:ea typeface="宋体" panose="02010600030101010101" pitchFamily="2" charset="-122"/>
                <a:sym typeface="Arial" panose="020B0604020202020204" pitchFamily="34" charset="0"/>
              </a:rPr>
              <a:t>9</a:t>
            </a:fld>
            <a:endParaRPr lang="en-US" altLang="zh-CN" sz="800">
              <a:solidFill>
                <a:srgbClr val="FFFFFF"/>
              </a:solidFill>
              <a:ea typeface="宋体" panose="02010600030101010101" pitchFamily="2" charset="-122"/>
              <a:sym typeface="Arial" panose="020B0604020202020204" pitchFamily="34" charset="0"/>
            </a:endParaRPr>
          </a:p>
        </p:txBody>
      </p:sp>
      <p:pic>
        <p:nvPicPr>
          <p:cNvPr id="13315"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913" y="2114550"/>
            <a:ext cx="4586287"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Grp="1" noChangeArrowheads="1"/>
          </p:cNvSpPr>
          <p:nvPr>
            <p:ph type="title"/>
          </p:nvPr>
        </p:nvSpPr>
        <p:spPr>
          <a:xfrm>
            <a:off x="1500188" y="428625"/>
            <a:ext cx="6429375" cy="500063"/>
          </a:xfrm>
        </p:spPr>
        <p:txBody>
          <a:bodyPr/>
          <a:lstStyle/>
          <a:p>
            <a:pPr algn="l">
              <a:defRPr/>
            </a:pPr>
            <a:r>
              <a:rPr lang="en-US" altLang="zh-CN" kern="1200" dirty="0">
                <a:latin typeface="Arial Unicode MS" panose="020B0604020202020204" pitchFamily="34" charset="-122"/>
                <a:ea typeface="Arial Unicode MS" panose="020B0604020202020204" pitchFamily="34" charset="-122"/>
                <a:cs typeface="Arial Unicode MS" panose="020B0604020202020204" pitchFamily="34" charset="-122"/>
              </a:rPr>
              <a:t>PQDT</a:t>
            </a:r>
            <a:r>
              <a:rPr lang="zh-CN" altLang="en-US" kern="1200" dirty="0">
                <a:latin typeface="Arial Unicode MS" panose="020B0604020202020204" pitchFamily="34" charset="-122"/>
                <a:ea typeface="Arial Unicode MS" panose="020B0604020202020204" pitchFamily="34" charset="-122"/>
                <a:cs typeface="Arial Unicode MS" panose="020B0604020202020204" pitchFamily="34" charset="-122"/>
              </a:rPr>
              <a:t>资源</a:t>
            </a:r>
          </a:p>
        </p:txBody>
      </p:sp>
      <p:sp>
        <p:nvSpPr>
          <p:cNvPr id="8197" name="Rectangle 5"/>
          <p:cNvSpPr>
            <a:spLocks noGrp="1" noChangeArrowheads="1"/>
          </p:cNvSpPr>
          <p:nvPr>
            <p:ph type="body" idx="1"/>
          </p:nvPr>
        </p:nvSpPr>
        <p:spPr>
          <a:xfrm>
            <a:off x="0" y="685800"/>
            <a:ext cx="9372600" cy="5410200"/>
          </a:xfrm>
        </p:spPr>
        <p:txBody>
          <a:bodyPr/>
          <a:lstStyle/>
          <a:p>
            <a:pPr marL="304800" indent="-304800">
              <a:spcBef>
                <a:spcPct val="0"/>
              </a:spcBef>
              <a:defRPr/>
            </a:pPr>
            <a:endParaRPr lang="en-US" sz="18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所有卡耐基基金会认定的美国一流研究型大学都与</a:t>
            </a:r>
            <a:r>
              <a:rPr lang="en-GB" altLang="zh-CN" dirty="0">
                <a:latin typeface="Arial Unicode MS" panose="020B0604020202020204" pitchFamily="34" charset="-122"/>
                <a:ea typeface="Arial Unicode MS" panose="020B0604020202020204" pitchFamily="34" charset="-122"/>
                <a:cs typeface="Arial Unicode MS" panose="020B0604020202020204" pitchFamily="34" charset="-122"/>
              </a:rPr>
              <a:t>UMI </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合作</a:t>
            </a:r>
            <a:endParaRPr lang="en-GB"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收录了全球</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3</a:t>
            </a:r>
            <a:r>
              <a:rPr lang="en-GB" altLang="zh-CN" dirty="0">
                <a:latin typeface="Arial Unicode MS" panose="020B0604020202020204" pitchFamily="34" charset="-122"/>
                <a:ea typeface="Arial Unicode MS" panose="020B0604020202020204" pitchFamily="34" charset="-122"/>
                <a:cs typeface="Arial Unicode MS" panose="020B0604020202020204" pitchFamily="34" charset="-122"/>
              </a:rPr>
              <a:t>,000</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多家研究院与综合大学的论文</a:t>
            </a:r>
            <a:endParaRPr lang="en-GB"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现与</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700</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多家综合大学合作出版</a:t>
            </a:r>
            <a:endPar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40% </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来自全球一流大学的博士论文由</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PQDT</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出版</a:t>
            </a:r>
            <a:endPar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全球</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3,000</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家图书馆订购了</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PQDT</a:t>
            </a: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美国超过</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90</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的研究及博士生院都在</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ProQuest</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发表论文</a:t>
            </a:r>
            <a:endPar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TEwOTJiOWY4M2JmYzU4NTg4Y2YzMTNmMzRmYmM4ZjcifQ=="/>
  <p:tag name="KSO_WPP_MARK_KEY" val="a69be7dc-f086-4e8d-8cb6-4d442da96b3c"/>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887.499212598424,&quot;width&quot;:14400}"/>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887.499212598424,&quot;width&quot;:14400}"/>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0093">
  <a:themeElements>
    <a:clrScheme name="0093 2">
      <a:dk1>
        <a:srgbClr val="1D528D"/>
      </a:dk1>
      <a:lt1>
        <a:srgbClr val="FFFFFF"/>
      </a:lt1>
      <a:dk2>
        <a:srgbClr val="000000"/>
      </a:dk2>
      <a:lt2>
        <a:srgbClr val="CACACA"/>
      </a:lt2>
      <a:accent1>
        <a:srgbClr val="0099CC"/>
      </a:accent1>
      <a:accent2>
        <a:srgbClr val="CC9900"/>
      </a:accent2>
      <a:accent3>
        <a:srgbClr val="FFFFFF"/>
      </a:accent3>
      <a:accent4>
        <a:srgbClr val="174578"/>
      </a:accent4>
      <a:accent5>
        <a:srgbClr val="AACAE2"/>
      </a:accent5>
      <a:accent6>
        <a:srgbClr val="B98A00"/>
      </a:accent6>
      <a:hlink>
        <a:srgbClr val="6E81E0"/>
      </a:hlink>
      <a:folHlink>
        <a:srgbClr val="969696"/>
      </a:folHlink>
    </a:clrScheme>
    <a:fontScheme name="009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0093 1">
        <a:dk1>
          <a:srgbClr val="666699"/>
        </a:dk1>
        <a:lt1>
          <a:srgbClr val="FFFFFF"/>
        </a:lt1>
        <a:dk2>
          <a:srgbClr val="000000"/>
        </a:dk2>
        <a:lt2>
          <a:srgbClr val="DDDDDD"/>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0093 2">
        <a:dk1>
          <a:srgbClr val="1D528D"/>
        </a:dk1>
        <a:lt1>
          <a:srgbClr val="FFFFFF"/>
        </a:lt1>
        <a:dk2>
          <a:srgbClr val="000000"/>
        </a:dk2>
        <a:lt2>
          <a:srgbClr val="CACACA"/>
        </a:lt2>
        <a:accent1>
          <a:srgbClr val="0099CC"/>
        </a:accent1>
        <a:accent2>
          <a:srgbClr val="CC9900"/>
        </a:accent2>
        <a:accent3>
          <a:srgbClr val="FFFFFF"/>
        </a:accent3>
        <a:accent4>
          <a:srgbClr val="174578"/>
        </a:accent4>
        <a:accent5>
          <a:srgbClr val="AACAE2"/>
        </a:accent5>
        <a:accent6>
          <a:srgbClr val="B98A00"/>
        </a:accent6>
        <a:hlink>
          <a:srgbClr val="6E81E0"/>
        </a:hlink>
        <a:folHlink>
          <a:srgbClr val="969696"/>
        </a:folHlink>
      </a:clrScheme>
      <a:clrMap bg1="lt1" tx1="dk1" bg2="lt2" tx2="dk2" accent1="accent1" accent2="accent2" accent3="accent3" accent4="accent4" accent5="accent5" accent6="accent6" hlink="hlink" folHlink="folHlink"/>
    </a:extraClrScheme>
    <a:extraClrScheme>
      <a:clrScheme name="0093 3">
        <a:dk1>
          <a:srgbClr val="4E40A4"/>
        </a:dk1>
        <a:lt1>
          <a:srgbClr val="FFFFFF"/>
        </a:lt1>
        <a:dk2>
          <a:srgbClr val="000000"/>
        </a:dk2>
        <a:lt2>
          <a:srgbClr val="CCCCCC"/>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BE9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0093</Template>
  <TotalTime>39</TotalTime>
  <Words>1200</Words>
  <Application>Microsoft Office PowerPoint</Application>
  <PresentationFormat>全屏显示(4:3)</PresentationFormat>
  <Paragraphs>203</Paragraphs>
  <Slides>40</Slides>
  <Notes>6</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40</vt:i4>
      </vt:variant>
    </vt:vector>
  </HeadingPairs>
  <TitlesOfParts>
    <vt:vector size="60" baseType="lpstr">
      <vt:lpstr>Arial Unicode MS</vt:lpstr>
      <vt:lpstr>Gulim</vt:lpstr>
      <vt:lpstr>Lucida Grande</vt:lpstr>
      <vt:lpstr>Open Sans</vt:lpstr>
      <vt:lpstr>Open Sans Light</vt:lpstr>
      <vt:lpstr>Open Sans Semibold</vt:lpstr>
      <vt:lpstr>汉仪铁山隶书繁</vt:lpstr>
      <vt:lpstr>红豆幼黑体</vt:lpstr>
      <vt:lpstr>华文楷体</vt:lpstr>
      <vt:lpstr>华文隶书</vt:lpstr>
      <vt:lpstr>楷体</vt:lpstr>
      <vt:lpstr>宋体</vt:lpstr>
      <vt:lpstr>微软雅黑</vt:lpstr>
      <vt:lpstr>Arial</vt:lpstr>
      <vt:lpstr>Arial Black</vt:lpstr>
      <vt:lpstr>Calibri</vt:lpstr>
      <vt:lpstr>Times New Roman</vt:lpstr>
      <vt:lpstr>Verdana</vt:lpstr>
      <vt:lpstr>Wingdings</vt:lpstr>
      <vt:lpstr>0093</vt:lpstr>
      <vt:lpstr>PowerPoint 演示文稿</vt:lpstr>
      <vt:lpstr>学位论文的研究对象及其特点</vt:lpstr>
      <vt:lpstr>学位论文的学术价值</vt:lpstr>
      <vt:lpstr>PQDT悠久的历史</vt:lpstr>
      <vt:lpstr>PowerPoint 演示文稿</vt:lpstr>
      <vt:lpstr>PowerPoint 演示文稿</vt:lpstr>
      <vt:lpstr>PowerPoint 演示文稿</vt:lpstr>
      <vt:lpstr>PQDT新平台首页 www.pqdtcn.com</vt:lpstr>
      <vt:lpstr>PQDT资源</vt:lpstr>
      <vt:lpstr>PowerPoint 演示文稿</vt:lpstr>
      <vt:lpstr>PowerPoint 演示文稿</vt:lpstr>
      <vt:lpstr>PowerPoint 演示文稿</vt:lpstr>
      <vt:lpstr>PowerPoint 演示文稿</vt:lpstr>
      <vt:lpstr>PowerPoint 演示文稿</vt:lpstr>
      <vt:lpstr>多学科</vt:lpstr>
      <vt:lpstr>PowerPoint 演示文稿</vt:lpstr>
      <vt:lpstr>世界上最权威的 学位论文数据库 </vt:lpstr>
      <vt:lpstr>PQDT新平台首页 www.pqdtcn.com</vt:lpstr>
      <vt:lpstr> PQDT新平台检索结果页面</vt:lpstr>
      <vt:lpstr> PQDT新平台检索结果页面</vt:lpstr>
      <vt:lpstr> PQDT新平台检索结果页面</vt:lpstr>
      <vt:lpstr> 庞大数据后的筛选功能</vt:lpstr>
      <vt:lpstr> PQDT新平台检索结果页面</vt:lpstr>
      <vt:lpstr> PQDT新平台检索结果页面</vt:lpstr>
      <vt:lpstr> PQDT新平台检索结果页面</vt:lpstr>
      <vt:lpstr> PQDT新平台检索结果页面</vt:lpstr>
      <vt:lpstr> PQDT新平台检索结果页面</vt:lpstr>
      <vt:lpstr> PQDT新平台论文详情页面</vt:lpstr>
      <vt:lpstr> PQDT新平台高级检索</vt:lpstr>
      <vt:lpstr> PQDT新平台分类导航</vt:lpstr>
      <vt:lpstr> PQDT新平台分类导航</vt:lpstr>
      <vt:lpstr> PQDT新平台个性化账号登录</vt:lpstr>
      <vt:lpstr> PQDT新平台个性化账号注册</vt:lpstr>
      <vt:lpstr> PQDT新平台个性化账号注册</vt:lpstr>
      <vt:lpstr> PQDT新平台个性化账号界面</vt:lpstr>
      <vt:lpstr> PQDT新平台检索结果页面</vt:lpstr>
      <vt:lpstr> PQDT新平台个性化荐购跟踪</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钟雨祺</cp:lastModifiedBy>
  <cp:revision>710</cp:revision>
  <cp:lastPrinted>2411-12-30T00:00:00Z</cp:lastPrinted>
  <dcterms:created xsi:type="dcterms:W3CDTF">2009-04-29T05:12:00Z</dcterms:created>
  <dcterms:modified xsi:type="dcterms:W3CDTF">2023-06-27T02:22:43Z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78396B906E7E4708926FC7EEF5624A69</vt:lpwstr>
  </property>
  <property fmtid="{D5CDD505-2E9C-101B-9397-08002B2CF9AE}" pid="4" name="KSOSaveFontToCloudKey">
    <vt:lpwstr>329978293_btnclosed</vt:lpwstr>
  </property>
</Properties>
</file>