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 id="2147483669" r:id="rId4"/>
    <p:sldMasterId id="2147483671" r:id="rId5"/>
    <p:sldMasterId id="2147483683" r:id="rId6"/>
    <p:sldMasterId id="2147483695" r:id="rId7"/>
  </p:sldMasterIdLst>
  <p:notesMasterIdLst>
    <p:notesMasterId r:id="rId9"/>
  </p:notesMasterIdLst>
  <p:sldIdLst>
    <p:sldId id="394" r:id="rId8"/>
    <p:sldId id="436" r:id="rId10"/>
    <p:sldId id="530" r:id="rId11"/>
    <p:sldId id="484" r:id="rId12"/>
    <p:sldId id="542" r:id="rId13"/>
    <p:sldId id="544" r:id="rId14"/>
    <p:sldId id="545" r:id="rId15"/>
    <p:sldId id="546" r:id="rId16"/>
    <p:sldId id="550" r:id="rId17"/>
    <p:sldId id="549" r:id="rId18"/>
    <p:sldId id="584" r:id="rId19"/>
    <p:sldId id="551" r:id="rId20"/>
    <p:sldId id="552" r:id="rId21"/>
    <p:sldId id="553" r:id="rId22"/>
    <p:sldId id="554" r:id="rId23"/>
    <p:sldId id="561" r:id="rId24"/>
    <p:sldId id="562" r:id="rId25"/>
    <p:sldId id="563" r:id="rId26"/>
    <p:sldId id="555" r:id="rId27"/>
    <p:sldId id="556" r:id="rId28"/>
    <p:sldId id="564" r:id="rId29"/>
    <p:sldId id="565" r:id="rId30"/>
    <p:sldId id="587" r:id="rId31"/>
    <p:sldId id="566" r:id="rId32"/>
    <p:sldId id="585" r:id="rId33"/>
    <p:sldId id="557" r:id="rId34"/>
    <p:sldId id="567" r:id="rId35"/>
    <p:sldId id="568" r:id="rId36"/>
    <p:sldId id="569" r:id="rId37"/>
    <p:sldId id="570" r:id="rId38"/>
    <p:sldId id="571" r:id="rId39"/>
    <p:sldId id="572" r:id="rId40"/>
    <p:sldId id="573" r:id="rId41"/>
    <p:sldId id="574" r:id="rId42"/>
    <p:sldId id="578" r:id="rId43"/>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2" userDrawn="1">
          <p15:clr>
            <a:srgbClr val="A4A3A4"/>
          </p15:clr>
        </p15:guide>
        <p15:guide id="2" pos="6885" userDrawn="1">
          <p15:clr>
            <a:srgbClr val="A4A3A4"/>
          </p15:clr>
        </p15:guide>
        <p15:guide id="3" orient="horz" pos="21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a:srgbClr val="B5221B"/>
    <a:srgbClr val="D80E2B"/>
    <a:srgbClr val="F7A86D"/>
    <a:srgbClr val="1D343C"/>
    <a:srgbClr val="333333"/>
    <a:srgbClr val="40464A"/>
    <a:srgbClr val="8F1B0B"/>
    <a:srgbClr val="68100D"/>
    <a:srgbClr val="C42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6" autoAdjust="0"/>
    <p:restoredTop sz="91985" autoAdjust="0"/>
  </p:normalViewPr>
  <p:slideViewPr>
    <p:cSldViewPr snapToGrid="0" showGuides="1">
      <p:cViewPr varScale="1">
        <p:scale>
          <a:sx n="105" d="100"/>
          <a:sy n="105" d="100"/>
        </p:scale>
        <p:origin x="330" y="108"/>
      </p:cViewPr>
      <p:guideLst>
        <p:guide orient="horz" pos="1762"/>
        <p:guide pos="6885"/>
        <p:guide orient="horz" pos="2151"/>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gs" Target="tags/tag2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BC317-A8CB-4A06-AA6A-B7700DC3331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7E3A7-EAE8-4789-A70A-295765AF76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4E6734C-84C1-45D0-AE75-41DBDE464EC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E6734C-84C1-45D0-AE75-41DBDE464EC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80" y="1600201"/>
            <a:ext cx="1097264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738" y="4406901"/>
            <a:ext cx="1036296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738" y="2906713"/>
            <a:ext cx="1036296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80" y="1600201"/>
            <a:ext cx="540931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416" y="1600201"/>
            <a:ext cx="5410904"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79" y="1535113"/>
            <a:ext cx="53870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79" y="2174875"/>
            <a:ext cx="53870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645" y="1535113"/>
            <a:ext cx="53886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645" y="2174875"/>
            <a:ext cx="53886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8" name="页脚占位符 7"/>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4" name="页脚占位符 3"/>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3050"/>
            <a:ext cx="4010547"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296" y="273051"/>
            <a:ext cx="681602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80" y="1435101"/>
            <a:ext cx="40105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99" y="4800600"/>
            <a:ext cx="7316152"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99" y="612775"/>
            <a:ext cx="7316152"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99" y="5367338"/>
            <a:ext cx="7316152"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80" y="1600201"/>
            <a:ext cx="10972641"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74639"/>
            <a:ext cx="274197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79" y="274639"/>
            <a:ext cx="8078252"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
        <p:nvSpPr>
          <p:cNvPr id="2" name="矩形 1"/>
          <p:cNvSpPr/>
          <p:nvPr userDrawn="1"/>
        </p:nvSpPr>
        <p:spPr>
          <a:xfrm>
            <a:off x="1" y="-5268"/>
            <a:ext cx="12192000" cy="68685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292689" y="288212"/>
            <a:ext cx="11606623" cy="6281576"/>
          </a:xfrm>
          <a:prstGeom prst="roundRect">
            <a:avLst/>
          </a:prstGeom>
          <a:solidFill>
            <a:schemeClr val="tx1">
              <a:lumMod val="95000"/>
              <a:lumOff val="5000"/>
              <a:alpha val="50196"/>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88" tIns="43344" rIns="86688" bIns="43344"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20" y="2130426"/>
            <a:ext cx="10362962"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039" y="3886200"/>
            <a:ext cx="8533924"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80" y="1600201"/>
            <a:ext cx="1097264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738" y="4406901"/>
            <a:ext cx="1036296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738" y="2906713"/>
            <a:ext cx="1036296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80" y="1600201"/>
            <a:ext cx="540931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416" y="1600201"/>
            <a:ext cx="5410904"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79" y="1535113"/>
            <a:ext cx="53870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79" y="2174875"/>
            <a:ext cx="53870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645" y="1535113"/>
            <a:ext cx="53886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645" y="2174875"/>
            <a:ext cx="53886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8" name="页脚占位符 7"/>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4" name="页脚占位符 3"/>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3050"/>
            <a:ext cx="4010547"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296" y="273051"/>
            <a:ext cx="681602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80" y="1435101"/>
            <a:ext cx="40105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99" y="4800600"/>
            <a:ext cx="7316152"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99" y="612775"/>
            <a:ext cx="7316152"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99" y="5367338"/>
            <a:ext cx="7316152"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80" y="1600201"/>
            <a:ext cx="10972641"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74639"/>
            <a:ext cx="274197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79" y="274639"/>
            <a:ext cx="8078252"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1DF8838-2596-481A-81BD-BA549497E72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7507C5-9851-4EF6-82C9-5647805156C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92000" cy="6858000"/>
          </a:xfrm>
          <a:prstGeom prst="rect">
            <a:avLst/>
          </a:prstGeom>
        </p:spPr>
      </p:pic>
      <p:sp>
        <p:nvSpPr>
          <p:cNvPr id="2" name="标题 1"/>
          <p:cNvSpPr>
            <a:spLocks noGrp="1"/>
          </p:cNvSpPr>
          <p:nvPr>
            <p:ph type="title"/>
          </p:nvPr>
        </p:nvSpPr>
        <p:spPr>
          <a:xfrm>
            <a:off x="1199456" y="286687"/>
            <a:ext cx="3655808" cy="369524"/>
          </a:xfrm>
        </p:spPr>
        <p:txBody>
          <a:bodyPr/>
          <a:lstStyle>
            <a:lvl1pPr algn="l">
              <a:defRPr sz="2135" b="0">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椭圆 7"/>
          <p:cNvSpPr/>
          <p:nvPr userDrawn="1"/>
        </p:nvSpPr>
        <p:spPr>
          <a:xfrm>
            <a:off x="481684" y="172512"/>
            <a:ext cx="648675" cy="648672"/>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12700">
            <a:gradFill flip="none" rotWithShape="1">
              <a:gsLst>
                <a:gs pos="0">
                  <a:schemeClr val="bg1">
                    <a:lumMod val="75000"/>
                  </a:schemeClr>
                </a:gs>
                <a:gs pos="100000">
                  <a:schemeClr val="bg1"/>
                </a:gs>
              </a:gsLst>
              <a:lin ang="18900000" scaled="1"/>
              <a:tileRect/>
            </a:gradFill>
          </a:ln>
          <a:effectLst>
            <a:outerShdw blurRad="203200" dist="889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1334856" y="697044"/>
            <a:ext cx="9900411" cy="0"/>
          </a:xfrm>
          <a:prstGeom prst="line">
            <a:avLst/>
          </a:prstGeom>
          <a:ln w="6350">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7" name="椭圆 16"/>
          <p:cNvSpPr/>
          <p:nvPr userDrawn="1"/>
        </p:nvSpPr>
        <p:spPr>
          <a:xfrm>
            <a:off x="11351187"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a:off x="11508349"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a:off x="11665512"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5"/>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AF102D13-023C-493B-946F-6334B155020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B027665-4685-4CFB-A4DF-574C5BBB6387}" type="slidenum">
              <a:rPr lang="zh-CN" altLang="en-US"/>
            </a:fld>
            <a:endParaRPr lang="zh-CN" altLang="en-US"/>
          </a:p>
        </p:txBody>
      </p:sp>
      <p:sp>
        <p:nvSpPr>
          <p:cNvPr id="7" name="五边形 6"/>
          <p:cNvSpPr/>
          <p:nvPr userDrawn="1"/>
        </p:nvSpPr>
        <p:spPr>
          <a:xfrm>
            <a:off x="263352" y="432893"/>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31676" y="432893"/>
            <a:ext cx="95672" cy="4320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 y="432893"/>
            <a:ext cx="95672" cy="4320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170EC45-3C31-4C3D-8B77-22FF0C9AAD4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D4074A8-D729-49BB-A7BC-DB2359C77DB8}"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6DE339D-55A7-444C-B9D1-1957295915E5}"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CB3A32D-1FCD-4730-805F-780D3DD87911}"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942A674-53CD-422B-9892-C4EF0827967E}"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AB350D4-CBC2-4A07-BB4A-B4CC231CE9C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50000">
              <a:srgbClr val="ECECEC"/>
            </a:gs>
            <a:gs pos="0">
              <a:srgbClr val="E2E2E2"/>
            </a:gs>
            <a:gs pos="100000">
              <a:schemeClr val="bg1"/>
            </a:gs>
          </a:gsLst>
          <a:lin ang="18900000" scaled="1"/>
        </a:grad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95118EC-EDEF-4F9C-852D-0A464BD53A70}" type="datetimeFigureOut">
              <a:rPr lang="zh-CN" altLang="en-US"/>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2CC5073-A55C-4F3C-8D7B-130473455D17}" type="slidenum">
              <a:rPr lang="zh-CN" altLang="en-US"/>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73165C5-19AB-4D7E-BF4E-8030D4BC8E0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0C2AC4E-50CB-4334-996F-7EE8464BD26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76C6AEFD-D42C-445E-A078-69D256A721C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3B7A587-D83B-45BF-80B0-EB01029C556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F3F2B87-989E-4F4D-A3D6-9B10DAD785B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8954EB6-7BED-43FD-8483-DCA0766CC83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DDB09A5-729D-4B62-9A05-E166FB41220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A21541-2C8E-4FE7-AD01-6AECC40AD2E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302" y="908050"/>
            <a:ext cx="10597209" cy="635000"/>
          </a:xfr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302" y="1600201"/>
            <a:ext cx="10597209"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Freeform 5"/>
          <p:cNvSpPr/>
          <p:nvPr userDrawn="1"/>
        </p:nvSpPr>
        <p:spPr bwMode="auto">
          <a:xfrm>
            <a:off x="63811" y="73174"/>
            <a:ext cx="1226673" cy="486466"/>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4"/>
          </a:solidFill>
          <a:ln>
            <a:noFill/>
          </a:ln>
        </p:spPr>
        <p:txBody>
          <a:bodyPr vert="horz" wrap="square" lIns="91404" tIns="45702" rIns="91404" bIns="45702" numCol="1" anchor="t" anchorCtr="0" compatLnSpc="1"/>
          <a:lstStyle/>
          <a:p>
            <a:endParaRPr lang="zh-CN" altLang="en-US" sz="1800"/>
          </a:p>
        </p:txBody>
      </p:sp>
      <p:sp>
        <p:nvSpPr>
          <p:cNvPr id="9" name="Freeform 6"/>
          <p:cNvSpPr/>
          <p:nvPr userDrawn="1"/>
        </p:nvSpPr>
        <p:spPr bwMode="auto">
          <a:xfrm>
            <a:off x="1196367" y="73174"/>
            <a:ext cx="10211820" cy="486466"/>
          </a:xfrm>
          <a:custGeom>
            <a:avLst/>
            <a:gdLst>
              <a:gd name="T0" fmla="*/ 0 w 13327"/>
              <a:gd name="T1" fmla="*/ 0 h 617"/>
              <a:gd name="T2" fmla="*/ 13155 w 13327"/>
              <a:gd name="T3" fmla="*/ 0 h 617"/>
              <a:gd name="T4" fmla="*/ 13327 w 13327"/>
              <a:gd name="T5" fmla="*/ 308 h 617"/>
              <a:gd name="T6" fmla="*/ 13155 w 13327"/>
              <a:gd name="T7" fmla="*/ 617 h 617"/>
              <a:gd name="T8" fmla="*/ 0 w 13327"/>
              <a:gd name="T9" fmla="*/ 617 h 617"/>
              <a:gd name="T10" fmla="*/ 171 w 13327"/>
              <a:gd name="T11" fmla="*/ 308 h 617"/>
              <a:gd name="T12" fmla="*/ 0 w 13327"/>
              <a:gd name="T13" fmla="*/ 0 h 617"/>
            </a:gdLst>
            <a:ahLst/>
            <a:cxnLst>
              <a:cxn ang="0">
                <a:pos x="T0" y="T1"/>
              </a:cxn>
              <a:cxn ang="0">
                <a:pos x="T2" y="T3"/>
              </a:cxn>
              <a:cxn ang="0">
                <a:pos x="T4" y="T5"/>
              </a:cxn>
              <a:cxn ang="0">
                <a:pos x="T6" y="T7"/>
              </a:cxn>
              <a:cxn ang="0">
                <a:pos x="T8" y="T9"/>
              </a:cxn>
              <a:cxn ang="0">
                <a:pos x="T10" y="T11"/>
              </a:cxn>
              <a:cxn ang="0">
                <a:pos x="T12" y="T13"/>
              </a:cxn>
            </a:cxnLst>
            <a:rect l="0" t="0" r="r" b="b"/>
            <a:pathLst>
              <a:path w="13327" h="617">
                <a:moveTo>
                  <a:pt x="0" y="0"/>
                </a:moveTo>
                <a:lnTo>
                  <a:pt x="13155" y="0"/>
                </a:lnTo>
                <a:lnTo>
                  <a:pt x="13327" y="308"/>
                </a:lnTo>
                <a:lnTo>
                  <a:pt x="13155" y="617"/>
                </a:lnTo>
                <a:lnTo>
                  <a:pt x="0" y="617"/>
                </a:lnTo>
                <a:lnTo>
                  <a:pt x="171" y="308"/>
                </a:lnTo>
                <a:lnTo>
                  <a:pt x="0" y="0"/>
                </a:lnTo>
                <a:close/>
              </a:path>
            </a:pathLst>
          </a:custGeom>
          <a:solidFill>
            <a:schemeClr val="tx1"/>
          </a:solidFill>
          <a:ln>
            <a:noFill/>
          </a:ln>
        </p:spPr>
        <p:txBody>
          <a:bodyPr vert="horz" wrap="square" lIns="91404" tIns="45702" rIns="91404" bIns="45702" numCol="1" anchor="t" anchorCtr="0" compatLnSpc="1"/>
          <a:lstStyle/>
          <a:p>
            <a:endParaRPr lang="zh-CN" altLang="en-US" sz="1800"/>
          </a:p>
        </p:txBody>
      </p:sp>
      <p:sp>
        <p:nvSpPr>
          <p:cNvPr id="10" name="Freeform 7"/>
          <p:cNvSpPr/>
          <p:nvPr userDrawn="1"/>
        </p:nvSpPr>
        <p:spPr bwMode="auto">
          <a:xfrm>
            <a:off x="11315636" y="73174"/>
            <a:ext cx="812554" cy="486466"/>
          </a:xfrm>
          <a:custGeom>
            <a:avLst/>
            <a:gdLst>
              <a:gd name="T0" fmla="*/ 0 w 1060"/>
              <a:gd name="T1" fmla="*/ 0 h 617"/>
              <a:gd name="T2" fmla="*/ 1060 w 1060"/>
              <a:gd name="T3" fmla="*/ 0 h 617"/>
              <a:gd name="T4" fmla="*/ 1060 w 1060"/>
              <a:gd name="T5" fmla="*/ 617 h 617"/>
              <a:gd name="T6" fmla="*/ 0 w 1060"/>
              <a:gd name="T7" fmla="*/ 617 h 617"/>
              <a:gd name="T8" fmla="*/ 172 w 1060"/>
              <a:gd name="T9" fmla="*/ 308 h 617"/>
              <a:gd name="T10" fmla="*/ 0 w 1060"/>
              <a:gd name="T11" fmla="*/ 0 h 617"/>
            </a:gdLst>
            <a:ahLst/>
            <a:cxnLst>
              <a:cxn ang="0">
                <a:pos x="T0" y="T1"/>
              </a:cxn>
              <a:cxn ang="0">
                <a:pos x="T2" y="T3"/>
              </a:cxn>
              <a:cxn ang="0">
                <a:pos x="T4" y="T5"/>
              </a:cxn>
              <a:cxn ang="0">
                <a:pos x="T6" y="T7"/>
              </a:cxn>
              <a:cxn ang="0">
                <a:pos x="T8" y="T9"/>
              </a:cxn>
              <a:cxn ang="0">
                <a:pos x="T10" y="T11"/>
              </a:cxn>
            </a:cxnLst>
            <a:rect l="0" t="0" r="r" b="b"/>
            <a:pathLst>
              <a:path w="1060" h="617">
                <a:moveTo>
                  <a:pt x="0" y="0"/>
                </a:moveTo>
                <a:lnTo>
                  <a:pt x="1060" y="0"/>
                </a:lnTo>
                <a:lnTo>
                  <a:pt x="1060" y="617"/>
                </a:lnTo>
                <a:lnTo>
                  <a:pt x="0" y="617"/>
                </a:lnTo>
                <a:lnTo>
                  <a:pt x="172" y="308"/>
                </a:lnTo>
                <a:lnTo>
                  <a:pt x="0" y="0"/>
                </a:lnTo>
                <a:close/>
              </a:path>
            </a:pathLst>
          </a:custGeom>
          <a:solidFill>
            <a:schemeClr val="tx1"/>
          </a:solidFill>
          <a:ln>
            <a:noFill/>
          </a:ln>
        </p:spPr>
        <p:txBody>
          <a:bodyPr vert="horz" wrap="square" lIns="91404" tIns="45702" rIns="91404" bIns="45702" numCol="1" anchor="t" anchorCtr="0" compatLnSpc="1"/>
          <a:lstStyle/>
          <a:p>
            <a:endParaRPr lang="zh-CN" altLang="en-US" sz="1800"/>
          </a:p>
        </p:txBody>
      </p:sp>
      <p:sp>
        <p:nvSpPr>
          <p:cNvPr id="15" name="TextBox 14"/>
          <p:cNvSpPr txBox="1"/>
          <p:nvPr userDrawn="1"/>
        </p:nvSpPr>
        <p:spPr>
          <a:xfrm>
            <a:off x="11523726" y="116632"/>
            <a:ext cx="492251" cy="369332"/>
          </a:xfrm>
          <a:prstGeom prst="rect">
            <a:avLst/>
          </a:prstGeom>
          <a:noFill/>
        </p:spPr>
        <p:txBody>
          <a:bodyPr wrap="none" rtlCol="0">
            <a:spAutoFit/>
          </a:bodyPr>
          <a:lstStyle/>
          <a:p>
            <a:pPr algn="ctr"/>
            <a:fld id="{B879B013-EF15-44F9-9A4C-93BE492C244C}" type="slidenum">
              <a:rPr lang="zh-CN" altLang="en-US" sz="1800" smtClean="0">
                <a:solidFill>
                  <a:schemeClr val="accent2"/>
                </a:solidFill>
                <a:latin typeface="+mn-ea"/>
                <a:ea typeface="+mn-ea"/>
              </a:rPr>
            </a:fld>
            <a:endParaRPr lang="zh-CN" altLang="en-US" sz="1800" dirty="0">
              <a:solidFill>
                <a:schemeClr val="accent2"/>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37" y="4406901"/>
            <a:ext cx="10362327" cy="1362075"/>
          </a:xfrm>
        </p:spPr>
        <p:txBody>
          <a:bodyPr anchor="t"/>
          <a:lstStyle>
            <a:lvl1pPr algn="l">
              <a:defRPr sz="4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237" y="2906713"/>
            <a:ext cx="10362327" cy="1500187"/>
          </a:xfrm>
        </p:spPr>
        <p:txBody>
          <a:bodyPr anchor="b"/>
          <a:lstStyle>
            <a:lvl1pPr marL="0" indent="0">
              <a:buNone/>
              <a:defRPr sz="2000">
                <a:solidFill>
                  <a:schemeClr val="tx1"/>
                </a:solidFill>
              </a:defRPr>
            </a:lvl1pPr>
            <a:lvl2pPr marL="457200" indent="0">
              <a:buNone/>
              <a:defRPr sz="1800"/>
            </a:lvl2pPr>
            <a:lvl3pPr marL="913765" indent="0">
              <a:buNone/>
              <a:defRPr sz="1600"/>
            </a:lvl3pPr>
            <a:lvl4pPr marL="1370965" indent="0">
              <a:buNone/>
              <a:defRPr sz="1400"/>
            </a:lvl4pPr>
            <a:lvl5pPr marL="1828165" indent="0">
              <a:buNone/>
              <a:defRPr sz="1400"/>
            </a:lvl5pPr>
            <a:lvl6pPr marL="2285365" indent="0">
              <a:buNone/>
              <a:defRPr sz="1400"/>
            </a:lvl6pPr>
            <a:lvl7pPr marL="2741930" indent="0">
              <a:buNone/>
              <a:defRPr sz="1400"/>
            </a:lvl7pPr>
            <a:lvl8pPr marL="3199130" indent="0">
              <a:buNone/>
              <a:defRPr sz="1400"/>
            </a:lvl8pPr>
            <a:lvl9pPr marL="365633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362" y="1600201"/>
            <a:ext cx="5409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378" y="1600201"/>
            <a:ext cx="54112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362" y="274638"/>
            <a:ext cx="10973276"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363" y="1535113"/>
            <a:ext cx="5387458" cy="63976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363" y="2174875"/>
            <a:ext cx="53874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593" y="1535113"/>
            <a:ext cx="5389045" cy="63976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593" y="2174875"/>
            <a:ext cx="538904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362" y="273050"/>
            <a:ext cx="401163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988" y="273051"/>
            <a:ext cx="68156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362" y="1435101"/>
            <a:ext cx="4011633" cy="4691063"/>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842" y="4800600"/>
            <a:ext cx="7315517"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842" y="612775"/>
            <a:ext cx="7315517" cy="4114800"/>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2389842" y="5367338"/>
            <a:ext cx="7315517" cy="804862"/>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509" y="908050"/>
            <a:ext cx="2742129"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362" y="908050"/>
            <a:ext cx="8078807"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5294" y="2886610"/>
            <a:ext cx="1059935"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27170" y="2758266"/>
            <a:ext cx="1096386"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rcRect/>
          <a:stretch>
            <a:fillRect/>
          </a:stretch>
        </p:blipFill>
        <p:spPr bwMode="auto">
          <a:xfrm>
            <a:off x="1040045" y="1447780"/>
            <a:ext cx="3012554"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5692" y="3771071"/>
            <a:ext cx="523922"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3460" y="2904247"/>
            <a:ext cx="401001"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5756" y="2574150"/>
            <a:ext cx="981348"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rcRect/>
          <a:stretch>
            <a:fillRect/>
          </a:stretch>
        </p:blipFill>
        <p:spPr bwMode="auto">
          <a:xfrm>
            <a:off x="3260668" y="3206628"/>
            <a:ext cx="1477059"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rcRect/>
          <a:stretch>
            <a:fillRect/>
          </a:stretch>
        </p:blipFill>
        <p:spPr bwMode="auto">
          <a:xfrm>
            <a:off x="5350314" y="3446015"/>
            <a:ext cx="1833728"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2241" y="2725339"/>
            <a:ext cx="1116358"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39698" y="3624921"/>
            <a:ext cx="521908"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0485" y="2365001"/>
            <a:ext cx="521906"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rcRect/>
          <a:stretch>
            <a:fillRect/>
          </a:stretch>
        </p:blipFill>
        <p:spPr bwMode="auto">
          <a:xfrm>
            <a:off x="2053635" y="2795895"/>
            <a:ext cx="1696702"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rcRect/>
          <a:stretch>
            <a:fillRect/>
          </a:stretch>
        </p:blipFill>
        <p:spPr bwMode="auto">
          <a:xfrm>
            <a:off x="3982071" y="2785815"/>
            <a:ext cx="437274"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rcRect/>
          <a:stretch>
            <a:fillRect/>
          </a:stretch>
        </p:blipFill>
        <p:spPr bwMode="auto">
          <a:xfrm>
            <a:off x="8516013" y="3325062"/>
            <a:ext cx="703265"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rcRect/>
          <a:stretch>
            <a:fillRect/>
          </a:stretch>
        </p:blipFill>
        <p:spPr bwMode="auto">
          <a:xfrm>
            <a:off x="9235401" y="2909286"/>
            <a:ext cx="360700"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rcRect/>
          <a:stretch>
            <a:fillRect/>
          </a:stretch>
        </p:blipFill>
        <p:spPr bwMode="auto">
          <a:xfrm>
            <a:off x="9741184" y="3446014"/>
            <a:ext cx="28211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20" y="2130426"/>
            <a:ext cx="10362962"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039" y="3886200"/>
            <a:ext cx="8533924"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2" Type="http://schemas.openxmlformats.org/officeDocument/2006/relationships/theme" Target="../theme/theme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4" Type="http://schemas.openxmlformats.org/officeDocument/2006/relationships/theme" Target="../theme/theme5.xml"/><Relationship Id="rId13" Type="http://schemas.microsoft.com/office/2007/relationships/hdphoto" Target="../media/image5.wdp"/><Relationship Id="rId12" Type="http://schemas.openxmlformats.org/officeDocument/2006/relationships/image" Target="../media/image4.pn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3" Type="http://schemas.openxmlformats.org/officeDocument/2006/relationships/theme" Target="../theme/theme6.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AA34-F300-4EAD-B22D-7727A73D4B1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49E9-3B03-4D73-9245-CC375AD0118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9" y="-10666"/>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9674" y="5445224"/>
            <a:ext cx="246842"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9674" y="6165304"/>
            <a:ext cx="246842"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125" y="764704"/>
            <a:ext cx="11450763"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611" y="168029"/>
            <a:ext cx="246842"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453" y="414839"/>
            <a:ext cx="246842"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9" y="-10666"/>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矩形 4"/>
          <p:cNvSpPr/>
          <p:nvPr userDrawn="1"/>
        </p:nvSpPr>
        <p:spPr>
          <a:xfrm>
            <a:off x="11959674" y="5445224"/>
            <a:ext cx="246842"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p:cNvSpPr/>
          <p:nvPr userDrawn="1"/>
        </p:nvSpPr>
        <p:spPr>
          <a:xfrm>
            <a:off x="11959674" y="6165304"/>
            <a:ext cx="246842"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8" name="直接连接符 7"/>
          <p:cNvCxnSpPr/>
          <p:nvPr userDrawn="1"/>
        </p:nvCxnSpPr>
        <p:spPr>
          <a:xfrm>
            <a:off x="349125" y="764704"/>
            <a:ext cx="11450763"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611" y="168029"/>
            <a:ext cx="246842"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560453" y="414839"/>
            <a:ext cx="246842"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defRPr>
            </a:lvl1pPr>
          </a:lstStyle>
          <a:p>
            <a:pPr>
              <a:defRPr/>
            </a:pPr>
            <a:fld id="{BCA76A6C-E1BF-41A9-90D8-1F55C472F0D3}" type="datetimeFigureOut">
              <a:rPr lang="zh-CN" altLang="en-US"/>
            </a:fld>
            <a:endParaRPr lang="zh-CN" altLang="en-US"/>
          </a:p>
        </p:txBody>
      </p:sp>
      <p:sp>
        <p:nvSpPr>
          <p:cNvPr id="5" name="页脚占位符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defRPr>
            </a:lvl1pPr>
          </a:lstStyle>
          <a:p>
            <a:pPr>
              <a:defRPr/>
            </a:pPr>
            <a:fld id="{4AC6EAE7-8652-497A-B0B9-2516C5BD65FF}" type="slidenum">
              <a:rPr lang="zh-CN" altLang="en-US"/>
            </a:fld>
            <a:endParaRPr lang="zh-CN" altLang="en-US"/>
          </a:p>
        </p:txBody>
      </p:sp>
      <p:pic>
        <p:nvPicPr>
          <p:cNvPr id="7" name="图片 6"/>
          <p:cNvPicPr>
            <a:picLocks noChangeAspect="1"/>
          </p:cNvPicPr>
          <p:nvPr userDrawn="1"/>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gradFill flip="none" rotWithShape="1">
            <a:gsLst>
              <a:gs pos="0">
                <a:schemeClr val="bg1">
                  <a:alpha val="55000"/>
                </a:schemeClr>
              </a:gs>
              <a:gs pos="71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F1F1F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362" y="908050"/>
            <a:ext cx="109732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endParaRPr lang="zh-CN" dirty="0"/>
          </a:p>
        </p:txBody>
      </p:sp>
      <p:sp>
        <p:nvSpPr>
          <p:cNvPr id="1027" name="Rectangle 3"/>
          <p:cNvSpPr>
            <a:spLocks noGrp="1" noChangeArrowheads="1"/>
          </p:cNvSpPr>
          <p:nvPr>
            <p:ph type="body" idx="1"/>
          </p:nvPr>
        </p:nvSpPr>
        <p:spPr bwMode="auto">
          <a:xfrm>
            <a:off x="609362" y="1600201"/>
            <a:ext cx="1097327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endParaRPr lang="zh-CN" dirty="0"/>
          </a:p>
          <a:p>
            <a:pPr lvl="1"/>
            <a:r>
              <a:rPr lang="zh-CN" dirty="0"/>
              <a:t>第二级</a:t>
            </a:r>
            <a:endParaRPr lang="zh-CN" dirty="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37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09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1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2365"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599565"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6765"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33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05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77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49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hyperlink" Target="https://data.lilun.c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0.png"/><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2.png"/><Relationship Id="rId2" Type="http://schemas.openxmlformats.org/officeDocument/2006/relationships/tags" Target="../tags/tag18.xml"/><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tags" Target="../tags/tag21.xml"/><Relationship Id="rId4" Type="http://schemas.openxmlformats.org/officeDocument/2006/relationships/image" Target="../media/image45.png"/><Relationship Id="rId3" Type="http://schemas.openxmlformats.org/officeDocument/2006/relationships/tags" Target="../tags/tag20.xml"/><Relationship Id="rId2" Type="http://schemas.openxmlformats.org/officeDocument/2006/relationships/image" Target="../media/image44.png"/><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tags" Target="../tags/tag23.xml"/><Relationship Id="rId3" Type="http://schemas.openxmlformats.org/officeDocument/2006/relationships/image" Target="../media/image48.png"/><Relationship Id="rId2" Type="http://schemas.openxmlformats.org/officeDocument/2006/relationships/tags" Target="../tags/tag22.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4.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5.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image" Target="../media/image22.png"/><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8.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61653" y="-13302"/>
            <a:ext cx="10030347" cy="6907090"/>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6"/>
          <p:cNvSpPr/>
          <p:nvPr/>
        </p:nvSpPr>
        <p:spPr>
          <a:xfrm>
            <a:off x="717549" y="0"/>
            <a:ext cx="3222625" cy="684469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3369584" y="1431003"/>
            <a:ext cx="8683787" cy="1938992"/>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000" b="1" dirty="0">
                <a:solidFill>
                  <a:schemeClr val="bg1">
                    <a:alpha val="88000"/>
                  </a:schemeClr>
                </a:solidFill>
                <a:effectLst>
                  <a:outerShdw blurRad="38100" dist="38100" dir="2700000" algn="tl">
                    <a:srgbClr val="000000">
                      <a:alpha val="43137"/>
                    </a:srgbClr>
                  </a:outerShdw>
                </a:effectLst>
                <a:cs typeface="+mn-ea"/>
                <a:sym typeface="+mn-lt"/>
              </a:rPr>
              <a:t>中国共产党思想理论资源</a:t>
            </a:r>
            <a:endParaRPr lang="en-US" altLang="zh-CN" sz="6000" b="1" dirty="0">
              <a:solidFill>
                <a:schemeClr val="bg1">
                  <a:alpha val="88000"/>
                </a:schemeClr>
              </a:solidFill>
              <a:effectLst>
                <a:outerShdw blurRad="38100" dist="38100" dir="2700000" algn="tl">
                  <a:srgbClr val="000000">
                    <a:alpha val="43137"/>
                  </a:srgbClr>
                </a:outerShdw>
              </a:effectLst>
              <a:cs typeface="+mn-ea"/>
              <a:sym typeface="+mn-lt"/>
            </a:endParaRPr>
          </a:p>
          <a:p>
            <a:pPr lvl="0" algn="ctr">
              <a:defRPr/>
            </a:pPr>
            <a:r>
              <a:rPr lang="zh-CN" altLang="en-US" sz="6000" b="1" dirty="0">
                <a:solidFill>
                  <a:schemeClr val="bg1">
                    <a:alpha val="88000"/>
                  </a:schemeClr>
                </a:solidFill>
                <a:effectLst>
                  <a:outerShdw blurRad="38100" dist="38100" dir="2700000" algn="tl">
                    <a:srgbClr val="000000">
                      <a:alpha val="43137"/>
                    </a:srgbClr>
                  </a:outerShdw>
                </a:effectLst>
                <a:cs typeface="+mn-ea"/>
                <a:sym typeface="+mn-lt"/>
              </a:rPr>
              <a:t>数据库</a:t>
            </a:r>
            <a:endParaRPr lang="zh-CN" altLang="en-US" sz="60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573949" y="3523648"/>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6520799" y="5329599"/>
            <a:ext cx="2980244" cy="535185"/>
            <a:chOff x="5909921" y="5579999"/>
            <a:chExt cx="2980244" cy="535185"/>
          </a:xfrm>
        </p:grpSpPr>
        <p:grpSp>
          <p:nvGrpSpPr>
            <p:cNvPr id="35" name="组合 34"/>
            <p:cNvGrpSpPr/>
            <p:nvPr/>
          </p:nvGrpSpPr>
          <p:grpSpPr>
            <a:xfrm>
              <a:off x="5909921" y="5579999"/>
              <a:ext cx="535185" cy="535185"/>
              <a:chOff x="12616192" y="2863343"/>
              <a:chExt cx="1080195" cy="1080195"/>
            </a:xfrm>
          </p:grpSpPr>
          <p:sp>
            <p:nvSpPr>
              <p:cNvPr id="29" name="圆角矩形 3"/>
              <p:cNvSpPr/>
              <p:nvPr/>
            </p:nvSpPr>
            <p:spPr>
              <a:xfrm>
                <a:off x="12616192" y="2863343"/>
                <a:ext cx="1080195" cy="1080195"/>
              </a:xfrm>
              <a:prstGeom prst="roundRect">
                <a:avLst>
                  <a:gd name="adj" fmla="val 9613"/>
                </a:avLst>
              </a:prstGeom>
              <a:solidFill>
                <a:srgbClr val="B52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KSO_Shape"/>
              <p:cNvSpPr/>
              <p:nvPr/>
            </p:nvSpPr>
            <p:spPr bwMode="auto">
              <a:xfrm>
                <a:off x="12771140" y="3017649"/>
                <a:ext cx="770298" cy="771582"/>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sp>
          <p:nvSpPr>
            <p:cNvPr id="27" name="TextBox 16"/>
            <p:cNvSpPr txBox="1"/>
            <p:nvPr/>
          </p:nvSpPr>
          <p:spPr>
            <a:xfrm>
              <a:off x="6346613" y="5647536"/>
              <a:ext cx="2543552" cy="398780"/>
            </a:xfrm>
            <a:prstGeom prst="rect">
              <a:avLst/>
            </a:prstGeom>
            <a:noFill/>
          </p:spPr>
          <p:txBody>
            <a:bodyPr wrap="square" rtlCol="0">
              <a:spAutoFit/>
            </a:bodyPr>
            <a:lstStyle/>
            <a:p>
              <a:pPr algn="ctr">
                <a:defRPr/>
              </a:pP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时间：</a:t>
              </a:r>
              <a:r>
                <a:rPr kumimoji="0" lang="en-US" altLang="zh-CN" sz="2000" b="0" i="0" u="none" strike="noStrike" kern="0" cap="none" spc="0" normalizeH="0" baseline="0" noProof="0" dirty="0">
                  <a:ln>
                    <a:noFill/>
                  </a:ln>
                  <a:solidFill>
                    <a:schemeClr val="bg1">
                      <a:lumMod val="75000"/>
                    </a:schemeClr>
                  </a:solidFill>
                  <a:effectLst/>
                  <a:uLnTx/>
                  <a:uFillTx/>
                  <a:cs typeface="+mn-ea"/>
                  <a:sym typeface="+mn-lt"/>
                </a:rPr>
                <a:t>2025</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年</a:t>
              </a:r>
              <a:r>
                <a:rPr kumimoji="0" lang="en-US" altLang="zh-CN" sz="2000" b="0" i="0" u="none" strike="noStrike" kern="0" cap="none" spc="0" normalizeH="0" baseline="0" noProof="0" dirty="0">
                  <a:ln>
                    <a:noFill/>
                  </a:ln>
                  <a:solidFill>
                    <a:schemeClr val="bg1">
                      <a:lumMod val="75000"/>
                    </a:schemeClr>
                  </a:solidFill>
                  <a:effectLst/>
                  <a:uLnTx/>
                  <a:uFillTx/>
                  <a:cs typeface="+mn-ea"/>
                  <a:sym typeface="+mn-lt"/>
                </a:rPr>
                <a:t>3</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月</a:t>
              </a:r>
              <a:endParaRPr lang="zh-CN" altLang="en-US" sz="2000" kern="0" dirty="0">
                <a:solidFill>
                  <a:schemeClr val="bg1">
                    <a:lumMod val="7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登  录</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1" name="Rectangle"/>
          <p:cNvSpPr/>
          <p:nvPr/>
        </p:nvSpPr>
        <p:spPr>
          <a:xfrm>
            <a:off x="868884" y="1563183"/>
            <a:ext cx="10627699" cy="1295997"/>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1020579" y="1569293"/>
            <a:ext cx="10150840" cy="1323439"/>
          </a:xfrm>
          <a:prstGeom prst="rect">
            <a:avLst/>
          </a:prstGeom>
          <a:noFill/>
          <a:ln w="9525">
            <a:noFill/>
            <a:miter lim="800000"/>
          </a:ln>
          <a:effectLst/>
        </p:spPr>
        <p:txBody>
          <a:bodyPr vert="horz" wrap="square" lIns="91440" tIns="45720" rIns="91440" bIns="45720" numCol="1" anchor="ctr" anchorCtr="0" compatLnSpc="1">
            <a:spAutoFit/>
          </a:bodyPr>
          <a:lstStyle/>
          <a:p>
            <a:pPr marL="342900" lvl="0" indent="-342900" fontAlgn="base">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认证后</a:t>
            </a:r>
            <a:r>
              <a:rPr lang="en-US" altLang="zh-CN" sz="2000" dirty="0">
                <a:latin typeface="Arial" panose="020B0604020202020204" pitchFamily="34" charset="0"/>
                <a:ea typeface="宋体" panose="02010600030101010101" pitchFamily="2" charset="-122"/>
                <a:cs typeface="宋体" panose="02010600030101010101" pitchFamily="2" charset="-122"/>
              </a:rPr>
              <a:t>IP</a:t>
            </a:r>
            <a:r>
              <a:rPr lang="zh-CN" altLang="en-US" sz="2000" dirty="0">
                <a:latin typeface="Arial" panose="020B0604020202020204" pitchFamily="34" charset="0"/>
                <a:ea typeface="宋体" panose="02010600030101010101" pitchFamily="2" charset="-122"/>
                <a:cs typeface="宋体" panose="02010600030101010101" pitchFamily="2" charset="-122"/>
              </a:rPr>
              <a:t>段内的</a:t>
            </a:r>
            <a:r>
              <a:rPr lang="en-US" altLang="zh-CN" sz="2000" dirty="0">
                <a:latin typeface="Arial" panose="020B0604020202020204" pitchFamily="34" charset="0"/>
                <a:ea typeface="宋体" panose="02010600030101010101" pitchFamily="2" charset="-122"/>
                <a:cs typeface="宋体" panose="02010600030101010101" pitchFamily="2" charset="-122"/>
              </a:rPr>
              <a:t>PC</a:t>
            </a:r>
            <a:r>
              <a:rPr lang="zh-CN" altLang="en-US" sz="2000" dirty="0">
                <a:latin typeface="Arial" panose="020B0604020202020204" pitchFamily="34" charset="0"/>
                <a:ea typeface="宋体" panose="02010600030101010101" pitchFamily="2" charset="-122"/>
                <a:cs typeface="宋体" panose="02010600030101010101" pitchFamily="2" charset="-122"/>
              </a:rPr>
              <a:t>机可直接进入网络版“中国共产党思想理论资源数据库”</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indent="-342900" fontAlgn="base">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网址：</a:t>
            </a:r>
            <a:r>
              <a:rPr lang="zh-CN" altLang="zh-CN" sz="2000" dirty="0">
                <a:hlinkClick r:id="rId1"/>
              </a:rPr>
              <a:t>https://data.lilun.cn/</a:t>
            </a:r>
            <a:endParaRPr lang="en-US" altLang="zh-CN" sz="2000" dirty="0"/>
          </a:p>
          <a:p>
            <a:pPr marL="342900" indent="-342900" fontAlgn="base">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如未能自动登录，可点击“登录”</a:t>
            </a:r>
            <a:r>
              <a:rPr lang="en-US" altLang="zh-CN" sz="2000" dirty="0">
                <a:latin typeface="Arial" panose="020B0604020202020204" pitchFamily="34" charset="0"/>
                <a:ea typeface="宋体" panose="02010600030101010101" pitchFamily="2" charset="-122"/>
                <a:cs typeface="宋体" panose="02010600030101010101" pitchFamily="2" charset="-122"/>
              </a:rPr>
              <a:t>-&gt;</a:t>
            </a:r>
            <a:r>
              <a:rPr lang="zh-CN" altLang="en-US" sz="2000" dirty="0">
                <a:latin typeface="Arial" panose="020B0604020202020204" pitchFamily="34" charset="0"/>
                <a:ea typeface="宋体" panose="02010600030101010101" pitchFamily="2" charset="-122"/>
                <a:cs typeface="宋体" panose="02010600030101010101" pitchFamily="2" charset="-122"/>
              </a:rPr>
              <a:t>“</a:t>
            </a:r>
            <a:r>
              <a:rPr lang="en-US" altLang="zh-CN" sz="2000" dirty="0">
                <a:latin typeface="Arial" panose="020B0604020202020204" pitchFamily="34" charset="0"/>
                <a:ea typeface="宋体" panose="02010600030101010101" pitchFamily="2" charset="-122"/>
                <a:cs typeface="宋体" panose="02010600030101010101" pitchFamily="2" charset="-122"/>
              </a:rPr>
              <a:t>IP</a:t>
            </a:r>
            <a:r>
              <a:rPr lang="zh-CN" altLang="en-US" sz="2000" dirty="0">
                <a:latin typeface="Arial" panose="020B0604020202020204" pitchFamily="34" charset="0"/>
                <a:ea typeface="宋体" panose="02010600030101010101" pitchFamily="2" charset="-122"/>
                <a:cs typeface="宋体" panose="02010600030101010101" pitchFamily="2" charset="-122"/>
              </a:rPr>
              <a:t>登录”</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pic>
        <p:nvPicPr>
          <p:cNvPr id="3" name="图片 2"/>
          <p:cNvPicPr>
            <a:picLocks noChangeAspect="1"/>
          </p:cNvPicPr>
          <p:nvPr/>
        </p:nvPicPr>
        <p:blipFill>
          <a:blip r:embed="rId2"/>
          <a:stretch>
            <a:fillRect/>
          </a:stretch>
        </p:blipFill>
        <p:spPr>
          <a:xfrm>
            <a:off x="2318304" y="2865290"/>
            <a:ext cx="6660017" cy="3992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1580" y="2738120"/>
            <a:ext cx="3367405" cy="1106805"/>
          </a:xfrm>
          <a:prstGeom prst="rect">
            <a:avLst/>
          </a:prstGeom>
          <a:effectLst>
            <a:outerShdw blurRad="63500" sx="102000" sy="102000" algn="ctr" rotWithShape="0">
              <a:prstClr val="black">
                <a:alpha val="40000"/>
              </a:prstClr>
            </a:outerShdw>
          </a:effectLst>
        </p:spPr>
        <p:txBody>
          <a:bodyPr wrap="square">
            <a:spAutoFit/>
          </a:bodyPr>
          <a:lstStyle/>
          <a:p>
            <a:pPr lvl="0" algn="dist">
              <a:defRPr/>
            </a:pPr>
            <a:r>
              <a:rPr lang="zh-CN" altLang="en-US" sz="6600" b="1" dirty="0">
                <a:solidFill>
                  <a:schemeClr val="bg1">
                    <a:alpha val="88000"/>
                  </a:schemeClr>
                </a:solidFill>
                <a:effectLst>
                  <a:outerShdw blurRad="38100" dist="38100" dir="2700000" algn="tl">
                    <a:srgbClr val="000000">
                      <a:alpha val="43137"/>
                    </a:srgbClr>
                  </a:outerShdw>
                </a:effectLst>
                <a:cs typeface="+mn-ea"/>
                <a:sym typeface="+mn-lt"/>
              </a:rPr>
              <a:t>图书库</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434414" y="1691767"/>
            <a:ext cx="102870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a:solidFill>
                  <a:schemeClr val="bg1">
                    <a:alpha val="88000"/>
                  </a:schemeClr>
                </a:solidFill>
                <a:effectLst>
                  <a:outerShdw blurRad="38100" dist="38100" dir="2700000" algn="tl">
                    <a:srgbClr val="000000">
                      <a:alpha val="43137"/>
                    </a:srgbClr>
                  </a:outerShdw>
                </a:effectLst>
                <a:cs typeface="+mn-ea"/>
                <a:sym typeface="+mn-lt"/>
              </a:rPr>
              <a:t>03</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1" name="Rectangle"/>
          <p:cNvSpPr/>
          <p:nvPr/>
        </p:nvSpPr>
        <p:spPr>
          <a:xfrm>
            <a:off x="868883" y="1563183"/>
            <a:ext cx="10528459" cy="124124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891147" y="1547937"/>
            <a:ext cx="10483929" cy="132343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最新上架图书：</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展示数据库内最新发布的图书，可以点击左箭头和右箭头滑动查看。</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zh-CN" altLang="en-US" sz="2000" dirty="0">
                <a:latin typeface="Arial" panose="020B0604020202020204" pitchFamily="34" charset="0"/>
                <a:ea typeface="宋体" panose="02010600030101010101" pitchFamily="2" charset="-122"/>
                <a:cs typeface="宋体" panose="02010600030101010101" pitchFamily="2" charset="-122"/>
              </a:rPr>
              <a:t>点击某本最新图书可直接进入图书阅读页面。</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pic>
        <p:nvPicPr>
          <p:cNvPr id="2" name="图片 1"/>
          <p:cNvPicPr>
            <a:picLocks noChangeAspect="1"/>
          </p:cNvPicPr>
          <p:nvPr/>
        </p:nvPicPr>
        <p:blipFill>
          <a:blip r:embed="rId1"/>
          <a:stretch>
            <a:fillRect/>
          </a:stretch>
        </p:blipFill>
        <p:spPr>
          <a:xfrm>
            <a:off x="981074" y="2935064"/>
            <a:ext cx="10229850" cy="3905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9665" y="2073048"/>
            <a:ext cx="5524500" cy="2428875"/>
          </a:xfrm>
          <a:prstGeom prst="rect">
            <a:avLst/>
          </a:prstGeom>
        </p:spPr>
      </p:pic>
      <p:pic>
        <p:nvPicPr>
          <p:cNvPr id="3" name="图片 2"/>
          <p:cNvPicPr>
            <a:picLocks noChangeAspect="1"/>
          </p:cNvPicPr>
          <p:nvPr/>
        </p:nvPicPr>
        <p:blipFill>
          <a:blip r:embed="rId2"/>
          <a:stretch>
            <a:fillRect/>
          </a:stretch>
        </p:blipFill>
        <p:spPr>
          <a:xfrm>
            <a:off x="6478360" y="720658"/>
            <a:ext cx="4429125" cy="5835944"/>
          </a:xfrm>
          <a:prstGeom prst="rect">
            <a:avLst/>
          </a:prstGeom>
        </p:spPr>
      </p:pic>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15984" y="1822514"/>
            <a:ext cx="4029196" cy="3574761"/>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图书子库</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lang="zh-CN" altLang="en-US" sz="2000" dirty="0">
                <a:latin typeface="Arial" panose="020B0604020202020204" pitchFamily="34" charset="0"/>
                <a:ea typeface="宋体" panose="02010600030101010101" pitchFamily="2" charset="-122"/>
                <a:cs typeface="宋体" panose="02010600030101010101" pitchFamily="2" charset="-122"/>
              </a:rPr>
              <a:t>点击某一子库，将展示该子库内的图书。</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zh-CN" altLang="en-US" sz="2000" dirty="0">
                <a:latin typeface="Arial" panose="020B0604020202020204" pitchFamily="34" charset="0"/>
                <a:ea typeface="宋体" panose="02010600030101010101" pitchFamily="2" charset="-122"/>
                <a:cs typeface="宋体" panose="02010600030101010101" pitchFamily="2" charset="-122"/>
              </a:rPr>
              <a:t>各个子库可以进一步展开，显示二级及三级栏目。</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zh-CN" altLang="en-US" sz="2000" dirty="0">
                <a:latin typeface="Arial" panose="020B0604020202020204" pitchFamily="34" charset="0"/>
                <a:ea typeface="宋体" panose="02010600030101010101" pitchFamily="2" charset="-122"/>
                <a:cs typeface="宋体" panose="02010600030101010101" pitchFamily="2" charset="-122"/>
              </a:rPr>
              <a:t>点击</a:t>
            </a:r>
            <a:r>
              <a:rPr lang="zh-CN" altLang="en-US" sz="2000" b="1" dirty="0">
                <a:latin typeface="Arial" panose="020B0604020202020204" pitchFamily="34" charset="0"/>
                <a:ea typeface="宋体" panose="02010600030101010101" pitchFamily="2" charset="-122"/>
                <a:cs typeface="宋体" panose="02010600030101010101" pitchFamily="2" charset="-122"/>
              </a:rPr>
              <a:t>在线阅读</a:t>
            </a:r>
            <a:r>
              <a:rPr lang="zh-CN" altLang="en-US" sz="2000" dirty="0">
                <a:latin typeface="Arial" panose="020B0604020202020204" pitchFamily="34" charset="0"/>
                <a:ea typeface="宋体" panose="02010600030101010101" pitchFamily="2" charset="-122"/>
                <a:cs typeface="宋体" panose="02010600030101010101" pitchFamily="2" charset="-122"/>
              </a:rPr>
              <a:t>直接进入图书阅读页面。</a:t>
            </a:r>
            <a:endParaRPr lang="en-US" altLang="zh-CN" sz="2000" b="1"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824626" y="720000"/>
            <a:ext cx="7367374" cy="60806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6"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712175"/>
            <a:ext cx="2562645" cy="2569934"/>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u="sng"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1400" dirty="0">
                <a:latin typeface="Arial" panose="020B0604020202020204" pitchFamily="34" charset="0"/>
                <a:ea typeface="宋体" panose="02010600030101010101" pitchFamily="2" charset="-122"/>
                <a:cs typeface="宋体" panose="02010600030101010101" pitchFamily="2" charset="-122"/>
              </a:rPr>
              <a:t>     </a:t>
            </a:r>
            <a:r>
              <a:rPr lang="zh-CN" altLang="en-US" sz="1400" dirty="0">
                <a:latin typeface="Arial" panose="020B0604020202020204" pitchFamily="34" charset="0"/>
                <a:ea typeface="宋体" panose="02010600030101010101" pitchFamily="2" charset="-122"/>
                <a:cs typeface="宋体" panose="02010600030101010101" pitchFamily="2" charset="-122"/>
              </a:rPr>
              <a:t>语句中包含关键字的图书</a:t>
            </a:r>
            <a:endParaRPr lang="en-US" altLang="zh-CN" sz="14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p:txBody>
      </p:sp>
      <p:pic>
        <p:nvPicPr>
          <p:cNvPr id="10" name="图片 9"/>
          <p:cNvPicPr>
            <a:picLocks noChangeAspect="1"/>
          </p:cNvPicPr>
          <p:nvPr/>
        </p:nvPicPr>
        <p:blipFill>
          <a:blip r:embed="rId1"/>
          <a:stretch>
            <a:fillRect/>
          </a:stretch>
        </p:blipFill>
        <p:spPr>
          <a:xfrm>
            <a:off x="3251424" y="867160"/>
            <a:ext cx="8894518" cy="53050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642925"/>
            <a:ext cx="2562645" cy="2708434"/>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u="sng" dirty="0">
              <a:latin typeface="Arial" panose="020B0604020202020204" pitchFamily="34" charset="0"/>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     </a:t>
            </a:r>
            <a:r>
              <a:rPr lang="zh-CN" altLang="en-US" sz="1400" dirty="0">
                <a:latin typeface="Arial" panose="020B0604020202020204" pitchFamily="34" charset="0"/>
                <a:ea typeface="宋体" panose="02010600030101010101" pitchFamily="2" charset="-122"/>
                <a:cs typeface="宋体" panose="02010600030101010101" pitchFamily="2" charset="-122"/>
              </a:rPr>
              <a:t>目录中包含关键字的图书</a:t>
            </a:r>
            <a:endParaRPr lang="en-US" altLang="zh-CN" sz="2000" u="sng"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p:txBody>
      </p:sp>
      <p:pic>
        <p:nvPicPr>
          <p:cNvPr id="12" name="图片 11"/>
          <p:cNvPicPr>
            <a:picLocks noChangeAspect="1"/>
          </p:cNvPicPr>
          <p:nvPr/>
        </p:nvPicPr>
        <p:blipFill>
          <a:blip r:embed="rId1"/>
          <a:stretch>
            <a:fillRect/>
          </a:stretch>
        </p:blipFill>
        <p:spPr>
          <a:xfrm>
            <a:off x="3322867" y="729396"/>
            <a:ext cx="8705850" cy="60476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596759"/>
            <a:ext cx="2562645" cy="280076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u="sng"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400" dirty="0">
                <a:latin typeface="Arial" panose="020B0604020202020204" pitchFamily="34" charset="0"/>
                <a:ea typeface="宋体" panose="02010600030101010101" pitchFamily="2" charset="-122"/>
                <a:cs typeface="宋体" panose="02010600030101010101" pitchFamily="2" charset="-122"/>
              </a:rPr>
              <a:t>     </a:t>
            </a:r>
            <a:r>
              <a:rPr lang="zh-CN" altLang="en-US" sz="1400" dirty="0">
                <a:latin typeface="Arial" panose="020B0604020202020204" pitchFamily="34" charset="0"/>
                <a:ea typeface="宋体" panose="02010600030101010101" pitchFamily="2" charset="-122"/>
                <a:cs typeface="宋体" panose="02010600030101010101" pitchFamily="2" charset="-122"/>
              </a:rPr>
              <a:t>书名中包含关键字的图书</a:t>
            </a:r>
            <a:endParaRPr lang="en-US" altLang="zh-CN" sz="2400" dirty="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3352800" y="786220"/>
            <a:ext cx="8839199" cy="49704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615984" y="1563181"/>
            <a:ext cx="3086066" cy="530740"/>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723384" y="1563181"/>
            <a:ext cx="4029196" cy="400110"/>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高级检索</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1071562" y="2224551"/>
            <a:ext cx="9705296" cy="45202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3336438"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09880" y="2446437"/>
            <a:ext cx="3243663" cy="193899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图书检索：</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可选中某一子库或下级栏目，将检索范围确定为某一子库或者下级栏目。</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010025" y="720000"/>
            <a:ext cx="8181975" cy="51964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692090" y="2738045"/>
            <a:ext cx="3163045"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600" b="1" dirty="0">
                <a:solidFill>
                  <a:schemeClr val="bg1">
                    <a:alpha val="88000"/>
                  </a:schemeClr>
                </a:solidFill>
                <a:effectLst>
                  <a:outerShdw blurRad="38100" dist="38100" dir="2700000" algn="tl">
                    <a:srgbClr val="000000">
                      <a:alpha val="43137"/>
                    </a:srgbClr>
                  </a:outerShdw>
                </a:effectLst>
                <a:cs typeface="+mn-ea"/>
                <a:sym typeface="+mn-lt"/>
              </a:rPr>
              <a:t>简   介</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612214" y="1691767"/>
            <a:ext cx="800219"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a:solidFill>
                  <a:schemeClr val="bg1">
                    <a:alpha val="88000"/>
                  </a:schemeClr>
                </a:solidFill>
                <a:effectLst>
                  <a:outerShdw blurRad="38100" dist="38100" dir="2700000" algn="tl">
                    <a:srgbClr val="000000">
                      <a:alpha val="43137"/>
                    </a:srgbClr>
                  </a:outerShdw>
                </a:effectLst>
                <a:cs typeface="+mn-ea"/>
                <a:sym typeface="+mn-lt"/>
              </a:rPr>
              <a:t>01</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797262"/>
            <a:ext cx="2789814" cy="1403137"/>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40662" y="1772720"/>
            <a:ext cx="2676709" cy="132343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点击某本书的“在线阅读”，即可进入阅读页面。</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5317285" y="639519"/>
            <a:ext cx="5781675" cy="1962150"/>
          </a:xfrm>
          <a:prstGeom prst="rect">
            <a:avLst/>
          </a:prstGeom>
        </p:spPr>
      </p:pic>
      <p:pic>
        <p:nvPicPr>
          <p:cNvPr id="3" name="图片 2"/>
          <p:cNvPicPr>
            <a:picLocks noChangeAspect="1"/>
          </p:cNvPicPr>
          <p:nvPr/>
        </p:nvPicPr>
        <p:blipFill>
          <a:blip r:embed="rId2"/>
          <a:stretch>
            <a:fillRect/>
          </a:stretch>
        </p:blipFill>
        <p:spPr>
          <a:xfrm>
            <a:off x="3059859" y="2521188"/>
            <a:ext cx="9132140" cy="43368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880201" y="789708"/>
            <a:ext cx="8963456" cy="129670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07662" y="919053"/>
            <a:ext cx="8600058" cy="1015663"/>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u="sng"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查看本书目录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a:latin typeface="Arial" panose="020B0604020202020204" pitchFamily="34" charset="0"/>
                <a:ea typeface="宋体" panose="02010600030101010101" pitchFamily="2" charset="-122"/>
                <a:cs typeface="宋体" panose="02010600030101010101" pitchFamily="2" charset="-122"/>
              </a:rPr>
              <a:t>、复制文字等功能。</a:t>
            </a: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0" name="图片 9"/>
          <p:cNvPicPr>
            <a:picLocks noChangeAspect="1"/>
          </p:cNvPicPr>
          <p:nvPr/>
        </p:nvPicPr>
        <p:blipFill>
          <a:blip r:embed="rId1"/>
          <a:stretch>
            <a:fillRect/>
          </a:stretch>
        </p:blipFill>
        <p:spPr>
          <a:xfrm>
            <a:off x="943135" y="2203482"/>
            <a:ext cx="9811951" cy="4654518"/>
          </a:xfrm>
          <a:prstGeom prst="rect">
            <a:avLst/>
          </a:prstGeom>
        </p:spPr>
      </p:pic>
      <p:pic>
        <p:nvPicPr>
          <p:cNvPr id="11" name="图片 -2147482616"/>
          <p:cNvPicPr>
            <a:picLocks noChangeAspect="1"/>
          </p:cNvPicPr>
          <p:nvPr>
            <p:custDataLst>
              <p:tags r:id="rId2"/>
            </p:custDataLst>
          </p:nvPr>
        </p:nvPicPr>
        <p:blipFill>
          <a:blip r:embed="rId3"/>
          <a:stretch>
            <a:fillRect/>
          </a:stretch>
        </p:blipFill>
        <p:spPr>
          <a:xfrm>
            <a:off x="6709708" y="1086149"/>
            <a:ext cx="456565" cy="6242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880201" y="789708"/>
            <a:ext cx="8963456" cy="129670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07662" y="919053"/>
            <a:ext cx="8600058" cy="1015663"/>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查看本书目录</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u="sng"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a:latin typeface="Arial" panose="020B0604020202020204" pitchFamily="34" charset="0"/>
                <a:ea typeface="宋体" panose="02010600030101010101" pitchFamily="2" charset="-122"/>
                <a:cs typeface="宋体" panose="02010600030101010101" pitchFamily="2" charset="-122"/>
              </a:rPr>
              <a:t>、复制文字等功能。</a:t>
            </a: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1275993" y="2144812"/>
            <a:ext cx="10023379" cy="47131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r>
              <a:rPr lang="zh-CN" altLang="en-US" sz="2400" b="1" dirty="0">
                <a:solidFill>
                  <a:srgbClr val="FFFFFF"/>
                </a:solidFill>
                <a:latin typeface="字魂105号-简雅黑"/>
                <a:ea typeface="+mn-ea"/>
                <a:cs typeface="+mn-ea"/>
                <a:sym typeface="+mn-lt"/>
              </a:rPr>
              <a:t>中国共产党思想理论资源数据库</a:t>
            </a:r>
            <a:endParaRPr lang="zh-CN" altLang="en-US" sz="2400" b="1" dirty="0">
              <a:solidFill>
                <a:srgbClr val="FFFFFF"/>
              </a:solidFill>
              <a:latin typeface="字魂105号-简雅黑"/>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8" name="Rectangle"/>
          <p:cNvSpPr/>
          <p:nvPr/>
        </p:nvSpPr>
        <p:spPr>
          <a:xfrm>
            <a:off x="3190875" y="789940"/>
            <a:ext cx="8653145" cy="906145"/>
          </a:xfrm>
          <a:prstGeom prst="rect">
            <a:avLst/>
          </a:prstGeom>
          <a:ln w="19050">
            <a:solidFill>
              <a:srgbClr val="B5221B"/>
            </a:solidFill>
            <a:miter lim="400000"/>
          </a:ln>
        </p:spPr>
        <p:txBody>
          <a:bodyPr lIns="19050" tIns="19050" rIns="19050" bIns="19050" anchor="ctr"/>
          <a:lstStyle/>
          <a:p>
            <a:pPr algn="ctr" defTabSz="412750" hangingPunct="0">
              <a:defRPr sz="3000">
                <a:solidFill>
                  <a:srgbClr val="000000"/>
                </a:solidFill>
                <a:latin typeface="Helvetica Light"/>
                <a:ea typeface="Helvetica Light"/>
                <a:cs typeface="Helvetica Light"/>
                <a:sym typeface="Helvetica Light"/>
              </a:defRPr>
            </a:pPr>
            <a:endParaRPr sz="1500" kern="0" dirty="0">
              <a:solidFill>
                <a:srgbClr val="000000"/>
              </a:solidFill>
              <a:latin typeface="思源黑体 CN Medium" panose="020B0600000000000000" pitchFamily="34" charset="-122"/>
              <a:ea typeface="思源黑体 CN Medium" panose="020B0600000000000000" pitchFamily="34" charset="-122"/>
              <a:cs typeface="Helvetica Light"/>
              <a:sym typeface="思源宋体 CN Medium" panose="02020500000000000000" pitchFamily="18" charset="-122"/>
            </a:endParaRPr>
          </a:p>
        </p:txBody>
      </p:sp>
      <p:grpSp>
        <p:nvGrpSpPr>
          <p:cNvPr id="3" name="组合 2"/>
          <p:cNvGrpSpPr/>
          <p:nvPr/>
        </p:nvGrpSpPr>
        <p:grpSpPr>
          <a:xfrm>
            <a:off x="3469005" y="885190"/>
            <a:ext cx="8600058" cy="654050"/>
            <a:chOff x="5463" y="1744"/>
            <a:chExt cx="13543" cy="1030"/>
          </a:xfrm>
        </p:grpSpPr>
        <p:sp>
          <p:nvSpPr>
            <p:cNvPr id="9" name="Rectangle 1"/>
            <p:cNvSpPr>
              <a:spLocks noChangeArrowheads="1"/>
            </p:cNvSpPr>
            <p:nvPr/>
          </p:nvSpPr>
          <p:spPr bwMode="auto">
            <a:xfrm>
              <a:off x="5463" y="1797"/>
              <a:ext cx="13543" cy="872"/>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pP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根据浏览器及电脑屏幕的情况可以放大</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和缩小</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图书。</a:t>
              </a:r>
              <a:endPar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7" name="图片 -2147482614"/>
            <p:cNvPicPr>
              <a:picLocks noChangeAspect="1"/>
            </p:cNvPicPr>
            <p:nvPr>
              <p:custDataLst>
                <p:tags r:id="rId1"/>
              </p:custDataLst>
            </p:nvPr>
          </p:nvPicPr>
          <p:blipFill>
            <a:blip r:embed="rId2"/>
            <a:stretch>
              <a:fillRect/>
            </a:stretch>
          </p:blipFill>
          <p:spPr>
            <a:xfrm>
              <a:off x="12525" y="1833"/>
              <a:ext cx="760" cy="941"/>
            </a:xfrm>
            <a:prstGeom prst="rect">
              <a:avLst/>
            </a:prstGeom>
            <a:noFill/>
            <a:ln w="9525">
              <a:noFill/>
            </a:ln>
          </p:spPr>
        </p:pic>
        <p:pic>
          <p:nvPicPr>
            <p:cNvPr id="10" name="图片 -2147482613"/>
            <p:cNvPicPr>
              <a:picLocks noChangeAspect="1"/>
            </p:cNvPicPr>
            <p:nvPr>
              <p:custDataLst>
                <p:tags r:id="rId3"/>
              </p:custDataLst>
            </p:nvPr>
          </p:nvPicPr>
          <p:blipFill>
            <a:blip r:embed="rId4"/>
            <a:stretch>
              <a:fillRect/>
            </a:stretch>
          </p:blipFill>
          <p:spPr>
            <a:xfrm>
              <a:off x="14830" y="1744"/>
              <a:ext cx="759" cy="1025"/>
            </a:xfrm>
            <a:prstGeom prst="rect">
              <a:avLst/>
            </a:prstGeom>
            <a:noFill/>
            <a:ln w="9525">
              <a:noFill/>
            </a:ln>
          </p:spPr>
        </p:pic>
      </p:grpSp>
      <p:sp>
        <p:nvSpPr>
          <p:cNvPr id="12" name="文本框 4"/>
          <p:cNvSpPr txBox="1"/>
          <p:nvPr>
            <p:custDataLst>
              <p:tags r:id="rId5"/>
            </p:custDataLst>
          </p:nvPr>
        </p:nvSpPr>
        <p:spPr>
          <a:xfrm>
            <a:off x="338489" y="790030"/>
            <a:ext cx="2541847" cy="645160"/>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pic>
        <p:nvPicPr>
          <p:cNvPr id="11" name="图片 10"/>
          <p:cNvPicPr>
            <a:picLocks noChangeAspect="1"/>
          </p:cNvPicPr>
          <p:nvPr/>
        </p:nvPicPr>
        <p:blipFill>
          <a:blip r:embed="rId6"/>
          <a:stretch>
            <a:fillRect/>
          </a:stretch>
        </p:blipFill>
        <p:spPr>
          <a:xfrm>
            <a:off x="1730832" y="1530440"/>
            <a:ext cx="7685508" cy="54233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535969"/>
            <a:ext cx="5436485" cy="4616255"/>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417339" y="1649703"/>
            <a:ext cx="4675418"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查看本书目录</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a:latin typeface="Arial" panose="020B0604020202020204" pitchFamily="34" charset="0"/>
                <a:ea typeface="宋体" panose="02010600030101010101" pitchFamily="2" charset="-122"/>
                <a:cs typeface="宋体" panose="02010600030101010101" pitchFamily="2" charset="-122"/>
              </a:rPr>
              <a:t>、</a:t>
            </a:r>
            <a:r>
              <a:rPr lang="zh-CN" altLang="en-US" sz="2000" u="sng" dirty="0">
                <a:latin typeface="Arial" panose="020B0604020202020204" pitchFamily="34" charset="0"/>
                <a:ea typeface="宋体" panose="02010600030101010101" pitchFamily="2" charset="-122"/>
                <a:cs typeface="宋体" panose="02010600030101010101" pitchFamily="2" charset="-122"/>
              </a:rPr>
              <a:t>复制文字</a:t>
            </a:r>
            <a:r>
              <a:rPr lang="zh-CN" altLang="en-US" sz="2000" dirty="0">
                <a:latin typeface="Arial" panose="020B0604020202020204" pitchFamily="34" charset="0"/>
                <a:ea typeface="宋体" panose="02010600030101010101" pitchFamily="2" charset="-122"/>
                <a:cs typeface="宋体" panose="02010600030101010101" pitchFamily="2" charset="-122"/>
              </a:rPr>
              <a:t>等功能。</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en-US" sz="2000" dirty="0">
                <a:latin typeface="宋体" panose="02010600030101010101" pitchFamily="2" charset="-122"/>
                <a:ea typeface="宋体" panose="02010600030101010101" pitchFamily="2" charset="-122"/>
                <a:cs typeface="宋体" panose="02010600030101010101" pitchFamily="2" charset="-122"/>
              </a:rPr>
              <a:t>    点击选择文字按钮        ，页面缩放恢复至默认页，此时        按钮变亮。这时可对图书中的文字内容进行任意选择并可复制粘贴。</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p>
            <a:pPr lvl="0" fontAlgn="base">
              <a:spcBef>
                <a:spcPct val="0"/>
              </a:spcBef>
              <a:spcAft>
                <a:spcPct val="0"/>
              </a:spcAft>
            </a:pP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文字复制后可直接粘贴至外部文档。</a:t>
            </a: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6095999" y="789708"/>
            <a:ext cx="5606824" cy="5967309"/>
          </a:xfrm>
          <a:prstGeom prst="rect">
            <a:avLst/>
          </a:prstGeom>
        </p:spPr>
      </p:pic>
      <p:pic>
        <p:nvPicPr>
          <p:cNvPr id="10" name="图片 -2147482612"/>
          <p:cNvPicPr>
            <a:picLocks noChangeAspect="1"/>
          </p:cNvPicPr>
          <p:nvPr>
            <p:custDataLst>
              <p:tags r:id="rId2"/>
            </p:custDataLst>
          </p:nvPr>
        </p:nvPicPr>
        <p:blipFill>
          <a:blip r:embed="rId3"/>
          <a:stretch>
            <a:fillRect/>
          </a:stretch>
        </p:blipFill>
        <p:spPr>
          <a:xfrm>
            <a:off x="3292136" y="3247003"/>
            <a:ext cx="564072" cy="515620"/>
          </a:xfrm>
          <a:prstGeom prst="rect">
            <a:avLst/>
          </a:prstGeom>
          <a:noFill/>
          <a:ln w="9525">
            <a:noFill/>
          </a:ln>
        </p:spPr>
      </p:pic>
      <p:pic>
        <p:nvPicPr>
          <p:cNvPr id="12" name="图片 -2147482611"/>
          <p:cNvPicPr>
            <a:picLocks noChangeAspect="1"/>
          </p:cNvPicPr>
          <p:nvPr>
            <p:custDataLst>
              <p:tags r:id="rId4"/>
            </p:custDataLst>
          </p:nvPr>
        </p:nvPicPr>
        <p:blipFill>
          <a:blip r:embed="rId5"/>
          <a:stretch>
            <a:fillRect/>
          </a:stretch>
        </p:blipFill>
        <p:spPr>
          <a:xfrm>
            <a:off x="3534375" y="3824859"/>
            <a:ext cx="531785" cy="515620"/>
          </a:xfrm>
          <a:prstGeom prst="rect">
            <a:avLst/>
          </a:prstGeom>
          <a:noFill/>
          <a:ln w="9525">
            <a:noFill/>
          </a:ln>
        </p:spPr>
      </p:pic>
      <p:sp>
        <p:nvSpPr>
          <p:cNvPr id="13" name="文本框 12"/>
          <p:cNvSpPr txBox="1"/>
          <p:nvPr/>
        </p:nvSpPr>
        <p:spPr>
          <a:xfrm>
            <a:off x="9092246" y="6050262"/>
            <a:ext cx="3056890" cy="706755"/>
          </a:xfrm>
          <a:prstGeom prst="rect">
            <a:avLst/>
          </a:prstGeom>
          <a:noFill/>
          <a:ln w="9525">
            <a:noFill/>
          </a:ln>
        </p:spPr>
        <p:txBody>
          <a:bodyPr wrap="square">
            <a:spAutoFit/>
          </a:bodyPr>
          <a:lstStyle/>
          <a:p>
            <a:pPr indent="0" algn="just" fontAlgn="auto">
              <a:lnSpc>
                <a:spcPct val="100000"/>
              </a:lnSpc>
            </a:pPr>
            <a:r>
              <a:rPr lang="zh-CN" sz="2000" b="0" dirty="0">
                <a:highlight>
                  <a:srgbClr val="FFFF00"/>
                </a:highlight>
                <a:latin typeface="微软雅黑" panose="020B0503020204020204" pitchFamily="34" charset="-122"/>
                <a:ea typeface="微软雅黑" panose="020B0503020204020204" pitchFamily="34" charset="-122"/>
              </a:rPr>
              <a:t>如需关闭选择功能，再次点击选择文字按钮即可。</a:t>
            </a:r>
            <a:endParaRPr lang="zh-CN" altLang="en-US" sz="2000" b="0" dirty="0">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1580" y="2738120"/>
            <a:ext cx="3367405" cy="1106805"/>
          </a:xfrm>
          <a:prstGeom prst="rect">
            <a:avLst/>
          </a:prstGeom>
          <a:effectLst>
            <a:outerShdw blurRad="63500" sx="102000" sy="102000" algn="ctr" rotWithShape="0">
              <a:prstClr val="black">
                <a:alpha val="40000"/>
              </a:prstClr>
            </a:outerShdw>
          </a:effectLst>
        </p:spPr>
        <p:txBody>
          <a:bodyPr wrap="square">
            <a:spAutoFit/>
          </a:bodyPr>
          <a:lstStyle/>
          <a:p>
            <a:pPr lvl="0" algn="dist">
              <a:defRPr/>
            </a:pPr>
            <a:r>
              <a:rPr lang="zh-CN" altLang="en-US" sz="6600" b="1" dirty="0">
                <a:solidFill>
                  <a:schemeClr val="bg1">
                    <a:alpha val="88000"/>
                  </a:schemeClr>
                </a:solidFill>
                <a:effectLst>
                  <a:outerShdw blurRad="38100" dist="38100" dir="2700000" algn="tl">
                    <a:srgbClr val="000000">
                      <a:alpha val="43137"/>
                    </a:srgbClr>
                  </a:outerShdw>
                </a:effectLst>
                <a:cs typeface="+mn-ea"/>
                <a:sym typeface="+mn-lt"/>
              </a:rPr>
              <a:t>知识库</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434414" y="1691767"/>
            <a:ext cx="102870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a:solidFill>
                  <a:schemeClr val="bg1">
                    <a:alpha val="88000"/>
                  </a:schemeClr>
                </a:solidFill>
                <a:effectLst>
                  <a:outerShdw blurRad="38100" dist="38100" dir="2700000" algn="tl">
                    <a:srgbClr val="000000">
                      <a:alpha val="43137"/>
                    </a:srgbClr>
                  </a:outerShdw>
                </a:effectLst>
                <a:cs typeface="+mn-ea"/>
                <a:sym typeface="+mn-lt"/>
              </a:rPr>
              <a:t>04</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038045" y="720000"/>
            <a:ext cx="6783840" cy="5977590"/>
          </a:xfrm>
          <a:prstGeom prst="rect">
            <a:avLst/>
          </a:prstGeom>
        </p:spPr>
      </p:pic>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2044919"/>
            <a:ext cx="4129604" cy="1477328"/>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包含模糊找句工具、党和国家重要文献专题知识库、马克思主义专题知识库、经典著作引文比对。</a:t>
            </a: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1411496"/>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模糊找句工具：</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dirty="0">
                <a:latin typeface="宋体" panose="02010600030101010101" pitchFamily="2" charset="-122"/>
                <a:ea typeface="宋体" panose="02010600030101010101" pitchFamily="2" charset="-122"/>
              </a:rPr>
              <a:t>    </a:t>
            </a:r>
            <a:r>
              <a:rPr lang="zh-CN" altLang="en-US" sz="2000" dirty="0">
                <a:latin typeface="宋体" panose="02010600030101010101" pitchFamily="2" charset="-122"/>
                <a:ea typeface="宋体" panose="02010600030101010101" pitchFamily="2" charset="-122"/>
              </a:rPr>
              <a:t>可</a:t>
            </a:r>
            <a:r>
              <a:rPr lang="zh-CN" altLang="zh-CN" sz="2000" dirty="0">
                <a:latin typeface="宋体" panose="02010600030101010101" pitchFamily="2" charset="-122"/>
                <a:ea typeface="宋体" panose="02010600030101010101" pitchFamily="2" charset="-122"/>
              </a:rPr>
              <a:t>通过若干关键词的多次组合，在资源库中检索到所需要的知识点。</a:t>
            </a:r>
            <a:endParaRPr lang="zh-CN" altLang="zh-CN" sz="2000" dirty="0">
              <a:latin typeface="宋体" panose="02010600030101010101" pitchFamily="2" charset="-122"/>
              <a:ea typeface="宋体" panose="02010600030101010101" pitchFamily="2" charset="-122"/>
            </a:endParaRPr>
          </a:p>
          <a:p>
            <a:pPr>
              <a:lnSpc>
                <a:spcPct val="150000"/>
              </a:lnSpc>
            </a:pPr>
            <a:r>
              <a:rPr lang="en-US" altLang="zh-CN" sz="2000" dirty="0">
                <a:latin typeface="宋体" panose="02010600030101010101" pitchFamily="2" charset="-122"/>
                <a:ea typeface="宋体" panose="02010600030101010101" pitchFamily="2" charset="-122"/>
              </a:rPr>
              <a:t>    </a:t>
            </a:r>
            <a:r>
              <a:rPr lang="zh-CN" altLang="zh-CN" sz="2000" dirty="0">
                <a:latin typeface="宋体" panose="02010600030101010101" pitchFamily="2" charset="-122"/>
                <a:ea typeface="宋体" panose="02010600030101010101" pitchFamily="2" charset="-122"/>
              </a:rPr>
              <a:t>在检索词中输入</a:t>
            </a:r>
            <a:r>
              <a:rPr lang="zh-CN" altLang="zh-CN" sz="2000" b="1" dirty="0">
                <a:latin typeface="宋体" panose="02010600030101010101" pitchFamily="2" charset="-122"/>
                <a:ea typeface="宋体" panose="02010600030101010101" pitchFamily="2" charset="-122"/>
              </a:rPr>
              <a:t>一个或多个</a:t>
            </a:r>
            <a:r>
              <a:rPr lang="zh-CN" altLang="zh-CN" sz="2000" dirty="0">
                <a:latin typeface="宋体" panose="02010600030101010101" pitchFamily="2" charset="-122"/>
                <a:ea typeface="宋体" panose="02010600030101010101" pitchFamily="2" charset="-122"/>
              </a:rPr>
              <a:t>关键词，以</a:t>
            </a:r>
            <a:r>
              <a:rPr lang="zh-CN" altLang="zh-CN" sz="2000" b="1" dirty="0">
                <a:latin typeface="宋体" panose="02010600030101010101" pitchFamily="2" charset="-122"/>
                <a:ea typeface="宋体" panose="02010600030101010101" pitchFamily="2" charset="-122"/>
              </a:rPr>
              <a:t>空格</a:t>
            </a:r>
            <a:r>
              <a:rPr lang="zh-CN" altLang="zh-CN" sz="2000" dirty="0">
                <a:latin typeface="宋体" panose="02010600030101010101" pitchFamily="2" charset="-122"/>
                <a:ea typeface="宋体" panose="02010600030101010101" pitchFamily="2" charset="-122"/>
              </a:rPr>
              <a:t>分开。在左侧栏目中</a:t>
            </a:r>
            <a:r>
              <a:rPr lang="zh-CN" altLang="zh-CN" sz="2000" b="1" dirty="0">
                <a:latin typeface="宋体" panose="02010600030101010101" pitchFamily="2" charset="-122"/>
                <a:ea typeface="宋体" panose="02010600030101010101" pitchFamily="2" charset="-122"/>
              </a:rPr>
              <a:t>勾选</a:t>
            </a:r>
            <a:r>
              <a:rPr lang="zh-CN" altLang="zh-CN" sz="2000" dirty="0">
                <a:latin typeface="宋体" panose="02010600030101010101" pitchFamily="2" charset="-122"/>
                <a:ea typeface="宋体" panose="02010600030101010101" pitchFamily="2" charset="-122"/>
              </a:rPr>
              <a:t>范围。点击</a:t>
            </a:r>
            <a:r>
              <a:rPr lang="zh-CN" altLang="zh-CN" sz="2000" b="1" dirty="0">
                <a:latin typeface="宋体" panose="02010600030101010101" pitchFamily="2" charset="-122"/>
                <a:ea typeface="宋体" panose="02010600030101010101" pitchFamily="2" charset="-122"/>
              </a:rPr>
              <a:t>检索语句</a:t>
            </a:r>
            <a:r>
              <a:rPr lang="zh-CN" altLang="zh-CN" sz="2000" dirty="0">
                <a:latin typeface="宋体" panose="02010600030101010101" pitchFamily="2" charset="-122"/>
                <a:ea typeface="宋体" panose="02010600030101010101" pitchFamily="2" charset="-122"/>
              </a:rPr>
              <a:t>或</a:t>
            </a:r>
            <a:r>
              <a:rPr lang="zh-CN" altLang="zh-CN" sz="2000" b="1" dirty="0">
                <a:latin typeface="宋体" panose="02010600030101010101" pitchFamily="2" charset="-122"/>
                <a:ea typeface="宋体" panose="02010600030101010101" pitchFamily="2" charset="-122"/>
              </a:rPr>
              <a:t>检索段落</a:t>
            </a:r>
            <a:r>
              <a:rPr lang="zh-CN"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检索结果较少时，可以降低相似度。</a:t>
            </a:r>
            <a:endParaRPr lang="zh-CN" altLang="zh-CN" sz="2000" dirty="0">
              <a:latin typeface="宋体" panose="02010600030101010101" pitchFamily="2" charset="-122"/>
              <a:ea typeface="宋体" panose="02010600030101010101" pitchFamily="2" charset="-122"/>
            </a:endParaRPr>
          </a:p>
          <a:p>
            <a:pPr lvl="0" fontAlgn="base">
              <a:lnSpc>
                <a:spcPct val="150000"/>
              </a:lnSpc>
              <a:spcBef>
                <a:spcPct val="0"/>
              </a:spcBef>
              <a:spcAft>
                <a:spcPct val="0"/>
              </a:spcAft>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879645" y="765165"/>
            <a:ext cx="7312355" cy="56572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3283678"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2103995"/>
            <a:ext cx="3184587" cy="286232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模糊找句工具：</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kern="150" dirty="0">
                <a:latin typeface="Liberation Serif"/>
                <a:ea typeface="宋体" panose="02010600030101010101" pitchFamily="2" charset="-122"/>
                <a:cs typeface="Noto Sans CJK SC Regular"/>
              </a:rPr>
              <a:t>    </a:t>
            </a:r>
            <a:r>
              <a:rPr lang="zh-CN" altLang="zh-CN" sz="2000" kern="150" dirty="0">
                <a:latin typeface="Liberation Serif"/>
                <a:ea typeface="宋体" panose="02010600030101010101" pitchFamily="2" charset="-122"/>
                <a:cs typeface="Noto Sans CJK SC Regular"/>
              </a:rPr>
              <a:t>通过点击相关词，</a:t>
            </a:r>
            <a:r>
              <a:rPr lang="zh-CN" altLang="en-US" sz="2000" kern="150" dirty="0">
                <a:latin typeface="Liberation Serif"/>
                <a:ea typeface="宋体" panose="02010600030101010101" pitchFamily="2" charset="-122"/>
                <a:cs typeface="Noto Sans CJK SC Regular"/>
              </a:rPr>
              <a:t>可以</a:t>
            </a:r>
            <a:r>
              <a:rPr lang="zh-CN" altLang="zh-CN" sz="2000" kern="150" dirty="0">
                <a:latin typeface="Liberation Serif"/>
                <a:ea typeface="宋体" panose="02010600030101010101" pitchFamily="2" charset="-122"/>
                <a:cs typeface="Noto Sans CJK SC Regular"/>
              </a:rPr>
              <a:t>进一步缩小搜索范围，点击图书来源，打开搜索结果对应图书的当前页。</a:t>
            </a:r>
            <a:endParaRPr lang="zh-CN" altLang="zh-CN" sz="2800" kern="150" dirty="0">
              <a:latin typeface="Liberation Serif"/>
              <a:ea typeface="宋体" panose="02010600030101010101" pitchFamily="2" charset="-122"/>
              <a:cs typeface="Noto Sans CJK SC Regular"/>
            </a:endParaRPr>
          </a:p>
          <a:p>
            <a:pPr>
              <a:lnSpc>
                <a:spcPct val="150000"/>
              </a:lnSpc>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3800783" y="1291038"/>
            <a:ext cx="8391216" cy="48852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02247" y="1794013"/>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latin typeface="宋体" panose="02010600030101010101" pitchFamily="2" charset="-122"/>
                <a:ea typeface="宋体" panose="02010600030101010101" pitchFamily="2" charset="-122"/>
              </a:rPr>
              <a:t>用于对马列著作及党和国家主要领导人著作的知识点按语义精准检索。</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en-US" sz="2000" dirty="0">
                <a:latin typeface="宋体" panose="02010600030101010101" pitchFamily="2" charset="-122"/>
                <a:ea typeface="宋体" panose="02010600030101010101" pitchFamily="2" charset="-122"/>
              </a:rPr>
              <a:t>先</a:t>
            </a:r>
            <a:r>
              <a:rPr lang="zh-CN" altLang="zh-CN" sz="2000" dirty="0">
                <a:latin typeface="宋体" panose="02010600030101010101" pitchFamily="2" charset="-122"/>
                <a:ea typeface="宋体" panose="02010600030101010101" pitchFamily="2" charset="-122"/>
              </a:rPr>
              <a:t>选择搜索对象范围（</a:t>
            </a:r>
            <a:r>
              <a:rPr lang="zh-CN" altLang="zh-CN" sz="2000" b="1" dirty="0">
                <a:latin typeface="宋体" panose="02010600030101010101" pitchFamily="2" charset="-122"/>
                <a:ea typeface="宋体" panose="02010600030101010101" pitchFamily="2" charset="-122"/>
              </a:rPr>
              <a:t>党和国家重要文献</a:t>
            </a:r>
            <a:r>
              <a:rPr lang="zh-CN" altLang="en-US" sz="2000" b="1" dirty="0">
                <a:latin typeface="宋体" panose="02010600030101010101" pitchFamily="2" charset="-122"/>
                <a:ea typeface="宋体" panose="02010600030101010101" pitchFamily="2" charset="-122"/>
              </a:rPr>
              <a:t>专题知识库</a:t>
            </a:r>
            <a:r>
              <a:rPr lang="zh-CN" altLang="zh-CN" sz="2000" dirty="0">
                <a:latin typeface="宋体" panose="02010600030101010101" pitchFamily="2" charset="-122"/>
                <a:ea typeface="宋体" panose="02010600030101010101" pitchFamily="2" charset="-122"/>
              </a:rPr>
              <a:t>或</a:t>
            </a:r>
            <a:r>
              <a:rPr lang="zh-CN" altLang="en-US" sz="2000" b="1" dirty="0">
                <a:latin typeface="宋体" panose="02010600030101010101" pitchFamily="2" charset="-122"/>
                <a:ea typeface="宋体" panose="02010600030101010101" pitchFamily="2" charset="-122"/>
              </a:rPr>
              <a:t>马克思主义专题知识库</a:t>
            </a:r>
            <a:r>
              <a:rPr lang="zh-CN"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再</a:t>
            </a:r>
            <a:r>
              <a:rPr lang="zh-CN" altLang="zh-CN" sz="2000" dirty="0">
                <a:latin typeface="宋体" panose="02010600030101010101" pitchFamily="2" charset="-122"/>
                <a:ea typeface="宋体" panose="02010600030101010101" pitchFamily="2" charset="-122"/>
              </a:rPr>
              <a:t>在</a:t>
            </a:r>
            <a:r>
              <a:rPr lang="zh-CN" altLang="zh-CN" sz="2000" b="1" dirty="0">
                <a:latin typeface="宋体" panose="02010600030101010101" pitchFamily="2" charset="-122"/>
                <a:ea typeface="宋体" panose="02010600030101010101" pitchFamily="2" charset="-122"/>
              </a:rPr>
              <a:t>范围词</a:t>
            </a:r>
            <a:r>
              <a:rPr lang="zh-CN" altLang="zh-CN" sz="2000" dirty="0">
                <a:latin typeface="宋体" panose="02010600030101010101" pitchFamily="2" charset="-122"/>
                <a:ea typeface="宋体" panose="02010600030101010101" pitchFamily="2" charset="-122"/>
              </a:rPr>
              <a:t>内输入</a:t>
            </a:r>
            <a:r>
              <a:rPr lang="zh-CN" altLang="zh-CN" sz="2000" b="1" dirty="0">
                <a:latin typeface="宋体" panose="02010600030101010101" pitchFamily="2" charset="-122"/>
                <a:ea typeface="宋体" panose="02010600030101010101" pitchFamily="2" charset="-122"/>
              </a:rPr>
              <a:t>关键字</a:t>
            </a:r>
            <a:r>
              <a:rPr lang="zh-CN" altLang="zh-CN" sz="2000" dirty="0">
                <a:latin typeface="宋体" panose="02010600030101010101" pitchFamily="2" charset="-122"/>
                <a:ea typeface="宋体" panose="02010600030101010101" pitchFamily="2" charset="-122"/>
              </a:rPr>
              <a:t>（如改革开放），点击</a:t>
            </a:r>
            <a:r>
              <a:rPr lang="zh-CN" altLang="zh-CN" sz="2000" b="1" dirty="0">
                <a:latin typeface="宋体" panose="02010600030101010101" pitchFamily="2" charset="-122"/>
                <a:ea typeface="宋体" panose="02010600030101010101" pitchFamily="2" charset="-122"/>
              </a:rPr>
              <a:t>检索</a:t>
            </a:r>
            <a:r>
              <a:rPr lang="zh-CN" altLang="zh-CN" sz="2000" dirty="0">
                <a:latin typeface="宋体" panose="02010600030101010101" pitchFamily="2" charset="-122"/>
                <a:ea typeface="宋体" panose="02010600030101010101" pitchFamily="2" charset="-122"/>
              </a:rPr>
              <a:t>。</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4816993" y="720000"/>
            <a:ext cx="8149997" cy="2903764"/>
          </a:xfrm>
          <a:prstGeom prst="rect">
            <a:avLst/>
          </a:prstGeom>
        </p:spPr>
      </p:pic>
      <p:pic>
        <p:nvPicPr>
          <p:cNvPr id="10" name="图片 9"/>
          <p:cNvPicPr>
            <a:picLocks noChangeAspect="1"/>
          </p:cNvPicPr>
          <p:nvPr/>
        </p:nvPicPr>
        <p:blipFill>
          <a:blip r:embed="rId2"/>
          <a:stretch>
            <a:fillRect/>
          </a:stretch>
        </p:blipFill>
        <p:spPr>
          <a:xfrm>
            <a:off x="4731851" y="3221479"/>
            <a:ext cx="7439024" cy="36365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11" name="矩形 10"/>
          <p:cNvSpPr>
            <a:spLocks noChangeArrowheads="1"/>
          </p:cNvSpPr>
          <p:nvPr/>
        </p:nvSpPr>
        <p:spPr bwMode="auto">
          <a:xfrm>
            <a:off x="615984" y="147161"/>
            <a:ext cx="6649007"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r>
              <a:rPr lang="zh-CN" altLang="en-US" sz="2400" b="1" dirty="0">
                <a:solidFill>
                  <a:srgbClr val="FFFFFF"/>
                </a:solidFill>
                <a:latin typeface="字魂105号-简雅黑"/>
                <a:ea typeface="+mn-ea"/>
                <a:cs typeface="+mn-ea"/>
                <a:sym typeface="+mn-lt"/>
              </a:rPr>
              <a:t>品  牌</a:t>
            </a:r>
            <a:endParaRPr lang="zh-CN" altLang="en-US" sz="2400" b="1" dirty="0">
              <a:solidFill>
                <a:srgbClr val="FFFFFF"/>
              </a:solidFill>
              <a:latin typeface="字魂105号-简雅黑"/>
              <a:ea typeface="+mn-ea"/>
              <a:cs typeface="+mn-ea"/>
              <a:sym typeface="+mn-lt"/>
            </a:endParaRPr>
          </a:p>
        </p:txBody>
      </p:sp>
      <p:sp>
        <p:nvSpPr>
          <p:cNvPr id="5" name="矩形 4"/>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59" name="组合 58"/>
          <p:cNvGrpSpPr/>
          <p:nvPr/>
        </p:nvGrpSpPr>
        <p:grpSpPr>
          <a:xfrm>
            <a:off x="613598" y="1864133"/>
            <a:ext cx="3802751" cy="3611724"/>
            <a:chOff x="613599" y="2019122"/>
            <a:chExt cx="2717800" cy="2581274"/>
          </a:xfrm>
        </p:grpSpPr>
        <p:sp>
          <p:nvSpPr>
            <p:cNvPr id="61" name="Rectangle 10"/>
            <p:cNvSpPr>
              <a:spLocks noChangeArrowheads="1"/>
            </p:cNvSpPr>
            <p:nvPr/>
          </p:nvSpPr>
          <p:spPr bwMode="auto">
            <a:xfrm rot="10800000" flipV="1">
              <a:off x="862842" y="2019122"/>
              <a:ext cx="2217737" cy="2197100"/>
            </a:xfrm>
            <a:prstGeom prst="rect">
              <a:avLst/>
            </a:pr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ln>
            <a:effectLst>
              <a:outerShdw blurRad="139700" dist="101600" dir="8100000" algn="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zh-CN" altLang="en-US" sz="2400" kern="0" dirty="0">
                <a:solidFill>
                  <a:prstClr val="white"/>
                </a:solidFill>
                <a:cs typeface="+mn-ea"/>
                <a:sym typeface="+mn-lt"/>
              </a:endParaRPr>
            </a:p>
          </p:txBody>
        </p:sp>
        <p:sp>
          <p:nvSpPr>
            <p:cNvPr id="62" name="AutoShape 11"/>
            <p:cNvSpPr>
              <a:spLocks noChangeArrowheads="1"/>
            </p:cNvSpPr>
            <p:nvPr/>
          </p:nvSpPr>
          <p:spPr bwMode="auto">
            <a:xfrm rot="10800000">
              <a:off x="613599" y="4270196"/>
              <a:ext cx="2717800" cy="330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99000">
                  <a:srgbClr val="1D343C"/>
                </a:gs>
                <a:gs pos="2000">
                  <a:schemeClr val="bg1">
                    <a:lumMod val="95000"/>
                  </a:schemeClr>
                </a:gs>
              </a:gsLst>
              <a:lin ang="5400000" scaled="0"/>
            </a:gradFill>
            <a:ln>
              <a:noFill/>
            </a:ln>
            <a:effectLst/>
          </p:spPr>
          <p:txBody>
            <a:bodyPr wrap="none" anchor="ctr"/>
            <a:lstStyle/>
            <a:p>
              <a:pPr>
                <a:defRPr/>
              </a:pPr>
              <a:endParaRPr lang="zh-CN" altLang="en-US" sz="2400" kern="0" dirty="0">
                <a:solidFill>
                  <a:sysClr val="windowText" lastClr="000000"/>
                </a:solidFill>
                <a:cs typeface="+mn-ea"/>
                <a:sym typeface="+mn-lt"/>
              </a:endParaRPr>
            </a:p>
          </p:txBody>
        </p:sp>
      </p:grpSp>
      <p:sp>
        <p:nvSpPr>
          <p:cNvPr id="63" name="矩形 62"/>
          <p:cNvSpPr/>
          <p:nvPr/>
        </p:nvSpPr>
        <p:spPr>
          <a:xfrm>
            <a:off x="4216540" y="1864133"/>
            <a:ext cx="7521303" cy="3658119"/>
          </a:xfrm>
          <a:prstGeom prst="rect">
            <a:avLst/>
          </a:prstGeom>
          <a:solidFill>
            <a:srgbClr val="B5221B"/>
          </a:solidFill>
          <a:ln w="34925" cap="flat" cmpd="sng" algn="ctr">
            <a:solidFill>
              <a:sysClr val="window" lastClr="FFFFFF">
                <a:lumMod val="95000"/>
              </a:sysClr>
            </a:solidFill>
            <a:prstDash val="solid"/>
          </a:ln>
          <a:effectLst>
            <a:innerShdw blurRad="317500" dist="76200">
              <a:prstClr val="black">
                <a:alpha val="50000"/>
              </a:prstClr>
            </a:innerShdw>
          </a:effectLst>
        </p:spPr>
        <p:txBody>
          <a:bodyPr lIns="91440" tIns="45720" rIns="91440" bIns="45720" rtlCol="0" anchor="ctr"/>
          <a:lstStyle/>
          <a:p>
            <a:pPr algn="ctr" defTabSz="1219200">
              <a:defRPr/>
            </a:pPr>
            <a:endParaRPr lang="zh-CN" altLang="en-US" sz="2400" kern="0">
              <a:solidFill>
                <a:prstClr val="white"/>
              </a:solidFill>
              <a:cs typeface="+mn-ea"/>
              <a:sym typeface="+mn-lt"/>
            </a:endParaRPr>
          </a:p>
        </p:txBody>
      </p:sp>
      <p:sp>
        <p:nvSpPr>
          <p:cNvPr id="76" name="原创设计师QQ598969553        _11"/>
          <p:cNvSpPr txBox="1"/>
          <p:nvPr/>
        </p:nvSpPr>
        <p:spPr>
          <a:xfrm>
            <a:off x="4642024" y="2167157"/>
            <a:ext cx="6853290" cy="2862298"/>
          </a:xfrm>
          <a:prstGeom prst="rect">
            <a:avLst/>
          </a:prstGeom>
          <a:noFill/>
        </p:spPr>
        <p:txBody>
          <a:bodyPr wrap="square" lIns="91416" tIns="45708" rIns="91416" bIns="45708" rtlCol="0">
            <a:spAutoFit/>
          </a:bodyPr>
          <a:lstStyle/>
          <a:p>
            <a:pPr defTabSz="1219200">
              <a:lnSpc>
                <a:spcPct val="150000"/>
              </a:lnSpc>
            </a:pPr>
            <a:r>
              <a:rPr lang="zh-CN" altLang="en-US" sz="2400" dirty="0">
                <a:solidFill>
                  <a:schemeClr val="bg1"/>
                </a:solidFill>
              </a:rPr>
              <a:t>    </a:t>
            </a:r>
            <a:r>
              <a:rPr lang="zh-CN" altLang="en-US" sz="2400" b="1" u="sng" dirty="0">
                <a:solidFill>
                  <a:schemeClr val="bg1"/>
                </a:solidFill>
              </a:rPr>
              <a:t>中国共产党思想理论资源数据库</a:t>
            </a:r>
            <a:r>
              <a:rPr lang="zh-CN" altLang="en-US" sz="2400" dirty="0">
                <a:solidFill>
                  <a:schemeClr val="bg1"/>
                </a:solidFill>
              </a:rPr>
              <a:t>是党和国家重大马克思主义数字传播工程，是在中宣部和原国家新闻出版广电总局有力指导下，由人民出版社开发建成，被党政干部和专家学者称为</a:t>
            </a:r>
            <a:r>
              <a:rPr lang="zh-CN" altLang="en-US" sz="2400" b="1" dirty="0">
                <a:solidFill>
                  <a:schemeClr val="bg1"/>
                </a:solidFill>
                <a:cs typeface="+mn-ea"/>
                <a:sym typeface="+mn-lt"/>
              </a:rPr>
              <a:t>“</a:t>
            </a:r>
            <a:r>
              <a:rPr lang="zh-CN" altLang="en-US" sz="2400" b="1" u="sng" dirty="0">
                <a:solidFill>
                  <a:schemeClr val="bg1"/>
                </a:solidFill>
                <a:cs typeface="+mn-ea"/>
                <a:sym typeface="+mn-lt"/>
              </a:rPr>
              <a:t>用科学技术传播中国化马克思主义的重大创新工程</a:t>
            </a:r>
            <a:r>
              <a:rPr lang="zh-CN" altLang="en-US" sz="2400" b="1" dirty="0">
                <a:solidFill>
                  <a:schemeClr val="bg1"/>
                </a:solidFill>
                <a:cs typeface="+mn-ea"/>
                <a:sym typeface="+mn-lt"/>
              </a:rPr>
              <a:t>”。</a:t>
            </a:r>
            <a:endParaRPr lang="en-US" altLang="zh-CN" sz="2400" b="1" dirty="0">
              <a:solidFill>
                <a:schemeClr val="bg1"/>
              </a:solidFill>
              <a:cs typeface="+mn-ea"/>
              <a:sym typeface="+mn-lt"/>
            </a:endParaRPr>
          </a:p>
        </p:txBody>
      </p:sp>
      <p:pic>
        <p:nvPicPr>
          <p:cNvPr id="12" name="图片 11" descr="E:\党员小书包宣传\社徽 (2).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832162" y="5538372"/>
            <a:ext cx="1359837" cy="1205943"/>
          </a:xfrm>
          <a:prstGeom prst="rect">
            <a:avLst/>
          </a:prstGeom>
          <a:noFill/>
          <a:ln>
            <a:noFill/>
          </a:ln>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21200" t="27912" r="21023" b="34044"/>
          <a:stretch>
            <a:fillRect/>
          </a:stretch>
        </p:blipFill>
        <p:spPr>
          <a:xfrm>
            <a:off x="1036288" y="2292555"/>
            <a:ext cx="2973131" cy="20575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323253"/>
            <a:ext cx="4129604" cy="332398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最下面是和关键字有关的</a:t>
            </a:r>
            <a:r>
              <a:rPr lang="zh-CN" altLang="zh-CN" sz="2000" b="1" dirty="0"/>
              <a:t>全部搜索结果</a:t>
            </a:r>
            <a:r>
              <a:rPr lang="zh-CN" altLang="zh-CN" sz="2000" dirty="0"/>
              <a:t>，用户可以点击相应“</a:t>
            </a:r>
            <a:r>
              <a:rPr lang="zh-CN" altLang="zh-CN" sz="2000" b="1" dirty="0"/>
              <a:t>定点词</a:t>
            </a:r>
            <a:r>
              <a:rPr lang="zh-CN" altLang="zh-CN" sz="2000" dirty="0"/>
              <a:t>”或使用“</a:t>
            </a:r>
            <a:r>
              <a:rPr lang="zh-CN" altLang="zh-CN" sz="2000" b="1" dirty="0"/>
              <a:t>二次检索</a:t>
            </a:r>
            <a:r>
              <a:rPr lang="zh-CN" altLang="zh-CN" sz="2000" dirty="0"/>
              <a:t>”功能，缩小查询结果的范围。</a:t>
            </a:r>
            <a:endParaRPr lang="zh-CN" altLang="zh-CN" sz="2000" dirty="0"/>
          </a:p>
          <a:p>
            <a:pPr lvl="0" fontAlgn="base">
              <a:lnSpc>
                <a:spcPct val="150000"/>
              </a:lnSpc>
              <a:spcBef>
                <a:spcPct val="0"/>
              </a:spcBef>
              <a:spcAft>
                <a:spcPct val="0"/>
              </a:spcAft>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731851" y="765165"/>
            <a:ext cx="7371978" cy="54918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1861591"/>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在搜索结果中，点击出处</a:t>
            </a:r>
            <a:r>
              <a:rPr lang="zh-CN" altLang="zh-CN" sz="2000" b="1" dirty="0"/>
              <a:t>，</a:t>
            </a:r>
            <a:r>
              <a:rPr lang="zh-CN" altLang="zh-CN" sz="2000" dirty="0"/>
              <a:t>即可打开搜索结果所在书目的当前页。</a:t>
            </a:r>
            <a:endParaRPr lang="en-US" altLang="zh-CN" sz="2000" dirty="0"/>
          </a:p>
          <a:p>
            <a:pPr fontAlgn="base">
              <a:lnSpc>
                <a:spcPct val="150000"/>
              </a:lnSpc>
              <a:spcBef>
                <a:spcPct val="0"/>
              </a:spcBef>
              <a:spcAft>
                <a:spcPct val="0"/>
              </a:spcAft>
            </a:pPr>
            <a:r>
              <a:rPr lang="zh-CN" altLang="en-US" sz="2000" dirty="0"/>
              <a:t>点击“查看本书全部结果”，可以查看在该出处图书内所有关于该范围词的检索结果。</a:t>
            </a:r>
            <a:endParaRPr lang="en-US" altLang="zh-CN" sz="2000" dirty="0"/>
          </a:p>
          <a:p>
            <a:pPr fontAlgn="base">
              <a:lnSpc>
                <a:spcPct val="150000"/>
              </a:lnSpc>
              <a:spcBef>
                <a:spcPct val="0"/>
              </a:spcBef>
              <a:spcAft>
                <a:spcPct val="0"/>
              </a:spcAft>
            </a:pPr>
            <a:endParaRPr lang="zh-CN" altLang="zh-CN" sz="2000" dirty="0"/>
          </a:p>
          <a:p>
            <a:pPr lvl="0" fontAlgn="base">
              <a:lnSpc>
                <a:spcPct val="150000"/>
              </a:lnSpc>
              <a:spcBef>
                <a:spcPct val="0"/>
              </a:spcBef>
              <a:spcAft>
                <a:spcPct val="0"/>
              </a:spcAft>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5272134" y="720000"/>
            <a:ext cx="6393125" cy="55272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1861593"/>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用于把所要引用的经典论述与原著电子书进行自动比对，迅速发现引文对错</a:t>
            </a:r>
            <a:r>
              <a:rPr lang="zh-CN" altLang="en-US" sz="2000" dirty="0"/>
              <a:t>，保证引文和出处的准确</a:t>
            </a:r>
            <a:r>
              <a:rPr lang="zh-CN" altLang="zh-CN" sz="2000" dirty="0"/>
              <a:t>。</a:t>
            </a:r>
            <a:endParaRPr lang="en-US" altLang="zh-CN" sz="2000" dirty="0"/>
          </a:p>
          <a:p>
            <a:pPr fontAlgn="base">
              <a:lnSpc>
                <a:spcPct val="150000"/>
              </a:lnSpc>
              <a:spcBef>
                <a:spcPct val="0"/>
              </a:spcBef>
              <a:spcAft>
                <a:spcPct val="0"/>
              </a:spcAft>
            </a:pPr>
            <a:r>
              <a:rPr lang="zh-CN" altLang="en-US" sz="2000" dirty="0"/>
              <a:t>将需要比对的内容输入到对话框内，点击“校对”</a:t>
            </a:r>
            <a:r>
              <a:rPr lang="zh-CN" altLang="zh-CN" sz="2000" dirty="0"/>
              <a:t>按钮即可自动列出比对目标内容，并显示引文与原文是否一致</a:t>
            </a:r>
            <a:r>
              <a:rPr lang="zh-CN" altLang="en-US" sz="2000" dirty="0"/>
              <a:t>。</a:t>
            </a:r>
            <a:endParaRPr lang="zh-CN" altLang="zh-CN" sz="2000" dirty="0"/>
          </a:p>
          <a:p>
            <a:pPr lvl="0" fontAlgn="base">
              <a:lnSpc>
                <a:spcPct val="150000"/>
              </a:lnSpc>
              <a:spcBef>
                <a:spcPct val="0"/>
              </a:spcBef>
              <a:spcAft>
                <a:spcPct val="0"/>
              </a:spcAft>
            </a:pP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513089" y="867161"/>
            <a:ext cx="7708694" cy="436008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784923"/>
            <a:ext cx="4129604" cy="240065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zh-CN" sz="2000" dirty="0"/>
              <a:t>校对结果中，</a:t>
            </a:r>
            <a:r>
              <a:rPr lang="zh-CN" altLang="zh-CN" sz="2000" b="1" dirty="0"/>
              <a:t>蓝颜色</a:t>
            </a:r>
            <a:r>
              <a:rPr lang="zh-CN" altLang="zh-CN" sz="2000" dirty="0"/>
              <a:t>字为引文中的缺字，</a:t>
            </a:r>
            <a:r>
              <a:rPr lang="zh-CN" altLang="zh-CN" sz="2000" b="1" dirty="0"/>
              <a:t>红颜色字</a:t>
            </a:r>
            <a:r>
              <a:rPr lang="zh-CN" altLang="zh-CN" sz="2000" dirty="0"/>
              <a:t>为引文中的多字，蓝红同一处出现表明有错字，须补进蓝字、删除红字。</a:t>
            </a:r>
            <a:endParaRPr kumimoji="0" lang="en-US" altLang="zh-CN"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513089" y="867161"/>
            <a:ext cx="7490308" cy="44069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554093"/>
            <a:ext cx="4129604" cy="286232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在校对结果中，可以通过点击</a:t>
            </a:r>
            <a:r>
              <a:rPr lang="zh-CN" altLang="zh-CN" sz="2000" b="1" dirty="0"/>
              <a:t>复制引文</a:t>
            </a:r>
            <a:r>
              <a:rPr lang="zh-CN" altLang="zh-CN" sz="2000" dirty="0"/>
              <a:t>或</a:t>
            </a:r>
            <a:r>
              <a:rPr lang="zh-CN" altLang="zh-CN" sz="2000" b="1" dirty="0"/>
              <a:t>翻阅原书</a:t>
            </a:r>
            <a:r>
              <a:rPr lang="zh-CN" altLang="zh-CN" sz="2000" dirty="0"/>
              <a:t>实现正确引文的复制和原书查看。</a:t>
            </a:r>
            <a:endParaRPr lang="zh-CN" altLang="zh-CN" sz="2000" dirty="0"/>
          </a:p>
          <a:p>
            <a:pPr lvl="0" fontAlgn="base">
              <a:lnSpc>
                <a:spcPct val="150000"/>
              </a:lnSpc>
              <a:spcBef>
                <a:spcPct val="0"/>
              </a:spcBef>
              <a:spcAft>
                <a:spcPct val="0"/>
              </a:spcAft>
            </a:pPr>
            <a:r>
              <a:rPr kumimoji="0" lang="zh-CN" altLang="en-US" sz="2000" b="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通过点击</a:t>
            </a:r>
            <a:r>
              <a:rPr kumimoji="0" lang="zh-CN" altLang="en-US" sz="2000" b="1"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查看本书全部结果</a:t>
            </a:r>
            <a:r>
              <a:rPr kumimoji="0" lang="zh-CN" altLang="en-US" sz="2000"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可以浏览该出处图书内相似的引文内容。</a:t>
            </a:r>
            <a:endParaRPr kumimoji="0" lang="en-US" altLang="zh-CN" sz="2000" b="1" i="0" u="none" strike="noStrike" cap="none" normalizeH="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4797952" y="1088330"/>
            <a:ext cx="7394047" cy="4628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61653" y="-13302"/>
            <a:ext cx="10030347" cy="6907090"/>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6"/>
          <p:cNvSpPr/>
          <p:nvPr/>
        </p:nvSpPr>
        <p:spPr>
          <a:xfrm>
            <a:off x="717549" y="0"/>
            <a:ext cx="3222625" cy="684469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788391" y="2112842"/>
            <a:ext cx="1729962" cy="1015663"/>
          </a:xfrm>
          <a:prstGeom prst="rect">
            <a:avLst/>
          </a:prstGeom>
          <a:effectLst>
            <a:outerShdw blurRad="63500" sx="102000" sy="102000" algn="ctr" rotWithShape="0">
              <a:prstClr val="black">
                <a:alpha val="40000"/>
              </a:prstClr>
            </a:outerShdw>
          </a:effectLst>
        </p:spPr>
        <p:txBody>
          <a:bodyPr wrap="none">
            <a:spAutoFit/>
          </a:bodyPr>
          <a:lstStyle/>
          <a:p>
            <a:pPr lvl="0" algn="ctr">
              <a:defRPr/>
            </a:pPr>
            <a:r>
              <a:rPr lang="zh-CN" altLang="en-US" sz="6000" b="1" dirty="0">
                <a:solidFill>
                  <a:schemeClr val="bg1">
                    <a:alpha val="88000"/>
                  </a:schemeClr>
                </a:solidFill>
                <a:effectLst>
                  <a:outerShdw blurRad="38100" dist="38100" dir="2700000" algn="tl">
                    <a:srgbClr val="000000">
                      <a:alpha val="43137"/>
                    </a:srgbClr>
                  </a:outerShdw>
                </a:effectLst>
                <a:cs typeface="+mn-ea"/>
                <a:sym typeface="+mn-lt"/>
              </a:rPr>
              <a:t>结束</a:t>
            </a:r>
            <a:endParaRPr lang="zh-CN" altLang="en-US" sz="60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573949" y="3523648"/>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6520799" y="5329599"/>
            <a:ext cx="2980244" cy="535185"/>
            <a:chOff x="5909921" y="5579999"/>
            <a:chExt cx="2980244" cy="535185"/>
          </a:xfrm>
        </p:grpSpPr>
        <p:grpSp>
          <p:nvGrpSpPr>
            <p:cNvPr id="35" name="组合 34"/>
            <p:cNvGrpSpPr/>
            <p:nvPr/>
          </p:nvGrpSpPr>
          <p:grpSpPr>
            <a:xfrm>
              <a:off x="5909921" y="5579999"/>
              <a:ext cx="535185" cy="535185"/>
              <a:chOff x="12616192" y="2863343"/>
              <a:chExt cx="1080195" cy="1080195"/>
            </a:xfrm>
          </p:grpSpPr>
          <p:sp>
            <p:nvSpPr>
              <p:cNvPr id="29" name="圆角矩形 3"/>
              <p:cNvSpPr/>
              <p:nvPr/>
            </p:nvSpPr>
            <p:spPr>
              <a:xfrm>
                <a:off x="12616192" y="2863343"/>
                <a:ext cx="1080195" cy="1080195"/>
              </a:xfrm>
              <a:prstGeom prst="roundRect">
                <a:avLst>
                  <a:gd name="adj" fmla="val 9613"/>
                </a:avLst>
              </a:prstGeom>
              <a:solidFill>
                <a:srgbClr val="B52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KSO_Shape"/>
              <p:cNvSpPr/>
              <p:nvPr/>
            </p:nvSpPr>
            <p:spPr bwMode="auto">
              <a:xfrm>
                <a:off x="12771140" y="3017649"/>
                <a:ext cx="770298" cy="771582"/>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sp>
          <p:nvSpPr>
            <p:cNvPr id="27" name="TextBox 16"/>
            <p:cNvSpPr txBox="1"/>
            <p:nvPr/>
          </p:nvSpPr>
          <p:spPr>
            <a:xfrm>
              <a:off x="6346613" y="5647536"/>
              <a:ext cx="2543552" cy="398780"/>
            </a:xfrm>
            <a:prstGeom prst="rect">
              <a:avLst/>
            </a:prstGeom>
            <a:noFill/>
          </p:spPr>
          <p:txBody>
            <a:bodyPr wrap="square" rtlCol="0">
              <a:spAutoFit/>
            </a:bodyPr>
            <a:lstStyle/>
            <a:p>
              <a:pPr algn="ctr">
                <a:defRPr/>
              </a:pP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时间：</a:t>
              </a:r>
              <a:r>
                <a:rPr kumimoji="0" lang="en-US" altLang="zh-CN" sz="2000" b="0" i="0" u="none" strike="noStrike" kern="0" cap="none" spc="0" normalizeH="0" baseline="0" noProof="0" dirty="0">
                  <a:ln>
                    <a:noFill/>
                  </a:ln>
                  <a:solidFill>
                    <a:schemeClr val="bg1">
                      <a:lumMod val="75000"/>
                    </a:schemeClr>
                  </a:solidFill>
                  <a:effectLst/>
                  <a:uLnTx/>
                  <a:uFillTx/>
                  <a:cs typeface="+mn-ea"/>
                  <a:sym typeface="+mn-lt"/>
                </a:rPr>
                <a:t>2025</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年</a:t>
              </a:r>
              <a:r>
                <a:rPr kumimoji="0" lang="en-US" altLang="zh-CN" sz="2000" b="0" i="0" u="none" strike="noStrike" kern="0" cap="none" spc="0" normalizeH="0" baseline="0" noProof="0" dirty="0">
                  <a:ln>
                    <a:noFill/>
                  </a:ln>
                  <a:solidFill>
                    <a:schemeClr val="bg1">
                      <a:lumMod val="75000"/>
                    </a:schemeClr>
                  </a:solidFill>
                  <a:effectLst/>
                  <a:uLnTx/>
                  <a:uFillTx/>
                  <a:cs typeface="+mn-ea"/>
                  <a:sym typeface="+mn-lt"/>
                </a:rPr>
                <a:t>3</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月</a:t>
              </a:r>
              <a:endParaRPr lang="zh-CN" altLang="en-US" sz="2000" kern="0" dirty="0">
                <a:solidFill>
                  <a:schemeClr val="bg1">
                    <a:lumMod val="7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1" name="矩形 10"/>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5" name="矩形 4"/>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7" name="原创设计师QQ598969553        _12"/>
          <p:cNvSpPr txBox="1"/>
          <p:nvPr/>
        </p:nvSpPr>
        <p:spPr>
          <a:xfrm>
            <a:off x="7854061" y="3715411"/>
            <a:ext cx="4241800" cy="589048"/>
          </a:xfrm>
          <a:prstGeom prst="rect">
            <a:avLst/>
          </a:prstGeom>
          <a:noFill/>
        </p:spPr>
        <p:txBody>
          <a:bodyPr wrap="square" lIns="91416" tIns="45708" rIns="91416" bIns="45708" rtlCol="0">
            <a:spAutoFit/>
          </a:bodyPr>
          <a:lstStyle/>
          <a:p>
            <a:pPr defTabSz="1219200">
              <a:lnSpc>
                <a:spcPct val="150000"/>
              </a:lnSpc>
            </a:pPr>
            <a:r>
              <a:rPr lang="zh-CN" altLang="en-US" sz="2400" dirty="0"/>
              <a:t>网址：</a:t>
            </a:r>
            <a:r>
              <a:rPr lang="zh-CN" altLang="zh-CN" sz="2400" dirty="0"/>
              <a:t>https://data.lilun.cn/</a:t>
            </a:r>
            <a:endParaRPr lang="zh-CN" altLang="zh-CN" sz="2400" dirty="0"/>
          </a:p>
        </p:txBody>
      </p:sp>
      <p:grpSp>
        <p:nvGrpSpPr>
          <p:cNvPr id="15" name="组合 14"/>
          <p:cNvGrpSpPr/>
          <p:nvPr/>
        </p:nvGrpSpPr>
        <p:grpSpPr>
          <a:xfrm>
            <a:off x="8000365" y="1627505"/>
            <a:ext cx="3129915" cy="584835"/>
            <a:chOff x="1132631" y="4981807"/>
            <a:chExt cx="1908970" cy="432713"/>
          </a:xfrm>
        </p:grpSpPr>
        <p:sp>
          <p:nvSpPr>
            <p:cNvPr id="16" name="圆角矩形 11"/>
            <p:cNvSpPr/>
            <p:nvPr/>
          </p:nvSpPr>
          <p:spPr>
            <a:xfrm>
              <a:off x="1132631" y="4981807"/>
              <a:ext cx="1908970" cy="432713"/>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TextBox 11"/>
            <p:cNvSpPr txBox="1"/>
            <p:nvPr/>
          </p:nvSpPr>
          <p:spPr>
            <a:xfrm>
              <a:off x="1280604" y="5024985"/>
              <a:ext cx="1625267" cy="340626"/>
            </a:xfrm>
            <a:prstGeom prst="rect">
              <a:avLst/>
            </a:prstGeom>
            <a:noFill/>
          </p:spPr>
          <p:txBody>
            <a:bodyPr wrap="square" rtlCol="0">
              <a:spAutoFit/>
            </a:bodyPr>
            <a:lstStyle/>
            <a:p>
              <a:pPr algn="ctr"/>
              <a:r>
                <a:rPr lang="zh-CN" altLang="en-US" sz="2400" b="1" dirty="0">
                  <a:solidFill>
                    <a:srgbClr val="C00000"/>
                  </a:solidFill>
                  <a:cs typeface="+mn-ea"/>
                  <a:sym typeface="+mn-lt"/>
                </a:rPr>
                <a:t>图 书 库</a:t>
              </a:r>
              <a:endParaRPr lang="zh-CN" altLang="en-US" sz="2400" b="1" dirty="0">
                <a:solidFill>
                  <a:srgbClr val="C00000"/>
                </a:solidFill>
                <a:cs typeface="+mn-ea"/>
                <a:sym typeface="+mn-lt"/>
              </a:endParaRPr>
            </a:p>
          </p:txBody>
        </p:sp>
      </p:grpSp>
      <p:grpSp>
        <p:nvGrpSpPr>
          <p:cNvPr id="13" name="组合 12"/>
          <p:cNvGrpSpPr/>
          <p:nvPr/>
        </p:nvGrpSpPr>
        <p:grpSpPr>
          <a:xfrm>
            <a:off x="8010400" y="2577720"/>
            <a:ext cx="3129915" cy="584835"/>
            <a:chOff x="1138752" y="5195298"/>
            <a:chExt cx="1908970" cy="432713"/>
          </a:xfrm>
        </p:grpSpPr>
        <p:sp>
          <p:nvSpPr>
            <p:cNvPr id="14" name="圆角矩形 11"/>
            <p:cNvSpPr/>
            <p:nvPr/>
          </p:nvSpPr>
          <p:spPr>
            <a:xfrm>
              <a:off x="1138752" y="5195298"/>
              <a:ext cx="1908970" cy="432713"/>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11"/>
            <p:cNvSpPr txBox="1"/>
            <p:nvPr/>
          </p:nvSpPr>
          <p:spPr>
            <a:xfrm>
              <a:off x="1280604" y="5285102"/>
              <a:ext cx="1625266" cy="341581"/>
            </a:xfrm>
            <a:prstGeom prst="rect">
              <a:avLst/>
            </a:prstGeom>
            <a:noFill/>
          </p:spPr>
          <p:txBody>
            <a:bodyPr wrap="square" rtlCol="0">
              <a:spAutoFit/>
            </a:bodyPr>
            <a:lstStyle/>
            <a:p>
              <a:pPr algn="ctr"/>
              <a:r>
                <a:rPr lang="zh-CN" altLang="en-US" sz="2400" b="1" dirty="0">
                  <a:solidFill>
                    <a:srgbClr val="C00000"/>
                  </a:solidFill>
                  <a:cs typeface="+mn-ea"/>
                  <a:sym typeface="+mn-lt"/>
                </a:rPr>
                <a:t>知识库</a:t>
              </a:r>
              <a:endParaRPr lang="zh-CN" altLang="en-US" sz="2400" b="1" dirty="0">
                <a:solidFill>
                  <a:srgbClr val="C00000"/>
                </a:solidFill>
                <a:cs typeface="+mn-ea"/>
                <a:sym typeface="+mn-lt"/>
              </a:endParaRPr>
            </a:p>
          </p:txBody>
        </p:sp>
      </p:grpSp>
      <p:pic>
        <p:nvPicPr>
          <p:cNvPr id="3" name="图片 2"/>
          <p:cNvPicPr>
            <a:picLocks noChangeAspect="1"/>
          </p:cNvPicPr>
          <p:nvPr/>
        </p:nvPicPr>
        <p:blipFill>
          <a:blip r:embed="rId1"/>
          <a:stretch>
            <a:fillRect/>
          </a:stretch>
        </p:blipFill>
        <p:spPr>
          <a:xfrm>
            <a:off x="16154" y="720000"/>
            <a:ext cx="7405723" cy="61508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030295" y="1003550"/>
            <a:ext cx="10044324" cy="1977041"/>
            <a:chOff x="646708" y="1017161"/>
            <a:chExt cx="7845503" cy="1544243"/>
          </a:xfrm>
        </p:grpSpPr>
        <p:sp>
          <p:nvSpPr>
            <p:cNvPr id="12" name="PA_TextPlaceholder 3"/>
            <p:cNvSpPr txBox="1"/>
            <p:nvPr>
              <p:custDataLst>
                <p:tags r:id="rId1"/>
              </p:custDataLst>
            </p:nvPr>
          </p:nvSpPr>
          <p:spPr>
            <a:xfrm>
              <a:off x="1523379" y="1487856"/>
              <a:ext cx="2644407"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马克思列宁主义经典著作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14" name="PA_FooterText "/>
            <p:cNvSpPr txBox="1"/>
            <p:nvPr>
              <p:custDataLst>
                <p:tags r:id="rId2"/>
              </p:custDataLst>
            </p:nvPr>
          </p:nvSpPr>
          <p:spPr>
            <a:xfrm>
              <a:off x="646708" y="1017161"/>
              <a:ext cx="7759889" cy="240401"/>
            </a:xfrm>
            <a:prstGeom prst="rect">
              <a:avLst/>
            </a:prstGeom>
            <a:noFill/>
          </p:spPr>
          <p:txBody>
            <a:bodyPr wrap="square" lIns="0" tIns="0" rIns="0" bIns="0" rtlCol="0">
              <a:spAutoFit/>
            </a:bodyPr>
            <a:lstStyle/>
            <a:p>
              <a:pPr algn="ctr"/>
              <a:r>
                <a:rPr lang="zh-CN" altLang="en-US" sz="2000" dirty="0">
                  <a:latin typeface="华文仿宋" panose="02010600040101010101" pitchFamily="2" charset="-122"/>
                  <a:ea typeface="华文仿宋" panose="02010600040101010101" pitchFamily="2" charset="-122"/>
                </a:rPr>
                <a:t>数据库覆盖建党以来所有公开出版：</a:t>
              </a:r>
              <a:endParaRPr lang="en-US" sz="20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cxnSp>
          <p:nvCxnSpPr>
            <p:cNvPr id="15" name="PA_StraightLinebuttom "/>
            <p:cNvCxnSpPr/>
            <p:nvPr>
              <p:custDataLst>
                <p:tags r:id="rId3"/>
              </p:custDataLst>
            </p:nvPr>
          </p:nvCxnSpPr>
          <p:spPr>
            <a:xfrm>
              <a:off x="719811" y="2561404"/>
              <a:ext cx="7772400" cy="0"/>
            </a:xfrm>
            <a:prstGeom prst="line">
              <a:avLst/>
            </a:prstGeom>
            <a:ln w="19050">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6" name="PA_TextPlaceholder 3"/>
            <p:cNvSpPr txBox="1"/>
            <p:nvPr>
              <p:custDataLst>
                <p:tags r:id="rId4"/>
              </p:custDataLst>
            </p:nvPr>
          </p:nvSpPr>
          <p:spPr>
            <a:xfrm>
              <a:off x="5752976" y="2145152"/>
              <a:ext cx="961602"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法律法规</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18" name="PA_TextPlaceholder 3"/>
            <p:cNvSpPr txBox="1"/>
            <p:nvPr>
              <p:custDataLst>
                <p:tags r:id="rId5"/>
              </p:custDataLst>
            </p:nvPr>
          </p:nvSpPr>
          <p:spPr>
            <a:xfrm>
              <a:off x="1489368" y="2148818"/>
              <a:ext cx="2163606"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党和国家领导人著作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2" name="PA_TextPlaceholder 3"/>
            <p:cNvSpPr txBox="1"/>
            <p:nvPr>
              <p:custDataLst>
                <p:tags r:id="rId6"/>
              </p:custDataLst>
            </p:nvPr>
          </p:nvSpPr>
          <p:spPr>
            <a:xfrm>
              <a:off x="5747872" y="1487856"/>
              <a:ext cx="1923206"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党和国家重要文献</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6" name="PA_淘宝网chenying0907出品 45"/>
            <p:cNvSpPr>
              <a:spLocks noEditPoints="1"/>
            </p:cNvSpPr>
            <p:nvPr>
              <p:custDataLst>
                <p:tags r:id="rId7"/>
              </p:custDataLst>
            </p:nvPr>
          </p:nvSpPr>
          <p:spPr bwMode="auto">
            <a:xfrm>
              <a:off x="1120228" y="1486662"/>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7" name="PA_淘宝网chenying0907出品 45"/>
            <p:cNvSpPr>
              <a:spLocks noEditPoints="1"/>
            </p:cNvSpPr>
            <p:nvPr>
              <p:custDataLst>
                <p:tags r:id="rId8"/>
              </p:custDataLst>
            </p:nvPr>
          </p:nvSpPr>
          <p:spPr bwMode="auto">
            <a:xfrm>
              <a:off x="1123726" y="2157776"/>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8" name="PA_淘宝网chenying0907出品 45"/>
            <p:cNvSpPr>
              <a:spLocks noEditPoints="1"/>
            </p:cNvSpPr>
            <p:nvPr>
              <p:custDataLst>
                <p:tags r:id="rId9"/>
              </p:custDataLst>
            </p:nvPr>
          </p:nvSpPr>
          <p:spPr bwMode="auto">
            <a:xfrm>
              <a:off x="5353456" y="1492808"/>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9" name="PA_淘宝网chenying0907出品 45"/>
            <p:cNvSpPr>
              <a:spLocks noEditPoints="1"/>
            </p:cNvSpPr>
            <p:nvPr>
              <p:custDataLst>
                <p:tags r:id="rId10"/>
              </p:custDataLst>
            </p:nvPr>
          </p:nvSpPr>
          <p:spPr bwMode="auto">
            <a:xfrm>
              <a:off x="5353457" y="2111176"/>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grpSp>
      <p:sp>
        <p:nvSpPr>
          <p:cNvPr id="36" name="PA_FooterText "/>
          <p:cNvSpPr txBox="1"/>
          <p:nvPr>
            <p:custDataLst>
              <p:tags r:id="rId11"/>
            </p:custDataLst>
          </p:nvPr>
        </p:nvSpPr>
        <p:spPr>
          <a:xfrm>
            <a:off x="957000" y="3409465"/>
            <a:ext cx="9934715" cy="307777"/>
          </a:xfrm>
          <a:prstGeom prst="rect">
            <a:avLst/>
          </a:prstGeom>
          <a:noFill/>
        </p:spPr>
        <p:txBody>
          <a:bodyPr wrap="square" lIns="0" tIns="0" rIns="0" bIns="0" rtlCol="0">
            <a:spAutoFit/>
          </a:bodyPr>
          <a:lstStyle/>
          <a:p>
            <a:pPr algn="ctr"/>
            <a:r>
              <a:rPr lang="zh-CN" altLang="en-US" sz="2000" dirty="0">
                <a:latin typeface="华文仿宋" panose="02010600040101010101" pitchFamily="2" charset="-122"/>
                <a:ea typeface="华文仿宋" panose="02010600040101010101" pitchFamily="2" charset="-122"/>
              </a:rPr>
              <a:t>代表性收入相关学习研究材料：</a:t>
            </a:r>
            <a:endParaRPr lang="en-US" sz="20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37" name="PA_TextPlaceholder 3"/>
          <p:cNvSpPr txBox="1"/>
          <p:nvPr>
            <p:custDataLst>
              <p:tags r:id="rId12"/>
            </p:custDataLst>
          </p:nvPr>
        </p:nvSpPr>
        <p:spPr>
          <a:xfrm>
            <a:off x="1353657" y="3910479"/>
            <a:ext cx="3693319"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中国特色社会主义研究成果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39" name="PA_TextPlaceholder 3"/>
          <p:cNvSpPr txBox="1"/>
          <p:nvPr>
            <p:custDataLst>
              <p:tags r:id="rId13"/>
            </p:custDataLst>
          </p:nvPr>
        </p:nvSpPr>
        <p:spPr>
          <a:xfrm>
            <a:off x="6448171" y="3943887"/>
            <a:ext cx="1231106"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党史党建</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46" name="PA_TextPlaceholder 3"/>
          <p:cNvSpPr txBox="1"/>
          <p:nvPr>
            <p:custDataLst>
              <p:tags r:id="rId14"/>
            </p:custDataLst>
          </p:nvPr>
        </p:nvSpPr>
        <p:spPr>
          <a:xfrm>
            <a:off x="8930112" y="3933752"/>
            <a:ext cx="1231106"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a:latin typeface="华文仿宋" panose="02010600040101010101" pitchFamily="2" charset="-122"/>
                <a:ea typeface="华文仿宋" panose="02010600040101010101" pitchFamily="2" charset="-122"/>
              </a:rPr>
              <a:t>国际共运</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47" name="PA_淘宝网chenying0907出品 45"/>
          <p:cNvSpPr>
            <a:spLocks noEditPoints="1"/>
          </p:cNvSpPr>
          <p:nvPr>
            <p:custDataLst>
              <p:tags r:id="rId15"/>
            </p:custDataLst>
          </p:nvPr>
        </p:nvSpPr>
        <p:spPr bwMode="auto">
          <a:xfrm>
            <a:off x="955536" y="3904593"/>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8" name="PA_淘宝网chenying0907出品 45"/>
          <p:cNvSpPr>
            <a:spLocks noEditPoints="1"/>
          </p:cNvSpPr>
          <p:nvPr>
            <p:custDataLst>
              <p:tags r:id="rId16"/>
            </p:custDataLst>
          </p:nvPr>
        </p:nvSpPr>
        <p:spPr bwMode="auto">
          <a:xfrm>
            <a:off x="5980052" y="3955355"/>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9" name="PA_淘宝网chenying0907出品 45"/>
          <p:cNvSpPr>
            <a:spLocks noEditPoints="1"/>
          </p:cNvSpPr>
          <p:nvPr>
            <p:custDataLst>
              <p:tags r:id="rId17"/>
            </p:custDataLst>
          </p:nvPr>
        </p:nvSpPr>
        <p:spPr bwMode="auto">
          <a:xfrm>
            <a:off x="8400657" y="3904593"/>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pic>
        <p:nvPicPr>
          <p:cNvPr id="2051" name="Picture 3"/>
          <p:cNvPicPr>
            <a:picLocks noChangeAspect="1" noChangeArrowheads="1"/>
          </p:cNvPicPr>
          <p:nvPr/>
        </p:nvPicPr>
        <p:blipFill>
          <a:blip r:embed="rId18"/>
          <a:srcRect/>
          <a:stretch>
            <a:fillRect/>
          </a:stretch>
        </p:blipFill>
        <p:spPr bwMode="auto">
          <a:xfrm>
            <a:off x="2023382" y="4687206"/>
            <a:ext cx="8058150" cy="1866900"/>
          </a:xfrm>
          <a:prstGeom prst="rect">
            <a:avLst/>
          </a:prstGeom>
          <a:noFill/>
          <a:ln w="9525">
            <a:solidFill>
              <a:schemeClr val="tx2"/>
            </a:solidFill>
            <a:miter lim="800000"/>
            <a:headEnd/>
            <a:tailEnd/>
          </a:ln>
          <a:effectLst/>
        </p:spPr>
      </p:pic>
      <p:sp>
        <p:nvSpPr>
          <p:cNvPr id="30" name="矩形 29"/>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1" name="矩形 30"/>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38" name="矩形 3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2266" y="1294225"/>
            <a:ext cx="3659734" cy="3879161"/>
          </a:xfrm>
          <a:prstGeom prst="rect">
            <a:avLst/>
          </a:prstGeom>
        </p:spPr>
      </p:pic>
      <p:sp>
        <p:nvSpPr>
          <p:cNvPr id="8" name="文本框 4"/>
          <p:cNvSpPr txBox="1"/>
          <p:nvPr/>
        </p:nvSpPr>
        <p:spPr>
          <a:xfrm>
            <a:off x="4539494" y="720000"/>
            <a:ext cx="2541847" cy="646331"/>
          </a:xfrm>
          <a:prstGeom prst="rect">
            <a:avLst/>
          </a:prstGeom>
          <a:solidFill>
            <a:schemeClr val="bg1"/>
          </a:solidFill>
          <a:ln>
            <a:solidFill>
              <a:schemeClr val="bg1"/>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10" name="Rectangle"/>
          <p:cNvSpPr/>
          <p:nvPr/>
        </p:nvSpPr>
        <p:spPr>
          <a:xfrm>
            <a:off x="709850" y="1588311"/>
            <a:ext cx="3239386" cy="4508763"/>
          </a:xfrm>
          <a:prstGeom prst="rect">
            <a:avLst/>
          </a:prstGeom>
          <a:no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5" name="Rounded Rectangle"/>
          <p:cNvSpPr/>
          <p:nvPr/>
        </p:nvSpPr>
        <p:spPr>
          <a:xfrm>
            <a:off x="685951" y="1294225"/>
            <a:ext cx="2681362"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34" name="矩形 33"/>
          <p:cNvSpPr/>
          <p:nvPr/>
        </p:nvSpPr>
        <p:spPr>
          <a:xfrm>
            <a:off x="710140" y="1357479"/>
            <a:ext cx="2483372" cy="461665"/>
          </a:xfrm>
          <a:prstGeom prst="rect">
            <a:avLst/>
          </a:prstGeom>
        </p:spPr>
        <p:txBody>
          <a:bodyPr wrap="none">
            <a:spAutoFit/>
          </a:bodyPr>
          <a:lstStyle/>
          <a:p>
            <a:r>
              <a:rPr lang="en-US" altLang="zh-CN" sz="2400" b="1" dirty="0">
                <a:solidFill>
                  <a:schemeClr val="bg1"/>
                </a:solidFill>
                <a:latin typeface="华文仿宋" panose="02010600040101010101" pitchFamily="2" charset="-122"/>
                <a:ea typeface="华文仿宋" panose="02010600040101010101" pitchFamily="2" charset="-122"/>
              </a:rPr>
              <a:t>1</a:t>
            </a:r>
            <a:r>
              <a:rPr lang="zh-CN" altLang="en-US" sz="2400" b="1" dirty="0">
                <a:solidFill>
                  <a:schemeClr val="bg1"/>
                </a:solidFill>
                <a:latin typeface="华文仿宋" panose="02010600040101010101" pitchFamily="2" charset="-122"/>
                <a:ea typeface="华文仿宋" panose="02010600040101010101" pitchFamily="2" charset="-122"/>
              </a:rPr>
              <a:t>、内容完整权威</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36" name="TextBox 35"/>
          <p:cNvSpPr txBox="1"/>
          <p:nvPr/>
        </p:nvSpPr>
        <p:spPr>
          <a:xfrm>
            <a:off x="841829" y="1988457"/>
            <a:ext cx="2975428" cy="2809552"/>
          </a:xfrm>
          <a:prstGeom prst="rect">
            <a:avLst/>
          </a:prstGeom>
          <a:noFill/>
        </p:spPr>
        <p:txBody>
          <a:bodyPr wrap="square" rtlCol="0">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数据库严格按照党的思想理论的体系结构，对党在各个时期出版的重要著作进行梳理收录。</a:t>
            </a:r>
            <a:endParaRPr lang="zh-CN" altLang="en-US" sz="2400" dirty="0">
              <a:latin typeface="华文仿宋" panose="02010600040101010101" pitchFamily="2" charset="-122"/>
              <a:ea typeface="华文仿宋" panose="02010600040101010101" pitchFamily="2" charset="-122"/>
            </a:endParaRPr>
          </a:p>
        </p:txBody>
      </p:sp>
      <p:sp>
        <p:nvSpPr>
          <p:cNvPr id="39" name="Rounded Rectangle"/>
          <p:cNvSpPr/>
          <p:nvPr/>
        </p:nvSpPr>
        <p:spPr>
          <a:xfrm>
            <a:off x="4539494" y="5452568"/>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0" name="矩形 39"/>
          <p:cNvSpPr/>
          <p:nvPr/>
        </p:nvSpPr>
        <p:spPr>
          <a:xfrm>
            <a:off x="4563683" y="5515822"/>
            <a:ext cx="1107996" cy="461665"/>
          </a:xfrm>
          <a:prstGeom prst="rect">
            <a:avLst/>
          </a:prstGeom>
        </p:spPr>
        <p:txBody>
          <a:bodyPr wrap="none">
            <a:spAutoFit/>
          </a:bodyPr>
          <a:lstStyle/>
          <a:p>
            <a:r>
              <a:rPr lang="zh-CN" altLang="en-US" sz="2400" b="1" dirty="0">
                <a:solidFill>
                  <a:schemeClr val="bg1"/>
                </a:solidFill>
                <a:latin typeface="华文仿宋" panose="02010600040101010101" pitchFamily="2" charset="-122"/>
                <a:ea typeface="华文仿宋" panose="02010600040101010101" pitchFamily="2" charset="-122"/>
              </a:rPr>
              <a:t>原始性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41" name="Rounded Rectangle"/>
          <p:cNvSpPr/>
          <p:nvPr/>
        </p:nvSpPr>
        <p:spPr>
          <a:xfrm>
            <a:off x="6114294" y="5459825"/>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2" name="矩形 41"/>
          <p:cNvSpPr/>
          <p:nvPr/>
        </p:nvSpPr>
        <p:spPr>
          <a:xfrm>
            <a:off x="6138483" y="5523079"/>
            <a:ext cx="1107996" cy="461665"/>
          </a:xfrm>
          <a:prstGeom prst="rect">
            <a:avLst/>
          </a:prstGeom>
        </p:spPr>
        <p:txBody>
          <a:bodyPr wrap="none">
            <a:spAutoFit/>
          </a:bodyPr>
          <a:lstStyle/>
          <a:p>
            <a:r>
              <a:rPr lang="zh-CN" altLang="en-US" sz="2400" b="1" dirty="0">
                <a:solidFill>
                  <a:schemeClr val="bg1"/>
                </a:solidFill>
                <a:latin typeface="华文仿宋" panose="02010600040101010101" pitchFamily="2" charset="-122"/>
                <a:ea typeface="华文仿宋" panose="02010600040101010101" pitchFamily="2" charset="-122"/>
              </a:rPr>
              <a:t>经典性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43" name="Rounded Rectangle"/>
          <p:cNvSpPr/>
          <p:nvPr/>
        </p:nvSpPr>
        <p:spPr>
          <a:xfrm>
            <a:off x="7645552" y="5438053"/>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4" name="矩形 43"/>
          <p:cNvSpPr/>
          <p:nvPr/>
        </p:nvSpPr>
        <p:spPr>
          <a:xfrm>
            <a:off x="7669741" y="5501307"/>
            <a:ext cx="1107996" cy="461665"/>
          </a:xfrm>
          <a:prstGeom prst="rect">
            <a:avLst/>
          </a:prstGeom>
        </p:spPr>
        <p:txBody>
          <a:bodyPr wrap="none">
            <a:spAutoFit/>
          </a:bodyPr>
          <a:lstStyle/>
          <a:p>
            <a:r>
              <a:rPr lang="zh-CN" altLang="en-US" sz="2400" b="1" dirty="0">
                <a:solidFill>
                  <a:schemeClr val="bg1"/>
                </a:solidFill>
                <a:latin typeface="华文仿宋" panose="02010600040101010101" pitchFamily="2" charset="-122"/>
                <a:ea typeface="华文仿宋" panose="02010600040101010101" pitchFamily="2" charset="-122"/>
              </a:rPr>
              <a:t>规范性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2089" y="1554476"/>
            <a:ext cx="2133600" cy="3127248"/>
          </a:xfrm>
          <a:prstGeom prst="rect">
            <a:avLst/>
          </a:prstGeom>
        </p:spPr>
      </p:pic>
      <p:pic>
        <p:nvPicPr>
          <p:cNvPr id="14" name="图片 13"/>
          <p:cNvPicPr>
            <a:picLocks noChangeAspect="1"/>
          </p:cNvPicPr>
          <p:nvPr/>
        </p:nvPicPr>
        <p:blipFill>
          <a:blip r:embed="rId3"/>
          <a:stretch>
            <a:fillRect/>
          </a:stretch>
        </p:blipFill>
        <p:spPr>
          <a:xfrm>
            <a:off x="6717753" y="1554476"/>
            <a:ext cx="2091251" cy="3127248"/>
          </a:xfrm>
          <a:prstGeom prst="rect">
            <a:avLst/>
          </a:prstGeom>
        </p:spPr>
      </p:pic>
      <p:sp>
        <p:nvSpPr>
          <p:cNvPr id="22" name="矩形 21"/>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23" name="矩形 22"/>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24" name="矩形 23"/>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4408958" y="698498"/>
            <a:ext cx="2541847" cy="646331"/>
          </a:xfrm>
          <a:prstGeom prst="rect">
            <a:avLst/>
          </a:prstGeom>
          <a:solidFill>
            <a:schemeClr val="bg1"/>
          </a:solidFill>
          <a:ln>
            <a:solidFill>
              <a:schemeClr val="bg1"/>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19" name="Rectangle"/>
          <p:cNvSpPr/>
          <p:nvPr/>
        </p:nvSpPr>
        <p:spPr>
          <a:xfrm>
            <a:off x="723013" y="1475668"/>
            <a:ext cx="3239386" cy="4508763"/>
          </a:xfrm>
          <a:prstGeom prst="rect">
            <a:avLst/>
          </a:prstGeom>
          <a:no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0" name="Rounded Rectangle"/>
          <p:cNvSpPr/>
          <p:nvPr/>
        </p:nvSpPr>
        <p:spPr>
          <a:xfrm>
            <a:off x="685950" y="1294225"/>
            <a:ext cx="2782963"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1" name="矩形 20"/>
          <p:cNvSpPr/>
          <p:nvPr/>
        </p:nvSpPr>
        <p:spPr>
          <a:xfrm>
            <a:off x="710140" y="1357479"/>
            <a:ext cx="2791149" cy="461665"/>
          </a:xfrm>
          <a:prstGeom prst="rect">
            <a:avLst/>
          </a:prstGeom>
        </p:spPr>
        <p:txBody>
          <a:bodyPr wrap="none">
            <a:spAutoFit/>
          </a:bodyPr>
          <a:lstStyle/>
          <a:p>
            <a:r>
              <a:rPr lang="en-US" altLang="zh-CN" sz="2400" b="1" dirty="0">
                <a:solidFill>
                  <a:schemeClr val="bg1"/>
                </a:solidFill>
                <a:latin typeface="华文仿宋" panose="02010600040101010101" pitchFamily="2" charset="-122"/>
                <a:ea typeface="华文仿宋" panose="02010600040101010101" pitchFamily="2" charset="-122"/>
              </a:rPr>
              <a:t>2</a:t>
            </a:r>
            <a:r>
              <a:rPr lang="zh-CN" altLang="en-US" sz="2400" b="1" dirty="0">
                <a:solidFill>
                  <a:schemeClr val="bg1"/>
                </a:solidFill>
                <a:latin typeface="华文仿宋" panose="02010600040101010101" pitchFamily="2" charset="-122"/>
                <a:ea typeface="华文仿宋" panose="02010600040101010101" pitchFamily="2" charset="-122"/>
              </a:rPr>
              <a:t>、内容编校质量高</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22" name="TextBox 21"/>
          <p:cNvSpPr txBox="1"/>
          <p:nvPr/>
        </p:nvSpPr>
        <p:spPr>
          <a:xfrm>
            <a:off x="841829" y="1988457"/>
            <a:ext cx="2975428" cy="2862322"/>
          </a:xfrm>
          <a:prstGeom prst="rect">
            <a:avLst/>
          </a:prstGeom>
          <a:noFill/>
        </p:spPr>
        <p:txBody>
          <a:bodyPr wrap="square" rtlCol="0">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数据库内电子书均按照纸质图书差错率标准进行数字化加工，保留了纸质图书的原版原式的显示效果。</a:t>
            </a:r>
            <a:endParaRPr lang="zh-CN" altLang="en-US" sz="2400" dirty="0">
              <a:latin typeface="华文仿宋" panose="02010600040101010101" pitchFamily="2" charset="-122"/>
              <a:ea typeface="华文仿宋" panose="02010600040101010101" pitchFamily="2" charset="-122"/>
            </a:endParaRPr>
          </a:p>
        </p:txBody>
      </p:sp>
      <p:sp>
        <p:nvSpPr>
          <p:cNvPr id="24" name="Rounded Rectangle"/>
          <p:cNvSpPr/>
          <p:nvPr/>
        </p:nvSpPr>
        <p:spPr>
          <a:xfrm>
            <a:off x="4510489" y="5987733"/>
            <a:ext cx="3617535"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7" name="矩形 26"/>
          <p:cNvSpPr/>
          <p:nvPr/>
        </p:nvSpPr>
        <p:spPr>
          <a:xfrm>
            <a:off x="4563683" y="5999153"/>
            <a:ext cx="3570208" cy="461665"/>
          </a:xfrm>
          <a:prstGeom prst="rect">
            <a:avLst/>
          </a:prstGeom>
        </p:spPr>
        <p:txBody>
          <a:bodyPr wrap="none">
            <a:spAutoFit/>
          </a:bodyPr>
          <a:lstStyle/>
          <a:p>
            <a:r>
              <a:rPr lang="zh-CN" altLang="en-US" sz="2400" b="1" dirty="0">
                <a:solidFill>
                  <a:schemeClr val="bg1"/>
                </a:solidFill>
                <a:latin typeface="华文仿宋" panose="02010600040101010101" pitchFamily="2" charset="-122"/>
                <a:ea typeface="华文仿宋" panose="02010600040101010101" pitchFamily="2" charset="-122"/>
              </a:rPr>
              <a:t>读者可直接进行复制引用</a:t>
            </a:r>
            <a:endParaRPr lang="zh-CN" altLang="en-US" sz="2400" b="1" dirty="0">
              <a:solidFill>
                <a:schemeClr val="bg1"/>
              </a:solidFill>
              <a:latin typeface="华文仿宋" panose="02010600040101010101" pitchFamily="2" charset="-122"/>
              <a:ea typeface="华文仿宋" panose="02010600040101010101" pitchFamily="2" charset="-122"/>
            </a:endParaRPr>
          </a:p>
        </p:txBody>
      </p:sp>
      <p:pic>
        <p:nvPicPr>
          <p:cNvPr id="10" name="图片 9"/>
          <p:cNvPicPr>
            <a:picLocks noChangeAspect="1"/>
          </p:cNvPicPr>
          <p:nvPr/>
        </p:nvPicPr>
        <p:blipFill>
          <a:blip r:embed="rId1"/>
          <a:stretch>
            <a:fillRect/>
          </a:stretch>
        </p:blipFill>
        <p:spPr>
          <a:xfrm>
            <a:off x="4408958" y="1475668"/>
            <a:ext cx="3374082" cy="4358409"/>
          </a:xfrm>
          <a:prstGeom prst="rect">
            <a:avLst/>
          </a:prstGeom>
        </p:spPr>
      </p:pic>
      <p:pic>
        <p:nvPicPr>
          <p:cNvPr id="11" name="图片 10"/>
          <p:cNvPicPr>
            <a:picLocks noChangeAspect="1"/>
          </p:cNvPicPr>
          <p:nvPr/>
        </p:nvPicPr>
        <p:blipFill>
          <a:blip r:embed="rId2"/>
          <a:stretch>
            <a:fillRect/>
          </a:stretch>
        </p:blipFill>
        <p:spPr>
          <a:xfrm>
            <a:off x="8128024" y="1475668"/>
            <a:ext cx="3224009" cy="4352412"/>
          </a:xfrm>
          <a:prstGeom prst="rect">
            <a:avLst/>
          </a:prstGeom>
        </p:spPr>
      </p:pic>
      <p:sp>
        <p:nvSpPr>
          <p:cNvPr id="17" name="矩形 16"/>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8" name="矩形 17"/>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23" name="矩形 22"/>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915853" y="947496"/>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6" name="Rectangle"/>
          <p:cNvSpPr/>
          <p:nvPr/>
        </p:nvSpPr>
        <p:spPr>
          <a:xfrm>
            <a:off x="7877907" y="1273432"/>
            <a:ext cx="3520392" cy="4736447"/>
          </a:xfrm>
          <a:prstGeom prst="rect">
            <a:avLst/>
          </a:prstGeom>
          <a:solidFill>
            <a:srgbClr val="C00000"/>
          </a:solid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31" name="Rounded Rectangle"/>
          <p:cNvSpPr/>
          <p:nvPr/>
        </p:nvSpPr>
        <p:spPr>
          <a:xfrm>
            <a:off x="7877907" y="916852"/>
            <a:ext cx="2543350" cy="520503"/>
          </a:xfrm>
          <a:prstGeom prst="roundRect">
            <a:avLst>
              <a:gd name="adj" fmla="val 5795"/>
            </a:avLst>
          </a:prstGeom>
          <a:solidFill>
            <a:srgbClr val="FFFFFF"/>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9" name="TextBox 18"/>
          <p:cNvSpPr txBox="1"/>
          <p:nvPr/>
        </p:nvSpPr>
        <p:spPr>
          <a:xfrm>
            <a:off x="7852228" y="943428"/>
            <a:ext cx="2525486" cy="461665"/>
          </a:xfrm>
          <a:prstGeom prst="rect">
            <a:avLst/>
          </a:prstGeom>
          <a:noFill/>
        </p:spPr>
        <p:txBody>
          <a:bodyPr wrap="square" rtlCol="0">
            <a:spAutoFit/>
          </a:bodyPr>
          <a:lstStyle/>
          <a:p>
            <a:r>
              <a:rPr lang="en-US" altLang="zh-CN" sz="2400" dirty="0">
                <a:solidFill>
                  <a:schemeClr val="tx2"/>
                </a:solidFill>
                <a:latin typeface="华文仿宋" panose="02010600040101010101" pitchFamily="2" charset="-122"/>
                <a:ea typeface="华文仿宋" panose="02010600040101010101" pitchFamily="2" charset="-122"/>
              </a:rPr>
              <a:t>3</a:t>
            </a:r>
            <a:r>
              <a:rPr lang="zh-CN" altLang="en-US" sz="2400" dirty="0">
                <a:solidFill>
                  <a:schemeClr val="tx2"/>
                </a:solidFill>
                <a:latin typeface="华文仿宋" panose="02010600040101010101" pitchFamily="2" charset="-122"/>
                <a:ea typeface="华文仿宋" panose="02010600040101010101" pitchFamily="2" charset="-122"/>
              </a:rPr>
              <a:t>、查询功能先进</a:t>
            </a:r>
            <a:endParaRPr lang="zh-CN" altLang="en-US" sz="2400" dirty="0">
              <a:solidFill>
                <a:schemeClr val="tx2"/>
              </a:solidFill>
              <a:latin typeface="华文仿宋" panose="02010600040101010101" pitchFamily="2" charset="-122"/>
              <a:ea typeface="华文仿宋" panose="02010600040101010101" pitchFamily="2" charset="-122"/>
            </a:endParaRPr>
          </a:p>
        </p:txBody>
      </p:sp>
      <p:sp>
        <p:nvSpPr>
          <p:cNvPr id="20" name="TextBox 19"/>
          <p:cNvSpPr txBox="1"/>
          <p:nvPr/>
        </p:nvSpPr>
        <p:spPr>
          <a:xfrm>
            <a:off x="8084457" y="1828800"/>
            <a:ext cx="2975428" cy="3970318"/>
          </a:xfrm>
          <a:prstGeom prst="rect">
            <a:avLst/>
          </a:prstGeom>
          <a:noFill/>
        </p:spPr>
        <p:txBody>
          <a:bodyPr wrap="square" rtlCol="0">
            <a:spAutoFit/>
          </a:bodyPr>
          <a:lstStyle/>
          <a:p>
            <a:pPr>
              <a:lnSpc>
                <a:spcPct val="150000"/>
              </a:lnSpc>
            </a:pPr>
            <a:r>
              <a:rPr lang="zh-CN" altLang="en-US" sz="2400" b="1" dirty="0">
                <a:solidFill>
                  <a:schemeClr val="bg1"/>
                </a:solidFill>
                <a:latin typeface="华文仿宋" panose="02010600040101010101" pitchFamily="2" charset="-122"/>
                <a:ea typeface="华文仿宋" panose="02010600040101010101" pitchFamily="2" charset="-122"/>
              </a:rPr>
              <a:t>数据库提供按整书、章节、页、段落、语句不同维度的全文检索；支持对经典著作的语义检索，读者可快速、准确地检索到所需知识点。</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21" name="Rectangle"/>
          <p:cNvSpPr/>
          <p:nvPr/>
        </p:nvSpPr>
        <p:spPr>
          <a:xfrm>
            <a:off x="362857" y="4644571"/>
            <a:ext cx="7387771" cy="1393371"/>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493486" y="4760685"/>
            <a:ext cx="6749142" cy="1200329"/>
          </a:xfrm>
          <a:prstGeom prst="rect">
            <a:avLst/>
          </a:prstGeom>
          <a:noFill/>
          <a:ln w="9525">
            <a:noFill/>
            <a:miter lim="800000"/>
          </a:ln>
          <a:effectLst/>
        </p:spPr>
        <p:txBody>
          <a:bodyPr vert="horz" wrap="square" lIns="91440" tIns="45720" rIns="91440" bIns="45720" numCol="1" anchor="ctr" anchorCtr="0" compatLnSpc="1">
            <a:spAutoFit/>
          </a:bodyPr>
          <a:lstStyle/>
          <a:p>
            <a:pPr lvl="0" indent="355600" fontAlgn="base">
              <a:spcBef>
                <a:spcPct val="0"/>
              </a:spcBef>
              <a:spcAft>
                <a:spcPct val="0"/>
              </a:spcAft>
            </a:pPr>
            <a:r>
              <a:rPr kumimoji="0" lang="zh-CN" sz="2400" b="0" i="0" u="none" strike="noStrike" cap="none" normalizeH="0" baseline="0" dirty="0">
                <a:ln>
                  <a:noFill/>
                </a:ln>
                <a:solidFill>
                  <a:schemeClr val="tx1"/>
                </a:solidFill>
                <a:effectLst/>
                <a:latin typeface="Calibri" panose="020F0502020204030204" pitchFamily="34" charset="0"/>
                <a:ea typeface="仿宋" panose="02010609060101010101" charset="-122"/>
                <a:cs typeface="仿宋" panose="02010609060101010101" charset="-122"/>
              </a:rPr>
              <a:t>数据库提供</a:t>
            </a:r>
            <a:r>
              <a:rPr kumimoji="0" lang="zh-CN" altLang="en-US" sz="2400" b="0" i="0" u="none" strike="noStrike" cap="none" normalizeH="0" baseline="0" dirty="0">
                <a:ln>
                  <a:noFill/>
                </a:ln>
                <a:solidFill>
                  <a:schemeClr val="tx1"/>
                </a:solidFill>
                <a:effectLst/>
                <a:latin typeface="Calibri" panose="020F0502020204030204" pitchFamily="34" charset="0"/>
                <a:ea typeface="仿宋" panose="02010609060101010101" charset="-122"/>
                <a:cs typeface="仿宋" panose="02010609060101010101" charset="-122"/>
              </a:rPr>
              <a:t>引文</a:t>
            </a:r>
            <a:r>
              <a:rPr lang="zh-CN" altLang="en-US" sz="2400" dirty="0">
                <a:latin typeface="Calibri" panose="020F0502020204030204" pitchFamily="34" charset="0"/>
                <a:ea typeface="仿宋" panose="02010609060101010101" charset="-122"/>
                <a:cs typeface="仿宋" panose="02010609060101010101" charset="-122"/>
              </a:rPr>
              <a:t>比对工具，</a:t>
            </a:r>
            <a:r>
              <a:rPr kumimoji="0" lang="zh-CN" sz="2400" b="0" i="0" u="none" strike="noStrike" cap="none" normalizeH="0" baseline="0" dirty="0">
                <a:ln>
                  <a:noFill/>
                </a:ln>
                <a:solidFill>
                  <a:schemeClr val="tx1"/>
                </a:solidFill>
                <a:effectLst/>
                <a:latin typeface="Calibri" panose="020F0502020204030204" pitchFamily="34" charset="0"/>
                <a:ea typeface="仿宋" panose="02010609060101010101" charset="-122"/>
                <a:cs typeface="仿宋" panose="02010609060101010101" charset="-122"/>
              </a:rPr>
              <a:t>可自动核对引文内容及出处，是引用经典著作原文的文章写作及编辑出版不可或缺的强大工具。</a:t>
            </a:r>
            <a:endParaRPr kumimoji="0" lang="zh-CN" sz="32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5" name="图片 14"/>
          <p:cNvPicPr>
            <a:picLocks noChangeAspect="1"/>
          </p:cNvPicPr>
          <p:nvPr/>
        </p:nvPicPr>
        <p:blipFill>
          <a:blip r:embed="rId1"/>
          <a:stretch>
            <a:fillRect/>
          </a:stretch>
        </p:blipFill>
        <p:spPr>
          <a:xfrm>
            <a:off x="229389" y="2467655"/>
            <a:ext cx="7622840" cy="1476676"/>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442043" y="2716415"/>
            <a:ext cx="355092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600" b="1" dirty="0">
                <a:solidFill>
                  <a:schemeClr val="bg1">
                    <a:alpha val="88000"/>
                  </a:schemeClr>
                </a:solidFill>
                <a:effectLst>
                  <a:outerShdw blurRad="38100" dist="38100" dir="2700000" algn="tl">
                    <a:srgbClr val="000000">
                      <a:alpha val="43137"/>
                    </a:srgbClr>
                  </a:outerShdw>
                </a:effectLst>
                <a:cs typeface="+mn-ea"/>
                <a:sym typeface="+mn-lt"/>
              </a:rPr>
              <a:t>登录方法</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612214" y="1691767"/>
            <a:ext cx="1037463"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a:solidFill>
                  <a:schemeClr val="bg1">
                    <a:alpha val="88000"/>
                  </a:schemeClr>
                </a:solidFill>
                <a:effectLst>
                  <a:outerShdw blurRad="38100" dist="38100" dir="2700000" algn="tl">
                    <a:srgbClr val="000000">
                      <a:alpha val="43137"/>
                    </a:srgbClr>
                  </a:outerShdw>
                </a:effectLst>
                <a:cs typeface="+mn-ea"/>
                <a:sym typeface="+mn-lt"/>
              </a:rPr>
              <a:t>02</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ISPRING_PRESENTATION_TITLE" val="红色简约活动策划执行方案企划案PPT模板"/>
  <p:tag name="KSO_WPP_MARK_KEY" val="76c51f1d-6e1a-40bb-9d7e-328943bdfcd9"/>
  <p:tag name="COMMONDATA" val="eyJoZGlkIjoiODkwZjZhNzMxMTlkYmQ3ZWM2MjU2YTQxZjU1Y2Q5MmMifQ=="/>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1_Office 主题">
  <a:themeElements>
    <a:clrScheme name="自定义 7">
      <a:dk1>
        <a:srgbClr val="000000"/>
      </a:dk1>
      <a:lt1>
        <a:srgbClr val="FFFFFF"/>
      </a:lt1>
      <a:dk2>
        <a:srgbClr val="17406D"/>
      </a:dk2>
      <a:lt2>
        <a:srgbClr val="FFFFFF"/>
      </a:lt2>
      <a:accent1>
        <a:srgbClr val="17406D"/>
      </a:accent1>
      <a:accent2>
        <a:srgbClr val="0F6FC6"/>
      </a:accent2>
      <a:accent3>
        <a:srgbClr val="009DD9"/>
      </a:accent3>
      <a:accent4>
        <a:srgbClr val="17406D"/>
      </a:accent4>
      <a:accent5>
        <a:srgbClr val="0F6FC6"/>
      </a:accent5>
      <a:accent6>
        <a:srgbClr val="009DD9"/>
      </a:accent6>
      <a:hlink>
        <a:srgbClr val="F49100"/>
      </a:hlink>
      <a:folHlink>
        <a:srgbClr val="85DFD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自定义 394">
      <a:dk1>
        <a:sysClr val="windowText" lastClr="000000"/>
      </a:dk1>
      <a:lt1>
        <a:sysClr val="window" lastClr="FFFFFF"/>
      </a:lt1>
      <a:dk2>
        <a:srgbClr val="44546A"/>
      </a:dk2>
      <a:lt2>
        <a:srgbClr val="E7E6E6"/>
      </a:lt2>
      <a:accent1>
        <a:srgbClr val="CD2A9A"/>
      </a:accent1>
      <a:accent2>
        <a:srgbClr val="C7A2E3"/>
      </a:accent2>
      <a:accent3>
        <a:srgbClr val="CD2A9A"/>
      </a:accent3>
      <a:accent4>
        <a:srgbClr val="C7A2E3"/>
      </a:accent4>
      <a:accent5>
        <a:srgbClr val="CD2A9A"/>
      </a:accent5>
      <a:accent6>
        <a:srgbClr val="C7A2E3"/>
      </a:accent6>
      <a:hlink>
        <a:srgbClr val="CD2A9A"/>
      </a:hlink>
      <a:folHlink>
        <a:srgbClr val="C7A2E3"/>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1">
      <a:dk1>
        <a:sysClr val="windowText" lastClr="000000"/>
      </a:dk1>
      <a:lt1>
        <a:sysClr val="window" lastClr="FFFFFF"/>
      </a:lt1>
      <a:dk2>
        <a:srgbClr val="FFFFFF"/>
      </a:dk2>
      <a:lt2>
        <a:srgbClr val="18B4C3"/>
      </a:lt2>
      <a:accent1>
        <a:srgbClr val="BD0000"/>
      </a:accent1>
      <a:accent2>
        <a:srgbClr val="FFC000"/>
      </a:accent2>
      <a:accent3>
        <a:srgbClr val="40464A"/>
      </a:accent3>
      <a:accent4>
        <a:srgbClr val="9CC35D"/>
      </a:accent4>
      <a:accent5>
        <a:srgbClr val="FFFFFF"/>
      </a:accent5>
      <a:accent6>
        <a:srgbClr val="FF6600"/>
      </a:accent6>
      <a:hlink>
        <a:srgbClr val="FFFFFF"/>
      </a:hlink>
      <a:folHlink>
        <a:srgbClr val="FFFFFF"/>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自定义 1">
      <a:dk1>
        <a:srgbClr val="294A5A"/>
      </a:dk1>
      <a:lt1>
        <a:srgbClr val="7AAE39"/>
      </a:lt1>
      <a:dk2>
        <a:srgbClr val="F9C900"/>
      </a:dk2>
      <a:lt2>
        <a:srgbClr val="ED5A00"/>
      </a:lt2>
      <a:accent1>
        <a:srgbClr val="484849"/>
      </a:accent1>
      <a:accent2>
        <a:srgbClr val="FFFFFF"/>
      </a:accent2>
      <a:accent3>
        <a:srgbClr val="969696"/>
      </a:accent3>
      <a:accent4>
        <a:srgbClr val="00AAA2"/>
      </a:accent4>
      <a:accent5>
        <a:srgbClr val="7AAE39"/>
      </a:accent5>
      <a:accent6>
        <a:srgbClr val="F9C900"/>
      </a:accent6>
      <a:hlink>
        <a:srgbClr val="ED5A00"/>
      </a:hlink>
      <a:folHlink>
        <a:srgbClr val="484849"/>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2525</Words>
  <Application>WPS 演示</Application>
  <PresentationFormat>宽屏</PresentationFormat>
  <Paragraphs>287</Paragraphs>
  <Slides>35</Slides>
  <Notes>14</Notes>
  <HiddenSlides>0</HiddenSlides>
  <MMClips>0</MMClips>
  <ScaleCrop>false</ScaleCrop>
  <HeadingPairs>
    <vt:vector size="6" baseType="variant">
      <vt:variant>
        <vt:lpstr>已用的字体</vt:lpstr>
      </vt:variant>
      <vt:variant>
        <vt:i4>21</vt:i4>
      </vt:variant>
      <vt:variant>
        <vt:lpstr>主题</vt:lpstr>
      </vt:variant>
      <vt:variant>
        <vt:i4>6</vt:i4>
      </vt:variant>
      <vt:variant>
        <vt:lpstr>幻灯片标题</vt:lpstr>
      </vt:variant>
      <vt:variant>
        <vt:i4>35</vt:i4>
      </vt:variant>
    </vt:vector>
  </HeadingPairs>
  <TitlesOfParts>
    <vt:vector size="62" baseType="lpstr">
      <vt:lpstr>Arial</vt:lpstr>
      <vt:lpstr>宋体</vt:lpstr>
      <vt:lpstr>Wingdings</vt:lpstr>
      <vt:lpstr>微软雅黑</vt:lpstr>
      <vt:lpstr>Calibri</vt:lpstr>
      <vt:lpstr>仿宋_GB2312</vt:lpstr>
      <vt:lpstr>仿宋</vt:lpstr>
      <vt:lpstr>方正兰亭黑_GBK</vt:lpstr>
      <vt:lpstr>黑体</vt:lpstr>
      <vt:lpstr>字魂105号-简雅黑</vt:lpstr>
      <vt:lpstr>等线</vt:lpstr>
      <vt:lpstr>华文仿宋</vt:lpstr>
      <vt:lpstr>思源宋体 CN Medium</vt:lpstr>
      <vt:lpstr>思源黑体 CN Medium</vt:lpstr>
      <vt:lpstr>经典综艺体简</vt:lpstr>
      <vt:lpstr>Helvetica Light</vt:lpstr>
      <vt:lpstr>Arial Unicode MS</vt:lpstr>
      <vt:lpstr>Liberation Serif</vt:lpstr>
      <vt:lpstr>Noto Sans CJK SC Regular</vt:lpstr>
      <vt:lpstr>字魂105号-简雅黑</vt:lpstr>
      <vt:lpstr>Segoe Print</vt:lpstr>
      <vt:lpstr>1_Office 主题</vt:lpstr>
      <vt:lpstr>3_自定义设计方案</vt:lpstr>
      <vt:lpstr>2_自定义设计方案</vt:lpstr>
      <vt:lpstr>自定义设计方案</vt:lpstr>
      <vt:lpstr>Office 主题​​</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红色简约活动策划执行方案企划案PPT模板</dc:title>
  <dc:creator>PC</dc:creator>
  <cp:lastModifiedBy>勇敢的心</cp:lastModifiedBy>
  <cp:revision>494</cp:revision>
  <dcterms:created xsi:type="dcterms:W3CDTF">2016-08-24T11:49:00Z</dcterms:created>
  <dcterms:modified xsi:type="dcterms:W3CDTF">2025-09-17T07:59:47Z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49D8980D22AA467CABC38CF9AE7A8824</vt:lpwstr>
  </property>
</Properties>
</file>