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4105" r:id="rId5"/>
  </p:sldMasterIdLst>
  <p:notesMasterIdLst>
    <p:notesMasterId r:id="rId58"/>
  </p:notesMasterIdLst>
  <p:sldIdLst>
    <p:sldId id="311" r:id="rId6"/>
    <p:sldId id="10916" r:id="rId7"/>
    <p:sldId id="10917" r:id="rId8"/>
    <p:sldId id="10866" r:id="rId9"/>
    <p:sldId id="10869" r:id="rId10"/>
    <p:sldId id="10870" r:id="rId11"/>
    <p:sldId id="10871" r:id="rId12"/>
    <p:sldId id="10872" r:id="rId13"/>
    <p:sldId id="10873" r:id="rId14"/>
    <p:sldId id="10874" r:id="rId15"/>
    <p:sldId id="10864" r:id="rId16"/>
    <p:sldId id="10876" r:id="rId17"/>
    <p:sldId id="10877" r:id="rId18"/>
    <p:sldId id="10878" r:id="rId19"/>
    <p:sldId id="10912" r:id="rId20"/>
    <p:sldId id="10918" r:id="rId21"/>
    <p:sldId id="10788" r:id="rId22"/>
    <p:sldId id="1841" r:id="rId23"/>
    <p:sldId id="10883" r:id="rId24"/>
    <p:sldId id="10879" r:id="rId25"/>
    <p:sldId id="10882" r:id="rId26"/>
    <p:sldId id="10886" r:id="rId27"/>
    <p:sldId id="10885" r:id="rId28"/>
    <p:sldId id="10919" r:id="rId29"/>
    <p:sldId id="10888" r:id="rId30"/>
    <p:sldId id="10914" r:id="rId31"/>
    <p:sldId id="10889" r:id="rId32"/>
    <p:sldId id="10890" r:id="rId33"/>
    <p:sldId id="10881" r:id="rId34"/>
    <p:sldId id="10920" r:id="rId35"/>
    <p:sldId id="10892" r:id="rId36"/>
    <p:sldId id="10894" r:id="rId37"/>
    <p:sldId id="10893" r:id="rId38"/>
    <p:sldId id="10897" r:id="rId39"/>
    <p:sldId id="10915" r:id="rId40"/>
    <p:sldId id="10895" r:id="rId41"/>
    <p:sldId id="10896" r:id="rId42"/>
    <p:sldId id="1752" r:id="rId43"/>
    <p:sldId id="2750" r:id="rId44"/>
    <p:sldId id="2751" r:id="rId45"/>
    <p:sldId id="2752" r:id="rId46"/>
    <p:sldId id="2753" r:id="rId47"/>
    <p:sldId id="2754" r:id="rId48"/>
    <p:sldId id="2755" r:id="rId49"/>
    <p:sldId id="2756" r:id="rId50"/>
    <p:sldId id="2757" r:id="rId51"/>
    <p:sldId id="2758" r:id="rId52"/>
    <p:sldId id="2759" r:id="rId53"/>
    <p:sldId id="2760" r:id="rId54"/>
    <p:sldId id="2761" r:id="rId55"/>
    <p:sldId id="2762" r:id="rId56"/>
    <p:sldId id="2568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gan Behrendt" initials="MB" lastIdx="3" clrIdx="0">
    <p:extLst>
      <p:ext uri="{19B8F6BF-5375-455C-9EA6-DF929625EA0E}">
        <p15:presenceInfo xmlns:p15="http://schemas.microsoft.com/office/powerpoint/2012/main" userId="S::mhobart@corp.epnet.com::8df22c20-b887-4d70-b634-7f32df8a7d9c" providerId="AD"/>
      </p:ext>
    </p:extLst>
  </p:cmAuthor>
  <p:cmAuthor id="2" name="Timothy Lull" initials="TL" lastIdx="24" clrIdx="1">
    <p:extLst>
      <p:ext uri="{19B8F6BF-5375-455C-9EA6-DF929625EA0E}">
        <p15:presenceInfo xmlns:p15="http://schemas.microsoft.com/office/powerpoint/2012/main" userId="S::tlull@corp.epnet.com::dd8dcfdf-c06f-464a-b35b-390f2b23eca5" providerId="AD"/>
      </p:ext>
    </p:extLst>
  </p:cmAuthor>
  <p:cmAuthor id="3" name="Ashleigh N. Faith" initials="ANF" lastIdx="9" clrIdx="2">
    <p:extLst>
      <p:ext uri="{19B8F6BF-5375-455C-9EA6-DF929625EA0E}">
        <p15:presenceInfo xmlns:p15="http://schemas.microsoft.com/office/powerpoint/2012/main" userId="S::afaith@corp.epnet.com::d3b81a2c-3a0b-4f20-889f-6dc2e9df6268" providerId="AD"/>
      </p:ext>
    </p:extLst>
  </p:cmAuthor>
  <p:cmAuthor id="4" name="Michael Napoleone" initials="MN" lastIdx="2" clrIdx="3">
    <p:extLst>
      <p:ext uri="{19B8F6BF-5375-455C-9EA6-DF929625EA0E}">
        <p15:presenceInfo xmlns:p15="http://schemas.microsoft.com/office/powerpoint/2012/main" userId="S::mnapoleone@corp.epnet.com::bb45918b-8af6-4233-a18c-419be0865fc5" providerId="AD"/>
      </p:ext>
    </p:extLst>
  </p:cmAuthor>
  <p:cmAuthor id="5" name="Sara Earley" initials="SE" lastIdx="2" clrIdx="4">
    <p:extLst>
      <p:ext uri="{19B8F6BF-5375-455C-9EA6-DF929625EA0E}">
        <p15:presenceInfo xmlns:p15="http://schemas.microsoft.com/office/powerpoint/2012/main" userId="S::searley@corp.epnet.com::159d1376-4f60-411e-bdff-052a0bbeaff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A112F"/>
    <a:srgbClr val="F6F6F6"/>
    <a:srgbClr val="F5F5F5"/>
    <a:srgbClr val="002F56"/>
    <a:srgbClr val="00758D"/>
    <a:srgbClr val="28384A"/>
    <a:srgbClr val="7B291F"/>
    <a:srgbClr val="2796E4"/>
    <a:srgbClr val="616C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82"/>
    <p:restoredTop sz="94980" autoAdjust="0"/>
  </p:normalViewPr>
  <p:slideViewPr>
    <p:cSldViewPr snapToGrid="0" snapToObjects="1">
      <p:cViewPr varScale="1">
        <p:scale>
          <a:sx n="60" d="100"/>
          <a:sy n="60" d="100"/>
        </p:scale>
        <p:origin x="9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61" Type="http://schemas.openxmlformats.org/officeDocument/2006/relationships/viewProps" Target="view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commentAuthors" Target="commentAuthor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C73F72-6CC9-40D0-A776-1EB18E99988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574327-5DFD-4FC3-BABE-15CF706A0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93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F16C0-D5F1-47E9-A4CC-C8D1C3DD88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12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1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8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9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9.sv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67471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BSC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02038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3203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ograph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7B122B-3148-B323-5FAB-F21B14113C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" b="78"/>
          <a:stretch/>
        </p:blipFill>
        <p:spPr>
          <a:xfrm>
            <a:off x="629478" y="824881"/>
            <a:ext cx="5254487" cy="94428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56E03AA-0FA7-7ED9-07BF-736F284F2F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D2425C2-ED19-913C-9543-E522719647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73438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7179365" y="-173038"/>
            <a:ext cx="6858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5FEE6D7-FC8F-75E0-3119-555F90EF3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DD2E02A-6BD9-D4E8-64EF-D423915A6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E987930-D2D8-AB27-92AA-96824AC935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7705" y="531901"/>
            <a:ext cx="51562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10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Book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7159487" y="-173038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DAD0AE-23DE-3DCC-D87F-4ADD834C74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" b="147"/>
          <a:stretch/>
        </p:blipFill>
        <p:spPr>
          <a:xfrm>
            <a:off x="914400" y="366536"/>
            <a:ext cx="3995530" cy="139818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DB48D38-214C-F686-05C4-3D51C6342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CF1727B-71CA-7CA0-8242-B0BC55D4F4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23886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BSCONE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630B09-8ABC-3B21-5D53-FF429A3581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" b="78"/>
          <a:stretch/>
        </p:blipFill>
        <p:spPr>
          <a:xfrm>
            <a:off x="841513" y="957471"/>
            <a:ext cx="4516687" cy="81169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C07897C-8BE4-0609-56A5-291FFE9F7B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2A51224-80E0-5937-B79C-13EF4DB648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43022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7040217" y="-173038"/>
            <a:ext cx="6858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5D79C37-6FC9-7F1F-D362-B69360CF90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E7DC3C5-1351-2F72-1D28-A494F3B6F3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2A806FF-F9E5-147B-2901-371A70D8FD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455" y="520358"/>
            <a:ext cx="4452732" cy="182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46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Hos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7089913" y="-173038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9A3E16-DC77-C6B5-A86B-8BC61AA1B8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0" b="280"/>
          <a:stretch/>
        </p:blipFill>
        <p:spPr>
          <a:xfrm>
            <a:off x="699052" y="785191"/>
            <a:ext cx="5254487" cy="92433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89A8242-BC76-DCB1-EB98-CD0D645FF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BF66901-C382-7924-D33D-148784CA8B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822021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erience Manag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6761921" y="-83586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7F6A1D-ACC7-590E-82CE-0836935662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" b="68"/>
          <a:stretch/>
        </p:blipFill>
        <p:spPr>
          <a:xfrm>
            <a:off x="619540" y="520358"/>
            <a:ext cx="4452732" cy="19287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77E097A-F2A6-0031-2256-352F5DED8D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64F4449-B06C-B400-0D52-898BFE0212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4192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lora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6950764" y="-173038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7828EC-A589-BED0-8095-16781DDC85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" b="68"/>
          <a:stretch/>
        </p:blipFill>
        <p:spPr>
          <a:xfrm>
            <a:off x="788505" y="409131"/>
            <a:ext cx="3872947" cy="167760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4AF5934-A81C-AB2E-E6F7-330CDC09A0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3D0B1A2-4027-33A9-7470-05E97CA712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439681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ps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9AE861-A2DF-FBC5-9195-DEC945B061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" b="68"/>
          <a:stretch/>
        </p:blipFill>
        <p:spPr>
          <a:xfrm>
            <a:off x="659297" y="337930"/>
            <a:ext cx="4031973" cy="174648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58564F-A968-F9FE-82F5-40A86231C2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6969254-DEAA-5DE5-F138-9AFDF672C9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91959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65003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B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7020339" y="-173038"/>
            <a:ext cx="6858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251794F-8256-26E8-0341-09581BCBB7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352F326-1908-01B2-F5F8-43416648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A411FF9-6B20-3D59-1A76-75F8277130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787" y="817562"/>
            <a:ext cx="5299213" cy="192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97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ournal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AF921D-BAED-B61A-C672-4F45E1ABE0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" b="68"/>
          <a:stretch/>
        </p:blipFill>
        <p:spPr>
          <a:xfrm>
            <a:off x="549965" y="220533"/>
            <a:ext cx="6965904" cy="301734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61ADADA-11D2-46A2-3BB5-AE8202F01A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E4B4B69-BC69-C03C-7350-55A7C65C3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191857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plac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7268817" y="-89452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F62BF1-2565-4C9B-0F20-7AAFBEDFB3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" b="68"/>
          <a:stretch/>
        </p:blipFill>
        <p:spPr>
          <a:xfrm>
            <a:off x="689114" y="337930"/>
            <a:ext cx="4452732" cy="19287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02F1630-D89F-BDE0-79A7-996FB56E2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8848627-8BB4-547E-F976-7DE8D0C252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457513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sai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7050156" y="-99391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70C73B-743D-84E8-CDCB-CBF039697F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" b="68"/>
          <a:stretch/>
        </p:blipFill>
        <p:spPr>
          <a:xfrm>
            <a:off x="795129" y="337930"/>
            <a:ext cx="4008785" cy="17364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5CC211C-6D4C-13F2-90FE-3D4BD2C755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94F9D9C-6C58-BA44-10A3-93C7D13FA3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99220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a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7268817" y="0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790860-D03D-6879-09E7-581FD9BB9B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" b="68"/>
          <a:stretch/>
        </p:blipFill>
        <p:spPr>
          <a:xfrm>
            <a:off x="798445" y="510419"/>
            <a:ext cx="4452732" cy="19287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F624CD2-0E11-8D1A-2716-D23F9483F0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7534104-0B08-3346-35D0-A8CCEB7B94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529181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CM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25358FF-8F66-8064-F644-1BE8719C0B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8445" y="913188"/>
            <a:ext cx="7086381" cy="14752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664243D-9212-B64F-C0CA-4B0865F60C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0000"/>
          </a:blip>
          <a:srcRect/>
          <a:stretch/>
        </p:blipFill>
        <p:spPr>
          <a:xfrm>
            <a:off x="7089913" y="-173038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905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Bibliograph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E33970B-D6C9-7E6D-97F5-83864D92D7F0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DB2E8E2-F455-2018-F117-B264C7F7BA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" b="78"/>
          <a:stretch/>
        </p:blipFill>
        <p:spPr>
          <a:xfrm>
            <a:off x="629478" y="824881"/>
            <a:ext cx="5254487" cy="94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171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nec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E8FAF1-7477-9CB8-B605-0F235DCC4487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79365" y="-173038"/>
            <a:ext cx="6858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20E89A-4255-C444-4206-C080F8251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3AAB703-5D55-CA5C-264A-101C3113F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B53C325-90BF-8DE3-6136-4F237C9B7B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4400" y="687378"/>
            <a:ext cx="51562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095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Book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E02231-C7EF-09F0-B465-FC61BC02F546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59487" y="-173038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0BE3DD-302D-1D53-4F87-F79842277E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" b="7"/>
          <a:stretch/>
        </p:blipFill>
        <p:spPr>
          <a:xfrm>
            <a:off x="914400" y="366536"/>
            <a:ext cx="3995530" cy="139818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3BEA541-C52F-4F16-9414-D8D673163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6B0F673-28AC-B599-348D-56FBA8059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082413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BSCONE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0D152C0-A46A-568B-08B8-7AE84BC6E5CE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6A2BB8-662B-F88D-8482-EB58A39CEC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" b="78"/>
          <a:stretch/>
        </p:blipFill>
        <p:spPr>
          <a:xfrm>
            <a:off x="841513" y="957471"/>
            <a:ext cx="4516687" cy="81169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D435B03-ADDE-E4E9-3B6A-6A2842990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C798B1D-2593-DD10-D7D1-A59CB609AA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78904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64173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64173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61264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D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A6AF33-D58C-0D0F-E7DD-66ACF7D2E602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040217" y="-173038"/>
            <a:ext cx="6858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56C6A33-F833-C96D-DB93-8BDC92D8DF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B43587B-91AB-A437-3EA0-9B55A9F851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9AEB876-D2F4-D845-5326-D2C21B0068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4400" y="652347"/>
            <a:ext cx="4657992" cy="191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2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Hos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4FA7CC-F17F-760F-E501-380AB0442A07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089913" y="-173038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6D1346-60A9-9792-7775-6E7B69F8A4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0" b="240"/>
          <a:stretch/>
        </p:blipFill>
        <p:spPr>
          <a:xfrm>
            <a:off x="699052" y="785191"/>
            <a:ext cx="5254487" cy="92433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C93A7B1-557B-714E-67F4-9479CC75CF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D238464-D25C-6B1C-25F6-18DDF11D1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460683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xperience Manag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62C42F0-DEE7-4F49-27D7-94F10D4CE58C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61921" y="-83586"/>
            <a:ext cx="6858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FC1549-4CD1-5BFA-3870-5A8157372A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" b="68"/>
          <a:stretch/>
        </p:blipFill>
        <p:spPr>
          <a:xfrm>
            <a:off x="619540" y="520358"/>
            <a:ext cx="4810540" cy="208372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C899B37-14F6-EA07-AA82-682DD80D8A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8FDA6C8-6C85-BFBC-B2F2-EF29ADE662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377630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xplora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FDA504E-3919-372E-4601-7E56958870A4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950764" y="-173038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6A45A4-430D-6D54-9B0E-27764627F5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" b="68"/>
          <a:stretch/>
        </p:blipFill>
        <p:spPr>
          <a:xfrm>
            <a:off x="788505" y="409131"/>
            <a:ext cx="3872947" cy="167760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C78D586-0291-30EC-3208-3773FC51B9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9A046BB-383E-8EEF-53CA-8E0E269211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926957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lips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7C6FBA-2FA7-D97D-AC93-B1A1EE13CE30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FF4386-9A3F-E9BC-EF7F-B286FACFBF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" b="68"/>
          <a:stretch/>
        </p:blipFill>
        <p:spPr>
          <a:xfrm>
            <a:off x="659297" y="337930"/>
            <a:ext cx="4031973" cy="174648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E109FD0-92C1-A3D9-F05E-CD2303B6F5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0BC53ED-1762-B677-F199-D956EBA668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959880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OB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96627ED-FBD9-3A17-B5EF-26FFB357C664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020339" y="-173038"/>
            <a:ext cx="6858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BAAE81B-5F54-B779-599C-98E80BED57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C954DBD-33AA-11B2-3CFF-6714FF6DB7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79AEA31-AE71-D2DB-1802-0F23A32E7C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4400" y="822690"/>
            <a:ext cx="4826833" cy="175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475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ournal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4E2ECB-19A9-4531-1912-C4B8F299B056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542D42-A9F6-B597-E247-F56B5B2311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" b="68"/>
          <a:stretch/>
        </p:blipFill>
        <p:spPr>
          <a:xfrm>
            <a:off x="534975" y="103422"/>
            <a:ext cx="7104333" cy="307730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0189CC5-DEBD-53B2-90DD-9474EA0AC1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B4C38EE-13D9-5D73-07F7-95F885B50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36402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rketplac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9B0CF3-F58C-C6E1-A79F-6E1AB16C3910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68817" y="-89452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0817E9-64D7-A06B-DB20-B01D7EB314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" b="68"/>
          <a:stretch/>
        </p:blipFill>
        <p:spPr>
          <a:xfrm>
            <a:off x="689113" y="337929"/>
            <a:ext cx="4964547" cy="215043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C2A1700-2A1A-D83E-A3A0-863C08F88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833615B-47F0-2887-4630-51AE778FA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659494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sai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41FF2A1-EAAF-42E1-E299-0AADCCF76736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050156" y="-99391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7DB06D-071A-909C-A9A3-32015233FF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" b="68"/>
          <a:stretch/>
        </p:blipFill>
        <p:spPr>
          <a:xfrm>
            <a:off x="795129" y="337930"/>
            <a:ext cx="4008785" cy="17364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4DDB3F0-BEBD-BEAB-7990-113D5B48A1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199975F-94F7-69C8-542B-6EA40B4D5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574818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norama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54A731-CED1-6EB6-8F92-6D19AE1EFE82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68817" y="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11FBD2-D8A2-634D-422E-E6A019E365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" b="68"/>
          <a:stretch/>
        </p:blipFill>
        <p:spPr>
          <a:xfrm>
            <a:off x="798445" y="510419"/>
            <a:ext cx="4452732" cy="19287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8F982A6-F2FC-CBAE-89A9-16231B29BE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75548E8-4B45-A2E9-C675-DBEF8C0ED9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5329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D2DF0E-7348-4008-9950-C182183E30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26" r="3226" b="4569"/>
          <a:stretch/>
        </p:blipFill>
        <p:spPr>
          <a:xfrm>
            <a:off x="2540" y="0"/>
            <a:ext cx="12189460" cy="65342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1372421"/>
          </a:xfrm>
        </p:spPr>
        <p:txBody>
          <a:bodyPr anchor="b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291710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28050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CM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4FA7CC-F17F-760F-E501-380AB0442A07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089913" y="-173038"/>
            <a:ext cx="685800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9B86BCC-7009-D0AD-B15E-AF90469686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1607" y="756172"/>
            <a:ext cx="4929586" cy="249979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5068B29-E483-A966-D1EE-461DC240AB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878665"/>
            <a:ext cx="6470374" cy="1622725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6985B85-F28B-96F4-674D-22F836CB04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5666282"/>
            <a:ext cx="6470374" cy="62180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43259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13545"/>
            <a:ext cx="10363200" cy="756005"/>
          </a:xfrm>
        </p:spPr>
        <p:txBody>
          <a:bodyPr anchor="t" anchorCtr="0"/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69550"/>
            <a:ext cx="10363200" cy="760868"/>
          </a:xfrm>
        </p:spPr>
        <p:txBody>
          <a:bodyPr anchor="t" anchorCtr="0"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668826"/>
            <a:ext cx="10363200" cy="1125537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4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76341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93633"/>
            <a:ext cx="10363200" cy="756005"/>
          </a:xfrm>
        </p:spPr>
        <p:txBody>
          <a:bodyPr anchor="t" anchorCtr="0"/>
          <a:lstStyle>
            <a:lvl1pPr algn="ctr"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633583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04853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33171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4347575" cy="132556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0"/>
            <a:ext cx="5817296" cy="50062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11197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0690"/>
            <a:ext cx="10515600" cy="40126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182057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60779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54760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8309"/>
            <a:ext cx="4347575" cy="132556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1068309"/>
            <a:ext cx="5817295" cy="435133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45069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4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96408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79934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1933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68908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6A67E8-C07E-73D7-EDD6-8416CAB228E5}"/>
              </a:ext>
            </a:extLst>
          </p:cNvPr>
          <p:cNvSpPr/>
          <p:nvPr userDrawn="1"/>
        </p:nvSpPr>
        <p:spPr>
          <a:xfrm>
            <a:off x="0" y="0"/>
            <a:ext cx="12192000" cy="65180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500187"/>
          </a:xfrm>
        </p:spPr>
        <p:txBody>
          <a:bodyPr anchor="b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305503"/>
            <a:ext cx="10515600" cy="95351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98580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DFC4983-7485-1282-E933-8FB891A85A79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500187"/>
          </a:xfrm>
        </p:spPr>
        <p:txBody>
          <a:bodyPr anchor="b"/>
          <a:lstStyle>
            <a:lvl1pPr algn="ctr">
              <a:defRPr sz="48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305503"/>
            <a:ext cx="10515600" cy="95351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41017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4029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32254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23299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7193"/>
            <a:ext cx="5183188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82803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09764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1"/>
            <a:ext cx="7346674" cy="1325563"/>
          </a:xfrm>
        </p:spPr>
        <p:txBody>
          <a:bodyPr anchor="t"/>
          <a:lstStyle>
            <a:lvl1pPr algn="r"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2"/>
            <a:ext cx="7346674" cy="273326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15775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92723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9678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9931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814"/>
            <a:ext cx="10515600" cy="648127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557758"/>
            <a:ext cx="10514012" cy="426308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24533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085"/>
            <a:ext cx="10515600" cy="648127"/>
          </a:xfrm>
        </p:spPr>
        <p:txBody>
          <a:bodyPr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40737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4354157" cy="1990799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589322"/>
            <a:ext cx="4353500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48805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7115827" cy="1990799"/>
          </a:xfrm>
        </p:spPr>
        <p:txBody>
          <a:bodyPr anchor="b"/>
          <a:lstStyle>
            <a:lvl1pPr algn="ctr">
              <a:defRPr sz="36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6" y="2589322"/>
            <a:ext cx="7114753" cy="177828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83018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3578" y="171483"/>
            <a:ext cx="6180221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578" y="1631981"/>
            <a:ext cx="618022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51979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7917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10679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4917" y="1686258"/>
            <a:ext cx="8242449" cy="334294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 sz="360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90062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-31750" y="-60325"/>
            <a:ext cx="12223751" cy="69183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3000">
                <a:srgbClr val="FFFFFF"/>
              </a:gs>
              <a:gs pos="100000">
                <a:srgbClr val="DCE6F2"/>
              </a:gs>
            </a:gsLst>
            <a:lin ang="15240000"/>
          </a:gra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endParaRPr lang="zh-CN" altLang="en-US" sz="1800"/>
          </a:p>
        </p:txBody>
      </p:sp>
      <p:sp>
        <p:nvSpPr>
          <p:cNvPr id="4" name="Hexagon 9"/>
          <p:cNvSpPr>
            <a:spLocks noChangeArrowheads="1"/>
          </p:cNvSpPr>
          <p:nvPr userDrawn="1"/>
        </p:nvSpPr>
        <p:spPr bwMode="auto">
          <a:xfrm>
            <a:off x="57152" y="1657351"/>
            <a:ext cx="1096433" cy="822325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FFFF">
              <a:alpha val="49019"/>
            </a:srgbClr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endParaRPr lang="zh-CN" altLang="en-US" sz="1800"/>
          </a:p>
        </p:txBody>
      </p:sp>
      <p:sp>
        <p:nvSpPr>
          <p:cNvPr id="5" name="Hexagon 10"/>
          <p:cNvSpPr>
            <a:spLocks noChangeArrowheads="1"/>
          </p:cNvSpPr>
          <p:nvPr userDrawn="1"/>
        </p:nvSpPr>
        <p:spPr bwMode="auto">
          <a:xfrm>
            <a:off x="920752" y="1236663"/>
            <a:ext cx="1096433" cy="823912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FFFF">
              <a:alpha val="49019"/>
            </a:srgbClr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endParaRPr lang="zh-CN" altLang="en-US" sz="1800"/>
          </a:p>
        </p:txBody>
      </p:sp>
      <p:pic>
        <p:nvPicPr>
          <p:cNvPr id="6" name="Picture 11" descr="EBSCO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617" y="6096000"/>
            <a:ext cx="193040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exagon 12"/>
          <p:cNvSpPr>
            <a:spLocks noChangeArrowheads="1"/>
          </p:cNvSpPr>
          <p:nvPr userDrawn="1"/>
        </p:nvSpPr>
        <p:spPr bwMode="auto">
          <a:xfrm>
            <a:off x="1790701" y="1647825"/>
            <a:ext cx="1096433" cy="823913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FFFF">
              <a:alpha val="49019"/>
            </a:srgb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en-US" altLang="zh-CN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Hexagon 13"/>
          <p:cNvSpPr>
            <a:spLocks noChangeArrowheads="1"/>
          </p:cNvSpPr>
          <p:nvPr userDrawn="1"/>
        </p:nvSpPr>
        <p:spPr bwMode="auto">
          <a:xfrm>
            <a:off x="1784351" y="817564"/>
            <a:ext cx="1098549" cy="822325"/>
          </a:xfrm>
          <a:prstGeom prst="hexagon">
            <a:avLst>
              <a:gd name="adj" fmla="val 25048"/>
              <a:gd name="vf" fmla="val 115470"/>
            </a:avLst>
          </a:prstGeom>
          <a:solidFill>
            <a:srgbClr val="FFFFFF">
              <a:alpha val="49019"/>
            </a:srgb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en-US" altLang="zh-CN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Hexagon 14"/>
          <p:cNvSpPr>
            <a:spLocks noChangeArrowheads="1"/>
          </p:cNvSpPr>
          <p:nvPr userDrawn="1"/>
        </p:nvSpPr>
        <p:spPr bwMode="auto">
          <a:xfrm>
            <a:off x="2660652" y="1220789"/>
            <a:ext cx="1096433" cy="822325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FFFF">
              <a:alpha val="49019"/>
            </a:srgb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en-US" altLang="zh-CN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67001"/>
            <a:ext cx="12192000" cy="784225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2298006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766"/>
            <a:ext cx="10607213" cy="415710"/>
          </a:xfrm>
        </p:spPr>
        <p:txBody>
          <a:bodyPr/>
          <a:lstStyle>
            <a:lvl1pPr algn="l">
              <a:defRPr sz="1800" b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9054870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1089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8129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83257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slideLayout" Target="../slideLayouts/slideLayout34.xml"/><Relationship Id="rId39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29.xml"/><Relationship Id="rId34" Type="http://schemas.openxmlformats.org/officeDocument/2006/relationships/slideLayout" Target="../slideLayouts/slideLayout42.xml"/><Relationship Id="rId42" Type="http://schemas.openxmlformats.org/officeDocument/2006/relationships/slideLayout" Target="../slideLayouts/slideLayout50.xml"/><Relationship Id="rId47" Type="http://schemas.openxmlformats.org/officeDocument/2006/relationships/slideLayout" Target="../slideLayouts/slideLayout55.xml"/><Relationship Id="rId50" Type="http://schemas.openxmlformats.org/officeDocument/2006/relationships/slideLayout" Target="../slideLayouts/slideLayout58.xml"/><Relationship Id="rId55" Type="http://schemas.openxmlformats.org/officeDocument/2006/relationships/slideLayout" Target="../slideLayouts/slideLayout63.xml"/><Relationship Id="rId63" Type="http://schemas.openxmlformats.org/officeDocument/2006/relationships/image" Target="../media/image3.png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9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32" Type="http://schemas.openxmlformats.org/officeDocument/2006/relationships/slideLayout" Target="../slideLayouts/slideLayout40.xml"/><Relationship Id="rId37" Type="http://schemas.openxmlformats.org/officeDocument/2006/relationships/slideLayout" Target="../slideLayouts/slideLayout45.xml"/><Relationship Id="rId40" Type="http://schemas.openxmlformats.org/officeDocument/2006/relationships/slideLayout" Target="../slideLayouts/slideLayout48.xml"/><Relationship Id="rId45" Type="http://schemas.openxmlformats.org/officeDocument/2006/relationships/slideLayout" Target="../slideLayouts/slideLayout53.xml"/><Relationship Id="rId53" Type="http://schemas.openxmlformats.org/officeDocument/2006/relationships/slideLayout" Target="../slideLayouts/slideLayout61.xml"/><Relationship Id="rId58" Type="http://schemas.openxmlformats.org/officeDocument/2006/relationships/slideLayout" Target="../slideLayouts/slideLayout66.xml"/><Relationship Id="rId5" Type="http://schemas.openxmlformats.org/officeDocument/2006/relationships/slideLayout" Target="../slideLayouts/slideLayout13.xml"/><Relationship Id="rId61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slideLayout" Target="../slideLayouts/slideLayout35.xml"/><Relationship Id="rId30" Type="http://schemas.openxmlformats.org/officeDocument/2006/relationships/slideLayout" Target="../slideLayouts/slideLayout38.xml"/><Relationship Id="rId35" Type="http://schemas.openxmlformats.org/officeDocument/2006/relationships/slideLayout" Target="../slideLayouts/slideLayout43.xml"/><Relationship Id="rId43" Type="http://schemas.openxmlformats.org/officeDocument/2006/relationships/slideLayout" Target="../slideLayouts/slideLayout51.xml"/><Relationship Id="rId48" Type="http://schemas.openxmlformats.org/officeDocument/2006/relationships/slideLayout" Target="../slideLayouts/slideLayout56.xml"/><Relationship Id="rId56" Type="http://schemas.openxmlformats.org/officeDocument/2006/relationships/slideLayout" Target="../slideLayouts/slideLayout64.xml"/><Relationship Id="rId8" Type="http://schemas.openxmlformats.org/officeDocument/2006/relationships/slideLayout" Target="../slideLayouts/slideLayout16.xml"/><Relationship Id="rId51" Type="http://schemas.openxmlformats.org/officeDocument/2006/relationships/slideLayout" Target="../slideLayouts/slideLayout59.xml"/><Relationship Id="rId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33" Type="http://schemas.openxmlformats.org/officeDocument/2006/relationships/slideLayout" Target="../slideLayouts/slideLayout41.xml"/><Relationship Id="rId38" Type="http://schemas.openxmlformats.org/officeDocument/2006/relationships/slideLayout" Target="../slideLayouts/slideLayout46.xml"/><Relationship Id="rId46" Type="http://schemas.openxmlformats.org/officeDocument/2006/relationships/slideLayout" Target="../slideLayouts/slideLayout54.xml"/><Relationship Id="rId59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8.xml"/><Relationship Id="rId41" Type="http://schemas.openxmlformats.org/officeDocument/2006/relationships/slideLayout" Target="../slideLayouts/slideLayout49.xml"/><Relationship Id="rId54" Type="http://schemas.openxmlformats.org/officeDocument/2006/relationships/slideLayout" Target="../slideLayouts/slideLayout62.xml"/><Relationship Id="rId6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28" Type="http://schemas.openxmlformats.org/officeDocument/2006/relationships/slideLayout" Target="../slideLayouts/slideLayout36.xml"/><Relationship Id="rId36" Type="http://schemas.openxmlformats.org/officeDocument/2006/relationships/slideLayout" Target="../slideLayouts/slideLayout44.xml"/><Relationship Id="rId49" Type="http://schemas.openxmlformats.org/officeDocument/2006/relationships/slideLayout" Target="../slideLayouts/slideLayout57.xml"/><Relationship Id="rId57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18.xml"/><Relationship Id="rId31" Type="http://schemas.openxmlformats.org/officeDocument/2006/relationships/slideLayout" Target="../slideLayouts/slideLayout39.xml"/><Relationship Id="rId44" Type="http://schemas.openxmlformats.org/officeDocument/2006/relationships/slideLayout" Target="../slideLayouts/slideLayout52.xml"/><Relationship Id="rId52" Type="http://schemas.openxmlformats.org/officeDocument/2006/relationships/slideLayout" Target="../slideLayouts/slideLayout60.xml"/><Relationship Id="rId6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7144" y="6599832"/>
            <a:ext cx="830889" cy="19816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1"/>
            <a:ext cx="12192000" cy="65234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accent1"/>
                </a:solidFill>
              </a:rPr>
              <a:t>|  www.ebsco.com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b="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 b="0">
              <a:solidFill>
                <a:schemeClr val="tx2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538869" y="6701882"/>
            <a:ext cx="961440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921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l" defTabSz="914400" rtl="0" eaLnBrk="1" latinLnBrk="0" hangingPunct="1">
        <a:lnSpc>
          <a:spcPct val="110000"/>
        </a:lnSpc>
        <a:spcBef>
          <a:spcPts val="9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89725C-5724-423F-B7F9-8E9021A093C9}"/>
              </a:ext>
            </a:extLst>
          </p:cNvPr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E316B"/>
                </a:solidFill>
              </a:rPr>
              <a:t>|  www.ebsco.com |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991A0C-026E-4AC3-8006-7B3746675E33}"/>
              </a:ext>
            </a:extLst>
          </p:cNvPr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>
              <a:solidFill>
                <a:schemeClr val="tx2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F8ACD3-3558-4818-BB44-D4A33ADF1EB3}"/>
              </a:ext>
            </a:extLst>
          </p:cNvPr>
          <p:cNvPicPr>
            <a:picLocks noChangeAspect="1"/>
          </p:cNvPicPr>
          <p:nvPr userDrawn="1"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535" y="6599832"/>
            <a:ext cx="830889" cy="1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04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  <p:sldLayoutId id="2147484117" r:id="rId12"/>
    <p:sldLayoutId id="2147484118" r:id="rId13"/>
    <p:sldLayoutId id="2147484119" r:id="rId14"/>
    <p:sldLayoutId id="2147484120" r:id="rId15"/>
    <p:sldLayoutId id="2147484121" r:id="rId16"/>
    <p:sldLayoutId id="2147484122" r:id="rId17"/>
    <p:sldLayoutId id="2147484123" r:id="rId18"/>
    <p:sldLayoutId id="2147484124" r:id="rId19"/>
    <p:sldLayoutId id="2147484125" r:id="rId20"/>
    <p:sldLayoutId id="2147484126" r:id="rId21"/>
    <p:sldLayoutId id="2147484127" r:id="rId22"/>
    <p:sldLayoutId id="2147484128" r:id="rId23"/>
    <p:sldLayoutId id="2147484129" r:id="rId24"/>
    <p:sldLayoutId id="2147484130" r:id="rId25"/>
    <p:sldLayoutId id="2147484131" r:id="rId26"/>
    <p:sldLayoutId id="2147484132" r:id="rId27"/>
    <p:sldLayoutId id="2147484133" r:id="rId28"/>
    <p:sldLayoutId id="2147484134" r:id="rId29"/>
    <p:sldLayoutId id="2147484135" r:id="rId30"/>
    <p:sldLayoutId id="2147484136" r:id="rId31"/>
    <p:sldLayoutId id="2147484137" r:id="rId32"/>
    <p:sldLayoutId id="2147484138" r:id="rId33"/>
    <p:sldLayoutId id="2147484139" r:id="rId34"/>
    <p:sldLayoutId id="2147484140" r:id="rId35"/>
    <p:sldLayoutId id="2147484141" r:id="rId36"/>
    <p:sldLayoutId id="2147484142" r:id="rId37"/>
    <p:sldLayoutId id="2147484143" r:id="rId38"/>
    <p:sldLayoutId id="2147484144" r:id="rId39"/>
    <p:sldLayoutId id="2147484145" r:id="rId40"/>
    <p:sldLayoutId id="2147484146" r:id="rId41"/>
    <p:sldLayoutId id="2147484147" r:id="rId42"/>
    <p:sldLayoutId id="2147484148" r:id="rId43"/>
    <p:sldLayoutId id="2147484149" r:id="rId44"/>
    <p:sldLayoutId id="2147484150" r:id="rId45"/>
    <p:sldLayoutId id="2147484151" r:id="rId46"/>
    <p:sldLayoutId id="2147484152" r:id="rId47"/>
    <p:sldLayoutId id="2147484153" r:id="rId48"/>
    <p:sldLayoutId id="2147484154" r:id="rId49"/>
    <p:sldLayoutId id="2147484155" r:id="rId50"/>
    <p:sldLayoutId id="2147484156" r:id="rId51"/>
    <p:sldLayoutId id="2147484157" r:id="rId52"/>
    <p:sldLayoutId id="2147484158" r:id="rId53"/>
    <p:sldLayoutId id="2147484159" r:id="rId54"/>
    <p:sldLayoutId id="2147484160" r:id="rId55"/>
    <p:sldLayoutId id="2147484161" r:id="rId56"/>
    <p:sldLayoutId id="2147484162" r:id="rId57"/>
    <p:sldLayoutId id="2147484163" r:id="rId58"/>
    <p:sldLayoutId id="2147484164" r:id="rId59"/>
    <p:sldLayoutId id="2147484336" r:id="rId60"/>
    <p:sldLayoutId id="2147484337" r:id="rId61"/>
  </p:sldLayoutIdLs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76.png"/><Relationship Id="rId4" Type="http://schemas.openxmlformats.org/officeDocument/2006/relationships/image" Target="../media/image7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7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6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6.png"/><Relationship Id="rId5" Type="http://schemas.openxmlformats.org/officeDocument/2006/relationships/image" Target="../media/image90.png"/><Relationship Id="rId4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6.png"/><Relationship Id="rId5" Type="http://schemas.openxmlformats.org/officeDocument/2006/relationships/image" Target="../media/image90.png"/><Relationship Id="rId4" Type="http://schemas.openxmlformats.org/officeDocument/2006/relationships/image" Target="../media/image73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95.png"/><Relationship Id="rId4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7" Type="http://schemas.openxmlformats.org/officeDocument/2006/relationships/image" Target="../media/image7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95.png"/><Relationship Id="rId5" Type="http://schemas.openxmlformats.org/officeDocument/2006/relationships/image" Target="../media/image90.png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9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0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76.png"/><Relationship Id="rId4" Type="http://schemas.openxmlformats.org/officeDocument/2006/relationships/image" Target="../media/image10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6.png"/><Relationship Id="rId5" Type="http://schemas.openxmlformats.org/officeDocument/2006/relationships/image" Target="../media/image90.png"/><Relationship Id="rId4" Type="http://schemas.openxmlformats.org/officeDocument/2006/relationships/image" Target="../media/image10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0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73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1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connect.ebsco.com/" TargetMode="External"/><Relationship Id="rId2" Type="http://schemas.openxmlformats.org/officeDocument/2006/relationships/hyperlink" Target="https://search.ebscohost.com/" TargetMode="External"/><Relationship Id="rId1" Type="http://schemas.openxmlformats.org/officeDocument/2006/relationships/slideLayout" Target="../slideLayouts/slideLayout43.xml"/><Relationship Id="rId6" Type="http://schemas.openxmlformats.org/officeDocument/2006/relationships/hyperlink" Target="https://connect.ebsco.com/s/article/EBSCO&#24179;&#21488;&#20013;&#25991;&#20351;&#29992;&#25351;&#21335;" TargetMode="External"/><Relationship Id="rId5" Type="http://schemas.openxmlformats.org/officeDocument/2006/relationships/hyperlink" Target="https://ebsco-chinese.zoom.us/calendar/search?showType=2&amp;startDate=2021-07-01" TargetMode="External"/><Relationship Id="rId4" Type="http://schemas.openxmlformats.org/officeDocument/2006/relationships/hyperlink" Target="https://www.ebsco.com/zh-cn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7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hyperlink" Target="http://connect.ebsco.com/" TargetMode="External"/><Relationship Id="rId1" Type="http://schemas.openxmlformats.org/officeDocument/2006/relationships/slideLayout" Target="../slideLayouts/slideLayout5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hyperlink" Target="https://ebsco-chinese.zoom.us/calendar/search?showType=2&amp;startDate=2021-07-01" TargetMode="External"/><Relationship Id="rId1" Type="http://schemas.openxmlformats.org/officeDocument/2006/relationships/slideLayout" Target="../slideLayouts/slideLayout5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hyperlink" Target="http://help.ebsco.com/" TargetMode="External"/><Relationship Id="rId1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76.png"/><Relationship Id="rId4" Type="http://schemas.openxmlformats.org/officeDocument/2006/relationships/image" Target="../media/image7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76.png"/><Relationship Id="rId4" Type="http://schemas.openxmlformats.org/officeDocument/2006/relationships/image" Target="../media/image7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7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76.png"/><Relationship Id="rId4" Type="http://schemas.openxmlformats.org/officeDocument/2006/relationships/image" Target="../media/image7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3200400" y="1981200"/>
            <a:ext cx="5943600" cy="0"/>
          </a:xfrm>
          <a:prstGeom prst="line">
            <a:avLst/>
          </a:prstGeom>
          <a:ln w="31750" cap="rnd" cmpd="sng">
            <a:solidFill>
              <a:srgbClr val="37609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3200400" y="4191000"/>
            <a:ext cx="5943600" cy="0"/>
          </a:xfrm>
          <a:prstGeom prst="line">
            <a:avLst/>
          </a:prstGeom>
          <a:ln w="31750" cap="rnd" cmpd="sng">
            <a:solidFill>
              <a:srgbClr val="37609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 bwMode="auto">
          <a:xfrm>
            <a:off x="1600200" y="1610138"/>
            <a:ext cx="9144000" cy="284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0" i="1" u="none" strike="noStrike" kern="1200" cap="none" spc="0" normalizeH="0" baseline="0" noProof="0" dirty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zh-CN" sz="3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EBSCO NEW UI</a:t>
            </a:r>
            <a:r>
              <a:rPr lang="zh-CN" altLang="en-US" sz="3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使用指南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7099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CAAC4A-E24C-F33A-AD61-B2A544780DFA}"/>
              </a:ext>
            </a:extLst>
          </p:cNvPr>
          <p:cNvSpPr/>
          <p:nvPr/>
        </p:nvSpPr>
        <p:spPr>
          <a:xfrm>
            <a:off x="323273" y="378069"/>
            <a:ext cx="11545454" cy="6101862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8C04F0-5A7E-6882-C21E-4488ACE97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373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267254E-DBE4-698D-3D86-8A09FA930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00846" y="6586780"/>
            <a:ext cx="1256690" cy="1937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60CE8-3F31-5B2C-4E52-57E7831DCC36}"/>
              </a:ext>
            </a:extLst>
          </p:cNvPr>
          <p:cNvSpPr txBox="1"/>
          <p:nvPr/>
        </p:nvSpPr>
        <p:spPr>
          <a:xfrm>
            <a:off x="4496755" y="2799318"/>
            <a:ext cx="5507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rgbClr val="FF0000"/>
                </a:solidFill>
              </a:rPr>
              <a:t>点击篇名，查看全文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367881-6AF3-6BB8-FF30-409DFD76B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1081" y="411522"/>
            <a:ext cx="2394000" cy="17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194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1AAD8F-E528-CDF4-DCB4-A7099F4627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" r="296"/>
          <a:stretch/>
        </p:blipFill>
        <p:spPr>
          <a:xfrm>
            <a:off x="0" y="0"/>
            <a:ext cx="12192000" cy="65602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9CA214-2DD1-321D-BC0E-9CC61593793F}"/>
              </a:ext>
            </a:extLst>
          </p:cNvPr>
          <p:cNvSpPr/>
          <p:nvPr/>
        </p:nvSpPr>
        <p:spPr>
          <a:xfrm>
            <a:off x="2896088" y="3367946"/>
            <a:ext cx="3355856" cy="113132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301C22-612F-533B-ADF4-D2939EF951D7}"/>
              </a:ext>
            </a:extLst>
          </p:cNvPr>
          <p:cNvSpPr txBox="1"/>
          <p:nvPr/>
        </p:nvSpPr>
        <p:spPr>
          <a:xfrm>
            <a:off x="4909918" y="4499274"/>
            <a:ext cx="6658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CN" altLang="en-US" sz="1800" dirty="0">
                <a:solidFill>
                  <a:srgbClr val="FF0000"/>
                </a:solidFill>
                <a:cs typeface="Arial" panose="020B0604020202020204" pitchFamily="34" charset="0"/>
              </a:rPr>
              <a:t>通过点击“</a:t>
            </a:r>
            <a:r>
              <a:rPr lang="en-US" altLang="en-US" sz="1800" b="1" dirty="0">
                <a:solidFill>
                  <a:srgbClr val="FF0000"/>
                </a:solidFill>
                <a:ea typeface="方正舒体"/>
                <a:cs typeface="Arial" panose="020B0604020202020204" pitchFamily="34" charset="0"/>
              </a:rPr>
              <a:t>Access options </a:t>
            </a:r>
            <a:r>
              <a:rPr lang="zh-CN" altLang="en-US" sz="1800" dirty="0">
                <a:solidFill>
                  <a:srgbClr val="FF0000"/>
                </a:solidFill>
                <a:cs typeface="Arial" panose="020B0604020202020204" pitchFamily="34" charset="0"/>
              </a:rPr>
              <a:t>（访问选项）”，并从菜单中选择“全文”来选择要阅读的文献。如果只有一个全文选项可用，则会显示“</a:t>
            </a:r>
            <a:r>
              <a:rPr lang="en-US" altLang="en-US" sz="1800" b="1" dirty="0">
                <a:solidFill>
                  <a:srgbClr val="FF0000"/>
                </a:solidFill>
                <a:ea typeface="方正舒体"/>
                <a:cs typeface="Arial" panose="020B0604020202020204" pitchFamily="34" charset="0"/>
              </a:rPr>
              <a:t>Access now </a:t>
            </a:r>
            <a:r>
              <a:rPr lang="zh-CN" altLang="en-US" sz="1800" dirty="0">
                <a:solidFill>
                  <a:srgbClr val="FF0000"/>
                </a:solidFill>
                <a:cs typeface="Arial" panose="020B0604020202020204" pitchFamily="34" charset="0"/>
              </a:rPr>
              <a:t>（立即</a:t>
            </a:r>
            <a:r>
              <a:rPr lang="zh-CN" altLang="en-US" dirty="0">
                <a:solidFill>
                  <a:srgbClr val="FF0000"/>
                </a:solidFill>
                <a:cs typeface="Arial" panose="020B0604020202020204" pitchFamily="34" charset="0"/>
              </a:rPr>
              <a:t>获取</a:t>
            </a:r>
            <a:r>
              <a:rPr lang="zh-CN" altLang="en-US" sz="1800" dirty="0">
                <a:solidFill>
                  <a:srgbClr val="FF0000"/>
                </a:solidFill>
                <a:cs typeface="Arial" panose="020B0604020202020204" pitchFamily="34" charset="0"/>
              </a:rPr>
              <a:t>）” 这一选项。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ABDE3B-A8C5-640A-8B9A-5E540F4FE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9930" y="411522"/>
            <a:ext cx="2394000" cy="17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72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CAAC4A-E24C-F33A-AD61-B2A544780DFA}"/>
              </a:ext>
            </a:extLst>
          </p:cNvPr>
          <p:cNvSpPr/>
          <p:nvPr/>
        </p:nvSpPr>
        <p:spPr>
          <a:xfrm>
            <a:off x="323273" y="378069"/>
            <a:ext cx="11545454" cy="6101862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267254E-DBE4-698D-3D86-8A09FA930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00846" y="6586780"/>
            <a:ext cx="1256690" cy="193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A18F04-0CA8-625C-257A-04D932D7FC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78" y="12700"/>
            <a:ext cx="12146844" cy="6832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679B989-C364-006F-29B1-83E706BE2910}"/>
              </a:ext>
            </a:extLst>
          </p:cNvPr>
          <p:cNvSpPr/>
          <p:nvPr/>
        </p:nvSpPr>
        <p:spPr>
          <a:xfrm>
            <a:off x="7994094" y="-6971"/>
            <a:ext cx="4197905" cy="40878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BC0946-2038-8E93-5731-C98CA18C5470}"/>
              </a:ext>
            </a:extLst>
          </p:cNvPr>
          <p:cNvSpPr txBox="1"/>
          <p:nvPr/>
        </p:nvSpPr>
        <p:spPr>
          <a:xfrm>
            <a:off x="9472368" y="1713744"/>
            <a:ext cx="2396359" cy="392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在在线全文阅读器中，您可以单击“</a:t>
            </a:r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Download</a:t>
            </a: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（下载）”链接将文献保存到您的计算机或设备中。在线全文阅读器包括翻译文献、打开或关闭目录、文本转语音，以及保存、共享、引用或打印文文献等工具。此外，您还可以将文献添加到控制面板的项目中。</a:t>
            </a:r>
            <a:endParaRPr lang="en-US" altLang="en-US" sz="1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270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CAAC4A-E24C-F33A-AD61-B2A544780DFA}"/>
              </a:ext>
            </a:extLst>
          </p:cNvPr>
          <p:cNvSpPr/>
          <p:nvPr/>
        </p:nvSpPr>
        <p:spPr>
          <a:xfrm>
            <a:off x="323273" y="378069"/>
            <a:ext cx="11545454" cy="6101862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267254E-DBE4-698D-3D86-8A09FA930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00846" y="6586780"/>
            <a:ext cx="1256690" cy="1937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685806-8A00-A213-E849-1E4CA070EE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71" y="14215"/>
            <a:ext cx="12141457" cy="68295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413EDE-C12D-E989-4C42-B4FE7808E6A9}"/>
              </a:ext>
            </a:extLst>
          </p:cNvPr>
          <p:cNvSpPr/>
          <p:nvPr/>
        </p:nvSpPr>
        <p:spPr>
          <a:xfrm>
            <a:off x="8421334" y="0"/>
            <a:ext cx="3770666" cy="46245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4D53DC-E2CC-BC46-C4FB-120FC4081C8C}"/>
              </a:ext>
            </a:extLst>
          </p:cNvPr>
          <p:cNvSpPr txBox="1"/>
          <p:nvPr/>
        </p:nvSpPr>
        <p:spPr>
          <a:xfrm>
            <a:off x="6096000" y="641643"/>
            <a:ext cx="5507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FF0000"/>
                </a:solidFill>
              </a:rPr>
              <a:t>PDF</a:t>
            </a:r>
            <a:r>
              <a:rPr lang="zh-CN" altLang="en-US" dirty="0">
                <a:solidFill>
                  <a:srgbClr val="FF0000"/>
                </a:solidFill>
              </a:rPr>
              <a:t>全文提供朗读功能，但不提供翻译</a:t>
            </a:r>
          </a:p>
        </p:txBody>
      </p:sp>
    </p:spTree>
    <p:extLst>
      <p:ext uri="{BB962C8B-B14F-4D97-AF65-F5344CB8AC3E}">
        <p14:creationId xmlns:p14="http://schemas.microsoft.com/office/powerpoint/2010/main" val="51838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CAAC4A-E24C-F33A-AD61-B2A544780DFA}"/>
              </a:ext>
            </a:extLst>
          </p:cNvPr>
          <p:cNvSpPr/>
          <p:nvPr/>
        </p:nvSpPr>
        <p:spPr>
          <a:xfrm>
            <a:off x="323273" y="378069"/>
            <a:ext cx="11545454" cy="6101862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C1C211-306A-AE3F-228D-8BAD4CCEDC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" b="892"/>
          <a:stretch/>
        </p:blipFill>
        <p:spPr>
          <a:xfrm>
            <a:off x="0" y="0"/>
            <a:ext cx="12192000" cy="647993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267254E-DBE4-698D-3D86-8A09FA930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00846" y="6586780"/>
            <a:ext cx="1256690" cy="1937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40E27A-824F-3E34-E535-A371B19CA0E7}"/>
              </a:ext>
            </a:extLst>
          </p:cNvPr>
          <p:cNvSpPr txBox="1"/>
          <p:nvPr/>
        </p:nvSpPr>
        <p:spPr>
          <a:xfrm>
            <a:off x="5578670" y="3812048"/>
            <a:ext cx="3086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您可以单击“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Download</a:t>
            </a:r>
            <a:r>
              <a:rPr lang="zh-CN" altLang="en-US" sz="16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（下载）”链接将文献保存到您的计算机或设备中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163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CAAC4A-E24C-F33A-AD61-B2A544780DFA}"/>
              </a:ext>
            </a:extLst>
          </p:cNvPr>
          <p:cNvSpPr/>
          <p:nvPr/>
        </p:nvSpPr>
        <p:spPr>
          <a:xfrm>
            <a:off x="323273" y="378069"/>
            <a:ext cx="11545454" cy="6101862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267254E-DBE4-698D-3D86-8A09FA930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00846" y="6586780"/>
            <a:ext cx="1256690" cy="1937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05F062-52DB-4A24-E41B-4C44E091CA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" b="380"/>
          <a:stretch/>
        </p:blipFill>
        <p:spPr>
          <a:xfrm>
            <a:off x="0" y="23616"/>
            <a:ext cx="12192000" cy="65097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5D6977-F758-5784-CC2E-E3063A8B06B1}"/>
              </a:ext>
            </a:extLst>
          </p:cNvPr>
          <p:cNvSpPr txBox="1"/>
          <p:nvPr/>
        </p:nvSpPr>
        <p:spPr>
          <a:xfrm>
            <a:off x="8957362" y="2590962"/>
            <a:ext cx="291136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若要引用文章，请点击“</a:t>
            </a:r>
            <a:r>
              <a:rPr lang="en-US" alt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方正舒体"/>
                <a:cs typeface="Arial" panose="020B0604020202020204" pitchFamily="34" charset="0"/>
              </a:rPr>
              <a:t>Cite </a:t>
            </a:r>
            <a:r>
              <a:rPr lang="zh-CN" alt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（引用）”工具图标。首先，从样式下拉菜单中选择引文样式；然后，点击“</a:t>
            </a:r>
            <a:r>
              <a:rPr lang="en-US" alt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方正舒体"/>
                <a:cs typeface="Arial" panose="020B0604020202020204" pitchFamily="34" charset="0"/>
              </a:rPr>
              <a:t>Copy to clipboard</a:t>
            </a:r>
            <a:r>
              <a:rPr lang="zh-CN" alt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（复制到剪贴板）”链接，格式化的引文将被复制到剪贴板，并准备粘贴至文档中。</a:t>
            </a:r>
            <a:endParaRPr lang="en-US" altLang="zh-CN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您还可以选择将信息导出到您选择的引文工具中。点击引用工具图标后，点击引用框中的“</a:t>
            </a:r>
            <a:r>
              <a:rPr lang="en-US" alt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方正舒体"/>
                <a:cs typeface="Arial" panose="020B0604020202020204" pitchFamily="34" charset="0"/>
              </a:rPr>
              <a:t>Export Citation </a:t>
            </a:r>
            <a:r>
              <a:rPr lang="zh-CN" alt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（导出引文）”；单击链接，您的引文将发送至您选择的工具。</a:t>
            </a:r>
            <a:endParaRPr lang="en-US" altLang="en-US" sz="1600" dirty="0">
              <a:solidFill>
                <a:srgbClr val="FF0000"/>
              </a:solidFill>
              <a:latin typeface="Arial" panose="020B0604020202020204" pitchFamily="34" charset="0"/>
              <a:ea typeface="方正舒体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114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98354-0713-1BE8-183E-21345C5FB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236" y="1858791"/>
            <a:ext cx="10515600" cy="1023710"/>
          </a:xfrm>
        </p:spPr>
        <p:txBody>
          <a:bodyPr/>
          <a:lstStyle/>
          <a:p>
            <a:pPr algn="ctr"/>
            <a:r>
              <a:rPr lang="zh-CN" altLang="en-US" dirty="0"/>
              <a:t>主题词检索</a:t>
            </a:r>
          </a:p>
        </p:txBody>
      </p:sp>
    </p:spTree>
    <p:extLst>
      <p:ext uri="{BB962C8B-B14F-4D97-AF65-F5344CB8AC3E}">
        <p14:creationId xmlns:p14="http://schemas.microsoft.com/office/powerpoint/2010/main" val="1973219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CAAC4A-E24C-F33A-AD61-B2A544780DFA}"/>
              </a:ext>
            </a:extLst>
          </p:cNvPr>
          <p:cNvSpPr/>
          <p:nvPr/>
        </p:nvSpPr>
        <p:spPr>
          <a:xfrm>
            <a:off x="323273" y="378069"/>
            <a:ext cx="11545454" cy="6101862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267254E-DBE4-698D-3D86-8A09FA930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00846" y="6586780"/>
            <a:ext cx="1256690" cy="1937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F58FAC-554F-DE83-9911-9A085B528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5375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A86286-D876-88CA-F29B-75C7E734041A}"/>
              </a:ext>
            </a:extLst>
          </p:cNvPr>
          <p:cNvSpPr/>
          <p:nvPr/>
        </p:nvSpPr>
        <p:spPr>
          <a:xfrm>
            <a:off x="4157330" y="801108"/>
            <a:ext cx="786810" cy="40159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A9D8FD-D9D5-81E2-5300-9F35F4056A5A}"/>
              </a:ext>
            </a:extLst>
          </p:cNvPr>
          <p:cNvSpPr txBox="1"/>
          <p:nvPr/>
        </p:nvSpPr>
        <p:spPr>
          <a:xfrm>
            <a:off x="5293425" y="556370"/>
            <a:ext cx="5507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rgbClr val="FF0000"/>
                </a:solidFill>
              </a:rPr>
              <a:t>在“高级检索”框下方找到主题词表检索选项，选定所需主题词表，不同的数据库主题词表不同</a:t>
            </a:r>
          </a:p>
        </p:txBody>
      </p:sp>
    </p:spTree>
    <p:extLst>
      <p:ext uri="{BB962C8B-B14F-4D97-AF65-F5344CB8AC3E}">
        <p14:creationId xmlns:p14="http://schemas.microsoft.com/office/powerpoint/2010/main" val="510547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FDD54-A778-48E8-85A0-77DC77DD1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08" y="363330"/>
            <a:ext cx="10515600" cy="1325563"/>
          </a:xfrm>
        </p:spPr>
        <p:txBody>
          <a:bodyPr/>
          <a:lstStyle/>
          <a:p>
            <a:pPr defTabSz="914400" eaLnBrk="1" hangingPunct="1"/>
            <a:r>
              <a:rPr lang="en-US" altLang="zh-CN" sz="4000" dirty="0">
                <a:solidFill>
                  <a:schemeClr val="accent5">
                    <a:lumMod val="50000"/>
                  </a:schemeClr>
                </a:solidFill>
                <a:latin typeface="+mn-lt"/>
                <a:ea typeface="宋体" panose="02010600030101010101" pitchFamily="2" charset="-122"/>
                <a:cs typeface="+mn-cs"/>
              </a:rPr>
              <a:t>Business Thesaurus </a:t>
            </a:r>
            <a:r>
              <a:rPr lang="zh-CN" altLang="en-US" sz="4000" dirty="0">
                <a:solidFill>
                  <a:schemeClr val="accent5">
                    <a:lumMod val="50000"/>
                  </a:schemeClr>
                </a:solidFill>
                <a:latin typeface="+mn-lt"/>
                <a:ea typeface="宋体" panose="02010600030101010101" pitchFamily="2" charset="-122"/>
                <a:cs typeface="+mn-cs"/>
              </a:rPr>
              <a:t>主题词检索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EF36598-C48B-4AA4-8B94-81EF33BABA98}"/>
              </a:ext>
            </a:extLst>
          </p:cNvPr>
          <p:cNvSpPr txBox="1"/>
          <p:nvPr/>
        </p:nvSpPr>
        <p:spPr>
          <a:xfrm>
            <a:off x="1046922" y="2067810"/>
            <a:ext cx="9713844" cy="1097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检索举例： 全球化对经济增长的影响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The impact of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globalization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 on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economic growth</a:t>
            </a:r>
          </a:p>
        </p:txBody>
      </p:sp>
    </p:spTree>
    <p:extLst>
      <p:ext uri="{BB962C8B-B14F-4D97-AF65-F5344CB8AC3E}">
        <p14:creationId xmlns:p14="http://schemas.microsoft.com/office/powerpoint/2010/main" val="1617017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CAAC4A-E24C-F33A-AD61-B2A544780DFA}"/>
              </a:ext>
            </a:extLst>
          </p:cNvPr>
          <p:cNvSpPr/>
          <p:nvPr/>
        </p:nvSpPr>
        <p:spPr>
          <a:xfrm>
            <a:off x="323273" y="378069"/>
            <a:ext cx="11545454" cy="6101862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267254E-DBE4-698D-3D86-8A09FA930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00846" y="6586780"/>
            <a:ext cx="1256690" cy="1937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3FFE6F-BF9D-73D9-CD02-1FBF46C01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592"/>
            <a:ext cx="12192000" cy="62674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1B2D1F2-4703-CE78-1B41-722C65701A3B}"/>
              </a:ext>
            </a:extLst>
          </p:cNvPr>
          <p:cNvSpPr/>
          <p:nvPr/>
        </p:nvSpPr>
        <p:spPr>
          <a:xfrm>
            <a:off x="2944240" y="3621074"/>
            <a:ext cx="7131269" cy="46245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B2D1F2-4703-CE78-1B41-722C65701A3B}"/>
              </a:ext>
            </a:extLst>
          </p:cNvPr>
          <p:cNvSpPr/>
          <p:nvPr/>
        </p:nvSpPr>
        <p:spPr>
          <a:xfrm>
            <a:off x="10075509" y="2567518"/>
            <a:ext cx="1131207" cy="46245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B10689-1276-833E-DDF8-EB01AC8E8753}"/>
              </a:ext>
            </a:extLst>
          </p:cNvPr>
          <p:cNvSpPr txBox="1"/>
          <p:nvPr/>
        </p:nvSpPr>
        <p:spPr>
          <a:xfrm>
            <a:off x="3788858" y="2443682"/>
            <a:ext cx="3600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rgbClr val="FF0000"/>
                </a:solidFill>
              </a:rPr>
              <a:t>找到所需主题词，选中并点击“添加到搜索中”将其添加到检索框中</a:t>
            </a:r>
          </a:p>
        </p:txBody>
      </p:sp>
    </p:spTree>
    <p:extLst>
      <p:ext uri="{BB962C8B-B14F-4D97-AF65-F5344CB8AC3E}">
        <p14:creationId xmlns:p14="http://schemas.microsoft.com/office/powerpoint/2010/main" val="2665049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A8EEA-9926-73A9-8EA2-D84755FC8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目录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F3811-BA80-0808-01A4-F333437B3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r>
              <a:rPr lang="zh-CN" altLang="en-US" dirty="0"/>
              <a:t>基本检索</a:t>
            </a:r>
            <a:r>
              <a:rPr lang="en-US" altLang="zh-CN" dirty="0"/>
              <a:t>&amp;</a:t>
            </a:r>
            <a:r>
              <a:rPr lang="zh-CN" altLang="en-US" dirty="0"/>
              <a:t>高级检索</a:t>
            </a:r>
            <a:endParaRPr lang="en-US" altLang="zh-CN" dirty="0"/>
          </a:p>
          <a:p>
            <a:r>
              <a:rPr lang="zh-CN" altLang="en-US" dirty="0"/>
              <a:t>主题词检索</a:t>
            </a:r>
            <a:endParaRPr lang="en-US" altLang="zh-CN" dirty="0"/>
          </a:p>
          <a:p>
            <a:r>
              <a:rPr lang="zh-CN" altLang="en-US" dirty="0"/>
              <a:t>期刊检索</a:t>
            </a:r>
            <a:endParaRPr lang="en-US" altLang="zh-CN" dirty="0"/>
          </a:p>
          <a:p>
            <a:r>
              <a:rPr lang="zh-CN" altLang="en-US" dirty="0"/>
              <a:t>我的控制面板</a:t>
            </a:r>
            <a:endParaRPr lang="en-AU" altLang="zh-CN" dirty="0"/>
          </a:p>
          <a:p>
            <a:r>
              <a:rPr lang="en-US" altLang="zh-CN" dirty="0"/>
              <a:t>EBSCO </a:t>
            </a:r>
            <a:r>
              <a:rPr lang="zh-CN" altLang="en-US" dirty="0"/>
              <a:t>手机</a:t>
            </a:r>
            <a:r>
              <a:rPr lang="en-US" altLang="zh-CN" dirty="0"/>
              <a:t>App</a:t>
            </a:r>
            <a:r>
              <a:rPr lang="zh-CN" altLang="en-US" dirty="0"/>
              <a:t>下载与使用</a:t>
            </a:r>
            <a:endParaRPr lang="en-AU" altLang="zh-CN" dirty="0"/>
          </a:p>
          <a:p>
            <a:r>
              <a:rPr lang="zh-CN" altLang="en-US" dirty="0">
                <a:latin typeface="+mj-ea"/>
              </a:rPr>
              <a:t>支持站点及免费教程</a:t>
            </a:r>
            <a:endParaRPr lang="en-AU" altLang="zh-CN" sz="2800" dirty="0">
              <a:solidFill>
                <a:srgbClr val="002060"/>
              </a:solidFill>
              <a:latin typeface="+mj-ea"/>
              <a:cs typeface="Arial" panose="020B0604020202020204" pitchFamily="34" charset="0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48006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CAAC4A-E24C-F33A-AD61-B2A544780DFA}"/>
              </a:ext>
            </a:extLst>
          </p:cNvPr>
          <p:cNvSpPr/>
          <p:nvPr/>
        </p:nvSpPr>
        <p:spPr>
          <a:xfrm>
            <a:off x="323273" y="378069"/>
            <a:ext cx="11545454" cy="6101862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267254E-DBE4-698D-3D86-8A09FA930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00846" y="6586780"/>
            <a:ext cx="1256690" cy="1937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D4F3E6-88D2-1435-9F97-2034C0672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0656"/>
            <a:ext cx="12192000" cy="61849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1B2D1F2-4703-CE78-1B41-722C65701A3B}"/>
              </a:ext>
            </a:extLst>
          </p:cNvPr>
          <p:cNvSpPr/>
          <p:nvPr/>
        </p:nvSpPr>
        <p:spPr>
          <a:xfrm>
            <a:off x="2998504" y="3727017"/>
            <a:ext cx="7036675" cy="37574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B2D1F2-4703-CE78-1B41-722C65701A3B}"/>
              </a:ext>
            </a:extLst>
          </p:cNvPr>
          <p:cNvSpPr/>
          <p:nvPr/>
        </p:nvSpPr>
        <p:spPr>
          <a:xfrm>
            <a:off x="10035179" y="2619703"/>
            <a:ext cx="1229710" cy="46245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D4207E-E985-A9CA-D3FC-BC26921FD2D8}"/>
              </a:ext>
            </a:extLst>
          </p:cNvPr>
          <p:cNvSpPr txBox="1"/>
          <p:nvPr/>
        </p:nvSpPr>
        <p:spPr>
          <a:xfrm>
            <a:off x="2863824" y="2435827"/>
            <a:ext cx="3866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rgbClr val="FF0000"/>
                </a:solidFill>
              </a:rPr>
              <a:t>找到所需主题词，选中并点击“添加到搜索中”将其添加到检索框中</a:t>
            </a:r>
          </a:p>
        </p:txBody>
      </p:sp>
    </p:spTree>
    <p:extLst>
      <p:ext uri="{BB962C8B-B14F-4D97-AF65-F5344CB8AC3E}">
        <p14:creationId xmlns:p14="http://schemas.microsoft.com/office/powerpoint/2010/main" val="38782910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CAAC4A-E24C-F33A-AD61-B2A544780DFA}"/>
              </a:ext>
            </a:extLst>
          </p:cNvPr>
          <p:cNvSpPr/>
          <p:nvPr/>
        </p:nvSpPr>
        <p:spPr>
          <a:xfrm>
            <a:off x="323273" y="378069"/>
            <a:ext cx="11545454" cy="6101862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267254E-DBE4-698D-3D86-8A09FA930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00846" y="6586780"/>
            <a:ext cx="1256690" cy="1937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1789B8-EBFB-1BEC-5B3E-AC1ECA60C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95" y="77491"/>
            <a:ext cx="12117809" cy="6223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2D1F2-4703-CE78-1B41-722C65701A3B}"/>
              </a:ext>
            </a:extLst>
          </p:cNvPr>
          <p:cNvSpPr/>
          <p:nvPr/>
        </p:nvSpPr>
        <p:spPr>
          <a:xfrm>
            <a:off x="2917964" y="1789385"/>
            <a:ext cx="8395077" cy="230414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BD19F0-669C-1EEA-5B48-DAF51E423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5393" y="1882855"/>
            <a:ext cx="2363601" cy="169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ABA804-2F51-4870-CEC5-46D20D3B5C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5393" y="1873194"/>
            <a:ext cx="2394000" cy="17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106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CAAC4A-E24C-F33A-AD61-B2A544780DFA}"/>
              </a:ext>
            </a:extLst>
          </p:cNvPr>
          <p:cNvSpPr/>
          <p:nvPr/>
        </p:nvSpPr>
        <p:spPr>
          <a:xfrm>
            <a:off x="323273" y="378069"/>
            <a:ext cx="11545454" cy="6101862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267254E-DBE4-698D-3D86-8A09FA930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00846" y="6586780"/>
            <a:ext cx="1256690" cy="193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DADC69-90B6-2FBA-7AC5-52855312F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273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B2D1F2-4703-CE78-1B41-722C65701A3B}"/>
              </a:ext>
            </a:extLst>
          </p:cNvPr>
          <p:cNvSpPr/>
          <p:nvPr/>
        </p:nvSpPr>
        <p:spPr>
          <a:xfrm>
            <a:off x="10574751" y="4029559"/>
            <a:ext cx="717026" cy="46245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8F2C20-58D4-FBF7-C21B-3129A4680C18}"/>
              </a:ext>
            </a:extLst>
          </p:cNvPr>
          <p:cNvSpPr txBox="1"/>
          <p:nvPr/>
        </p:nvSpPr>
        <p:spPr>
          <a:xfrm>
            <a:off x="3905814" y="3660227"/>
            <a:ext cx="6022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rgbClr val="FF0000"/>
                </a:solidFill>
              </a:rPr>
              <a:t>可根据需求调整所用的布尔逻辑运算符，然后点击“搜索”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4FB3EC-4E4B-FFCD-6CC1-7A2A2E670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7695" y="1815949"/>
            <a:ext cx="2363601" cy="169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08A8C6-381B-DC4C-3D8B-DA604C3595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7695" y="1815949"/>
            <a:ext cx="2394000" cy="17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85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CAAC4A-E24C-F33A-AD61-B2A544780DFA}"/>
              </a:ext>
            </a:extLst>
          </p:cNvPr>
          <p:cNvSpPr/>
          <p:nvPr/>
        </p:nvSpPr>
        <p:spPr>
          <a:xfrm>
            <a:off x="323273" y="378069"/>
            <a:ext cx="11545454" cy="6101862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54FBD1-73BF-029F-F8DB-BCC669B70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0555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267254E-DBE4-698D-3D86-8A09FA930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00846" y="6586780"/>
            <a:ext cx="1256690" cy="193729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A7B10689-1276-833E-DDF8-EB01AC8E8753}"/>
              </a:ext>
            </a:extLst>
          </p:cNvPr>
          <p:cNvSpPr txBox="1"/>
          <p:nvPr/>
        </p:nvSpPr>
        <p:spPr>
          <a:xfrm>
            <a:off x="4613500" y="1604651"/>
            <a:ext cx="5507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rgbClr val="FF0000"/>
                </a:solidFill>
              </a:rPr>
              <a:t>通过主题词检索之后的检索结果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0BA6FE-2C3C-3FB2-39C3-DB51A3B06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8984" y="422965"/>
            <a:ext cx="2363601" cy="1697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45BB96-38E3-F988-1FE9-7EF8636CE9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3784" y="413572"/>
            <a:ext cx="2394000" cy="17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7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98354-0713-1BE8-183E-21345C5FB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128" y="1941918"/>
            <a:ext cx="10515600" cy="1023710"/>
          </a:xfrm>
        </p:spPr>
        <p:txBody>
          <a:bodyPr/>
          <a:lstStyle/>
          <a:p>
            <a:pPr algn="ctr"/>
            <a:r>
              <a:rPr lang="zh-CN" altLang="en-US" dirty="0"/>
              <a:t>期刊检索</a:t>
            </a:r>
          </a:p>
        </p:txBody>
      </p:sp>
    </p:spTree>
    <p:extLst>
      <p:ext uri="{BB962C8B-B14F-4D97-AF65-F5344CB8AC3E}">
        <p14:creationId xmlns:p14="http://schemas.microsoft.com/office/powerpoint/2010/main" val="37862772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CAAC4A-E24C-F33A-AD61-B2A544780DFA}"/>
              </a:ext>
            </a:extLst>
          </p:cNvPr>
          <p:cNvSpPr/>
          <p:nvPr/>
        </p:nvSpPr>
        <p:spPr>
          <a:xfrm>
            <a:off x="323273" y="378069"/>
            <a:ext cx="11545454" cy="6101862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267254E-DBE4-698D-3D86-8A09FA930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00846" y="6586780"/>
            <a:ext cx="1256690" cy="1937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22F465-A2F0-BE9D-19DC-0D9515C2C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6167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1B2D1F2-4703-CE78-1B41-722C65701A3B}"/>
              </a:ext>
            </a:extLst>
          </p:cNvPr>
          <p:cNvSpPr/>
          <p:nvPr/>
        </p:nvSpPr>
        <p:spPr>
          <a:xfrm>
            <a:off x="3542964" y="791522"/>
            <a:ext cx="720692" cy="46245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066CE2-E7CB-9E63-79E6-03F6E935B999}"/>
              </a:ext>
            </a:extLst>
          </p:cNvPr>
          <p:cNvSpPr txBox="1"/>
          <p:nvPr/>
        </p:nvSpPr>
        <p:spPr>
          <a:xfrm>
            <a:off x="4793205" y="615852"/>
            <a:ext cx="5754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rgbClr val="FF0000"/>
                </a:solidFill>
              </a:rPr>
              <a:t>点击“高级检索”框下方的出版物选项以从不同的数据库中检索出版物（若选择了多个数据库的情况下需要选择）</a:t>
            </a:r>
          </a:p>
        </p:txBody>
      </p:sp>
    </p:spTree>
    <p:extLst>
      <p:ext uri="{BB962C8B-B14F-4D97-AF65-F5344CB8AC3E}">
        <p14:creationId xmlns:p14="http://schemas.microsoft.com/office/powerpoint/2010/main" val="17027337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CAAC4A-E24C-F33A-AD61-B2A544780DFA}"/>
              </a:ext>
            </a:extLst>
          </p:cNvPr>
          <p:cNvSpPr/>
          <p:nvPr/>
        </p:nvSpPr>
        <p:spPr>
          <a:xfrm>
            <a:off x="323273" y="378069"/>
            <a:ext cx="11545454" cy="6101862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267254E-DBE4-698D-3D86-8A09FA930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00846" y="6586780"/>
            <a:ext cx="1256690" cy="1937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46DD24-7FBA-D3F5-0E6C-F71B1C3C5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453"/>
            <a:ext cx="12192000" cy="636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77B7D0-714A-59E7-5849-5FFF558474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3075" y="1328403"/>
            <a:ext cx="2268000" cy="5317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1B2D1F2-4703-CE78-1B41-722C65701A3B}"/>
              </a:ext>
            </a:extLst>
          </p:cNvPr>
          <p:cNvSpPr/>
          <p:nvPr/>
        </p:nvSpPr>
        <p:spPr>
          <a:xfrm>
            <a:off x="2913076" y="1350704"/>
            <a:ext cx="8314905" cy="48880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400B53-450D-F49F-F14C-A3BEB04015FC}"/>
              </a:ext>
            </a:extLst>
          </p:cNvPr>
          <p:cNvSpPr txBox="1"/>
          <p:nvPr/>
        </p:nvSpPr>
        <p:spPr>
          <a:xfrm>
            <a:off x="2913076" y="3187602"/>
            <a:ext cx="5507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rgbClr val="FF0000"/>
                </a:solidFill>
              </a:rPr>
              <a:t>点击刊名查看详情信息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B2D1F2-4703-CE78-1B41-722C65701A3B}"/>
              </a:ext>
            </a:extLst>
          </p:cNvPr>
          <p:cNvSpPr/>
          <p:nvPr/>
        </p:nvSpPr>
        <p:spPr>
          <a:xfrm>
            <a:off x="3018180" y="3562895"/>
            <a:ext cx="2011020" cy="70128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1545216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CAAC4A-E24C-F33A-AD61-B2A544780DFA}"/>
              </a:ext>
            </a:extLst>
          </p:cNvPr>
          <p:cNvSpPr/>
          <p:nvPr/>
        </p:nvSpPr>
        <p:spPr>
          <a:xfrm>
            <a:off x="323273" y="378069"/>
            <a:ext cx="11545454" cy="6101862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267254E-DBE4-698D-3D86-8A09FA930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00846" y="6586780"/>
            <a:ext cx="1256690" cy="1937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5A705F-AAE8-B1EC-ABBF-3B7D2F385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44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375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CAAC4A-E24C-F33A-AD61-B2A544780DFA}"/>
              </a:ext>
            </a:extLst>
          </p:cNvPr>
          <p:cNvSpPr/>
          <p:nvPr/>
        </p:nvSpPr>
        <p:spPr>
          <a:xfrm>
            <a:off x="323273" y="378069"/>
            <a:ext cx="11545454" cy="6101862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267254E-DBE4-698D-3D86-8A09FA930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00846" y="6586780"/>
            <a:ext cx="1256690" cy="1937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F4932B-79ED-6E58-E531-C62BCF19C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151"/>
            <a:ext cx="12192000" cy="6553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1B2D1F2-4703-CE78-1B41-722C65701A3B}"/>
              </a:ext>
            </a:extLst>
          </p:cNvPr>
          <p:cNvSpPr/>
          <p:nvPr/>
        </p:nvSpPr>
        <p:spPr>
          <a:xfrm>
            <a:off x="2847814" y="5348177"/>
            <a:ext cx="3248185" cy="123860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B2D1F2-4703-CE78-1B41-722C65701A3B}"/>
              </a:ext>
            </a:extLst>
          </p:cNvPr>
          <p:cNvSpPr/>
          <p:nvPr/>
        </p:nvSpPr>
        <p:spPr>
          <a:xfrm>
            <a:off x="10042269" y="4285409"/>
            <a:ext cx="1153815" cy="46245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92DF6E-A04B-4124-9E0F-39D54B36EAC5}"/>
              </a:ext>
            </a:extLst>
          </p:cNvPr>
          <p:cNvSpPr txBox="1"/>
          <p:nvPr/>
        </p:nvSpPr>
        <p:spPr>
          <a:xfrm>
            <a:off x="2788072" y="4725562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rgbClr val="FF0000"/>
                </a:solidFill>
              </a:rPr>
              <a:t>选中出版物，并将其“添加到搜索中”以检索该出版物中所有文章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99AA0D-058B-474C-B140-11C42EF497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3075" y="3265449"/>
            <a:ext cx="2250000" cy="52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594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CAAC4A-E24C-F33A-AD61-B2A544780DFA}"/>
              </a:ext>
            </a:extLst>
          </p:cNvPr>
          <p:cNvSpPr/>
          <p:nvPr/>
        </p:nvSpPr>
        <p:spPr>
          <a:xfrm>
            <a:off x="323273" y="378069"/>
            <a:ext cx="11545454" cy="6101862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267254E-DBE4-698D-3D86-8A09FA930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00846" y="6586780"/>
            <a:ext cx="1256690" cy="1937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217D31-2073-A7E7-4A94-B338D963B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150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1B2D1F2-4703-CE78-1B41-722C65701A3B}"/>
              </a:ext>
            </a:extLst>
          </p:cNvPr>
          <p:cNvSpPr/>
          <p:nvPr/>
        </p:nvSpPr>
        <p:spPr>
          <a:xfrm>
            <a:off x="2943141" y="2060455"/>
            <a:ext cx="2670850" cy="46245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B2D1F2-4703-CE78-1B41-722C65701A3B}"/>
              </a:ext>
            </a:extLst>
          </p:cNvPr>
          <p:cNvSpPr/>
          <p:nvPr/>
        </p:nvSpPr>
        <p:spPr>
          <a:xfrm>
            <a:off x="10617751" y="4045935"/>
            <a:ext cx="652760" cy="46245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C012EF-EF72-1205-BF8D-313A4FDA01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6545" y="1806146"/>
            <a:ext cx="2363601" cy="169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BF4297-C7BC-1B33-FFFE-2A3B41A6AB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3141" y="5071947"/>
            <a:ext cx="2250000" cy="5275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DCF6AB-0FD5-8E67-5220-6B011C3AAD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1345" y="1805842"/>
            <a:ext cx="2394000" cy="17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068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98354-0713-1BE8-183E-21345C5FB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699" y="2007807"/>
            <a:ext cx="10515600" cy="1023710"/>
          </a:xfrm>
        </p:spPr>
        <p:txBody>
          <a:bodyPr/>
          <a:lstStyle/>
          <a:p>
            <a:pPr algn="ctr"/>
            <a:r>
              <a:rPr lang="zh-CN" altLang="en-US" dirty="0"/>
              <a:t>基本检索</a:t>
            </a:r>
            <a:r>
              <a:rPr lang="en-US" altLang="zh-CN" dirty="0"/>
              <a:t>&amp;</a:t>
            </a:r>
            <a:r>
              <a:rPr lang="zh-CN" altLang="en-US" dirty="0"/>
              <a:t>高级检索</a:t>
            </a:r>
          </a:p>
        </p:txBody>
      </p:sp>
    </p:spTree>
    <p:extLst>
      <p:ext uri="{BB962C8B-B14F-4D97-AF65-F5344CB8AC3E}">
        <p14:creationId xmlns:p14="http://schemas.microsoft.com/office/powerpoint/2010/main" val="5954108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98354-0713-1BE8-183E-21345C5FB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91" y="1997336"/>
            <a:ext cx="10515600" cy="1023710"/>
          </a:xfrm>
        </p:spPr>
        <p:txBody>
          <a:bodyPr/>
          <a:lstStyle/>
          <a:p>
            <a:pPr algn="ctr"/>
            <a:r>
              <a:rPr lang="zh-CN" altLang="en-US" dirty="0"/>
              <a:t>我的控制面板</a:t>
            </a:r>
          </a:p>
        </p:txBody>
      </p:sp>
    </p:spTree>
    <p:extLst>
      <p:ext uri="{BB962C8B-B14F-4D97-AF65-F5344CB8AC3E}">
        <p14:creationId xmlns:p14="http://schemas.microsoft.com/office/powerpoint/2010/main" val="27424697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CAAC4A-E24C-F33A-AD61-B2A544780DFA}"/>
              </a:ext>
            </a:extLst>
          </p:cNvPr>
          <p:cNvSpPr/>
          <p:nvPr/>
        </p:nvSpPr>
        <p:spPr>
          <a:xfrm>
            <a:off x="323273" y="378069"/>
            <a:ext cx="11545454" cy="6101862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267254E-DBE4-698D-3D86-8A09FA930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00846" y="6586780"/>
            <a:ext cx="1256690" cy="193729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E1C2083C-CBE4-54E6-FFEC-8FCE9BA19F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25"/>
            <a:ext cx="12192000" cy="57467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1B2D1F2-4703-CE78-1B41-722C65701A3B}"/>
              </a:ext>
            </a:extLst>
          </p:cNvPr>
          <p:cNvSpPr/>
          <p:nvPr/>
        </p:nvSpPr>
        <p:spPr>
          <a:xfrm>
            <a:off x="0" y="2062655"/>
            <a:ext cx="1229710" cy="58595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B2D1F2-4703-CE78-1B41-722C65701A3B}"/>
              </a:ext>
            </a:extLst>
          </p:cNvPr>
          <p:cNvSpPr/>
          <p:nvPr/>
        </p:nvSpPr>
        <p:spPr>
          <a:xfrm>
            <a:off x="3578772" y="3103179"/>
            <a:ext cx="1229710" cy="46245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5FB576-E940-2135-AE67-E211F91F7684}"/>
              </a:ext>
            </a:extLst>
          </p:cNvPr>
          <p:cNvSpPr txBox="1"/>
          <p:nvPr/>
        </p:nvSpPr>
        <p:spPr>
          <a:xfrm>
            <a:off x="5293425" y="1510127"/>
            <a:ext cx="5507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当您使用个人账户登录时，您可以使用我的控制面板</a:t>
            </a:r>
            <a:r>
              <a:rPr lang="en-US" altLang="zh-CN" sz="1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Dashboard</a:t>
            </a:r>
            <a:r>
              <a:rPr lang="zh-CN" altLang="en-US" sz="1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的功能来永久保存您的书签文章，还可以创建项目。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4865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CAAC4A-E24C-F33A-AD61-B2A544780DFA}"/>
              </a:ext>
            </a:extLst>
          </p:cNvPr>
          <p:cNvSpPr/>
          <p:nvPr/>
        </p:nvSpPr>
        <p:spPr>
          <a:xfrm>
            <a:off x="323273" y="378069"/>
            <a:ext cx="11545454" cy="6101862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267254E-DBE4-698D-3D86-8A09FA930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00846" y="6586780"/>
            <a:ext cx="1256690" cy="193729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4CF7B9E-A4E4-4AE4-B68E-F729B6EAE5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220"/>
            <a:ext cx="12192000" cy="57467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B2D1F2-4703-CE78-1B41-722C65701A3B}"/>
              </a:ext>
            </a:extLst>
          </p:cNvPr>
          <p:cNvSpPr/>
          <p:nvPr/>
        </p:nvSpPr>
        <p:spPr>
          <a:xfrm>
            <a:off x="9571136" y="3593805"/>
            <a:ext cx="2007720" cy="39890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64E9FB-A9E3-BE24-0270-F30E7C183399}"/>
              </a:ext>
            </a:extLst>
          </p:cNvPr>
          <p:cNvSpPr txBox="1"/>
          <p:nvPr/>
        </p:nvSpPr>
        <p:spPr>
          <a:xfrm>
            <a:off x="2716975" y="3697140"/>
            <a:ext cx="6208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 2" panose="05020102010507070707" pitchFamily="18" charset="2"/>
              <a:buNone/>
            </a:pP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如果您通过机构登录，而不是使用个人用户帐户登录，则仪表板中的项目不会保存到当前会话之外。您可以通过单击“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ea typeface="方正舒体"/>
                <a:cs typeface="Arial" panose="020B0604020202020204" pitchFamily="34" charset="0"/>
              </a:rPr>
              <a:t>Create account</a:t>
            </a:r>
            <a:r>
              <a:rPr lang="en-US" altLang="en-US" sz="1800" dirty="0">
                <a:solidFill>
                  <a:srgbClr val="FF0000"/>
                </a:solidFill>
                <a:latin typeface="Arial" panose="020B0604020202020204" pitchFamily="34" charset="0"/>
                <a:ea typeface="方正舒体"/>
                <a:cs typeface="Arial" panose="020B0604020202020204" pitchFamily="34" charset="0"/>
              </a:rPr>
              <a:t> </a:t>
            </a: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（创建帐户）”按钮来创建自己的帐户。</a:t>
            </a:r>
            <a:endParaRPr lang="en-US" altLang="en-US" sz="1800" dirty="0">
              <a:solidFill>
                <a:srgbClr val="FF0000"/>
              </a:solidFill>
              <a:latin typeface="Arial" panose="020B0604020202020204" pitchFamily="34" charset="0"/>
              <a:ea typeface="方正舒体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4159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CAAC4A-E24C-F33A-AD61-B2A544780DFA}"/>
              </a:ext>
            </a:extLst>
          </p:cNvPr>
          <p:cNvSpPr/>
          <p:nvPr/>
        </p:nvSpPr>
        <p:spPr>
          <a:xfrm>
            <a:off x="323273" y="378069"/>
            <a:ext cx="11545454" cy="6101862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267254E-DBE4-698D-3D86-8A09FA930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00846" y="6586780"/>
            <a:ext cx="1256690" cy="193729"/>
          </a:xfrm>
          <a:prstGeom prst="rect">
            <a:avLst/>
          </a:prstGeom>
        </p:spPr>
      </p:pic>
      <p:pic>
        <p:nvPicPr>
          <p:cNvPr id="4" name="Picture 3" descr="A screenshot of a login box&#10;&#10;Description automatically generated">
            <a:extLst>
              <a:ext uri="{FF2B5EF4-FFF2-40B4-BE49-F238E27FC236}">
                <a16:creationId xmlns:a16="http://schemas.microsoft.com/office/drawing/2014/main" id="{C0DEDD96-6CE7-58C8-673B-352F653220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25"/>
            <a:ext cx="12192000" cy="57467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F39F15-0099-D38A-90F3-359134DA9312}"/>
              </a:ext>
            </a:extLst>
          </p:cNvPr>
          <p:cNvSpPr txBox="1"/>
          <p:nvPr/>
        </p:nvSpPr>
        <p:spPr>
          <a:xfrm>
            <a:off x="7007852" y="2193299"/>
            <a:ext cx="5507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rgbClr val="FF0000"/>
                </a:solidFill>
              </a:rPr>
              <a:t>注册完成后，输入账密以登录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6D7EF4-5258-CC28-48A8-170529E069C3}"/>
              </a:ext>
            </a:extLst>
          </p:cNvPr>
          <p:cNvSpPr/>
          <p:nvPr/>
        </p:nvSpPr>
        <p:spPr>
          <a:xfrm>
            <a:off x="6228848" y="2171121"/>
            <a:ext cx="455732" cy="2850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8287881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CAAC4A-E24C-F33A-AD61-B2A544780DFA}"/>
              </a:ext>
            </a:extLst>
          </p:cNvPr>
          <p:cNvSpPr/>
          <p:nvPr/>
        </p:nvSpPr>
        <p:spPr>
          <a:xfrm>
            <a:off x="323273" y="378069"/>
            <a:ext cx="11545454" cy="6101862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267254E-DBE4-698D-3D86-8A09FA930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00846" y="6586780"/>
            <a:ext cx="1256690" cy="1937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C3AA98-683C-E942-BFCB-7925A0E7C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76"/>
            <a:ext cx="12192000" cy="6032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1B2D1F2-4703-CE78-1B41-722C65701A3B}"/>
              </a:ext>
            </a:extLst>
          </p:cNvPr>
          <p:cNvSpPr/>
          <p:nvPr/>
        </p:nvSpPr>
        <p:spPr>
          <a:xfrm>
            <a:off x="0" y="2839208"/>
            <a:ext cx="2040673" cy="36523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6485AF-8387-9939-799E-D239928EA50D}"/>
              </a:ext>
            </a:extLst>
          </p:cNvPr>
          <p:cNvSpPr txBox="1"/>
          <p:nvPr/>
        </p:nvSpPr>
        <p:spPr>
          <a:xfrm>
            <a:off x="4479973" y="2032223"/>
            <a:ext cx="5507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rgbClr val="FF0000"/>
                </a:solidFill>
              </a:rPr>
              <a:t>查看所有保存的文章</a:t>
            </a:r>
          </a:p>
        </p:txBody>
      </p:sp>
    </p:spTree>
    <p:extLst>
      <p:ext uri="{BB962C8B-B14F-4D97-AF65-F5344CB8AC3E}">
        <p14:creationId xmlns:p14="http://schemas.microsoft.com/office/powerpoint/2010/main" val="3339471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CAAC4A-E24C-F33A-AD61-B2A544780DFA}"/>
              </a:ext>
            </a:extLst>
          </p:cNvPr>
          <p:cNvSpPr/>
          <p:nvPr/>
        </p:nvSpPr>
        <p:spPr>
          <a:xfrm>
            <a:off x="323273" y="378069"/>
            <a:ext cx="11545454" cy="6101862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267254E-DBE4-698D-3D86-8A09FA930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00846" y="6586780"/>
            <a:ext cx="1256690" cy="1937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928FD1-25F4-643C-D2B9-7D8F0856B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9694"/>
            <a:ext cx="12192000" cy="66230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B2D1F2-4703-CE78-1B41-722C65701A3B}"/>
              </a:ext>
            </a:extLst>
          </p:cNvPr>
          <p:cNvSpPr/>
          <p:nvPr/>
        </p:nvSpPr>
        <p:spPr>
          <a:xfrm>
            <a:off x="9500733" y="3429000"/>
            <a:ext cx="1706464" cy="46245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B2D1F2-4703-CE78-1B41-722C65701A3B}"/>
              </a:ext>
            </a:extLst>
          </p:cNvPr>
          <p:cNvSpPr/>
          <p:nvPr/>
        </p:nvSpPr>
        <p:spPr>
          <a:xfrm>
            <a:off x="10818525" y="2676056"/>
            <a:ext cx="475594" cy="46245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36155A-3C78-132E-7BA8-6B1F956ACB37}"/>
              </a:ext>
            </a:extLst>
          </p:cNvPr>
          <p:cNvSpPr txBox="1"/>
          <p:nvPr/>
        </p:nvSpPr>
        <p:spPr>
          <a:xfrm>
            <a:off x="2755971" y="2329019"/>
            <a:ext cx="743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rgbClr val="FF0000"/>
                </a:solidFill>
              </a:rPr>
              <a:t>在查看检索结果时，将文章添加至项目，可在控制面板区域创建项目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C20C84-EBED-F6F3-3EBA-59861A042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4935" y="324644"/>
            <a:ext cx="2394000" cy="17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956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CAAC4A-E24C-F33A-AD61-B2A544780DFA}"/>
              </a:ext>
            </a:extLst>
          </p:cNvPr>
          <p:cNvSpPr/>
          <p:nvPr/>
        </p:nvSpPr>
        <p:spPr>
          <a:xfrm>
            <a:off x="323273" y="378069"/>
            <a:ext cx="11545454" cy="6101862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267254E-DBE4-698D-3D86-8A09FA930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00846" y="6586780"/>
            <a:ext cx="1256690" cy="193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A2CA56-1701-5EF2-E3AB-754C0027E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491"/>
            <a:ext cx="12192000" cy="6159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1B2D1F2-4703-CE78-1B41-722C65701A3B}"/>
              </a:ext>
            </a:extLst>
          </p:cNvPr>
          <p:cNvSpPr/>
          <p:nvPr/>
        </p:nvSpPr>
        <p:spPr>
          <a:xfrm>
            <a:off x="9586093" y="1949018"/>
            <a:ext cx="1843098" cy="86184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CE1D71-E276-1433-9BE9-639EEB0B13CC}"/>
              </a:ext>
            </a:extLst>
          </p:cNvPr>
          <p:cNvSpPr txBox="1"/>
          <p:nvPr/>
        </p:nvSpPr>
        <p:spPr>
          <a:xfrm>
            <a:off x="6522942" y="2306654"/>
            <a:ext cx="5507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rgbClr val="FF0000"/>
                </a:solidFill>
              </a:rPr>
              <a:t>可针对检索式创建检索快讯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AB96FC-53F3-5EB5-8711-71F75CCFBB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8984" y="489871"/>
            <a:ext cx="2363601" cy="169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A220D0-8B7E-5E40-AD9E-1D2F0CC0F0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4935" y="488495"/>
            <a:ext cx="2394000" cy="17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925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CAAC4A-E24C-F33A-AD61-B2A544780DFA}"/>
              </a:ext>
            </a:extLst>
          </p:cNvPr>
          <p:cNvSpPr/>
          <p:nvPr/>
        </p:nvSpPr>
        <p:spPr>
          <a:xfrm>
            <a:off x="323273" y="378069"/>
            <a:ext cx="11545454" cy="6101862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267254E-DBE4-698D-3D86-8A09FA930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00846" y="6586780"/>
            <a:ext cx="1256690" cy="193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CA6CFA-2520-16C0-2ECD-5316FA9E8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3576"/>
            <a:ext cx="12192000" cy="66703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1B2D1F2-4703-CE78-1B41-722C65701A3B}"/>
              </a:ext>
            </a:extLst>
          </p:cNvPr>
          <p:cNvSpPr/>
          <p:nvPr/>
        </p:nvSpPr>
        <p:spPr>
          <a:xfrm>
            <a:off x="8493827" y="6092166"/>
            <a:ext cx="979784" cy="46245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F5F56A-44EF-F3A1-4122-568859DA14E2}"/>
              </a:ext>
            </a:extLst>
          </p:cNvPr>
          <p:cNvSpPr txBox="1"/>
          <p:nvPr/>
        </p:nvSpPr>
        <p:spPr>
          <a:xfrm>
            <a:off x="4390023" y="4700752"/>
            <a:ext cx="5507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rgbClr val="FF0000"/>
                </a:solidFill>
              </a:rPr>
              <a:t>输入收件人邮箱地址，以创建检索快讯</a:t>
            </a:r>
          </a:p>
        </p:txBody>
      </p:sp>
    </p:spTree>
    <p:extLst>
      <p:ext uri="{BB962C8B-B14F-4D97-AF65-F5344CB8AC3E}">
        <p14:creationId xmlns:p14="http://schemas.microsoft.com/office/powerpoint/2010/main" val="5584159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DA87F-CC46-4F3A-A1BE-CA321AE4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1958382"/>
            <a:ext cx="10607213" cy="1228164"/>
          </a:xfrm>
        </p:spPr>
        <p:txBody>
          <a:bodyPr/>
          <a:lstStyle/>
          <a:p>
            <a:pPr algn="ctr"/>
            <a:r>
              <a:rPr lang="en-US" altLang="zh-CN" sz="3200" dirty="0">
                <a:solidFill>
                  <a:srgbClr val="002060"/>
                </a:solidFill>
                <a:latin typeface="+mj-ea"/>
                <a:cs typeface="Arial" panose="020B0604020202020204" pitchFamily="34" charset="0"/>
              </a:rPr>
              <a:t>EBSCO </a:t>
            </a:r>
            <a:r>
              <a:rPr lang="zh-CN" altLang="en-US" sz="3200" dirty="0">
                <a:solidFill>
                  <a:srgbClr val="002060"/>
                </a:solidFill>
                <a:latin typeface="+mj-ea"/>
                <a:cs typeface="Arial" panose="020B0604020202020204" pitchFamily="34" charset="0"/>
              </a:rPr>
              <a:t>手机</a:t>
            </a:r>
            <a:r>
              <a:rPr lang="en-US" altLang="zh-CN" sz="3200" dirty="0">
                <a:solidFill>
                  <a:srgbClr val="002060"/>
                </a:solidFill>
                <a:latin typeface="+mj-ea"/>
                <a:cs typeface="Arial" panose="020B0604020202020204" pitchFamily="34" charset="0"/>
              </a:rPr>
              <a:t>App</a:t>
            </a:r>
            <a:r>
              <a:rPr lang="zh-CN" altLang="en-US" sz="3200" dirty="0">
                <a:solidFill>
                  <a:srgbClr val="002060"/>
                </a:solidFill>
                <a:latin typeface="+mj-ea"/>
                <a:cs typeface="Arial" panose="020B0604020202020204" pitchFamily="34" charset="0"/>
              </a:rPr>
              <a:t>下载与使用</a:t>
            </a:r>
          </a:p>
        </p:txBody>
      </p:sp>
    </p:spTree>
    <p:extLst>
      <p:ext uri="{BB962C8B-B14F-4D97-AF65-F5344CB8AC3E}">
        <p14:creationId xmlns:p14="http://schemas.microsoft.com/office/powerpoint/2010/main" val="2069209820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B759A40B-A7E0-1A48-A773-852FCF88FE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7"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6E65FB0-0274-4463-99A5-ED4C5CA72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56646"/>
            <a:ext cx="4953000" cy="1023710"/>
          </a:xfrm>
        </p:spPr>
        <p:txBody>
          <a:bodyPr/>
          <a:lstStyle/>
          <a:p>
            <a:pPr algn="ctr"/>
            <a:r>
              <a:rPr lang="en-US" sz="3600" dirty="0"/>
              <a:t>EBSCO Mobile App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41D318D-0F1E-4FD1-B0FF-32605FD468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4073" y="1230748"/>
            <a:ext cx="6560127" cy="4535450"/>
          </a:xfrm>
        </p:spPr>
        <p:txBody>
          <a:bodyPr/>
          <a:lstStyle/>
          <a:p>
            <a:pPr marL="0" indent="0" algn="just">
              <a:buNone/>
            </a:pPr>
            <a:r>
              <a:rPr lang="zh-CN" altLang="en-US" sz="2400" dirty="0">
                <a:latin typeface="宋体" panose="02010600030101010101" pitchFamily="2" charset="-122"/>
                <a:ea typeface="思源黑体 CN" panose="020B0500000000000000"/>
              </a:rPr>
              <a:t>允许用户在任何地方进行搜索和研究过程，允许在</a:t>
            </a:r>
            <a:r>
              <a:rPr lang="zh-CN" altLang="en-US" sz="2400" b="1" dirty="0">
                <a:latin typeface="宋体" panose="02010600030101010101" pitchFamily="2" charset="-122"/>
                <a:ea typeface="思源黑体 CN" panose="020B0500000000000000"/>
              </a:rPr>
              <a:t>任何时间、任何地点</a:t>
            </a:r>
            <a:r>
              <a:rPr lang="zh-CN" altLang="en-US" sz="2400" dirty="0">
                <a:latin typeface="宋体" panose="02010600030101010101" pitchFamily="2" charset="-122"/>
                <a:ea typeface="思源黑体 CN" panose="020B0500000000000000"/>
              </a:rPr>
              <a:t>取得进展，并在桌面和移动设备之间实现无缝集成。</a:t>
            </a:r>
            <a:endParaRPr lang="en-US" altLang="zh-CN" sz="2400" dirty="0">
              <a:latin typeface="宋体" panose="02010600030101010101" pitchFamily="2" charset="-122"/>
              <a:ea typeface="思源黑体 CN" panose="020B0500000000000000"/>
            </a:endParaRPr>
          </a:p>
          <a:p>
            <a:pPr marL="0" indent="0" algn="just">
              <a:buNone/>
            </a:pPr>
            <a:r>
              <a:rPr lang="zh-CN" altLang="en-US" b="1" dirty="0">
                <a:solidFill>
                  <a:schemeClr val="accent1"/>
                </a:solidFill>
                <a:latin typeface="宋体" panose="02010600030101010101" pitchFamily="2" charset="-122"/>
                <a:ea typeface="思源黑体 CN" panose="020B0500000000000000"/>
              </a:rPr>
              <a:t>查找并连接到您的机构，然后只需搜索、选择并使用机构订购的数据库内容。</a:t>
            </a:r>
            <a:endParaRPr lang="en-US" sz="2400" dirty="0">
              <a:latin typeface="宋体" panose="02010600030101010101" pitchFamily="2" charset="-122"/>
              <a:ea typeface="思源黑体 CN" panose="020B0500000000000000"/>
            </a:endParaRPr>
          </a:p>
          <a:p>
            <a:pPr marL="0" indent="0">
              <a:buNone/>
            </a:pPr>
            <a:endParaRPr lang="en-US" sz="2400" dirty="0">
              <a:latin typeface="宋体" panose="02010600030101010101" pitchFamily="2" charset="-122"/>
              <a:ea typeface="思源黑体 CN" panose="020B0500000000000000"/>
            </a:endParaRPr>
          </a:p>
          <a:p>
            <a:pPr marL="0" indent="0">
              <a:buNone/>
            </a:pPr>
            <a:endParaRPr lang="en-US" sz="2400" dirty="0">
              <a:latin typeface="宋体" panose="02010600030101010101" pitchFamily="2" charset="-122"/>
              <a:ea typeface="思源黑体 CN" panose="020B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18218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CAAC4A-E24C-F33A-AD61-B2A544780DFA}"/>
              </a:ext>
            </a:extLst>
          </p:cNvPr>
          <p:cNvSpPr/>
          <p:nvPr/>
        </p:nvSpPr>
        <p:spPr>
          <a:xfrm>
            <a:off x="323273" y="378069"/>
            <a:ext cx="11545454" cy="6101862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D1486A-5719-4406-D353-0602FBA9D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5935"/>
            <a:ext cx="12192000" cy="568613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267254E-DBE4-698D-3D86-8A09FA930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00846" y="6586780"/>
            <a:ext cx="1256690" cy="1937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1B2D1F2-4703-CE78-1B41-722C65701A3B}"/>
              </a:ext>
            </a:extLst>
          </p:cNvPr>
          <p:cNvSpPr/>
          <p:nvPr/>
        </p:nvSpPr>
        <p:spPr>
          <a:xfrm>
            <a:off x="3590694" y="3100039"/>
            <a:ext cx="1226633" cy="32896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99D330-6449-4DCC-6A6C-D546E5361AFD}"/>
              </a:ext>
            </a:extLst>
          </p:cNvPr>
          <p:cNvSpPr/>
          <p:nvPr/>
        </p:nvSpPr>
        <p:spPr>
          <a:xfrm>
            <a:off x="10800846" y="4051355"/>
            <a:ext cx="757529" cy="33940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7A73A7-5E42-BED8-12F6-EE3A588D06B9}"/>
              </a:ext>
            </a:extLst>
          </p:cNvPr>
          <p:cNvSpPr txBox="1"/>
          <p:nvPr/>
        </p:nvSpPr>
        <p:spPr>
          <a:xfrm>
            <a:off x="2963917" y="4758531"/>
            <a:ext cx="5507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点击“所有数据库”查看您机构所有可用数据库，点击“高级检索”进入高级检索界面</a:t>
            </a:r>
          </a:p>
        </p:txBody>
      </p:sp>
    </p:spTree>
    <p:extLst>
      <p:ext uri="{BB962C8B-B14F-4D97-AF65-F5344CB8AC3E}">
        <p14:creationId xmlns:p14="http://schemas.microsoft.com/office/powerpoint/2010/main" val="6154176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FA04D575-34BF-4893-A281-E75E88AB26BB}"/>
              </a:ext>
            </a:extLst>
          </p:cNvPr>
          <p:cNvSpPr txBox="1"/>
          <p:nvPr/>
        </p:nvSpPr>
        <p:spPr>
          <a:xfrm>
            <a:off x="6689323" y="896843"/>
            <a:ext cx="4350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</a:rPr>
              <a:t>安卓用户直接扫描下载</a:t>
            </a:r>
          </a:p>
        </p:txBody>
      </p:sp>
      <p:pic>
        <p:nvPicPr>
          <p:cNvPr id="8" name="内容占位符 7" descr="图形用户界面, 应用程序&#10;&#10;描述已自动生成">
            <a:extLst>
              <a:ext uri="{FF2B5EF4-FFF2-40B4-BE49-F238E27FC236}">
                <a16:creationId xmlns:a16="http://schemas.microsoft.com/office/drawing/2014/main" id="{ACC5CD71-38D2-E34F-841C-9F4BFB6870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2" b="17308"/>
          <a:stretch/>
        </p:blipFill>
        <p:spPr>
          <a:xfrm>
            <a:off x="794876" y="68229"/>
            <a:ext cx="4609637" cy="6497731"/>
          </a:xfrm>
        </p:spPr>
      </p:pic>
      <p:pic>
        <p:nvPicPr>
          <p:cNvPr id="3" name="图片 2" descr="散点图, QR 代码&#10;&#10;描述已自动生成">
            <a:extLst>
              <a:ext uri="{FF2B5EF4-FFF2-40B4-BE49-F238E27FC236}">
                <a16:creationId xmlns:a16="http://schemas.microsoft.com/office/drawing/2014/main" id="{478A3B81-C6CC-7AED-9952-8668E887E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105" y="1550396"/>
            <a:ext cx="4246271" cy="424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8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D656E6-03BD-443F-A9CF-756B0DF415F8}"/>
              </a:ext>
            </a:extLst>
          </p:cNvPr>
          <p:cNvSpPr/>
          <p:nvPr/>
        </p:nvSpPr>
        <p:spPr>
          <a:xfrm>
            <a:off x="980022" y="812784"/>
            <a:ext cx="480432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+mn-cs"/>
              </a:rPr>
              <a:t>登录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+mn-cs"/>
              </a:rPr>
              <a:t> EBSCO Mobile App: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1817012-00E6-4A4F-AF18-894ED90AFE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121" y="1464122"/>
            <a:ext cx="6204984" cy="4662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CN" altLang="zh-CN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/>
                <a:cs typeface="+mn-cs"/>
              </a:rPr>
              <a:t>打开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/>
                <a:cs typeface="+mn-cs"/>
              </a:rPr>
              <a:t>EBSCO</a:t>
            </a:r>
            <a:r>
              <a:rPr kumimoji="0" lang="zh-CN" altLang="zh-CN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/>
                <a:cs typeface="+mn-cs"/>
              </a:rPr>
              <a:t>应用程序，点击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/>
                <a:cs typeface="+mn-cs"/>
              </a:rPr>
              <a:t>Access with your institution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/>
                <a:cs typeface="+mn-cs"/>
              </a:rPr>
              <a:t>(</a:t>
            </a:r>
            <a:r>
              <a:rPr kumimoji="0" lang="zh-CN" alt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/>
                <a:cs typeface="+mn-cs"/>
              </a:rPr>
              <a:t>访问您的机构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/>
                <a:cs typeface="+mn-cs"/>
              </a:rPr>
              <a:t>) </a:t>
            </a:r>
            <a:r>
              <a:rPr kumimoji="0" lang="zh-CN" altLang="zh-CN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/>
                <a:cs typeface="+mn-cs"/>
              </a:rPr>
              <a:t>按钮登录。. </a:t>
            </a:r>
            <a:endParaRPr kumimoji="0" lang="en-US" altLang="zh-CN" sz="2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思源黑体 CN" panose="020B050000000000000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CN" altLang="zh-CN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/>
                <a:cs typeface="+mn-cs"/>
              </a:rPr>
              <a:t>   在检索框中输入</a:t>
            </a:r>
            <a:r>
              <a:rPr kumimoji="0" lang="zh-CN" alt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/>
                <a:cs typeface="+mn-cs"/>
              </a:rPr>
              <a:t>机构的</a:t>
            </a:r>
            <a:r>
              <a:rPr kumimoji="0" lang="zh-CN" altLang="en-US" sz="2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/>
                <a:cs typeface="+mn-cs"/>
              </a:rPr>
              <a:t>英文名称</a:t>
            </a:r>
            <a:r>
              <a:rPr kumimoji="0" lang="zh-CN" altLang="zh-CN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/>
                <a:cs typeface="+mn-cs"/>
              </a:rPr>
              <a:t>进行查找，或点击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/>
                <a:cs typeface="+mn-cs"/>
              </a:rPr>
              <a:t>“</a:t>
            </a:r>
            <a:r>
              <a:rPr kumimoji="0" lang="zh-CN" altLang="zh-C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/>
                <a:cs typeface="+mn-cs"/>
              </a:rPr>
              <a:t>使用我的位置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/>
                <a:cs typeface="+mn-cs"/>
              </a:rPr>
              <a:t>” </a:t>
            </a:r>
            <a:r>
              <a:rPr kumimoji="0" lang="zh-CN" altLang="zh-CN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/>
                <a:cs typeface="+mn-cs"/>
              </a:rPr>
              <a:t>（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/>
                <a:cs typeface="+mn-cs"/>
              </a:rPr>
              <a:t>Use my location</a:t>
            </a:r>
            <a:r>
              <a:rPr kumimoji="0" lang="zh-CN" altLang="zh-CN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/>
                <a:cs typeface="+mn-cs"/>
              </a:rPr>
              <a:t>）定位您所在的学校。</a:t>
            </a:r>
            <a:endParaRPr kumimoji="0" lang="en-US" altLang="zh-CN" sz="2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思源黑体 CN" panose="020B050000000000000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CN" altLang="zh-CN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/>
                <a:cs typeface="+mn-cs"/>
              </a:rPr>
              <a:t>您只需登录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/>
                <a:cs typeface="+mn-cs"/>
              </a:rPr>
              <a:t>App</a:t>
            </a:r>
            <a:r>
              <a:rPr kumimoji="0" lang="zh-CN" altLang="zh-CN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/>
                <a:cs typeface="+mn-cs"/>
              </a:rPr>
              <a:t>一次。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/>
                <a:cs typeface="+mn-cs"/>
              </a:rPr>
              <a:t>App</a:t>
            </a:r>
            <a:r>
              <a:rPr kumimoji="0" lang="zh-CN" altLang="zh-CN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/>
                <a:cs typeface="+mn-cs"/>
              </a:rPr>
              <a:t>会记住您的登录凭证，实现自动登录。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CN" altLang="zh-CN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/>
                <a:cs typeface="+mn-cs"/>
              </a:rPr>
              <a:t>单击“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/>
                <a:cs typeface="+mn-cs"/>
              </a:rPr>
              <a:t>Connect your institution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/>
                <a:cs typeface="+mn-cs"/>
              </a:rPr>
              <a:t>(</a:t>
            </a:r>
            <a:r>
              <a:rPr kumimoji="0" lang="zh-CN" alt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/>
                <a:cs typeface="+mn-cs"/>
              </a:rPr>
              <a:t>连接到您的机构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/>
                <a:cs typeface="+mn-cs"/>
              </a:rPr>
              <a:t>)</a:t>
            </a:r>
            <a:r>
              <a:rPr kumimoji="0" lang="zh-CN" altLang="zh-CN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/>
                <a:cs typeface="+mn-cs"/>
              </a:rPr>
              <a:t>允许应用登录。</a:t>
            </a:r>
            <a:endParaRPr kumimoji="0" lang="en-US" altLang="zh-CN" sz="2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思源黑体 CN" panose="020B050000000000000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/>
                <a:cs typeface="+mn-cs"/>
              </a:rPr>
              <a:t>APP</a:t>
            </a:r>
            <a:r>
              <a:rPr kumimoji="0" lang="zh-CN" alt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/>
                <a:cs typeface="+mn-cs"/>
              </a:rPr>
              <a:t>语言呈现与移动设备系统语言一致</a:t>
            </a:r>
            <a:endParaRPr kumimoji="0" lang="en-US" altLang="zh-CN" sz="2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思源黑体 CN" panose="020B0500000000000000"/>
              <a:cs typeface="+mn-cs"/>
            </a:endParaRPr>
          </a:p>
        </p:txBody>
      </p:sp>
      <p:pic>
        <p:nvPicPr>
          <p:cNvPr id="4" name="图片 3" descr="手机屏幕的截图&#10;&#10;描述已自动生成">
            <a:extLst>
              <a:ext uri="{FF2B5EF4-FFF2-40B4-BE49-F238E27FC236}">
                <a16:creationId xmlns:a16="http://schemas.microsoft.com/office/drawing/2014/main" id="{9436C5BE-0C43-FAA9-C45D-98ED1E56EF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81" b="39304"/>
          <a:stretch/>
        </p:blipFill>
        <p:spPr>
          <a:xfrm>
            <a:off x="7104756" y="470636"/>
            <a:ext cx="4804329" cy="1393464"/>
          </a:xfrm>
          <a:prstGeom prst="rect">
            <a:avLst/>
          </a:prstGeom>
        </p:spPr>
      </p:pic>
      <p:pic>
        <p:nvPicPr>
          <p:cNvPr id="7" name="图片 6" descr="图形用户界面, 文本, 应用程序, Teams&#10;&#10;描述已自动生成">
            <a:extLst>
              <a:ext uri="{FF2B5EF4-FFF2-40B4-BE49-F238E27FC236}">
                <a16:creationId xmlns:a16="http://schemas.microsoft.com/office/drawing/2014/main" id="{A0842EAE-9D32-A42E-FE54-400A7F4F17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97"/>
          <a:stretch/>
        </p:blipFill>
        <p:spPr>
          <a:xfrm>
            <a:off x="7104756" y="2099839"/>
            <a:ext cx="4606803" cy="4678251"/>
          </a:xfrm>
          <a:prstGeom prst="rect">
            <a:avLst/>
          </a:prstGeom>
        </p:spPr>
      </p:pic>
      <p:pic>
        <p:nvPicPr>
          <p:cNvPr id="9" name="图片 8" descr="图形用户界面, 文本, 应用程序&#10;&#10;描述已自动生成">
            <a:extLst>
              <a:ext uri="{FF2B5EF4-FFF2-40B4-BE49-F238E27FC236}">
                <a16:creationId xmlns:a16="http://schemas.microsoft.com/office/drawing/2014/main" id="{70B0AD0D-E473-5EB2-5D28-A8A2E2204B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756" y="4255103"/>
            <a:ext cx="4603991" cy="25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787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A74935-E678-4306-A428-7C1D5057F84B}"/>
              </a:ext>
            </a:extLst>
          </p:cNvPr>
          <p:cNvSpPr/>
          <p:nvPr/>
        </p:nvSpPr>
        <p:spPr>
          <a:xfrm>
            <a:off x="958525" y="812940"/>
            <a:ext cx="5412399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主页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 panose="020B0500000000000000"/>
              </a:rPr>
              <a:t>Recently Viewed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（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最近查看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）：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向左滑动可查看您在使用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App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时最近查看的文章。点击文章可再次阅读。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点击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 panose="020B0500000000000000"/>
              </a:rPr>
              <a:t>Recommended for you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(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为你推荐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):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点击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根据您最近浏览过的文章和电子书推荐的文章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点击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 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 panose="020B0500000000000000"/>
              </a:rPr>
              <a:t>Discover recent subjects 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（发现最近主题 ）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，即可执行与该主题相关的文章搜索。此区域中的主题是根据您在使用应用程序时浏览过的文章显示的。</a:t>
            </a:r>
          </a:p>
        </p:txBody>
      </p:sp>
      <p:pic>
        <p:nvPicPr>
          <p:cNvPr id="3" name="图片 2" descr="图形用户界面, 文本, 应用程序, 聊天或短信&#10;&#10;描述已自动生成">
            <a:extLst>
              <a:ext uri="{FF2B5EF4-FFF2-40B4-BE49-F238E27FC236}">
                <a16:creationId xmlns:a16="http://schemas.microsoft.com/office/drawing/2014/main" id="{553B68BE-85BD-1C42-74D2-8587E11C6D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2"/>
          <a:stretch/>
        </p:blipFill>
        <p:spPr>
          <a:xfrm>
            <a:off x="7130958" y="0"/>
            <a:ext cx="4307109" cy="665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436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2A9DA2-FEDA-4139-BFA9-E63D5AB64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010" y="879912"/>
            <a:ext cx="5797070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检索</a:t>
            </a:r>
            <a:r>
              <a:rPr kumimoji="0" lang="zh-CN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EBSCO Mobile App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点击屏幕底部菜单中的放大镜，进入搜索页面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在搜索框中输入搜索词。当您键入时，您可以点击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 panose="020B0500000000000000"/>
              </a:rPr>
              <a:t>App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提示的搜索词。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点击筛选条件（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同行评审、全文、日期范围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），将其应用于搜索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。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点击设备键盘上的“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搜索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”以运行搜索。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页面将显示检索结果，结果中与检索词匹配的词会高亮显示。点击文章或书名查看详细信息或阅读全文（如有全文提供）。</a:t>
            </a:r>
            <a:endParaRPr kumimoji="0" lang="zh-CN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</p:txBody>
      </p:sp>
      <p:pic>
        <p:nvPicPr>
          <p:cNvPr id="5" name="图片 4" descr="图形用户界面, 文本, 应用程序&#10;&#10;描述已自动生成">
            <a:extLst>
              <a:ext uri="{FF2B5EF4-FFF2-40B4-BE49-F238E27FC236}">
                <a16:creationId xmlns:a16="http://schemas.microsoft.com/office/drawing/2014/main" id="{37FE2059-709A-DC05-97B7-0964E8594E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9"/>
          <a:stretch/>
        </p:blipFill>
        <p:spPr>
          <a:xfrm>
            <a:off x="7009323" y="0"/>
            <a:ext cx="3855697" cy="658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402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348AE3-F8BA-4657-8248-49158663CE10}"/>
              </a:ext>
            </a:extLst>
          </p:cNvPr>
          <p:cNvSpPr/>
          <p:nvPr/>
        </p:nvSpPr>
        <p:spPr>
          <a:xfrm>
            <a:off x="1031241" y="1043731"/>
            <a:ext cx="596632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阅读文章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在文章页面，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右上角箭头符号可将文章根据设备所支持的方式进行分享。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点击“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查看全部（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 panose="020B0500000000000000"/>
              </a:rPr>
              <a:t>view all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)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”可跳转到文章的详细信息部分。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点击文章标题下方的方框，可对方框中的内容执行二次检索。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继续往下滑动可查看文章的摘要信息。</a:t>
            </a:r>
            <a:endParaRPr kumimoji="0" lang="zh-CN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</p:txBody>
      </p:sp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15D170FE-6740-46ED-6CD0-1E902969E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310" y="0"/>
            <a:ext cx="3770136" cy="670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736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348AE3-F8BA-4657-8248-49158663CE10}"/>
              </a:ext>
            </a:extLst>
          </p:cNvPr>
          <p:cNvSpPr/>
          <p:nvPr/>
        </p:nvSpPr>
        <p:spPr>
          <a:xfrm>
            <a:off x="1031241" y="1043731"/>
            <a:ext cx="596632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发现文章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在文章详情页面向左滑动，可获得更多类似文章的相关推荐</a:t>
            </a:r>
            <a:endParaRPr kumimoji="0" lang="zh-CN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</p:txBody>
      </p:sp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4114D23F-7A71-1B25-4DC9-7E15D2F08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062" y="0"/>
            <a:ext cx="3855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81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348AE3-F8BA-4657-8248-49158663CE10}"/>
              </a:ext>
            </a:extLst>
          </p:cNvPr>
          <p:cNvSpPr/>
          <p:nvPr/>
        </p:nvSpPr>
        <p:spPr>
          <a:xfrm>
            <a:off x="1031241" y="1043731"/>
            <a:ext cx="5966325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阅读文章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1.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 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在文章页面，向下滚动查看文章详细信息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。</a:t>
            </a:r>
            <a:endParaRPr kumimoji="0" lang="zh-CN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单击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“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访问选项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”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（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 panose="020B0500000000000000"/>
              </a:rPr>
              <a:t>Access options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）（如果文章提供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多种格式的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全文）。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2. 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选择阅读全文时，请从可用的格式中进行选择。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可查看在线全文、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PDF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全文和全文听读。</a:t>
            </a:r>
            <a:endParaRPr kumimoji="0" lang="zh-CN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</p:txBody>
      </p:sp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2B6DFE80-E1D7-6776-6D74-8CF55992C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862" y="0"/>
            <a:ext cx="3770136" cy="6705815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4F53D041-BE69-5E9A-ABF0-FE67E1F37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687" y="37195"/>
            <a:ext cx="3728311" cy="663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0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2CC14F-0986-43C8-8476-D597C6CF99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276" y="325914"/>
            <a:ext cx="5820785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收藏文章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从文章页面或结果列表中，单击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“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收藏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”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图标。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如果您想从收藏的文章中删除该文章，只需再次点击图标。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在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EBSCO App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中查看您收藏的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内容</a:t>
            </a:r>
            <a:endParaRPr kumimoji="0" lang="zh-CN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 panose="020B0500000000000000"/>
              </a:rPr>
              <a:t>To view your Saved items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: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点击屏幕底部的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书签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图标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，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查看您收藏的文章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和电子书借阅情况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</p:txBody>
      </p:sp>
      <p:pic>
        <p:nvPicPr>
          <p:cNvPr id="4" name="图片 3" descr="图形用户界面, 文本, 应用程序&#10;&#10;描述已自动生成">
            <a:extLst>
              <a:ext uri="{FF2B5EF4-FFF2-40B4-BE49-F238E27FC236}">
                <a16:creationId xmlns:a16="http://schemas.microsoft.com/office/drawing/2014/main" id="{5430AFAE-2B76-3F7A-5E37-0532D2F155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81"/>
          <a:stretch/>
        </p:blipFill>
        <p:spPr>
          <a:xfrm>
            <a:off x="1194843" y="4485372"/>
            <a:ext cx="4762500" cy="186816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570523D-A7E6-8C01-54DF-9339BB0E2D57}"/>
              </a:ext>
            </a:extLst>
          </p:cNvPr>
          <p:cNvSpPr/>
          <p:nvPr/>
        </p:nvSpPr>
        <p:spPr>
          <a:xfrm>
            <a:off x="4899259" y="5342021"/>
            <a:ext cx="1001027" cy="9817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</p:txBody>
      </p:sp>
      <p:pic>
        <p:nvPicPr>
          <p:cNvPr id="8" name="图片 7" descr="图形用户界面, 文本, 应用程序&#10;&#10;描述已自动生成">
            <a:extLst>
              <a:ext uri="{FF2B5EF4-FFF2-40B4-BE49-F238E27FC236}">
                <a16:creationId xmlns:a16="http://schemas.microsoft.com/office/drawing/2014/main" id="{CE7ACD30-5E8F-856F-FF41-5B713EF25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227" y="0"/>
            <a:ext cx="40183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864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9250C4-9FE8-4F72-B36C-E5B993BFEBAF}"/>
              </a:ext>
            </a:extLst>
          </p:cNvPr>
          <p:cNvSpPr/>
          <p:nvPr/>
        </p:nvSpPr>
        <p:spPr>
          <a:xfrm>
            <a:off x="797095" y="1241769"/>
            <a:ext cx="6096000" cy="412420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创建个人账户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点击屏幕底部菜单中的配置文件图标，访问配置文件屏幕。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点击创建帐户（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 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 panose="020B0500000000000000"/>
              </a:rPr>
              <a:t>Create an account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）按钮访问创建帐户屏幕。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填写您的信息，然后单击“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创建帐户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” （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 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 panose="020B0500000000000000"/>
              </a:rPr>
              <a:t>Create an account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）按钮。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您将收到一个确认消息，确认您的帐户已创建，并提示您点击“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登录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”（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 </a:t>
            </a:r>
            <a:r>
              <a:rPr lang="zh-CN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" panose="020B0500000000000000"/>
              </a:rPr>
              <a:t>Log In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思源黑体 CN" panose="020B0500000000000000"/>
                <a:cs typeface="+mn-cs"/>
              </a:rPr>
              <a:t>）以使用新的个人帐户凭据登录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思源黑体 CN" panose="020B0500000000000000"/>
              <a:cs typeface="+mn-cs"/>
            </a:endParaRPr>
          </a:p>
        </p:txBody>
      </p:sp>
      <p:pic>
        <p:nvPicPr>
          <p:cNvPr id="4" name="图片 3" descr="图形用户界面, 应用程序&#10;&#10;描述已自动生成">
            <a:extLst>
              <a:ext uri="{FF2B5EF4-FFF2-40B4-BE49-F238E27FC236}">
                <a16:creationId xmlns:a16="http://schemas.microsoft.com/office/drawing/2014/main" id="{D53DD7F4-2CF9-EFA5-30E9-9B356C6354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65"/>
          <a:stretch/>
        </p:blipFill>
        <p:spPr>
          <a:xfrm>
            <a:off x="7739123" y="490889"/>
            <a:ext cx="3855697" cy="562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661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itle 1"/>
          <p:cNvSpPr>
            <a:spLocks noGrp="1"/>
          </p:cNvSpPr>
          <p:nvPr>
            <p:ph type="title"/>
          </p:nvPr>
        </p:nvSpPr>
        <p:spPr>
          <a:xfrm>
            <a:off x="2875568" y="762000"/>
            <a:ext cx="6440864" cy="1258753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latin typeface="+mj-ea"/>
              </a:rPr>
              <a:t>支持站点及免费教程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95B8870-E585-4261-A4FB-B3C0933A04BB}"/>
              </a:ext>
            </a:extLst>
          </p:cNvPr>
          <p:cNvSpPr txBox="1">
            <a:spLocks/>
          </p:cNvSpPr>
          <p:nvPr/>
        </p:nvSpPr>
        <p:spPr>
          <a:xfrm>
            <a:off x="888318" y="1981199"/>
            <a:ext cx="10718277" cy="355369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noProof="0" dirty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+mj-ea"/>
                <a:cs typeface="+mj-cs"/>
              </a:rPr>
              <a:t>检索平台：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+mj-ea"/>
                <a:cs typeface="+mj-cs"/>
                <a:hlinkClick r:id="rId2"/>
              </a:rPr>
              <a:t>https://search.ebscohost.com/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+mj-ea"/>
                <a:cs typeface="+mj-cs"/>
              </a:rPr>
              <a:t> </a:t>
            </a:r>
            <a:r>
              <a:rPr kumimoji="0" lang="zh-CN" altLang="en-US" sz="2400" b="0" i="0" u="none" strike="noStrike" kern="1200" cap="none" spc="0" normalizeH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+mj-ea"/>
                <a:cs typeface="+mj-cs"/>
              </a:rPr>
              <a:t>（校园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+mj-ea"/>
                <a:cs typeface="+mj-cs"/>
              </a:rPr>
              <a:t>IP</a:t>
            </a:r>
            <a:r>
              <a:rPr kumimoji="0" lang="zh-CN" altLang="en-US" sz="2400" b="0" i="0" u="none" strike="noStrike" kern="1200" cap="none" spc="0" normalizeH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+mj-ea"/>
                <a:cs typeface="+mj-cs"/>
              </a:rPr>
              <a:t>网络范围内）</a:t>
            </a:r>
            <a:endParaRPr kumimoji="0" lang="en-US" altLang="zh-CN" sz="2400" b="0" i="0" u="none" strike="noStrike" kern="1200" cap="none" spc="0" normalizeH="0" noProof="0" dirty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+mj-ea"/>
                <a:cs typeface="+mj-cs"/>
              </a:rPr>
              <a:t>EBSCO </a:t>
            </a:r>
            <a:r>
              <a:rPr kumimoji="0" lang="zh-CN" altLang="zh-CN" sz="2400" b="0" i="0" u="none" strike="noStrike" kern="1200" cap="none" spc="0" normalizeH="0" noProof="0" dirty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+mj-ea"/>
                <a:cs typeface="+mj-cs"/>
              </a:rPr>
              <a:t>支持站点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+mj-ea"/>
                <a:cs typeface="+mj-cs"/>
              </a:rPr>
              <a:t>:  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+mj-ea"/>
                <a:cs typeface="+mj-cs"/>
                <a:hlinkClick r:id="rId3"/>
              </a:rPr>
              <a:t>http://connect.ebsco.com</a:t>
            </a:r>
            <a:endParaRPr kumimoji="0" lang="en-US" altLang="zh-CN" sz="2400" b="0" i="0" u="none" strike="noStrike" kern="1200" cap="none" spc="0" normalizeH="0" noProof="0" dirty="0">
              <a:ln>
                <a:noFill/>
              </a:ln>
              <a:solidFill>
                <a:srgbClr val="00CC99"/>
              </a:solidFill>
              <a:effectLst/>
              <a:uLnTx/>
              <a:uFillTx/>
              <a:latin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+mj-ea"/>
                <a:cs typeface="+mj-cs"/>
              </a:rPr>
              <a:t>EBSCO</a:t>
            </a:r>
            <a:r>
              <a:rPr kumimoji="0" lang="zh-CN" altLang="en-US" sz="2400" b="0" i="0" u="none" strike="noStrike" kern="1200" cap="none" spc="0" normalizeH="0" noProof="0" dirty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+mj-ea"/>
                <a:cs typeface="+mj-cs"/>
              </a:rPr>
              <a:t>官网：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+mj-ea"/>
                <a:cs typeface="+mj-cs"/>
                <a:hlinkClick r:id="rId4"/>
              </a:rPr>
              <a:t>https://www.ebsco.com/zh-cn</a:t>
            </a:r>
            <a:endParaRPr kumimoji="0" lang="en-US" altLang="zh-CN" sz="2400" b="0" i="0" u="none" strike="noStrike" kern="1200" cap="none" spc="0" normalizeH="0" noProof="0" dirty="0">
              <a:ln>
                <a:noFill/>
              </a:ln>
              <a:solidFill>
                <a:srgbClr val="00CC99"/>
              </a:solidFill>
              <a:effectLst/>
              <a:uLnTx/>
              <a:uFillTx/>
              <a:latin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400" b="0" i="0" u="none" strike="noStrike" kern="1200" cap="none" spc="0" normalizeH="0" noProof="0" dirty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+mj-ea"/>
                <a:cs typeface="+mj-cs"/>
              </a:rPr>
              <a:t>免费在线课程：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+mj-ea"/>
                <a:cs typeface="+mj-cs"/>
                <a:hlinkClick r:id="rId5"/>
              </a:rPr>
              <a:t>https://ebsco-chinese.zoom.us/calendar/search?showType=2&amp;startDate=2021-07-01</a:t>
            </a:r>
            <a:endParaRPr kumimoji="0" lang="en-US" altLang="zh-CN" sz="2400" b="0" i="0" u="none" strike="noStrike" kern="1200" cap="none" spc="0" normalizeH="0" noProof="0" dirty="0">
              <a:ln>
                <a:noFill/>
              </a:ln>
              <a:solidFill>
                <a:srgbClr val="00CC99"/>
              </a:solidFill>
              <a:effectLst/>
              <a:uLnTx/>
              <a:uFillTx/>
              <a:latin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+mj-ea"/>
                <a:cs typeface="+mj-cs"/>
              </a:rPr>
              <a:t>EBSCO</a:t>
            </a:r>
            <a:r>
              <a:rPr kumimoji="0" lang="en-US" altLang="zh-CN" sz="2400" b="0" i="1" u="none" strike="noStrike" kern="1200" cap="none" spc="0" normalizeH="0" noProof="0" dirty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+mj-ea"/>
                <a:cs typeface="+mj-cs"/>
              </a:rPr>
              <a:t>host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+mj-ea"/>
                <a:cs typeface="+mj-cs"/>
              </a:rPr>
              <a:t> </a:t>
            </a:r>
            <a:r>
              <a:rPr kumimoji="0" lang="zh-CN" altLang="zh-CN" sz="2400" b="0" i="0" u="none" strike="noStrike" kern="1200" cap="none" spc="0" normalizeH="0" noProof="0" dirty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+mj-ea"/>
                <a:cs typeface="+mj-cs"/>
              </a:rPr>
              <a:t>中文教程下载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+mj-ea"/>
                <a:cs typeface="+mj-cs"/>
              </a:rPr>
              <a:t>:  </a:t>
            </a:r>
            <a:b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+mj-ea"/>
                <a:cs typeface="+mj-cs"/>
              </a:rPr>
            </a:b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+mj-ea"/>
                <a:cs typeface="+mj-cs"/>
                <a:hlinkClick r:id="rId6"/>
              </a:rPr>
              <a:t>https://connect.ebsco.com/s/article/EBSCO</a:t>
            </a:r>
            <a:r>
              <a:rPr kumimoji="0" lang="zh-CN" altLang="zh-CN" sz="2400" b="0" i="0" u="none" strike="noStrike" kern="1200" cap="none" spc="0" normalizeH="0" noProof="0" dirty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+mj-ea"/>
                <a:cs typeface="+mj-cs"/>
                <a:hlinkClick r:id="rId6"/>
              </a:rPr>
              <a:t>平台中文使用指南</a:t>
            </a:r>
            <a:endParaRPr kumimoji="0" lang="zh-CN" altLang="zh-CN" sz="2400" b="0" i="0" u="none" strike="noStrike" kern="1200" cap="none" spc="0" normalizeH="0" noProof="0" dirty="0">
              <a:ln>
                <a:noFill/>
              </a:ln>
              <a:solidFill>
                <a:srgbClr val="00CC99"/>
              </a:solidFill>
              <a:effectLst/>
              <a:uLnTx/>
              <a:uFillTx/>
              <a:latin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9115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CAAC4A-E24C-F33A-AD61-B2A544780DFA}"/>
              </a:ext>
            </a:extLst>
          </p:cNvPr>
          <p:cNvSpPr/>
          <p:nvPr/>
        </p:nvSpPr>
        <p:spPr>
          <a:xfrm>
            <a:off x="323273" y="378069"/>
            <a:ext cx="11545454" cy="6101862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267254E-DBE4-698D-3D86-8A09FA930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00846" y="6586780"/>
            <a:ext cx="1256690" cy="1937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00CA72-658C-ECC5-0D58-87FA88C44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410"/>
            <a:ext cx="12192000" cy="63375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680250-6408-B914-6CB0-A76EFD088532}"/>
              </a:ext>
            </a:extLst>
          </p:cNvPr>
          <p:cNvSpPr/>
          <p:nvPr/>
        </p:nvSpPr>
        <p:spPr>
          <a:xfrm>
            <a:off x="8653627" y="6010331"/>
            <a:ext cx="792258" cy="46245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A47A0E-9531-B92D-2791-48F57576C88E}"/>
              </a:ext>
            </a:extLst>
          </p:cNvPr>
          <p:cNvSpPr txBox="1"/>
          <p:nvPr/>
        </p:nvSpPr>
        <p:spPr>
          <a:xfrm>
            <a:off x="2648607" y="5952548"/>
            <a:ext cx="5507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选定数据库后，点击“选择”回到检索界面</a:t>
            </a:r>
          </a:p>
        </p:txBody>
      </p:sp>
    </p:spTree>
    <p:extLst>
      <p:ext uri="{BB962C8B-B14F-4D97-AF65-F5344CB8AC3E}">
        <p14:creationId xmlns:p14="http://schemas.microsoft.com/office/powerpoint/2010/main" val="25170709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737D78-FA38-0A9A-374A-0237D86B3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</a:rPr>
              <a:t>在线帮助：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/>
                <a:cs typeface="+mj-cs"/>
                <a:hlinkClick r:id="rId2"/>
              </a:rPr>
              <a:t>http://connect.ebsco.com</a:t>
            </a:r>
            <a:b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/>
                <a:cs typeface="+mj-cs"/>
              </a:rPr>
            </a:br>
            <a:endParaRPr lang="en-US" dirty="0">
              <a:latin typeface="宋体" panose="02010600030101010101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3067FE6-C05B-7054-D97D-5BE156D98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615" y="1174090"/>
            <a:ext cx="8531585" cy="540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0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737D78-FA38-0A9A-374A-0237D86B3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30200"/>
            <a:ext cx="10515600" cy="1023710"/>
          </a:xfrm>
        </p:spPr>
        <p:txBody>
          <a:bodyPr/>
          <a:lstStyle/>
          <a:p>
            <a:r>
              <a:rPr lang="zh-CN" altLang="en-US" sz="2400" dirty="0">
                <a:latin typeface="宋体" panose="02010600030101010101" pitchFamily="2" charset="-122"/>
              </a:rPr>
              <a:t>免费参与在线课程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/>
                <a:cs typeface="+mj-cs"/>
                <a:hlinkClick r:id="rId2"/>
              </a:rPr>
              <a:t>https://ebsco-chinese.zoom.us/calendar/search?showType=2&amp;startDate=2021-07-01</a:t>
            </a:r>
            <a:b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/>
                <a:cs typeface="+mj-cs"/>
              </a:rPr>
            </a:br>
            <a:endParaRPr lang="en-US" dirty="0">
              <a:latin typeface="宋体" panose="02010600030101010101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8F05606-B9EB-6EC0-5AF3-C894434EC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707" y="1419674"/>
            <a:ext cx="8318287" cy="54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0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itle 1">
            <a:extLst>
              <a:ext uri="{FF2B5EF4-FFF2-40B4-BE49-F238E27FC236}">
                <a16:creationId xmlns:a16="http://schemas.microsoft.com/office/drawing/2014/main" id="{8A4D3A4A-31C8-4404-BD23-49A122091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8318" y="3371850"/>
            <a:ext cx="3857625" cy="156686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CN" dirty="0">
                <a:ea typeface="思源黑体 CN" panose="020B0500000000000000"/>
              </a:rPr>
              <a:t>Thank You!</a:t>
            </a:r>
            <a:br>
              <a:rPr lang="en-US" altLang="zh-CN" dirty="0">
                <a:ea typeface="思源黑体 CN" panose="020B0500000000000000"/>
              </a:rPr>
            </a:br>
            <a:br>
              <a:rPr lang="en-US" altLang="zh-CN" sz="1519" dirty="0">
                <a:ea typeface="思源黑体 CN" panose="020B0500000000000000"/>
              </a:rPr>
            </a:br>
            <a:r>
              <a:rPr lang="zh-CN" altLang="en-US" sz="2200" dirty="0">
                <a:ea typeface="思源黑体 CN" panose="020B0500000000000000"/>
              </a:rPr>
              <a:t>访问更多信息参见</a:t>
            </a:r>
            <a:r>
              <a:rPr lang="en-US" altLang="zh-CN" sz="2200" u="sng" dirty="0">
                <a:solidFill>
                  <a:srgbClr val="2D2DB9"/>
                </a:solidFill>
                <a:ea typeface="思源黑体 CN" panose="020B0500000000000000"/>
                <a:hlinkClick r:id="rId2"/>
              </a:rPr>
              <a:t>http://connect.ebsco.com/</a:t>
            </a:r>
            <a:br>
              <a:rPr lang="en-US" altLang="zh-CN" sz="2200" u="sng" dirty="0">
                <a:solidFill>
                  <a:srgbClr val="2D2DB9"/>
                </a:solidFill>
                <a:ea typeface="思源黑体 CN" panose="020B0500000000000000"/>
              </a:rPr>
            </a:br>
            <a:br>
              <a:rPr lang="en-US" altLang="zh-CN" sz="2200" u="sng" dirty="0">
                <a:solidFill>
                  <a:srgbClr val="2D2DB9"/>
                </a:solidFill>
                <a:ea typeface="思源黑体 CN" panose="020B0500000000000000"/>
              </a:rPr>
            </a:br>
            <a:br>
              <a:rPr lang="en-US" altLang="zh-CN" sz="2200" dirty="0">
                <a:ea typeface="思源黑体 CN" panose="020B0500000000000000"/>
              </a:rPr>
            </a:br>
            <a:br>
              <a:rPr lang="en-US" altLang="zh-CN" sz="2200" dirty="0">
                <a:ea typeface="思源黑体 CN" panose="020B0500000000000000"/>
              </a:rPr>
            </a:br>
            <a:endParaRPr lang="en-US" altLang="zh-CN" sz="2200" dirty="0">
              <a:ea typeface="思源黑体 CN" panose="020B0500000000000000"/>
            </a:endParaRPr>
          </a:p>
        </p:txBody>
      </p:sp>
      <p:pic>
        <p:nvPicPr>
          <p:cNvPr id="138245" name="Picture 2">
            <a:extLst>
              <a:ext uri="{FF2B5EF4-FFF2-40B4-BE49-F238E27FC236}">
                <a16:creationId xmlns:a16="http://schemas.microsoft.com/office/drawing/2014/main" id="{E1765586-9E9B-46BC-9776-154DDA0833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892" y="924898"/>
            <a:ext cx="2022475" cy="202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6" name="TextBox 1">
            <a:extLst>
              <a:ext uri="{FF2B5EF4-FFF2-40B4-BE49-F238E27FC236}">
                <a16:creationId xmlns:a16="http://schemas.microsoft.com/office/drawing/2014/main" id="{5B1DEBFC-D323-4219-9DA4-5618699BE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6654" y="329904"/>
            <a:ext cx="17541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EBSCO</a:t>
            </a:r>
            <a:r>
              <a:rPr kumimoji="0" lang="zh-CN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官方微信</a:t>
            </a:r>
          </a:p>
        </p:txBody>
      </p:sp>
    </p:spTree>
    <p:extLst>
      <p:ext uri="{BB962C8B-B14F-4D97-AF65-F5344CB8AC3E}">
        <p14:creationId xmlns:p14="http://schemas.microsoft.com/office/powerpoint/2010/main" val="56309136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CAAC4A-E24C-F33A-AD61-B2A544780DFA}"/>
              </a:ext>
            </a:extLst>
          </p:cNvPr>
          <p:cNvSpPr/>
          <p:nvPr/>
        </p:nvSpPr>
        <p:spPr>
          <a:xfrm>
            <a:off x="323273" y="378069"/>
            <a:ext cx="11545454" cy="6101862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4885B1-D136-93D1-5924-1489FEFA0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913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267254E-DBE4-698D-3D86-8A09FA930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00846" y="6586780"/>
            <a:ext cx="1256690" cy="1937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9CAF4E4-2609-F560-E5AF-6D2F60C40178}"/>
              </a:ext>
            </a:extLst>
          </p:cNvPr>
          <p:cNvSpPr/>
          <p:nvPr/>
        </p:nvSpPr>
        <p:spPr>
          <a:xfrm>
            <a:off x="2354829" y="1187961"/>
            <a:ext cx="5619590" cy="46245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8C9127-F2AA-73B6-0158-73396DC6C13A}"/>
              </a:ext>
            </a:extLst>
          </p:cNvPr>
          <p:cNvSpPr txBox="1"/>
          <p:nvPr/>
        </p:nvSpPr>
        <p:spPr>
          <a:xfrm>
            <a:off x="3914086" y="729562"/>
            <a:ext cx="5507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使用检索框下方的限制条件，快速限定检索结果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5D3E2A-5A58-AFA2-ADE6-43FA729BB4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8779" y="411576"/>
            <a:ext cx="2394000" cy="17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078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CAAC4A-E24C-F33A-AD61-B2A544780DFA}"/>
              </a:ext>
            </a:extLst>
          </p:cNvPr>
          <p:cNvSpPr/>
          <p:nvPr/>
        </p:nvSpPr>
        <p:spPr>
          <a:xfrm>
            <a:off x="323273" y="378069"/>
            <a:ext cx="11545454" cy="6101862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F42E15-081A-126F-34CF-8689DFC74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3453"/>
            <a:ext cx="12192000" cy="600672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267254E-DBE4-698D-3D86-8A09FA930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00846" y="6586780"/>
            <a:ext cx="1256690" cy="1937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5627E0-47E4-D82D-A8B8-33A8F589BFAD}"/>
              </a:ext>
            </a:extLst>
          </p:cNvPr>
          <p:cNvSpPr/>
          <p:nvPr/>
        </p:nvSpPr>
        <p:spPr>
          <a:xfrm>
            <a:off x="3668474" y="1236309"/>
            <a:ext cx="3153104" cy="46245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3E5FA7-9FEA-2B3C-B578-737F6FB78A1D}"/>
              </a:ext>
            </a:extLst>
          </p:cNvPr>
          <p:cNvSpPr/>
          <p:nvPr/>
        </p:nvSpPr>
        <p:spPr>
          <a:xfrm>
            <a:off x="2406868" y="1236310"/>
            <a:ext cx="1240099" cy="46245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E442C7-2B90-51E9-61E0-38AF8FD08354}"/>
              </a:ext>
            </a:extLst>
          </p:cNvPr>
          <p:cNvSpPr txBox="1"/>
          <p:nvPr/>
        </p:nvSpPr>
        <p:spPr>
          <a:xfrm>
            <a:off x="5514753" y="777828"/>
            <a:ext cx="5507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点击“所有筛选器”查看所有可用筛选条件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F5A87F-8DD4-8780-74EA-BED781D73A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4615" y="446809"/>
            <a:ext cx="2394000" cy="17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62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CAAC4A-E24C-F33A-AD61-B2A544780DFA}"/>
              </a:ext>
            </a:extLst>
          </p:cNvPr>
          <p:cNvSpPr/>
          <p:nvPr/>
        </p:nvSpPr>
        <p:spPr>
          <a:xfrm>
            <a:off x="323273" y="378069"/>
            <a:ext cx="11545454" cy="6101862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267254E-DBE4-698D-3D86-8A09FA930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00846" y="6586780"/>
            <a:ext cx="1256690" cy="1937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EF7E78-A1FD-9B1F-6360-2F871F32A8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" b="927"/>
          <a:stretch/>
        </p:blipFill>
        <p:spPr>
          <a:xfrm>
            <a:off x="0" y="-19374"/>
            <a:ext cx="12192000" cy="66061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10C34E6-FDC5-ACBB-A499-DFE0922C53C2}"/>
              </a:ext>
            </a:extLst>
          </p:cNvPr>
          <p:cNvSpPr/>
          <p:nvPr/>
        </p:nvSpPr>
        <p:spPr>
          <a:xfrm>
            <a:off x="10473748" y="6198781"/>
            <a:ext cx="1462211" cy="37444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7A73A7-5E42-BED8-12F6-EE3A588D06B9}"/>
              </a:ext>
            </a:extLst>
          </p:cNvPr>
          <p:cNvSpPr txBox="1"/>
          <p:nvPr/>
        </p:nvSpPr>
        <p:spPr>
          <a:xfrm>
            <a:off x="2619275" y="5039233"/>
            <a:ext cx="5876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包括文章是否带全文，文章的出版日期， 通过单击所需来源类型旁边的复选框，可以按来源类型（例如学术期刊，杂志或报纸）筛选结果。点击“应用”以更新检索结果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789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CAAC4A-E24C-F33A-AD61-B2A544780DFA}"/>
              </a:ext>
            </a:extLst>
          </p:cNvPr>
          <p:cNvSpPr/>
          <p:nvPr/>
        </p:nvSpPr>
        <p:spPr>
          <a:xfrm>
            <a:off x="323273" y="378069"/>
            <a:ext cx="11545454" cy="6101862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267254E-DBE4-698D-3D86-8A09FA930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00846" y="6586780"/>
            <a:ext cx="1256690" cy="1937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7EAF64-2190-D48A-8136-75F7890EF06B}"/>
              </a:ext>
            </a:extLst>
          </p:cNvPr>
          <p:cNvSpPr txBox="1"/>
          <p:nvPr/>
        </p:nvSpPr>
        <p:spPr>
          <a:xfrm>
            <a:off x="451945" y="8737"/>
            <a:ext cx="4046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高级检索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AAD119-061E-8849-9F26-41084F4CA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9330"/>
            <a:ext cx="12192000" cy="62674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378A9D-80BC-E99A-1979-DB6227288638}"/>
              </a:ext>
            </a:extLst>
          </p:cNvPr>
          <p:cNvSpPr/>
          <p:nvPr/>
        </p:nvSpPr>
        <p:spPr>
          <a:xfrm>
            <a:off x="2867538" y="2071907"/>
            <a:ext cx="8476593" cy="251141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C46F22-A5F2-7050-4BAE-56C89C04549A}"/>
              </a:ext>
            </a:extLst>
          </p:cNvPr>
          <p:cNvSpPr txBox="1"/>
          <p:nvPr/>
        </p:nvSpPr>
        <p:spPr>
          <a:xfrm>
            <a:off x="2867538" y="4883151"/>
            <a:ext cx="8476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eaLnBrk="1" hangingPunct="1">
              <a:buFont typeface="Wingdings" panose="05000000000000000000" pitchFamily="2" charset="2"/>
              <a:buNone/>
            </a:pP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  <a:cs typeface="方正舒体"/>
              </a:rPr>
              <a:t>引导式检索框允许您在不同的文献引用字段中使用不同的术语（例如主题词、作者和标题）来引导检索。如果您的检索需要三个以上的检索框，则可以单击“添加字段”按钮以添加更多检索框。您还可以使用“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Search options </a:t>
            </a: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  <a:cs typeface="方正舒体"/>
              </a:rPr>
              <a:t>（检索选项）”区域的限制条件，然后点击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  <a:cs typeface="方正舒体"/>
              </a:rPr>
              <a:t>“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Search</a:t>
            </a: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  <a:cs typeface="方正舒体"/>
              </a:rPr>
              <a:t>（搜索）”。</a:t>
            </a:r>
            <a:endParaRPr lang="en-US" altLang="en-US" sz="1800" b="1" i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2A8735-DE7E-069E-ED8D-554EC9D24D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7491" y="1810252"/>
            <a:ext cx="2394000" cy="17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85660"/>
      </p:ext>
    </p:extLst>
  </p:cSld>
  <p:clrMapOvr>
    <a:masterClrMapping/>
  </p:clrMapOvr>
</p:sld>
</file>

<file path=ppt/theme/theme1.xml><?xml version="1.0" encoding="utf-8"?>
<a:theme xmlns:a="http://schemas.openxmlformats.org/drawingml/2006/main" name="EBSCO">
  <a:themeElements>
    <a:clrScheme name="EBSCO General">
      <a:dk1>
        <a:sysClr val="windowText" lastClr="000000"/>
      </a:dk1>
      <a:lt1>
        <a:sysClr val="window" lastClr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2F9A41"/>
      </a:accent3>
      <a:accent4>
        <a:srgbClr val="DF5B57"/>
      </a:accent4>
      <a:accent5>
        <a:srgbClr val="FCB83E"/>
      </a:accent5>
      <a:accent6>
        <a:srgbClr val="8A8A8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BSCO" id="{AAC59557-DC07-48E6-A99D-E7A99AF53D63}" vid="{33D1B87F-6743-4C4B-9E68-905C4218672D}"/>
    </a:ext>
  </a:extLst>
</a:theme>
</file>

<file path=ppt/theme/theme2.xml><?xml version="1.0" encoding="utf-8"?>
<a:theme xmlns:a="http://schemas.openxmlformats.org/drawingml/2006/main" name="19_EBSCO General - Body">
  <a:themeElements>
    <a:clrScheme name="EBSCO 1">
      <a:dk1>
        <a:srgbClr val="000000"/>
      </a:dk1>
      <a:lt1>
        <a:srgbClr val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007693"/>
      </a:accent3>
      <a:accent4>
        <a:srgbClr val="B31782"/>
      </a:accent4>
      <a:accent5>
        <a:srgbClr val="F9A814"/>
      </a:accent5>
      <a:accent6>
        <a:srgbClr val="8A8A8A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1068E6ABD1B74AB5B3C64A40745A24" ma:contentTypeVersion="11" ma:contentTypeDescription="Create a new document." ma:contentTypeScope="" ma:versionID="c9f0d8e08a1e7726798944e75aa870fd">
  <xsd:schema xmlns:xsd="http://www.w3.org/2001/XMLSchema" xmlns:xs="http://www.w3.org/2001/XMLSchema" xmlns:p="http://schemas.microsoft.com/office/2006/metadata/properties" xmlns:ns2="5853d0ce-d895-4497-8937-22ac8ffd6157" xmlns:ns3="15bcf13f-32b7-4afd-91b7-422bee4c8b98" targetNamespace="http://schemas.microsoft.com/office/2006/metadata/properties" ma:root="true" ma:fieldsID="bfd4304e4200fd84b633486ec3465f37" ns2:_="" ns3:_="">
    <xsd:import namespace="5853d0ce-d895-4497-8937-22ac8ffd6157"/>
    <xsd:import namespace="15bcf13f-32b7-4afd-91b7-422bee4c8b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_x65e5__x671f_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53d0ce-d895-4497-8937-22ac8ffd61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x65e5__x671f_" ma:index="10" nillable="true" ma:displayName="日期" ma:format="DateTime" ma:internalName="_x65e5__x671f_">
      <xsd:simpleType>
        <xsd:restriction base="dms:DateTim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cf13f-32b7-4afd-91b7-422bee4c8b9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65e5__x671f_ xmlns="5853d0ce-d895-4497-8937-22ac8ffd615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3498955-8E13-4EC3-9188-58751A6C90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53d0ce-d895-4497-8937-22ac8ffd6157"/>
    <ds:schemaRef ds:uri="15bcf13f-32b7-4afd-91b7-422bee4c8b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4A4A8D8-25F4-41EA-B266-80EDE4648888}">
  <ds:schemaRefs>
    <ds:schemaRef ds:uri="http://schemas.microsoft.com/office/2006/metadata/properties"/>
    <ds:schemaRef ds:uri="http://schemas.microsoft.com/office/infopath/2007/PartnerControls"/>
    <ds:schemaRef ds:uri="5853d0ce-d895-4497-8937-22ac8ffd6157"/>
  </ds:schemaRefs>
</ds:datastoreItem>
</file>

<file path=customXml/itemProps3.xml><?xml version="1.0" encoding="utf-8"?>
<ds:datastoreItem xmlns:ds="http://schemas.openxmlformats.org/officeDocument/2006/customXml" ds:itemID="{25386DB2-B822-49B5-89C1-166069640AA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50fa36ca-7dd3-44f1-9e3f-1bf39a3963a5}" enabled="0" method="" siteId="{50fa36ca-7dd3-44f1-9e3f-1bf39a3963a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4142</TotalTime>
  <Words>1551</Words>
  <Application>Microsoft Office PowerPoint</Application>
  <PresentationFormat>宽屏</PresentationFormat>
  <Paragraphs>114</Paragraphs>
  <Slides>52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52</vt:i4>
      </vt:variant>
    </vt:vector>
  </HeadingPairs>
  <TitlesOfParts>
    <vt:vector size="63" baseType="lpstr">
      <vt:lpstr>等线</vt:lpstr>
      <vt:lpstr>方正舒体</vt:lpstr>
      <vt:lpstr>思源黑体 CN</vt:lpstr>
      <vt:lpstr>宋体</vt:lpstr>
      <vt:lpstr>Arial</vt:lpstr>
      <vt:lpstr>Calibri</vt:lpstr>
      <vt:lpstr>Times New Roman</vt:lpstr>
      <vt:lpstr>Wingdings</vt:lpstr>
      <vt:lpstr>Wingdings 2</vt:lpstr>
      <vt:lpstr>EBSCO</vt:lpstr>
      <vt:lpstr>19_EBSCO General - Body</vt:lpstr>
      <vt:lpstr>PowerPoint 演示文稿</vt:lpstr>
      <vt:lpstr>目录</vt:lpstr>
      <vt:lpstr>基本检索&amp;高级检索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主题词检索</vt:lpstr>
      <vt:lpstr>PowerPoint 演示文稿</vt:lpstr>
      <vt:lpstr>Business Thesaurus 主题词检索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期刊检索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我的控制面板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EBSCO 手机App下载与使用</vt:lpstr>
      <vt:lpstr>EBSCO Mobile App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支持站点及免费教程</vt:lpstr>
      <vt:lpstr>在线帮助：http://connect.ebsco.com </vt:lpstr>
      <vt:lpstr>免费参与在线课程https://ebsco-chinese.zoom.us/calendar/search?showType=2&amp;startDate=2021-07-01 </vt:lpstr>
      <vt:lpstr>Thank You!  访问更多信息参见http://connect.ebsco.com/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Nicole Lin</dc:creator>
  <cp:lastModifiedBy>Nicole Lin</cp:lastModifiedBy>
  <cp:revision>2</cp:revision>
  <dcterms:created xsi:type="dcterms:W3CDTF">2019-10-21T17:01:55Z</dcterms:created>
  <dcterms:modified xsi:type="dcterms:W3CDTF">2024-11-05T06:01:30Z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0x0101005B1068E6ABD1B74AB5B3C64A40745A24</vt:lpwstr>
  </property>
</Properties>
</file>