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3" r:id="rId5"/>
    <p:sldId id="1345" r:id="rId6"/>
    <p:sldId id="300" r:id="rId7"/>
    <p:sldId id="311" r:id="rId8"/>
    <p:sldId id="301" r:id="rId9"/>
    <p:sldId id="285" r:id="rId10"/>
    <p:sldId id="287" r:id="rId11"/>
    <p:sldId id="288" r:id="rId12"/>
    <p:sldId id="292" r:id="rId13"/>
    <p:sldId id="291" r:id="rId14"/>
    <p:sldId id="309" r:id="rId15"/>
    <p:sldId id="290" r:id="rId16"/>
    <p:sldId id="302" r:id="rId17"/>
    <p:sldId id="294" r:id="rId18"/>
    <p:sldId id="304" r:id="rId19"/>
    <p:sldId id="305" r:id="rId20"/>
    <p:sldId id="310" r:id="rId21"/>
    <p:sldId id="303" r:id="rId22"/>
    <p:sldId id="284" r:id="rId23"/>
    <p:sldId id="306" r:id="rId24"/>
    <p:sldId id="308" r:id="rId25"/>
    <p:sldId id="307" r:id="rId26"/>
    <p:sldId id="327" r:id="rId27"/>
  </p:sldIdLst>
  <p:sldSz cx="12192000" cy="6858000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8943304C-0579-B044-8408-BEE7D1EF88DE}">
          <p14:sldIdLst>
            <p14:sldId id="263"/>
          </p14:sldIdLst>
        </p14:section>
        <p14:section name="Content Slides" id="{780F2BC7-7D2B-E746-A155-BFE2DFDE6DEA}">
          <p14:sldIdLst>
            <p14:sldId id="1345"/>
            <p14:sldId id="300"/>
            <p14:sldId id="311"/>
            <p14:sldId id="301"/>
            <p14:sldId id="285"/>
            <p14:sldId id="287"/>
            <p14:sldId id="288"/>
            <p14:sldId id="292"/>
            <p14:sldId id="291"/>
            <p14:sldId id="309"/>
            <p14:sldId id="290"/>
            <p14:sldId id="302"/>
            <p14:sldId id="294"/>
            <p14:sldId id="304"/>
            <p14:sldId id="305"/>
            <p14:sldId id="310"/>
            <p14:sldId id="303"/>
            <p14:sldId id="284"/>
            <p14:sldId id="306"/>
            <p14:sldId id="308"/>
            <p14:sldId id="307"/>
            <p14:sldId id="327"/>
          </p14:sldIdLst>
        </p14:section>
        <p14:section name="Divider Slides" id="{5A73F76A-DEAB-0F47-9DD6-43D52AA08802}">
          <p14:sldIdLst/>
        </p14:section>
        <p14:section name="Example Slides" id="{2516BBBC-98CC-8648-B226-BA3DEC80432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  <a:srgbClr val="6E3AB7"/>
    <a:srgbClr val="621F95"/>
    <a:srgbClr val="DC0A0A"/>
    <a:srgbClr val="A00000"/>
    <a:srgbClr val="0099C4"/>
    <a:srgbClr val="77A22D"/>
    <a:srgbClr val="387C2B"/>
    <a:srgbClr val="005DA2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3" autoAdjust="0"/>
    <p:restoredTop sz="50000" autoAdjust="0"/>
  </p:normalViewPr>
  <p:slideViewPr>
    <p:cSldViewPr snapToGrid="0" showGuides="1">
      <p:cViewPr varScale="1">
        <p:scale>
          <a:sx n="67" d="100"/>
          <a:sy n="67" d="100"/>
        </p:scale>
        <p:origin x="544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, Ping (Asia &amp; Emerging Markets)" userId="ac84f98c-5749-44a9-b92d-7bf4c93fd049" providerId="ADAL" clId="{AC71CDAB-33DD-4141-99BD-017726010810}"/>
    <pc:docChg chg="undo custSel addSld modSection">
      <pc:chgData name="Zhang, Ping (Asia &amp; Emerging Markets)" userId="ac84f98c-5749-44a9-b92d-7bf4c93fd049" providerId="ADAL" clId="{AC71CDAB-33DD-4141-99BD-017726010810}" dt="2022-03-18T08:07:26.636" v="0" actId="47"/>
      <pc:docMkLst>
        <pc:docMk/>
      </pc:docMkLst>
      <pc:sldChg chg="add">
        <pc:chgData name="Zhang, Ping (Asia &amp; Emerging Markets)" userId="ac84f98c-5749-44a9-b92d-7bf4c93fd049" providerId="ADAL" clId="{AC71CDAB-33DD-4141-99BD-017726010810}" dt="2022-03-18T08:07:26.636" v="0" actId="47"/>
        <pc:sldMkLst>
          <pc:docMk/>
          <pc:sldMk cId="0" sldId="13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F200-366C-7945-B17E-8F9BCA8CCEA0}" type="datetimeFigureOut">
              <a:rPr lang="en-US" smtClean="0">
                <a:latin typeface="Arial" panose="020B0604020202020204" pitchFamily="34" charset="0"/>
              </a:rPr>
              <a:t>6/14/2023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71F0-BF95-784A-BFE2-E5A55BE95A8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93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263873A-69C9-704E-BAD8-1E2DEE3691AB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503FDD3-146F-A846-9B4B-E8300F35F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90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2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5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832"/>
            <a:ext cx="12192000" cy="58921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61" y="252621"/>
            <a:ext cx="10294442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61" y="1748584"/>
            <a:ext cx="10294443" cy="17526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1DB2E90-F46B-4961-BB06-01AFF9243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6628" y="5295179"/>
            <a:ext cx="5086671" cy="1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6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73" y="1829103"/>
            <a:ext cx="10296031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8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4398" y="0"/>
            <a:ext cx="10167602" cy="60659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73" y="1829100"/>
            <a:ext cx="9142816" cy="2286000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15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5000"/>
          </a:blip>
          <a:stretch>
            <a:fillRect/>
          </a:stretch>
        </p:blipFill>
        <p:spPr>
          <a:xfrm>
            <a:off x="2024398" y="0"/>
            <a:ext cx="10167602" cy="60659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74" y="1829100"/>
            <a:ext cx="9142817" cy="2286000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5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0" y="1054849"/>
            <a:ext cx="5483065" cy="52120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38952" y="1054849"/>
            <a:ext cx="5483065" cy="52120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8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573" y="723900"/>
            <a:ext cx="11450444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0" y="1397000"/>
            <a:ext cx="5483065" cy="48641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338952" y="1397000"/>
            <a:ext cx="5483066" cy="48641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7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9175" y="1143000"/>
            <a:ext cx="0" cy="5030788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71574" y="3646488"/>
            <a:ext cx="11449014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73" y="1108660"/>
            <a:ext cx="5483065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338952" y="1108660"/>
            <a:ext cx="5483065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371573" y="3841115"/>
            <a:ext cx="5483065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6338952" y="3841115"/>
            <a:ext cx="5483065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3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0" y="1485900"/>
            <a:ext cx="3175" cy="4687888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73003" y="3809692"/>
            <a:ext cx="11449014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1573" y="723900"/>
            <a:ext cx="11450444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73" y="1426159"/>
            <a:ext cx="5483065" cy="2249424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338952" y="1426159"/>
            <a:ext cx="5483065" cy="2249424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371573" y="4014990"/>
            <a:ext cx="5483065" cy="224928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338952" y="4014990"/>
            <a:ext cx="5483065" cy="224928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71572" y="1108661"/>
            <a:ext cx="3515641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338975" y="1108661"/>
            <a:ext cx="3515641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306376" y="1108661"/>
            <a:ext cx="3515641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3160" y="1054850"/>
            <a:ext cx="11448857" cy="9177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71572" y="2109328"/>
            <a:ext cx="3515641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338975" y="2109328"/>
            <a:ext cx="3515641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306376" y="2109328"/>
            <a:ext cx="3515641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8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3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a Ink-Sa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61" y="252621"/>
            <a:ext cx="10294443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61" y="1748584"/>
            <a:ext cx="10294443" cy="17526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AE9AB4-8349-40C9-B6F5-F015D35AD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6628" y="5295179"/>
            <a:ext cx="5086671" cy="1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651250"/>
          </a:xfrm>
          <a:solidFill>
            <a:schemeClr val="bg2"/>
          </a:solidFill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 here. Place photo credit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161" y="3874000"/>
            <a:ext cx="10294443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61" y="5253540"/>
            <a:ext cx="5555222" cy="10075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01AC55-27F1-4432-9072-36674A1541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6628" y="5095022"/>
            <a:ext cx="5086671" cy="16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 here. Place photo credit </a:t>
            </a:r>
            <a:br>
              <a:rPr lang="en-US" dirty="0"/>
            </a:br>
            <a:r>
              <a:rPr lang="en-US" dirty="0"/>
              <a:t>on top of picture.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7570" y="250826"/>
            <a:ext cx="5354447" cy="1743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7570" y="2243640"/>
            <a:ext cx="5354447" cy="10075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80112C-3E9F-4E47-87BD-155A63D22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6628" y="5295179"/>
            <a:ext cx="5086671" cy="1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  <a:ln>
            <a:noFill/>
          </a:ln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1054849"/>
            <a:ext cx="10294443" cy="52120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4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573" y="723900"/>
            <a:ext cx="10296031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1397001"/>
            <a:ext cx="10294443" cy="487056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93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1054849"/>
            <a:ext cx="10294443" cy="5212080"/>
          </a:xfrm>
        </p:spPr>
        <p:txBody>
          <a:bodyPr/>
          <a:lstStyle>
            <a:lvl1pPr marL="914400" indent="-914400">
              <a:spcAft>
                <a:spcPts val="800"/>
              </a:spcAft>
              <a:tabLst>
                <a:tab pos="914400" algn="l"/>
              </a:tabLst>
              <a:defRPr sz="2000"/>
            </a:lvl1pPr>
            <a:lvl2pPr marL="1141413" indent="-227013">
              <a:buFont typeface="Lucida Grande"/>
              <a:buChar char="–"/>
              <a:defRPr sz="1800"/>
            </a:lvl2pPr>
            <a:lvl3pPr marL="1366838" indent="-225425">
              <a:buFont typeface="Arial"/>
              <a:buChar char="•"/>
              <a:defRPr sz="1600"/>
            </a:lvl3pPr>
            <a:lvl4pPr marL="1600200" indent="-228600">
              <a:buFont typeface="Lucida Grande"/>
              <a:buChar char="–"/>
              <a:defRPr sz="1400"/>
            </a:lvl4pPr>
            <a:lvl5pPr marL="1828800" indent="-225425">
              <a:buFont typeface="Arial"/>
              <a:buChar char="•"/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 Ink-Sav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73" y="1828802"/>
            <a:ext cx="10296031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85" y="1833347"/>
            <a:ext cx="10296031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3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3" userDrawn="1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161" y="6553201"/>
            <a:ext cx="386796" cy="30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727" y="6553203"/>
            <a:ext cx="5322686" cy="3047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160" y="288088"/>
            <a:ext cx="11448857" cy="4286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160" y="1054849"/>
            <a:ext cx="10289680" cy="5212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9" name="MSIPCMContentMarking" descr="{&quot;HashCode&quot;:-1638895224,&quot;Placement&quot;:&quot;Footer&quot;}">
            <a:extLst>
              <a:ext uri="{FF2B5EF4-FFF2-40B4-BE49-F238E27FC236}">
                <a16:creationId xmlns:a16="http://schemas.microsoft.com/office/drawing/2014/main" id="{08D5E767-5BE3-4FF8-A34B-33C1230C500E}"/>
              </a:ext>
            </a:extLst>
          </p:cNvPr>
          <p:cNvSpPr txBox="1"/>
          <p:nvPr userDrawn="1"/>
        </p:nvSpPr>
        <p:spPr>
          <a:xfrm>
            <a:off x="1" y="6629837"/>
            <a:ext cx="151208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800">
                <a:solidFill>
                  <a:srgbClr val="000000"/>
                </a:solidFill>
                <a:latin typeface="Calibri" panose="020F0502020204030204" pitchFamily="34" charset="0"/>
              </a:rPr>
              <a:t>Sensitivity: Confidential</a:t>
            </a:r>
            <a:endParaRPr kumimoji="1" lang="ja-JP" altLang="en-US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75C9B68-4700-49EA-97BE-742853AC263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68272" y="6137030"/>
            <a:ext cx="3323727" cy="6587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CE4ABD4-A473-4021-93D1-5FB79A37BED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03247" y="118837"/>
            <a:ext cx="2018245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61" r:id="rId4"/>
    <p:sldLayoutId id="2147483650" r:id="rId5"/>
    <p:sldLayoutId id="2147483662" r:id="rId6"/>
    <p:sldLayoutId id="2147483670" r:id="rId7"/>
    <p:sldLayoutId id="2147483672" r:id="rId8"/>
    <p:sldLayoutId id="2147483651" r:id="rId9"/>
    <p:sldLayoutId id="2147483665" r:id="rId10"/>
    <p:sldLayoutId id="2147483673" r:id="rId11"/>
    <p:sldLayoutId id="2147483675" r:id="rId12"/>
    <p:sldLayoutId id="2147483663" r:id="rId13"/>
    <p:sldLayoutId id="2147483664" r:id="rId14"/>
    <p:sldLayoutId id="2147483666" r:id="rId15"/>
    <p:sldLayoutId id="2147483667" r:id="rId16"/>
    <p:sldLayoutId id="2147483668" r:id="rId17"/>
    <p:sldLayoutId id="2147483669" r:id="rId18"/>
    <p:sldLayoutId id="2147483654" r:id="rId19"/>
    <p:sldLayoutId id="2147483655" r:id="rId20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kumimoji="1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Tx/>
        <a:buNone/>
        <a:defRPr kumimoji="1"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Lucida Grande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1088" indent="-1635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3584" indent="-164592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Lucida Grande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5ACBF0"/>
          </p15:clr>
        </p15:guide>
        <p15:guide id="3" orient="horz" pos="228" userDrawn="1">
          <p15:clr>
            <a:srgbClr val="5ACBF0"/>
          </p15:clr>
        </p15:guide>
        <p15:guide id="4" orient="horz" pos="707" userDrawn="1">
          <p15:clr>
            <a:srgbClr val="5ACBF0"/>
          </p15:clr>
        </p15:guide>
        <p15:guide id="5" pos="7447" userDrawn="1">
          <p15:clr>
            <a:srgbClr val="5ACBF0"/>
          </p15:clr>
        </p15:guide>
        <p15:guide id="6" pos="233" userDrawn="1">
          <p15:clr>
            <a:srgbClr val="5ACBF0"/>
          </p15:clr>
        </p15:guide>
        <p15:guide id="8" pos="6720" userDrawn="1">
          <p15:clr>
            <a:srgbClr val="5ACBF0"/>
          </p15:clr>
        </p15:guide>
        <p15:guide id="9" orient="horz" pos="420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61" y="3874000"/>
            <a:ext cx="11818839" cy="1221022"/>
          </a:xfrm>
        </p:spPr>
        <p:txBody>
          <a:bodyPr/>
          <a:lstStyle/>
          <a:p>
            <a:r>
              <a:rPr lang="en-US" b="1" dirty="0"/>
              <a:t>Westlaw Japan –</a:t>
            </a:r>
            <a:r>
              <a:rPr lang="zh-CN" altLang="en-US" b="1" dirty="0"/>
              <a:t>日本法律在线研究数据库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DF9B81C9-30F3-4885-B19B-46938C458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Placeholder 8" descr="ppt-noImage-greyBase-orangeCircle.png">
            <a:extLst>
              <a:ext uri="{FF2B5EF4-FFF2-40B4-BE49-F238E27FC236}">
                <a16:creationId xmlns:a16="http://schemas.microsoft.com/office/drawing/2014/main" id="{910A03A8-11A3-442F-A3D3-E0E6D58D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>
          <a:xfrm>
            <a:off x="0" y="0"/>
            <a:ext cx="12192000" cy="365125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9471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en-US" dirty="0"/>
              <a:t>	</a:t>
            </a:r>
            <a:r>
              <a:rPr lang="zh-CN" altLang="en-US" dirty="0"/>
              <a:t>法律法规</a:t>
            </a:r>
            <a:r>
              <a:rPr lang="en-US" dirty="0"/>
              <a:t> – </a:t>
            </a:r>
            <a:r>
              <a:rPr lang="zh-CN" altLang="en-US" dirty="0"/>
              <a:t>检索结果</a:t>
            </a:r>
            <a:r>
              <a:rPr lang="en-US" dirty="0"/>
              <a:t> / </a:t>
            </a:r>
            <a:r>
              <a:rPr lang="zh-CN" altLang="en-US" dirty="0"/>
              <a:t>相关规章规则</a:t>
            </a:r>
            <a:endParaRPr lang="en-US" dirty="0"/>
          </a:p>
        </p:txBody>
      </p: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B9ABFDDA-0BA8-4149-A56E-0513738DD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90" y="1356562"/>
            <a:ext cx="9268177" cy="5213350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0A7A4D4-3EFF-49C6-B565-ADA0516F4655}"/>
              </a:ext>
            </a:extLst>
          </p:cNvPr>
          <p:cNvCxnSpPr>
            <a:cxnSpLocks/>
          </p:cNvCxnSpPr>
          <p:nvPr/>
        </p:nvCxnSpPr>
        <p:spPr>
          <a:xfrm>
            <a:off x="6371361" y="3270951"/>
            <a:ext cx="0" cy="4860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D510EBA-2222-4E54-B615-820F6928973F}"/>
              </a:ext>
            </a:extLst>
          </p:cNvPr>
          <p:cNvCxnSpPr>
            <a:cxnSpLocks/>
          </p:cNvCxnSpPr>
          <p:nvPr/>
        </p:nvCxnSpPr>
        <p:spPr>
          <a:xfrm flipH="1">
            <a:off x="6718852" y="2136913"/>
            <a:ext cx="3538332" cy="88920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57D4DD8-FE3F-4D69-A983-D826FE11107B}"/>
              </a:ext>
            </a:extLst>
          </p:cNvPr>
          <p:cNvSpPr txBox="1"/>
          <p:nvPr/>
        </p:nvSpPr>
        <p:spPr>
          <a:xfrm>
            <a:off x="10257183" y="1938132"/>
            <a:ext cx="1534077" cy="889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点击此选项卡，查看相关规章规则</a:t>
            </a:r>
            <a:endParaRPr lang="en-US" sz="14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087105E-A996-4DF6-8788-2811809C08D5}"/>
              </a:ext>
            </a:extLst>
          </p:cNvPr>
          <p:cNvSpPr/>
          <p:nvPr/>
        </p:nvSpPr>
        <p:spPr>
          <a:xfrm>
            <a:off x="6023870" y="3026120"/>
            <a:ext cx="694982" cy="2448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92E9D1A-03FB-4FDA-A176-B7D773BC0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073" y="1180516"/>
            <a:ext cx="7459528" cy="419598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en-US" dirty="0"/>
              <a:t>	</a:t>
            </a:r>
            <a:r>
              <a:rPr lang="zh-CN" altLang="en-US" dirty="0"/>
              <a:t>法律法规</a:t>
            </a:r>
            <a:r>
              <a:rPr lang="en-US" dirty="0"/>
              <a:t> – </a:t>
            </a:r>
            <a:r>
              <a:rPr lang="zh-CN" altLang="en-US" dirty="0"/>
              <a:t>从检索结果跳转到判例</a:t>
            </a:r>
            <a:endParaRPr 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0A7A4D4-3EFF-49C6-B565-ADA0516F4655}"/>
              </a:ext>
            </a:extLst>
          </p:cNvPr>
          <p:cNvCxnSpPr>
            <a:cxnSpLocks/>
          </p:cNvCxnSpPr>
          <p:nvPr/>
        </p:nvCxnSpPr>
        <p:spPr>
          <a:xfrm>
            <a:off x="2082085" y="2675327"/>
            <a:ext cx="504988" cy="41085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D510EBA-2222-4E54-B615-820F6928973F}"/>
              </a:ext>
            </a:extLst>
          </p:cNvPr>
          <p:cNvCxnSpPr>
            <a:cxnSpLocks/>
          </p:cNvCxnSpPr>
          <p:nvPr/>
        </p:nvCxnSpPr>
        <p:spPr>
          <a:xfrm flipV="1">
            <a:off x="4393096" y="2399299"/>
            <a:ext cx="1701317" cy="25131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087105E-A996-4DF6-8788-2811809C08D5}"/>
              </a:ext>
            </a:extLst>
          </p:cNvPr>
          <p:cNvSpPr/>
          <p:nvPr/>
        </p:nvSpPr>
        <p:spPr>
          <a:xfrm>
            <a:off x="6124851" y="2175844"/>
            <a:ext cx="329957" cy="2234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05E6BDD-1F14-471B-A7C8-16C5DB7E11F8}"/>
              </a:ext>
            </a:extLst>
          </p:cNvPr>
          <p:cNvSpPr/>
          <p:nvPr/>
        </p:nvSpPr>
        <p:spPr>
          <a:xfrm>
            <a:off x="2620961" y="1919394"/>
            <a:ext cx="255138" cy="343405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C75326E-2B51-400F-ADF8-8EEA61D6C2B0}"/>
              </a:ext>
            </a:extLst>
          </p:cNvPr>
          <p:cNvSpPr txBox="1"/>
          <p:nvPr/>
        </p:nvSpPr>
        <p:spPr>
          <a:xfrm>
            <a:off x="199193" y="1574445"/>
            <a:ext cx="2236285" cy="1218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1. </a:t>
            </a:r>
            <a:r>
              <a:rPr lang="zh-CN" altLang="en-US" sz="1400" dirty="0"/>
              <a:t>在获得法规的结果结果之后，点击最左侧的</a:t>
            </a:r>
            <a:r>
              <a:rPr lang="en-US" altLang="zh-CN" sz="1400" dirty="0"/>
              <a:t>iView</a:t>
            </a:r>
            <a:r>
              <a:rPr lang="zh-CN" altLang="en-US" sz="1400" dirty="0"/>
              <a:t>，可以使用目录跳转到具体条文。</a:t>
            </a:r>
            <a:endParaRPr 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24D520-6BAA-4067-A7B6-49472794570D}"/>
              </a:ext>
            </a:extLst>
          </p:cNvPr>
          <p:cNvSpPr txBox="1"/>
          <p:nvPr/>
        </p:nvSpPr>
        <p:spPr>
          <a:xfrm>
            <a:off x="199193" y="4342291"/>
            <a:ext cx="2236285" cy="58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2. </a:t>
            </a:r>
            <a:r>
              <a:rPr lang="zh-CN" altLang="en-US" sz="1400" dirty="0"/>
              <a:t>点击具体条款显示在右侧。</a:t>
            </a:r>
            <a:endParaRPr 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6A221F-3D18-4559-8EA4-D9C3C953E203}"/>
              </a:ext>
            </a:extLst>
          </p:cNvPr>
          <p:cNvSpPr txBox="1"/>
          <p:nvPr/>
        </p:nvSpPr>
        <p:spPr>
          <a:xfrm>
            <a:off x="5336665" y="3851135"/>
            <a:ext cx="4234374" cy="681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3. </a:t>
            </a:r>
            <a:r>
              <a:rPr lang="zh-CN" altLang="en-US" sz="1400" dirty="0"/>
              <a:t>点击右上方的</a:t>
            </a:r>
            <a:r>
              <a:rPr lang="en-US" sz="1400" dirty="0"/>
              <a:t>“</a:t>
            </a:r>
            <a:r>
              <a:rPr lang="ja-JP" altLang="en-US" sz="1400" dirty="0"/>
              <a:t>判例</a:t>
            </a:r>
            <a:r>
              <a:rPr lang="en-US" altLang="ja-JP" sz="1400" dirty="0"/>
              <a:t>”</a:t>
            </a:r>
            <a:r>
              <a:rPr lang="zh-CN" altLang="en-US" sz="1400" dirty="0"/>
              <a:t>链接，与该条款相关的判例即检索并显示出来。</a:t>
            </a:r>
            <a:endParaRPr lang="en-US" sz="1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6868507-7D70-4869-86E1-AB224CCA6DF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435478" y="4635241"/>
            <a:ext cx="777698" cy="25246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9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コンテンツ プレースホルダー 30">
            <a:extLst>
              <a:ext uri="{FF2B5EF4-FFF2-40B4-BE49-F238E27FC236}">
                <a16:creationId xmlns:a16="http://schemas.microsoft.com/office/drawing/2014/main" id="{8CB3647E-0ABF-402F-87D9-36B6EBA3E3B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2057400" y="2146598"/>
            <a:ext cx="7254875" cy="40808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160" y="288088"/>
            <a:ext cx="11448857" cy="428678"/>
          </a:xfrm>
        </p:spPr>
        <p:txBody>
          <a:bodyPr/>
          <a:lstStyle/>
          <a:p>
            <a:r>
              <a:rPr lang="zh-CN" altLang="en-US" dirty="0"/>
              <a:t>法律法规</a:t>
            </a:r>
            <a:r>
              <a:rPr lang="en-US" dirty="0"/>
              <a:t> – </a:t>
            </a:r>
            <a:r>
              <a:rPr lang="zh-CN" altLang="en-US" dirty="0"/>
              <a:t>浏览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73160" y="1054850"/>
            <a:ext cx="11623370" cy="917789"/>
          </a:xfrm>
        </p:spPr>
        <p:txBody>
          <a:bodyPr>
            <a:normAutofit/>
          </a:bodyPr>
          <a:lstStyle/>
          <a:p>
            <a:r>
              <a:rPr lang="en-US" sz="1900" dirty="0"/>
              <a:t>1.</a:t>
            </a:r>
            <a:r>
              <a:rPr lang="zh-CN" altLang="en-US" sz="1900" dirty="0"/>
              <a:t>将鼠标移到此选项卡上时，需要从法令或公共评论中选择。</a:t>
            </a:r>
            <a:br>
              <a:rPr lang="en-US" sz="1900" dirty="0"/>
            </a:br>
            <a:r>
              <a:rPr lang="en-US" sz="1900" dirty="0"/>
              <a:t>2.</a:t>
            </a:r>
            <a:r>
              <a:rPr lang="zh-CN" altLang="en-US" sz="1900" dirty="0"/>
              <a:t>选择搜索方式，此页面介绍了“</a:t>
            </a:r>
            <a:r>
              <a:rPr lang="ja-JP" altLang="en-US" sz="1900" dirty="0"/>
              <a:t>新法令体系</a:t>
            </a:r>
            <a:r>
              <a:rPr lang="zh-CN" altLang="en-US" sz="1900" dirty="0"/>
              <a:t>”（第二个）。</a:t>
            </a:r>
            <a:br>
              <a:rPr lang="en-US" sz="1900" dirty="0"/>
            </a:br>
            <a:r>
              <a:rPr lang="en-US" sz="1900" dirty="0"/>
              <a:t>3/4.</a:t>
            </a:r>
            <a:r>
              <a:rPr lang="zh-CN" altLang="en-US" sz="1900" dirty="0"/>
              <a:t>选择分类，然后点击法规的链接。</a:t>
            </a:r>
            <a:endParaRPr lang="en-US" sz="19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D80484-9034-40B6-A9D6-AB3CCF7F6085}"/>
              </a:ext>
            </a:extLst>
          </p:cNvPr>
          <p:cNvSpPr/>
          <p:nvPr/>
        </p:nvSpPr>
        <p:spPr>
          <a:xfrm>
            <a:off x="6225078" y="2554017"/>
            <a:ext cx="606287" cy="4550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11D3E65-0FBC-4CFB-9F17-E4BAFC3F5E70}"/>
              </a:ext>
            </a:extLst>
          </p:cNvPr>
          <p:cNvSpPr/>
          <p:nvPr/>
        </p:nvSpPr>
        <p:spPr>
          <a:xfrm>
            <a:off x="2062447" y="2917778"/>
            <a:ext cx="2628824" cy="22227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632241E-3AF7-4FE6-91BA-DCFCA479DB7F}"/>
              </a:ext>
            </a:extLst>
          </p:cNvPr>
          <p:cNvCxnSpPr>
            <a:cxnSpLocks/>
          </p:cNvCxnSpPr>
          <p:nvPr/>
        </p:nvCxnSpPr>
        <p:spPr>
          <a:xfrm flipH="1">
            <a:off x="6858000" y="2205280"/>
            <a:ext cx="2592540" cy="4484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31263BC-EA7F-4330-9178-B737AAA35962}"/>
              </a:ext>
            </a:extLst>
          </p:cNvPr>
          <p:cNvCxnSpPr>
            <a:cxnSpLocks/>
            <a:stCxn id="49" idx="3"/>
            <a:endCxn id="16" idx="1"/>
          </p:cNvCxnSpPr>
          <p:nvPr/>
        </p:nvCxnSpPr>
        <p:spPr>
          <a:xfrm>
            <a:off x="1841350" y="2849420"/>
            <a:ext cx="221097" cy="17949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75EEB1C-C5AA-4077-B44C-9DE8CC4319FC}"/>
              </a:ext>
            </a:extLst>
          </p:cNvPr>
          <p:cNvCxnSpPr>
            <a:cxnSpLocks/>
          </p:cNvCxnSpPr>
          <p:nvPr/>
        </p:nvCxnSpPr>
        <p:spPr>
          <a:xfrm flipV="1">
            <a:off x="1841350" y="4409645"/>
            <a:ext cx="432275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438D196-722D-4214-B93A-88E627FF0FB4}"/>
              </a:ext>
            </a:extLst>
          </p:cNvPr>
          <p:cNvCxnSpPr>
            <a:cxnSpLocks/>
          </p:cNvCxnSpPr>
          <p:nvPr/>
        </p:nvCxnSpPr>
        <p:spPr>
          <a:xfrm flipH="1">
            <a:off x="6528221" y="3946837"/>
            <a:ext cx="2922318" cy="1693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CF68EA-BC63-41B4-8C45-7C69AA224DBC}"/>
              </a:ext>
            </a:extLst>
          </p:cNvPr>
          <p:cNvSpPr txBox="1"/>
          <p:nvPr/>
        </p:nvSpPr>
        <p:spPr>
          <a:xfrm>
            <a:off x="9450538" y="2107995"/>
            <a:ext cx="2665262" cy="1321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1.</a:t>
            </a:r>
            <a:r>
              <a:rPr lang="ja-JP" altLang="en-US" sz="1400" dirty="0"/>
              <a:t>将鼠标移到</a:t>
            </a:r>
            <a:r>
              <a:rPr lang="zh-CN" altLang="en-US" sz="1400" dirty="0"/>
              <a:t>此选项卡</a:t>
            </a:r>
            <a:r>
              <a:rPr lang="ja-JP" altLang="en-US" sz="1400" dirty="0"/>
              <a:t>上时，需要从</a:t>
            </a:r>
            <a:r>
              <a:rPr lang="zh-CN" altLang="en-US" sz="1400" dirty="0"/>
              <a:t>需要从法令或公共评论中选择：</a:t>
            </a:r>
            <a:endParaRPr lang="en-US" altLang="zh-CN" sz="1400" dirty="0"/>
          </a:p>
          <a:p>
            <a:r>
              <a:rPr lang="en-US" altLang="ja-JP" sz="1400" dirty="0"/>
              <a:t>---</a:t>
            </a:r>
            <a:r>
              <a:rPr lang="ja-JP" altLang="en-US" sz="1400" dirty="0"/>
              <a:t>法令</a:t>
            </a:r>
            <a:r>
              <a:rPr lang="en-US" altLang="ja-JP" sz="1400" dirty="0"/>
              <a:t>=</a:t>
            </a:r>
            <a:r>
              <a:rPr lang="zh-CN" altLang="en-US" sz="1400" dirty="0"/>
              <a:t>法律</a:t>
            </a:r>
            <a:r>
              <a:rPr lang="ja-JP" altLang="en-US" sz="1400" dirty="0"/>
              <a:t>法规</a:t>
            </a:r>
            <a:endParaRPr lang="en-US" altLang="ja-JP" sz="1400" dirty="0"/>
          </a:p>
          <a:p>
            <a:r>
              <a:rPr lang="en-US" altLang="ja-JP" sz="1400" dirty="0"/>
              <a:t>---</a:t>
            </a:r>
            <a:r>
              <a:rPr lang="ja-JP" altLang="en-US" sz="1400" dirty="0"/>
              <a:t>パブリックコメント</a:t>
            </a:r>
            <a:r>
              <a:rPr lang="en-US" altLang="ja-JP" sz="1400" dirty="0"/>
              <a:t>=</a:t>
            </a:r>
            <a:r>
              <a:rPr lang="ja-JP" altLang="en-US" sz="1400" dirty="0"/>
              <a:t>公众意见</a:t>
            </a:r>
            <a:endParaRPr lang="en-US" altLang="zh-CN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B4A1AC-9E07-447E-8928-13F6F66531B2}"/>
              </a:ext>
            </a:extLst>
          </p:cNvPr>
          <p:cNvSpPr txBox="1"/>
          <p:nvPr/>
        </p:nvSpPr>
        <p:spPr>
          <a:xfrm>
            <a:off x="205840" y="2320368"/>
            <a:ext cx="1635510" cy="1058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2.</a:t>
            </a:r>
            <a:r>
              <a:rPr lang="zh-CN" altLang="en-US" sz="1400" dirty="0"/>
              <a:t>您可以从布尔、浏览、按日期（列表）或日历中选择检索类型。</a:t>
            </a:r>
            <a:endParaRPr lang="en-US" sz="1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27FF433-472D-4C86-B567-FE03CCB2E56E}"/>
              </a:ext>
            </a:extLst>
          </p:cNvPr>
          <p:cNvSpPr txBox="1"/>
          <p:nvPr/>
        </p:nvSpPr>
        <p:spPr>
          <a:xfrm>
            <a:off x="205840" y="3991013"/>
            <a:ext cx="1635510" cy="135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3.</a:t>
            </a:r>
            <a:r>
              <a:rPr lang="zh-CN" altLang="en-US" sz="1400" dirty="0"/>
              <a:t>从列表中选择不同的分类。 当您单击“ </a:t>
            </a:r>
            <a:r>
              <a:rPr lang="en-US" altLang="zh-CN" sz="1400" dirty="0"/>
              <a:t>+”</a:t>
            </a:r>
            <a:r>
              <a:rPr lang="zh-CN" altLang="en-US" sz="1400" dirty="0"/>
              <a:t>标记时，打开子类别。</a:t>
            </a:r>
            <a:endParaRPr lang="en-US" sz="1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DFD774B-291A-4282-8AFF-573C47AF50B9}"/>
              </a:ext>
            </a:extLst>
          </p:cNvPr>
          <p:cNvSpPr txBox="1"/>
          <p:nvPr/>
        </p:nvSpPr>
        <p:spPr>
          <a:xfrm>
            <a:off x="9450538" y="3823097"/>
            <a:ext cx="2651645" cy="689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4.</a:t>
            </a:r>
            <a:r>
              <a:rPr lang="zh-CN" altLang="en-US" sz="1400" dirty="0"/>
              <a:t>选择（</a:t>
            </a:r>
            <a:r>
              <a:rPr lang="en-US" altLang="zh-CN" sz="1400" dirty="0"/>
              <a:t>=</a:t>
            </a:r>
            <a:r>
              <a:rPr lang="zh-CN" altLang="en-US" sz="1400" dirty="0"/>
              <a:t>单击每个链接）法规，然后显示法规正文。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806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判例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7C24C2-DE67-3742-8CB1-EA7FE119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019" y="5671009"/>
            <a:ext cx="3304167" cy="11324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C82B4E-E3FB-7040-BA30-49FA7667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842" y="-188837"/>
            <a:ext cx="3320714" cy="11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0" y="526086"/>
            <a:ext cx="10294443" cy="428678"/>
          </a:xfrm>
        </p:spPr>
        <p:txBody>
          <a:bodyPr/>
          <a:lstStyle/>
          <a:p>
            <a:r>
              <a:rPr lang="zh-CN" altLang="en-US" dirty="0"/>
              <a:t>判例</a:t>
            </a:r>
            <a:r>
              <a:rPr lang="en-US" dirty="0"/>
              <a:t> – </a:t>
            </a:r>
            <a:r>
              <a:rPr lang="zh-CN" altLang="en-US" dirty="0"/>
              <a:t>检索示例</a:t>
            </a:r>
            <a:r>
              <a:rPr lang="en-US" dirty="0"/>
              <a:t>: W</a:t>
            </a:r>
            <a:r>
              <a:rPr lang="en-US" altLang="zh-CN" dirty="0"/>
              <a:t>estlaw Japan</a:t>
            </a:r>
            <a:r>
              <a:rPr lang="zh-CN" altLang="en-US" dirty="0"/>
              <a:t>中有</a:t>
            </a:r>
            <a:r>
              <a:rPr lang="en-US" altLang="zh-CN" dirty="0"/>
              <a:t>30</a:t>
            </a:r>
            <a:r>
              <a:rPr lang="zh-CN" altLang="en-US" dirty="0"/>
              <a:t>万个判例，为日本最大的数据库</a:t>
            </a:r>
            <a:endParaRPr 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D0756B8-81D3-4EE4-901F-72234119D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035" y="1133613"/>
            <a:ext cx="7859992" cy="4421246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16ABF9F-D7DF-43DF-B40C-ADB67A7A199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357700" y="1673360"/>
            <a:ext cx="1534900" cy="8541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3C291E-7ED7-4427-B776-2BA2D189E8F4}"/>
              </a:ext>
            </a:extLst>
          </p:cNvPr>
          <p:cNvSpPr txBox="1"/>
          <p:nvPr/>
        </p:nvSpPr>
        <p:spPr>
          <a:xfrm>
            <a:off x="129209" y="1070660"/>
            <a:ext cx="3228491" cy="1205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通过布尔连接符检索判例。</a:t>
            </a:r>
            <a:br>
              <a:rPr lang="en-US" sz="1400" dirty="0"/>
            </a:br>
            <a:r>
              <a:rPr lang="zh-CN" altLang="en-US" sz="1400" dirty="0"/>
              <a:t>例：</a:t>
            </a:r>
            <a:br>
              <a:rPr lang="en-US" sz="1400" dirty="0"/>
            </a:br>
            <a:r>
              <a:rPr lang="en-US" sz="1400" dirty="0"/>
              <a:t>AND = </a:t>
            </a:r>
            <a:r>
              <a:rPr lang="zh-CN" altLang="en-US" sz="1400" dirty="0"/>
              <a:t>空格</a:t>
            </a:r>
            <a:r>
              <a:rPr lang="en-US" sz="1400" dirty="0"/>
              <a:t>, &amp;,</a:t>
            </a:r>
            <a:br>
              <a:rPr lang="en-US" sz="1400" dirty="0"/>
            </a:br>
            <a:r>
              <a:rPr lang="en-US" sz="1400" dirty="0"/>
              <a:t>OR   = or, OR,</a:t>
            </a:r>
            <a:br>
              <a:rPr lang="en-US" sz="1400" dirty="0"/>
            </a:br>
            <a:r>
              <a:rPr lang="en-US" sz="1400" dirty="0"/>
              <a:t>(A or B) &amp; (X or Y)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A5BA2FE-F399-4098-B55E-2CADA922F4FE}"/>
              </a:ext>
            </a:extLst>
          </p:cNvPr>
          <p:cNvSpPr/>
          <p:nvPr/>
        </p:nvSpPr>
        <p:spPr>
          <a:xfrm>
            <a:off x="4892600" y="2563364"/>
            <a:ext cx="6547317" cy="3809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980F415-9173-49F4-AB3F-47EBA90FB8C7}"/>
              </a:ext>
            </a:extLst>
          </p:cNvPr>
          <p:cNvCxnSpPr>
            <a:cxnSpLocks/>
          </p:cNvCxnSpPr>
          <p:nvPr/>
        </p:nvCxnSpPr>
        <p:spPr>
          <a:xfrm>
            <a:off x="3357700" y="2736756"/>
            <a:ext cx="1534900" cy="3809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9EEB74-F3B7-4B3C-9E85-AD961D779F48}"/>
              </a:ext>
            </a:extLst>
          </p:cNvPr>
          <p:cNvSpPr txBox="1"/>
          <p:nvPr/>
        </p:nvSpPr>
        <p:spPr>
          <a:xfrm>
            <a:off x="129209" y="2391955"/>
            <a:ext cx="3228491" cy="889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通过法院名称。如果要选择一些列表，请单击文本框旁边的蓝色按钮，然后使用“裁”进行检索。</a:t>
            </a:r>
            <a:endParaRPr lang="en-US" sz="14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03FE278-C329-4B7D-97C1-ACDEEEB8D99D}"/>
              </a:ext>
            </a:extLst>
          </p:cNvPr>
          <p:cNvCxnSpPr>
            <a:cxnSpLocks/>
          </p:cNvCxnSpPr>
          <p:nvPr/>
        </p:nvCxnSpPr>
        <p:spPr>
          <a:xfrm flipV="1">
            <a:off x="5317434" y="4679630"/>
            <a:ext cx="357809" cy="92604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2641490-CEC9-42A6-AC48-03AAE1896041}"/>
              </a:ext>
            </a:extLst>
          </p:cNvPr>
          <p:cNvSpPr txBox="1"/>
          <p:nvPr/>
        </p:nvSpPr>
        <p:spPr>
          <a:xfrm>
            <a:off x="3729034" y="5605671"/>
            <a:ext cx="8048835" cy="573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通过参照的法规来检索。 您可以通过选项卡切换单个或多个法规。 长文本框中输入法规名称，如果可以，短文本框中输入条款编号。</a:t>
            </a:r>
            <a:endParaRPr lang="en-US" sz="1400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476F572-84F8-4DFF-95FD-92761CB2526D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3357700" y="3429002"/>
            <a:ext cx="1534900" cy="13411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6ED4C2-FCE6-4877-AF94-DC8283058923}"/>
              </a:ext>
            </a:extLst>
          </p:cNvPr>
          <p:cNvSpPr txBox="1"/>
          <p:nvPr/>
        </p:nvSpPr>
        <p:spPr>
          <a:xfrm>
            <a:off x="129209" y="3400466"/>
            <a:ext cx="3228491" cy="32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裁判日期。</a:t>
            </a:r>
            <a:endParaRPr 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D2E275B-9CFA-4315-B405-334B17A56012}"/>
              </a:ext>
            </a:extLst>
          </p:cNvPr>
          <p:cNvCxnSpPr>
            <a:cxnSpLocks/>
          </p:cNvCxnSpPr>
          <p:nvPr/>
        </p:nvCxnSpPr>
        <p:spPr>
          <a:xfrm flipV="1">
            <a:off x="3367965" y="3775179"/>
            <a:ext cx="1601600" cy="30696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9B7AEB7-3C49-424B-9B0F-3425C4A73DF2}"/>
              </a:ext>
            </a:extLst>
          </p:cNvPr>
          <p:cNvSpPr txBox="1"/>
          <p:nvPr/>
        </p:nvSpPr>
        <p:spPr>
          <a:xfrm>
            <a:off x="129209" y="3847342"/>
            <a:ext cx="3238756" cy="73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通过判例标题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zh-CN" altLang="en-US" sz="1400" dirty="0"/>
              <a:t>注意：在日本，案件当事人名称并不包含在判例标题中</a:t>
            </a:r>
            <a:endParaRPr lang="en-US" sz="14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429BC7E-E138-4FBF-9826-4BFCC977D520}"/>
              </a:ext>
            </a:extLst>
          </p:cNvPr>
          <p:cNvCxnSpPr>
            <a:cxnSpLocks/>
          </p:cNvCxnSpPr>
          <p:nvPr/>
        </p:nvCxnSpPr>
        <p:spPr>
          <a:xfrm flipV="1">
            <a:off x="3367965" y="4215908"/>
            <a:ext cx="2152416" cy="6244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F13EAF-272B-46FE-B749-9CE424460C74}"/>
              </a:ext>
            </a:extLst>
          </p:cNvPr>
          <p:cNvSpPr txBox="1"/>
          <p:nvPr/>
        </p:nvSpPr>
        <p:spPr>
          <a:xfrm>
            <a:off x="129209" y="4679630"/>
            <a:ext cx="3238756" cy="1764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通过引称号（</a:t>
            </a:r>
            <a:r>
              <a:rPr lang="en-US" sz="1400" dirty="0"/>
              <a:t>citation</a:t>
            </a:r>
            <a:r>
              <a:rPr lang="zh-CN" altLang="en-US" sz="1400" dirty="0"/>
              <a:t>）</a:t>
            </a:r>
            <a:endParaRPr lang="en-US" sz="1400" dirty="0"/>
          </a:p>
          <a:p>
            <a:endParaRPr lang="en-US" sz="1400" dirty="0"/>
          </a:p>
          <a:p>
            <a:r>
              <a:rPr lang="zh-CN" altLang="en-US" sz="1400" dirty="0"/>
              <a:t>左边的复选框“出典”表示法律报告的引称号，右边的复选框“</a:t>
            </a:r>
            <a:r>
              <a:rPr lang="ja-JP" altLang="en-US" sz="1400" dirty="0"/>
              <a:t>評釈</a:t>
            </a:r>
            <a:r>
              <a:rPr lang="zh-CN" altLang="en-US" sz="1400" dirty="0"/>
              <a:t>”表示引用判例的法律评论或期刊。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375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zh-CN" altLang="en-US" dirty="0"/>
              <a:t>判例</a:t>
            </a:r>
            <a:r>
              <a:rPr lang="en-US" dirty="0"/>
              <a:t> – </a:t>
            </a:r>
            <a:r>
              <a:rPr lang="zh-CN" altLang="en-US" dirty="0"/>
              <a:t>检索结果</a:t>
            </a:r>
            <a:r>
              <a:rPr lang="en-US" dirty="0"/>
              <a:t> / </a:t>
            </a:r>
            <a:r>
              <a:rPr lang="zh-CN" altLang="en-US" dirty="0"/>
              <a:t>摘要</a:t>
            </a:r>
            <a:endParaRPr 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A3C2D20-A453-48CF-8804-EFAF56014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349" y="1213126"/>
            <a:ext cx="7272272" cy="4090654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5CD928-637C-4132-87D6-46C93F319A39}"/>
              </a:ext>
            </a:extLst>
          </p:cNvPr>
          <p:cNvCxnSpPr>
            <a:cxnSpLocks/>
          </p:cNvCxnSpPr>
          <p:nvPr/>
        </p:nvCxnSpPr>
        <p:spPr>
          <a:xfrm>
            <a:off x="3588025" y="1441278"/>
            <a:ext cx="755375" cy="90829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557F5C-9DAA-4016-A0E2-6BF070D6B324}"/>
              </a:ext>
            </a:extLst>
          </p:cNvPr>
          <p:cNvSpPr txBox="1"/>
          <p:nvPr/>
        </p:nvSpPr>
        <p:spPr>
          <a:xfrm>
            <a:off x="89452" y="1213126"/>
            <a:ext cx="3498574" cy="244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更改检索结果排序方式。</a:t>
            </a:r>
            <a:endParaRPr lang="en-US" sz="1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47876A-C5BA-48BC-87B0-8D0F5E7EC4F3}"/>
              </a:ext>
            </a:extLst>
          </p:cNvPr>
          <p:cNvSpPr/>
          <p:nvPr/>
        </p:nvSpPr>
        <p:spPr>
          <a:xfrm>
            <a:off x="4216780" y="2375182"/>
            <a:ext cx="1041020" cy="1530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F6E7A26-01C8-4AF1-9DBB-13980C6F83E2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6565659" y="1178802"/>
            <a:ext cx="222768" cy="7351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F1351D-FA3C-45CE-8412-BF566A088C0B}"/>
              </a:ext>
            </a:extLst>
          </p:cNvPr>
          <p:cNvSpPr txBox="1"/>
          <p:nvPr/>
        </p:nvSpPr>
        <p:spPr>
          <a:xfrm>
            <a:off x="5705061" y="698460"/>
            <a:ext cx="5456582" cy="42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可通过点击选项卡在要旨与全文之前切换。</a:t>
            </a:r>
            <a:endParaRPr 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A7F1EDA-2AF9-4EE9-93A9-14D9429271B1}"/>
              </a:ext>
            </a:extLst>
          </p:cNvPr>
          <p:cNvSpPr/>
          <p:nvPr/>
        </p:nvSpPr>
        <p:spPr>
          <a:xfrm>
            <a:off x="5945327" y="1913957"/>
            <a:ext cx="1240664" cy="2428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6097199-1986-4E4D-A90B-D6BA065BD4E4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588026" y="2845931"/>
            <a:ext cx="2506387" cy="1955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CA6EF6-9CA3-413A-AD9C-DA4DCC9944CD}"/>
              </a:ext>
            </a:extLst>
          </p:cNvPr>
          <p:cNvSpPr txBox="1"/>
          <p:nvPr/>
        </p:nvSpPr>
        <p:spPr>
          <a:xfrm>
            <a:off x="89452" y="2651150"/>
            <a:ext cx="3498574" cy="42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判例摘要</a:t>
            </a:r>
            <a:r>
              <a:rPr lang="en-US" sz="1400" dirty="0"/>
              <a:t>(“</a:t>
            </a:r>
            <a:r>
              <a:rPr lang="ja-JP" altLang="en-US" sz="1400" dirty="0"/>
              <a:t>要旨</a:t>
            </a:r>
            <a:r>
              <a:rPr lang="en-US" altLang="ja-JP" sz="1400" dirty="0"/>
              <a:t>”)</a:t>
            </a:r>
            <a:endParaRPr lang="en-US" sz="14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7CBFC67-7029-402A-B460-8FD1CCCC5048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588026" y="3610655"/>
            <a:ext cx="2506387" cy="5068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C58A7C-5FB0-4E8E-8191-275711535B58}"/>
              </a:ext>
            </a:extLst>
          </p:cNvPr>
          <p:cNvSpPr txBox="1"/>
          <p:nvPr/>
        </p:nvSpPr>
        <p:spPr>
          <a:xfrm>
            <a:off x="89452" y="3396316"/>
            <a:ext cx="3498574" cy="42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历史判决</a:t>
            </a:r>
            <a:r>
              <a:rPr lang="en-US" sz="1400" dirty="0"/>
              <a:t>(“</a:t>
            </a:r>
            <a:r>
              <a:rPr lang="ja-JP" altLang="en-US" sz="1400" dirty="0"/>
              <a:t>裁判経過</a:t>
            </a:r>
            <a:r>
              <a:rPr lang="en-US" sz="1400" dirty="0"/>
              <a:t>”)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1897E99-98CA-4509-A205-7CA30DE2D468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588026" y="4035394"/>
            <a:ext cx="2506387" cy="23282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566742-226F-466E-9DB0-A09F37189B4E}"/>
              </a:ext>
            </a:extLst>
          </p:cNvPr>
          <p:cNvSpPr txBox="1"/>
          <p:nvPr/>
        </p:nvSpPr>
        <p:spPr>
          <a:xfrm>
            <a:off x="89452" y="4053881"/>
            <a:ext cx="3498574" cy="42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判例收录在哪里 </a:t>
            </a:r>
            <a:r>
              <a:rPr lang="en-US" sz="1400" dirty="0"/>
              <a:t>(“</a:t>
            </a:r>
            <a:r>
              <a:rPr lang="ja-JP" altLang="en-US" sz="1400" dirty="0"/>
              <a:t>出典</a:t>
            </a:r>
            <a:r>
              <a:rPr lang="en-US" altLang="ja-JP" sz="1400" dirty="0"/>
              <a:t>”)</a:t>
            </a:r>
            <a:endParaRPr lang="en-US" sz="14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F5E5314-0436-4BCA-BE45-B07BB08D5015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588026" y="4474936"/>
            <a:ext cx="2506387" cy="44061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6C0A375-AAED-41B4-A1D7-0898FC5C112E}"/>
              </a:ext>
            </a:extLst>
          </p:cNvPr>
          <p:cNvSpPr txBox="1"/>
          <p:nvPr/>
        </p:nvSpPr>
        <p:spPr>
          <a:xfrm>
            <a:off x="89452" y="4701211"/>
            <a:ext cx="3498574" cy="42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引用判例的法律评论或期刊 </a:t>
            </a:r>
            <a:r>
              <a:rPr lang="en-US" sz="1400" dirty="0"/>
              <a:t>(“</a:t>
            </a:r>
            <a:r>
              <a:rPr lang="ja-JP" altLang="en-US" sz="1400" dirty="0"/>
              <a:t>評釈</a:t>
            </a:r>
            <a:r>
              <a:rPr lang="en-US" sz="1400" dirty="0"/>
              <a:t>”)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B9CDA72-ECB0-473A-B0A3-D2B98DC889A1}"/>
              </a:ext>
            </a:extLst>
          </p:cNvPr>
          <p:cNvSpPr txBox="1"/>
          <p:nvPr/>
        </p:nvSpPr>
        <p:spPr>
          <a:xfrm>
            <a:off x="4343399" y="5422220"/>
            <a:ext cx="6954221" cy="626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此处还有其他信息，例如：</a:t>
            </a:r>
            <a:br>
              <a:rPr lang="en-US" sz="1400" dirty="0"/>
            </a:br>
            <a:r>
              <a:rPr lang="en-US" sz="1400" dirty="0"/>
              <a:t>“</a:t>
            </a:r>
            <a:r>
              <a:rPr lang="ja-JP" altLang="en-US" sz="1400" dirty="0"/>
              <a:t>参照条文</a:t>
            </a:r>
            <a:r>
              <a:rPr lang="en-US" sz="1400" dirty="0"/>
              <a:t>”, “</a:t>
            </a:r>
            <a:r>
              <a:rPr lang="ja-JP" altLang="en-US" sz="1400" dirty="0"/>
              <a:t>引用判例</a:t>
            </a:r>
            <a:r>
              <a:rPr lang="en-US" sz="1400" dirty="0"/>
              <a:t>”, “</a:t>
            </a:r>
            <a:r>
              <a:rPr lang="ja-JP" altLang="en-US" sz="1400" dirty="0"/>
              <a:t>被引用判例</a:t>
            </a:r>
            <a:r>
              <a:rPr lang="en-US" altLang="ja-JP" sz="1400" dirty="0"/>
              <a:t>”, “</a:t>
            </a:r>
            <a:r>
              <a:rPr lang="ja-JP" altLang="en-US" sz="1400" dirty="0"/>
              <a:t>関連判例</a:t>
            </a:r>
            <a:r>
              <a:rPr lang="en-US" altLang="ja-JP" sz="1400" dirty="0"/>
              <a:t>”</a:t>
            </a:r>
            <a:r>
              <a:rPr lang="ja-JP" altLang="en-US" sz="1400" dirty="0"/>
              <a:t> </a:t>
            </a:r>
            <a:r>
              <a:rPr lang="en-US" altLang="ja-JP" sz="1400" dirty="0"/>
              <a:t>= </a:t>
            </a:r>
            <a:r>
              <a:rPr lang="zh-CN" altLang="en-US" sz="1400" dirty="0"/>
              <a:t>相关判例</a:t>
            </a:r>
            <a:r>
              <a:rPr lang="en-US" altLang="ja-JP" sz="1400" dirty="0"/>
              <a:t>, “</a:t>
            </a:r>
            <a:r>
              <a:rPr lang="ja-JP" altLang="en-US" sz="1400" dirty="0"/>
              <a:t>関連ニュース</a:t>
            </a:r>
            <a:r>
              <a:rPr lang="en-US" altLang="ja-JP" sz="1400" dirty="0"/>
              <a:t>” = </a:t>
            </a:r>
            <a:r>
              <a:rPr lang="zh-CN" altLang="en-US" sz="1400" dirty="0"/>
              <a:t>相关新闻。</a:t>
            </a:r>
            <a:br>
              <a:rPr lang="en-US" sz="1400" dirty="0"/>
            </a:b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879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zh-CN" altLang="en-US" dirty="0"/>
              <a:t>判例</a:t>
            </a:r>
            <a:r>
              <a:rPr lang="en-US" dirty="0"/>
              <a:t> – </a:t>
            </a:r>
            <a:r>
              <a:rPr lang="zh-CN" altLang="en-US" dirty="0"/>
              <a:t>检索结果</a:t>
            </a:r>
            <a:r>
              <a:rPr lang="en-US" dirty="0"/>
              <a:t> / </a:t>
            </a:r>
            <a:r>
              <a:rPr lang="zh-CN" altLang="en-US" dirty="0"/>
              <a:t>全文</a:t>
            </a:r>
            <a:endParaRPr 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CDE3CF6-5587-49F2-BA33-64623AC16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121" y="1492716"/>
            <a:ext cx="7300275" cy="410640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70C54BD-B036-4400-926A-44A6E2E3E79B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3693250" y="1457098"/>
            <a:ext cx="222768" cy="7351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17331A-0EEA-4EBE-8DE9-E6F9D4BEC280}"/>
              </a:ext>
            </a:extLst>
          </p:cNvPr>
          <p:cNvSpPr txBox="1"/>
          <p:nvPr/>
        </p:nvSpPr>
        <p:spPr>
          <a:xfrm>
            <a:off x="2832652" y="976756"/>
            <a:ext cx="5456582" cy="42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可通过点击选项卡在要旨与全文之前切换。</a:t>
            </a:r>
            <a:endParaRPr lang="en-US" sz="1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0CFE7A-7644-4FB4-9742-9FDF738EF0D6}"/>
              </a:ext>
            </a:extLst>
          </p:cNvPr>
          <p:cNvSpPr/>
          <p:nvPr/>
        </p:nvSpPr>
        <p:spPr>
          <a:xfrm>
            <a:off x="3072918" y="2192253"/>
            <a:ext cx="1240664" cy="2428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CAA2A66-5775-4F2C-B8BB-EA22E8CD92E8}"/>
              </a:ext>
            </a:extLst>
          </p:cNvPr>
          <p:cNvCxnSpPr>
            <a:cxnSpLocks/>
          </p:cNvCxnSpPr>
          <p:nvPr/>
        </p:nvCxnSpPr>
        <p:spPr>
          <a:xfrm flipH="1" flipV="1">
            <a:off x="8423396" y="2559830"/>
            <a:ext cx="899508" cy="6008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A3D8AF-1B37-4DAA-9ABE-C0EC647ADF06}"/>
              </a:ext>
            </a:extLst>
          </p:cNvPr>
          <p:cNvSpPr txBox="1"/>
          <p:nvPr/>
        </p:nvSpPr>
        <p:spPr>
          <a:xfrm>
            <a:off x="8478078" y="3169154"/>
            <a:ext cx="3588027" cy="985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对当前判例或检索结果进行打印、下载、邮件发送等操作。</a:t>
            </a:r>
            <a:endParaRPr 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618F3E-745D-4B34-AEE6-9C175DF644BD}"/>
              </a:ext>
            </a:extLst>
          </p:cNvPr>
          <p:cNvSpPr/>
          <p:nvPr/>
        </p:nvSpPr>
        <p:spPr>
          <a:xfrm>
            <a:off x="7490750" y="2360522"/>
            <a:ext cx="932646" cy="2428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BEF13A5-3F39-48DC-8446-AED57F1B4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312" y="1316214"/>
            <a:ext cx="7780479" cy="43765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zh-CN" altLang="en-US" dirty="0"/>
              <a:t>判例传送</a:t>
            </a:r>
            <a:r>
              <a:rPr lang="en-US" altLang="zh-CN" dirty="0"/>
              <a:t>—</a:t>
            </a:r>
            <a:r>
              <a:rPr lang="zh-CN" altLang="en-US" dirty="0"/>
              <a:t>下载、打印等</a:t>
            </a:r>
            <a:endParaRPr 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70C54BD-B036-4400-926A-44A6E2E3E79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440556" y="1316214"/>
            <a:ext cx="256341" cy="157414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17331A-0EEA-4EBE-8DE9-E6F9D4BEC280}"/>
              </a:ext>
            </a:extLst>
          </p:cNvPr>
          <p:cNvSpPr txBox="1"/>
          <p:nvPr/>
        </p:nvSpPr>
        <p:spPr>
          <a:xfrm>
            <a:off x="5995018" y="1063690"/>
            <a:ext cx="942495" cy="192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400" dirty="0"/>
              <a:t>全文</a:t>
            </a:r>
            <a:endParaRPr lang="en-US" sz="1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0CFE7A-7644-4FB4-9742-9FDF738EF0D6}"/>
              </a:ext>
            </a:extLst>
          </p:cNvPr>
          <p:cNvSpPr/>
          <p:nvPr/>
        </p:nvSpPr>
        <p:spPr>
          <a:xfrm>
            <a:off x="6370982" y="2890355"/>
            <a:ext cx="651829" cy="83898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CAA2A66-5775-4F2C-B8BB-EA22E8CD92E8}"/>
              </a:ext>
            </a:extLst>
          </p:cNvPr>
          <p:cNvCxnSpPr>
            <a:cxnSpLocks/>
          </p:cNvCxnSpPr>
          <p:nvPr/>
        </p:nvCxnSpPr>
        <p:spPr>
          <a:xfrm flipH="1">
            <a:off x="7752521" y="1316214"/>
            <a:ext cx="278296" cy="157414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A3D8AF-1B37-4DAA-9ABE-C0EC647ADF06}"/>
              </a:ext>
            </a:extLst>
          </p:cNvPr>
          <p:cNvSpPr txBox="1"/>
          <p:nvPr/>
        </p:nvSpPr>
        <p:spPr>
          <a:xfrm>
            <a:off x="7480857" y="1055193"/>
            <a:ext cx="1027038" cy="192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400" dirty="0"/>
              <a:t>摘要</a:t>
            </a:r>
            <a:endParaRPr 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618F3E-745D-4B34-AEE6-9C175DF644BD}"/>
              </a:ext>
            </a:extLst>
          </p:cNvPr>
          <p:cNvSpPr/>
          <p:nvPr/>
        </p:nvSpPr>
        <p:spPr>
          <a:xfrm>
            <a:off x="7022812" y="2890356"/>
            <a:ext cx="1206787" cy="83898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22B6AD9-2E8F-47A0-BC4B-088F25AC51EC}"/>
              </a:ext>
            </a:extLst>
          </p:cNvPr>
          <p:cNvCxnSpPr>
            <a:cxnSpLocks/>
          </p:cNvCxnSpPr>
          <p:nvPr/>
        </p:nvCxnSpPr>
        <p:spPr>
          <a:xfrm>
            <a:off x="3369364" y="2890355"/>
            <a:ext cx="1410167" cy="10915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7B8CA7-E7A5-4DEB-89B8-0175AB94EF4F}"/>
              </a:ext>
            </a:extLst>
          </p:cNvPr>
          <p:cNvSpPr txBox="1"/>
          <p:nvPr/>
        </p:nvSpPr>
        <p:spPr>
          <a:xfrm>
            <a:off x="99390" y="2793925"/>
            <a:ext cx="3269973" cy="304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选择文件</a:t>
            </a:r>
            <a:r>
              <a:rPr lang="en-US" sz="1400" dirty="0"/>
              <a:t> (</a:t>
            </a:r>
            <a:r>
              <a:rPr lang="zh-CN" altLang="en-US" sz="1400" dirty="0"/>
              <a:t>下方</a:t>
            </a:r>
            <a:r>
              <a:rPr lang="en-US" sz="1400" dirty="0"/>
              <a:t>), </a:t>
            </a:r>
            <a:r>
              <a:rPr lang="zh-CN" altLang="en-US" sz="1400" dirty="0"/>
              <a:t>或者检索结果</a:t>
            </a:r>
            <a:r>
              <a:rPr lang="en-US" sz="1400" dirty="0"/>
              <a:t> (</a:t>
            </a:r>
            <a:r>
              <a:rPr lang="zh-CN" altLang="en-US" sz="1400" dirty="0"/>
              <a:t>上方</a:t>
            </a:r>
            <a:r>
              <a:rPr lang="en-US" sz="1400" dirty="0"/>
              <a:t>)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933CDE1-CED4-4A2F-9731-EC6895AEFD4E}"/>
              </a:ext>
            </a:extLst>
          </p:cNvPr>
          <p:cNvSpPr/>
          <p:nvPr/>
        </p:nvSpPr>
        <p:spPr>
          <a:xfrm>
            <a:off x="4779532" y="2889344"/>
            <a:ext cx="1591449" cy="8300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7EFB3C7-A3E8-4544-8199-9844A87F2444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3391011" y="3994771"/>
            <a:ext cx="1388521" cy="15040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BD6207-05CA-4ED9-A49F-6BDDD79CA32D}"/>
              </a:ext>
            </a:extLst>
          </p:cNvPr>
          <p:cNvSpPr txBox="1"/>
          <p:nvPr/>
        </p:nvSpPr>
        <p:spPr>
          <a:xfrm>
            <a:off x="99390" y="4018845"/>
            <a:ext cx="3269973" cy="554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选择当前文件</a:t>
            </a:r>
            <a:r>
              <a:rPr lang="en-US" sz="1400" dirty="0"/>
              <a:t> (</a:t>
            </a:r>
            <a:r>
              <a:rPr lang="zh-CN" altLang="en-US" sz="1400" dirty="0"/>
              <a:t>上方</a:t>
            </a:r>
            <a:r>
              <a:rPr lang="en-US" sz="1400" dirty="0"/>
              <a:t>), </a:t>
            </a:r>
            <a:br>
              <a:rPr lang="en-US" sz="1400" dirty="0"/>
            </a:br>
            <a:r>
              <a:rPr lang="zh-CN" altLang="en-US" sz="1400" dirty="0"/>
              <a:t>或者选择特定的文件</a:t>
            </a:r>
            <a:r>
              <a:rPr lang="en-US" sz="1400" dirty="0"/>
              <a:t> (</a:t>
            </a:r>
            <a:r>
              <a:rPr lang="zh-CN" altLang="en-US" sz="1400" dirty="0"/>
              <a:t>下方</a:t>
            </a:r>
            <a:r>
              <a:rPr lang="en-US" sz="1400" dirty="0"/>
              <a:t>)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2001909-2409-41F7-9DE2-C1CAAE227C2F}"/>
              </a:ext>
            </a:extLst>
          </p:cNvPr>
          <p:cNvSpPr/>
          <p:nvPr/>
        </p:nvSpPr>
        <p:spPr>
          <a:xfrm>
            <a:off x="4779532" y="3729343"/>
            <a:ext cx="3450067" cy="5308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3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868020"/>
          </a:xfrm>
        </p:spPr>
        <p:txBody>
          <a:bodyPr/>
          <a:lstStyle/>
          <a:p>
            <a:r>
              <a:rPr lang="zh-CN" altLang="en-US" dirty="0"/>
              <a:t>判例</a:t>
            </a:r>
            <a:r>
              <a:rPr lang="en-US" dirty="0"/>
              <a:t> – </a:t>
            </a:r>
            <a:r>
              <a:rPr lang="zh-CN" altLang="en-US" dirty="0"/>
              <a:t>按相关法律和主题进行检索（列出</a:t>
            </a:r>
            <a:r>
              <a:rPr lang="en-US" altLang="zh-CN" dirty="0"/>
              <a:t>WLJ</a:t>
            </a:r>
            <a:r>
              <a:rPr lang="zh-CN" altLang="en-US" dirty="0"/>
              <a:t>中</a:t>
            </a:r>
            <a:r>
              <a:rPr lang="en-US" altLang="zh-CN" dirty="0"/>
              <a:t>30</a:t>
            </a:r>
            <a:r>
              <a:rPr lang="zh-CN" altLang="en-US" dirty="0"/>
              <a:t>万判例中的</a:t>
            </a:r>
            <a:r>
              <a:rPr lang="en-US" altLang="zh-CN" dirty="0"/>
              <a:t>8-9</a:t>
            </a:r>
            <a:r>
              <a:rPr lang="zh-CN" altLang="en-US" dirty="0"/>
              <a:t>万个判例</a:t>
            </a:r>
            <a:r>
              <a:rPr lang="en-US" dirty="0"/>
              <a:t>)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A7C2E60-5188-48F6-91E0-E33B2DE7D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7629" y="1302301"/>
            <a:ext cx="7561596" cy="4253398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2E009B8-19F9-4A31-8D35-3431A917BCDA}"/>
              </a:ext>
            </a:extLst>
          </p:cNvPr>
          <p:cNvCxnSpPr>
            <a:cxnSpLocks/>
          </p:cNvCxnSpPr>
          <p:nvPr/>
        </p:nvCxnSpPr>
        <p:spPr>
          <a:xfrm flipV="1">
            <a:off x="3588026" y="2253992"/>
            <a:ext cx="975761" cy="730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F97453-D4EA-4744-85FC-048868643C9D}"/>
              </a:ext>
            </a:extLst>
          </p:cNvPr>
          <p:cNvSpPr txBox="1"/>
          <p:nvPr/>
        </p:nvSpPr>
        <p:spPr>
          <a:xfrm>
            <a:off x="89452" y="2165789"/>
            <a:ext cx="3498574" cy="42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1.</a:t>
            </a:r>
            <a:r>
              <a:rPr lang="zh-CN" altLang="en-US" sz="1400" dirty="0"/>
              <a:t>选择左二选项卡</a:t>
            </a:r>
            <a:r>
              <a:rPr lang="en-US" sz="1400" dirty="0"/>
              <a:t> “</a:t>
            </a:r>
            <a:r>
              <a:rPr lang="ja-JP" altLang="en-US" sz="1400" dirty="0"/>
              <a:t>新判例体系</a:t>
            </a:r>
            <a:r>
              <a:rPr lang="en-US" sz="1400" dirty="0"/>
              <a:t>”</a:t>
            </a:r>
            <a:r>
              <a:rPr lang="zh-CN" altLang="en-US" sz="1400" dirty="0"/>
              <a:t>。</a:t>
            </a:r>
            <a:endParaRPr lang="en-US" sz="14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06A1C73-28B7-4FF4-B48B-397A04A2B100}"/>
              </a:ext>
            </a:extLst>
          </p:cNvPr>
          <p:cNvSpPr/>
          <p:nvPr/>
        </p:nvSpPr>
        <p:spPr>
          <a:xfrm>
            <a:off x="4563787" y="2095113"/>
            <a:ext cx="694013" cy="23191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8BD9493-A764-4C58-B156-5253D3FEE6E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837629" y="4005568"/>
            <a:ext cx="1549380" cy="61112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669335-FE36-44C1-AE68-A2F975B79D4F}"/>
              </a:ext>
            </a:extLst>
          </p:cNvPr>
          <p:cNvSpPr txBox="1"/>
          <p:nvPr/>
        </p:nvSpPr>
        <p:spPr>
          <a:xfrm>
            <a:off x="89452" y="3747602"/>
            <a:ext cx="3748177" cy="515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2. </a:t>
            </a:r>
            <a:r>
              <a:rPr lang="zh-CN" altLang="en-US" sz="1400" dirty="0"/>
              <a:t>打开每一个节点，法规名称，条款，主题，然后选择判例。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368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二次资源</a:t>
            </a:r>
            <a:r>
              <a:rPr lang="en-US" dirty="0"/>
              <a:t> (</a:t>
            </a:r>
            <a:r>
              <a:rPr lang="zh-CN" altLang="en-US" dirty="0"/>
              <a:t>期刊书籍及文献信息</a:t>
            </a:r>
            <a:r>
              <a:rPr lang="en-US" dirty="0"/>
              <a:t>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7C24C2-DE67-3742-8CB1-EA7FE119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019" y="5671009"/>
            <a:ext cx="3304167" cy="11324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C82B4E-E3FB-7040-BA30-49FA7667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842" y="-188837"/>
            <a:ext cx="3320714" cy="11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资源类型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18A34-C908-484B-A7A0-BF24459A996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58253" y="1721961"/>
            <a:ext cx="8734926" cy="500126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法律法规：</a:t>
            </a:r>
            <a:r>
              <a:rPr lang="en-US" altLang="zh-CN" dirty="0"/>
              <a:t>10,000</a:t>
            </a:r>
            <a:r>
              <a:rPr lang="zh-CN" altLang="en-US" dirty="0"/>
              <a:t>余篇成文法，自</a:t>
            </a:r>
            <a:r>
              <a:rPr lang="en-US" altLang="zh-CN" dirty="0"/>
              <a:t>1947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月开始收录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案例：</a:t>
            </a:r>
            <a:r>
              <a:rPr lang="en-US" altLang="zh-CN" dirty="0"/>
              <a:t>300,000</a:t>
            </a:r>
            <a:r>
              <a:rPr lang="zh-CN" altLang="en-US" dirty="0"/>
              <a:t>多篇，包括日本战前地方法院判决（约 </a:t>
            </a:r>
            <a:r>
              <a:rPr lang="en-US" altLang="zh-CN" dirty="0"/>
              <a:t>23,500</a:t>
            </a:r>
            <a:r>
              <a:rPr lang="zh-CN" altLang="en-US" dirty="0"/>
              <a:t>篇），聘请律师、大学教员等法律专家撰写整理各判例要旨，准确简洁地指出判决中的重点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期刊书籍：包括</a:t>
            </a:r>
            <a:r>
              <a:rPr lang="ja-JP" altLang="en-US" dirty="0"/>
              <a:t>判例タイムズ</a:t>
            </a:r>
            <a:r>
              <a:rPr lang="en-US" altLang="ja-JP" dirty="0"/>
              <a:t>, </a:t>
            </a:r>
            <a:r>
              <a:rPr lang="ja-JP" altLang="en-US" dirty="0"/>
              <a:t>別冊金融・商事判例</a:t>
            </a:r>
            <a:r>
              <a:rPr lang="en-US" altLang="ja-JP" dirty="0"/>
              <a:t>, </a:t>
            </a:r>
            <a:r>
              <a:rPr lang="ja-JP" altLang="en-US" dirty="0"/>
              <a:t>東京大学法科大学院ローレビュー</a:t>
            </a:r>
            <a:r>
              <a:rPr lang="en-US" altLang="ja-JP" dirty="0"/>
              <a:t>, </a:t>
            </a:r>
            <a:r>
              <a:rPr lang="ja-JP" altLang="en-US" dirty="0"/>
              <a:t>京都大学法学論叢</a:t>
            </a:r>
            <a:r>
              <a:rPr lang="en-US" altLang="ja-JP" dirty="0"/>
              <a:t>,  </a:t>
            </a:r>
            <a:r>
              <a:rPr lang="ja-JP" altLang="en-US" dirty="0"/>
              <a:t>新日本法規</a:t>
            </a:r>
            <a:r>
              <a:rPr lang="en-US" altLang="ja-JP" dirty="0"/>
              <a:t>(</a:t>
            </a:r>
            <a:r>
              <a:rPr lang="ja-JP" altLang="en-US" dirty="0"/>
              <a:t>単行本</a:t>
            </a:r>
            <a:r>
              <a:rPr lang="en-US" altLang="ja-JP" dirty="0"/>
              <a:t>)</a:t>
            </a:r>
            <a:r>
              <a:rPr lang="zh-CN" altLang="en-US" dirty="0"/>
              <a:t>， 時</a:t>
            </a:r>
            <a:r>
              <a:rPr lang="ja-JP" altLang="en-US" dirty="0"/>
              <a:t>の</a:t>
            </a:r>
            <a:r>
              <a:rPr lang="zh-CN" altLang="en-US" dirty="0"/>
              <a:t>法令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书目：</a:t>
            </a:r>
            <a:r>
              <a:rPr lang="en-US" altLang="zh-CN" dirty="0"/>
              <a:t>Westlaw Japan</a:t>
            </a:r>
            <a:r>
              <a:rPr lang="zh-CN" altLang="en-US" dirty="0"/>
              <a:t>与日外</a:t>
            </a:r>
            <a:r>
              <a:rPr lang="en-US" altLang="zh-CN" dirty="0"/>
              <a:t>Associates</a:t>
            </a:r>
            <a:r>
              <a:rPr lang="zh-CN" altLang="en-US" dirty="0"/>
              <a:t>株式会社合作，提供法律领域约</a:t>
            </a:r>
            <a:r>
              <a:rPr lang="en-US" altLang="zh-CN" dirty="0"/>
              <a:t>400</a:t>
            </a:r>
            <a:r>
              <a:rPr lang="zh-CN" altLang="en-US" dirty="0"/>
              <a:t>份杂志，</a:t>
            </a:r>
            <a:r>
              <a:rPr lang="en-US" altLang="zh-CN" dirty="0"/>
              <a:t>600</a:t>
            </a:r>
            <a:r>
              <a:rPr lang="zh-CN" altLang="en-US" dirty="0"/>
              <a:t>份大学纪要，共约</a:t>
            </a:r>
            <a:r>
              <a:rPr lang="en-US" altLang="zh-CN" dirty="0"/>
              <a:t>140</a:t>
            </a:r>
            <a:r>
              <a:rPr lang="zh-CN" altLang="en-US" dirty="0"/>
              <a:t>万件的法律相关文献书目情报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审决：提供日本专利特许厅与公平交易委员会</a:t>
            </a:r>
            <a:r>
              <a:rPr lang="zh-CN" altLang="en-US"/>
              <a:t>等的复审决</a:t>
            </a:r>
            <a:r>
              <a:rPr lang="zh-CN" altLang="en-US" dirty="0"/>
              <a:t>定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E5F5235-90FD-476E-9A8A-42D1DEFB7830}"/>
              </a:ext>
            </a:extLst>
          </p:cNvPr>
          <p:cNvSpPr txBox="1">
            <a:spLocks/>
          </p:cNvSpPr>
          <p:nvPr/>
        </p:nvSpPr>
        <p:spPr>
          <a:xfrm>
            <a:off x="389202" y="1128404"/>
            <a:ext cx="8734926" cy="7700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425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–"/>
              <a:tabLst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70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1088" indent="-1635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3584" indent="-16459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Lucida Grande"/>
              <a:buChar char="–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kern="0" dirty="0">
                <a:effectLst/>
                <a:latin typeface="Calibri" panose="020F0502020204030204" pitchFamily="34" charset="0"/>
                <a:ea typeface="Knowledge-Light" panose="020B0506040000020004" pitchFamily="34" charset="0"/>
                <a:cs typeface="Knowledge-Light" panose="020B0506040000020004" pitchFamily="34" charset="0"/>
              </a:rPr>
              <a:t>Westlaw Japan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Knowledge-Light" panose="020B0506040000020004" pitchFamily="34" charset="0"/>
                <a:cs typeface="Knowledge-Light" panose="020B0506040000020004" pitchFamily="34" charset="0"/>
              </a:rPr>
              <a:t>包含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Knowledge-Light" panose="020B0506040000020004" pitchFamily="34" charset="0"/>
                <a:cs typeface="Knowledge-Light" panose="020B0506040000020004" pitchFamily="34" charset="0"/>
              </a:rPr>
              <a:t>: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1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zh-CN" altLang="en-US" dirty="0"/>
              <a:t>期刊书籍</a:t>
            </a:r>
            <a:r>
              <a:rPr lang="en-US" dirty="0"/>
              <a:t> – </a:t>
            </a:r>
            <a:r>
              <a:rPr lang="zh-CN" altLang="en-US" dirty="0"/>
              <a:t>检索示例</a:t>
            </a:r>
            <a:endParaRPr 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6188261-C63D-4D3E-8E9D-26E708772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0722" y="1093856"/>
            <a:ext cx="6755437" cy="3799934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C9E338F-F7E6-4C04-BBC2-8BB64D3DB5C0}"/>
              </a:ext>
            </a:extLst>
          </p:cNvPr>
          <p:cNvCxnSpPr>
            <a:cxnSpLocks/>
          </p:cNvCxnSpPr>
          <p:nvPr/>
        </p:nvCxnSpPr>
        <p:spPr>
          <a:xfrm>
            <a:off x="4532243" y="1350426"/>
            <a:ext cx="5035785" cy="42867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535D4C-1541-42D9-87CD-02A083F861E7}"/>
              </a:ext>
            </a:extLst>
          </p:cNvPr>
          <p:cNvSpPr txBox="1"/>
          <p:nvPr/>
        </p:nvSpPr>
        <p:spPr>
          <a:xfrm>
            <a:off x="178905" y="1181328"/>
            <a:ext cx="4353338" cy="985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1. </a:t>
            </a:r>
            <a:r>
              <a:rPr lang="zh-CN" altLang="en-US" sz="1400" dirty="0"/>
              <a:t>选项卡中选择</a:t>
            </a:r>
            <a:r>
              <a:rPr lang="en-US" sz="1400" dirty="0"/>
              <a:t>“</a:t>
            </a:r>
            <a:r>
              <a:rPr lang="ja-JP" altLang="en-US" sz="1400" dirty="0"/>
              <a:t>書籍</a:t>
            </a:r>
            <a:r>
              <a:rPr lang="en-US" altLang="ja-JP" sz="1400" dirty="0"/>
              <a:t>/</a:t>
            </a:r>
            <a:r>
              <a:rPr lang="ja-JP" altLang="en-US" sz="1400" dirty="0"/>
              <a:t>雑誌</a:t>
            </a:r>
            <a:br>
              <a:rPr lang="en-US" sz="1400" dirty="0"/>
            </a:br>
            <a:r>
              <a:rPr lang="en-US" sz="1400" dirty="0"/>
              <a:t>2. </a:t>
            </a:r>
            <a:r>
              <a:rPr lang="zh-CN" altLang="en-US" sz="1400" dirty="0"/>
              <a:t>选择</a:t>
            </a:r>
            <a:r>
              <a:rPr lang="en-US" sz="1400" dirty="0"/>
              <a:t>“</a:t>
            </a:r>
            <a:r>
              <a:rPr lang="ja-JP" altLang="en-US" sz="1400" dirty="0"/>
              <a:t>すべて</a:t>
            </a:r>
            <a:r>
              <a:rPr lang="en-US" sz="1400" dirty="0"/>
              <a:t>”</a:t>
            </a:r>
            <a:r>
              <a:rPr lang="zh-CN" altLang="en-US" sz="1400" dirty="0"/>
              <a:t>或每个选项</a:t>
            </a:r>
            <a:endParaRPr lang="en-US" sz="1400" dirty="0"/>
          </a:p>
          <a:p>
            <a:r>
              <a:rPr lang="en-US" sz="1400" dirty="0"/>
              <a:t>3. </a:t>
            </a:r>
            <a:r>
              <a:rPr lang="zh-CN" altLang="en-US" sz="1400" dirty="0"/>
              <a:t>在检索框输入关键词</a:t>
            </a:r>
            <a:endParaRPr lang="en-US" sz="14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EFE164-C8C9-4BF6-8F5F-D207CAC0ACEF}"/>
              </a:ext>
            </a:extLst>
          </p:cNvPr>
          <p:cNvSpPr/>
          <p:nvPr/>
        </p:nvSpPr>
        <p:spPr>
          <a:xfrm>
            <a:off x="9568028" y="1446609"/>
            <a:ext cx="1099575" cy="20619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6E376FA-39C6-4FB4-B836-686EDA5EF7E0}"/>
              </a:ext>
            </a:extLst>
          </p:cNvPr>
          <p:cNvCxnSpPr>
            <a:cxnSpLocks/>
          </p:cNvCxnSpPr>
          <p:nvPr/>
        </p:nvCxnSpPr>
        <p:spPr>
          <a:xfrm flipV="1">
            <a:off x="4619138" y="3395823"/>
            <a:ext cx="1384096" cy="2718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95064CE-42A9-4284-A067-C1E7CC1E67A7}"/>
              </a:ext>
            </a:extLst>
          </p:cNvPr>
          <p:cNvSpPr txBox="1"/>
          <p:nvPr/>
        </p:nvSpPr>
        <p:spPr>
          <a:xfrm>
            <a:off x="3235041" y="3531744"/>
            <a:ext cx="1384097" cy="266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出版物标题</a:t>
            </a:r>
            <a:endParaRPr lang="en-US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7E47F6-6B7B-4A3E-AF7A-ADBBA35BC4A3}"/>
              </a:ext>
            </a:extLst>
          </p:cNvPr>
          <p:cNvSpPr txBox="1"/>
          <p:nvPr/>
        </p:nvSpPr>
        <p:spPr>
          <a:xfrm>
            <a:off x="2961861" y="2655637"/>
            <a:ext cx="1657277" cy="235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输入关键词</a:t>
            </a:r>
            <a:endParaRPr lang="en-US" sz="14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D42C3B9-895F-49BE-9D5E-F56E52E53FB2}"/>
              </a:ext>
            </a:extLst>
          </p:cNvPr>
          <p:cNvCxnSpPr>
            <a:cxnSpLocks/>
          </p:cNvCxnSpPr>
          <p:nvPr/>
        </p:nvCxnSpPr>
        <p:spPr>
          <a:xfrm>
            <a:off x="4619138" y="3195664"/>
            <a:ext cx="1416285" cy="4775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0A4321-8287-4932-A655-56677DFE4659}"/>
              </a:ext>
            </a:extLst>
          </p:cNvPr>
          <p:cNvSpPr txBox="1"/>
          <p:nvPr/>
        </p:nvSpPr>
        <p:spPr>
          <a:xfrm>
            <a:off x="3235041" y="3059744"/>
            <a:ext cx="1384097" cy="266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文章标题</a:t>
            </a:r>
            <a:endParaRPr lang="en-US" sz="1400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07916ED-8CF9-4B8F-BB25-4EB57CAF0FD7}"/>
              </a:ext>
            </a:extLst>
          </p:cNvPr>
          <p:cNvCxnSpPr>
            <a:cxnSpLocks/>
          </p:cNvCxnSpPr>
          <p:nvPr/>
        </p:nvCxnSpPr>
        <p:spPr>
          <a:xfrm>
            <a:off x="4619137" y="2781875"/>
            <a:ext cx="1416285" cy="4775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3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zh-CN" altLang="en-US" dirty="0"/>
              <a:t>期刊书籍 </a:t>
            </a:r>
            <a:r>
              <a:rPr lang="en-US" dirty="0"/>
              <a:t>– </a:t>
            </a:r>
            <a:r>
              <a:rPr lang="zh-CN" altLang="en-US" dirty="0"/>
              <a:t>按标题浏览</a:t>
            </a:r>
            <a:endParaRPr 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7CB54571-9E14-43C6-89F5-067D414FE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265" y="1716755"/>
            <a:ext cx="7278878" cy="4094369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5406BFD-AE03-4291-8B8D-380B7530BF7D}"/>
              </a:ext>
            </a:extLst>
          </p:cNvPr>
          <p:cNvCxnSpPr>
            <a:cxnSpLocks/>
          </p:cNvCxnSpPr>
          <p:nvPr/>
        </p:nvCxnSpPr>
        <p:spPr>
          <a:xfrm flipH="1">
            <a:off x="7487224" y="1264001"/>
            <a:ext cx="926254" cy="1160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8E66BC-D4D8-4344-BFC0-75AFFA7F0B0E}"/>
              </a:ext>
            </a:extLst>
          </p:cNvPr>
          <p:cNvSpPr txBox="1"/>
          <p:nvPr/>
        </p:nvSpPr>
        <p:spPr>
          <a:xfrm>
            <a:off x="8414076" y="1060819"/>
            <a:ext cx="3246782" cy="685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altLang="zh-CN" sz="1400" dirty="0"/>
              <a:t>1. </a:t>
            </a:r>
            <a:r>
              <a:rPr lang="zh-CN" altLang="en-US" sz="1400" dirty="0"/>
              <a:t>选项卡中选择</a:t>
            </a:r>
            <a:r>
              <a:rPr lang="en-US" altLang="zh-CN" sz="1400" dirty="0"/>
              <a:t>“</a:t>
            </a:r>
            <a:r>
              <a:rPr lang="ja-JP" altLang="en-US" sz="1400" dirty="0"/>
              <a:t>書籍</a:t>
            </a:r>
            <a:r>
              <a:rPr lang="en-US" altLang="ja-JP" sz="1400" dirty="0"/>
              <a:t>/</a:t>
            </a:r>
            <a:r>
              <a:rPr lang="ja-JP" altLang="en-US" sz="1400" dirty="0"/>
              <a:t>雑誌</a:t>
            </a:r>
            <a:br>
              <a:rPr lang="en-US" altLang="zh-CN" sz="1400" dirty="0"/>
            </a:br>
            <a:r>
              <a:rPr lang="en-US" altLang="zh-CN" sz="1400" dirty="0"/>
              <a:t>2. </a:t>
            </a:r>
            <a:r>
              <a:rPr lang="zh-CN" altLang="en-US" sz="1400" dirty="0"/>
              <a:t>选择</a:t>
            </a:r>
            <a:r>
              <a:rPr lang="en-US" altLang="zh-CN" sz="1400" dirty="0"/>
              <a:t>“</a:t>
            </a:r>
            <a:r>
              <a:rPr lang="ja-JP" altLang="en-US" sz="1400" dirty="0"/>
              <a:t>すべて</a:t>
            </a:r>
            <a:r>
              <a:rPr lang="en-US" altLang="zh-CN" sz="1400" dirty="0"/>
              <a:t>”</a:t>
            </a:r>
            <a:r>
              <a:rPr lang="zh-CN" altLang="en-US" sz="1400" dirty="0"/>
              <a:t>或每个选项</a:t>
            </a:r>
            <a:endParaRPr lang="en-US" altLang="zh-CN" sz="1400" dirty="0"/>
          </a:p>
          <a:p>
            <a:endParaRPr 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3548C0A-56BB-466F-B2A8-D318127E4862}"/>
              </a:ext>
            </a:extLst>
          </p:cNvPr>
          <p:cNvSpPr/>
          <p:nvPr/>
        </p:nvSpPr>
        <p:spPr>
          <a:xfrm>
            <a:off x="6387649" y="2136940"/>
            <a:ext cx="1099575" cy="20619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1764EF4-0135-4196-AEF3-6B9957F62176}"/>
              </a:ext>
            </a:extLst>
          </p:cNvPr>
          <p:cNvCxnSpPr>
            <a:cxnSpLocks/>
          </p:cNvCxnSpPr>
          <p:nvPr/>
        </p:nvCxnSpPr>
        <p:spPr>
          <a:xfrm>
            <a:off x="2286005" y="2743203"/>
            <a:ext cx="1" cy="101760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9F2174-327C-438D-AD0C-7859A26467CF}"/>
              </a:ext>
            </a:extLst>
          </p:cNvPr>
          <p:cNvSpPr txBox="1"/>
          <p:nvPr/>
        </p:nvSpPr>
        <p:spPr>
          <a:xfrm>
            <a:off x="2815833" y="4987659"/>
            <a:ext cx="4671391" cy="370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4. </a:t>
            </a:r>
            <a:r>
              <a:rPr lang="zh-CN" altLang="en-US" sz="1400" dirty="0"/>
              <a:t>按照出版物标题、卷、文章标题打开</a:t>
            </a:r>
            <a:endParaRPr lang="en-US" sz="14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04AA783-3863-49B4-BF6D-A341383A3448}"/>
              </a:ext>
            </a:extLst>
          </p:cNvPr>
          <p:cNvCxnSpPr>
            <a:cxnSpLocks/>
          </p:cNvCxnSpPr>
          <p:nvPr/>
        </p:nvCxnSpPr>
        <p:spPr>
          <a:xfrm flipH="1" flipV="1">
            <a:off x="2650055" y="2584792"/>
            <a:ext cx="3682930" cy="1874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1A39CBE-1585-4582-BCC1-ED0022C741C0}"/>
              </a:ext>
            </a:extLst>
          </p:cNvPr>
          <p:cNvSpPr txBox="1"/>
          <p:nvPr/>
        </p:nvSpPr>
        <p:spPr>
          <a:xfrm>
            <a:off x="3504424" y="2705235"/>
            <a:ext cx="1664807" cy="541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3. </a:t>
            </a:r>
            <a:r>
              <a:rPr lang="zh-CN" altLang="en-US" sz="1400" dirty="0"/>
              <a:t>跳转到右侧选项卡</a:t>
            </a:r>
            <a:br>
              <a:rPr lang="en-US" sz="1400" dirty="0"/>
            </a:br>
            <a:r>
              <a:rPr lang="en-US" sz="1400" dirty="0"/>
              <a:t>   “</a:t>
            </a:r>
            <a:r>
              <a:rPr lang="ja-JP" altLang="en-US" sz="1400" dirty="0"/>
              <a:t>索引</a:t>
            </a:r>
            <a:r>
              <a:rPr lang="zh-CN" altLang="en-US" sz="1400" dirty="0"/>
              <a:t>检索</a:t>
            </a:r>
            <a:r>
              <a:rPr lang="ja-JP" altLang="en-US" sz="1400" dirty="0"/>
              <a:t>”</a:t>
            </a:r>
            <a:r>
              <a:rPr lang="en-US" sz="1400" dirty="0"/>
              <a:t>.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D528827-30F1-4E42-8137-67302CE44FB6}"/>
              </a:ext>
            </a:extLst>
          </p:cNvPr>
          <p:cNvSpPr/>
          <p:nvPr/>
        </p:nvSpPr>
        <p:spPr>
          <a:xfrm>
            <a:off x="1284959" y="2463874"/>
            <a:ext cx="1269402" cy="27932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zh-CN" altLang="en-US" dirty="0"/>
              <a:t>文献信息 </a:t>
            </a:r>
            <a:r>
              <a:rPr lang="en-US" dirty="0"/>
              <a:t>– </a:t>
            </a:r>
            <a:r>
              <a:rPr lang="zh-CN" altLang="en-US" dirty="0"/>
              <a:t>检索示例</a:t>
            </a:r>
            <a:endParaRPr 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607CDB3-63BD-4665-8114-440C12164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887" y="1140238"/>
            <a:ext cx="8335760" cy="4688865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ACDAAC2-5E87-471B-B425-FE17A736784B}"/>
              </a:ext>
            </a:extLst>
          </p:cNvPr>
          <p:cNvCxnSpPr>
            <a:cxnSpLocks/>
          </p:cNvCxnSpPr>
          <p:nvPr/>
        </p:nvCxnSpPr>
        <p:spPr>
          <a:xfrm>
            <a:off x="3154394" y="2660088"/>
            <a:ext cx="1328153" cy="183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BEEE34-A767-4427-AB38-FA46CE98EE8D}"/>
              </a:ext>
            </a:extLst>
          </p:cNvPr>
          <p:cNvSpPr txBox="1"/>
          <p:nvPr/>
        </p:nvSpPr>
        <p:spPr>
          <a:xfrm>
            <a:off x="391316" y="2415762"/>
            <a:ext cx="2763078" cy="744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(</a:t>
            </a:r>
            <a:r>
              <a:rPr lang="zh-CN" altLang="en-US" sz="1400" dirty="0"/>
              <a:t>可选的</a:t>
            </a:r>
            <a:r>
              <a:rPr lang="en-US" sz="1400" dirty="0"/>
              <a:t>)</a:t>
            </a:r>
          </a:p>
          <a:p>
            <a:r>
              <a:rPr lang="zh-CN" altLang="en-US" sz="1400" dirty="0"/>
              <a:t>您可以根据出版物的类型或法律领域来选择或缩小范围。</a:t>
            </a:r>
            <a:endParaRPr lang="en-US" sz="14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92BC99D-34B1-4DB9-AB02-762DA08C9339}"/>
              </a:ext>
            </a:extLst>
          </p:cNvPr>
          <p:cNvSpPr/>
          <p:nvPr/>
        </p:nvSpPr>
        <p:spPr>
          <a:xfrm>
            <a:off x="9568028" y="1624685"/>
            <a:ext cx="761686" cy="3235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94205EB-88D5-4282-B22F-0D368151DB42}"/>
              </a:ext>
            </a:extLst>
          </p:cNvPr>
          <p:cNvCxnSpPr>
            <a:cxnSpLocks/>
          </p:cNvCxnSpPr>
          <p:nvPr/>
        </p:nvCxnSpPr>
        <p:spPr>
          <a:xfrm flipV="1">
            <a:off x="2464904" y="4270343"/>
            <a:ext cx="2017643" cy="27764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5B233B-B67A-4D13-8D14-A234DFADEC02}"/>
              </a:ext>
            </a:extLst>
          </p:cNvPr>
          <p:cNvSpPr txBox="1"/>
          <p:nvPr/>
        </p:nvSpPr>
        <p:spPr>
          <a:xfrm>
            <a:off x="1080807" y="4482549"/>
            <a:ext cx="1384097" cy="266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出版物标题</a:t>
            </a:r>
            <a:endParaRPr 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0C7F55-6846-4720-BB73-AA1C4C5FF52B}"/>
              </a:ext>
            </a:extLst>
          </p:cNvPr>
          <p:cNvSpPr txBox="1"/>
          <p:nvPr/>
        </p:nvSpPr>
        <p:spPr>
          <a:xfrm>
            <a:off x="1080807" y="3502556"/>
            <a:ext cx="1657277" cy="235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输入关键词</a:t>
            </a:r>
            <a:endParaRPr lang="en-US" sz="1400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8ADBA72-7BE3-41E6-954D-40898DCD1452}"/>
              </a:ext>
            </a:extLst>
          </p:cNvPr>
          <p:cNvCxnSpPr>
            <a:cxnSpLocks/>
          </p:cNvCxnSpPr>
          <p:nvPr/>
        </p:nvCxnSpPr>
        <p:spPr>
          <a:xfrm flipV="1">
            <a:off x="2464904" y="4014896"/>
            <a:ext cx="2017643" cy="543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CF3CE0-F6AF-4B64-9704-168BDF707BCA}"/>
              </a:ext>
            </a:extLst>
          </p:cNvPr>
          <p:cNvSpPr txBox="1"/>
          <p:nvPr/>
        </p:nvSpPr>
        <p:spPr>
          <a:xfrm>
            <a:off x="1080807" y="3967682"/>
            <a:ext cx="1384097" cy="266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作者名称</a:t>
            </a:r>
            <a:endParaRPr lang="en-US" sz="14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1A611AA-DB8C-4C79-91A0-544070822A7C}"/>
              </a:ext>
            </a:extLst>
          </p:cNvPr>
          <p:cNvCxnSpPr>
            <a:cxnSpLocks/>
          </p:cNvCxnSpPr>
          <p:nvPr/>
        </p:nvCxnSpPr>
        <p:spPr>
          <a:xfrm flipV="1">
            <a:off x="2738084" y="3546243"/>
            <a:ext cx="1744463" cy="8272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RTX3129C - Henning Gloystein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5" r="6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altLang="zh-CN" dirty="0"/>
            </a:br>
            <a:r>
              <a:rPr lang="en-US" altLang="zh-CN" dirty="0"/>
              <a:t>Thank You</a:t>
            </a:r>
            <a:r>
              <a:rPr lang="zh-CN" altLang="en-US" dirty="0"/>
              <a:t>！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71014" y="200941"/>
            <a:ext cx="2449513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00" dirty="0">
                <a:solidFill>
                  <a:srgbClr val="FFFFFF"/>
                </a:solidFill>
              </a:rPr>
              <a:t>REUTERS / Henning </a:t>
            </a:r>
            <a:r>
              <a:rPr lang="en-US" sz="800" dirty="0" err="1">
                <a:solidFill>
                  <a:srgbClr val="FFFFFF"/>
                </a:solidFill>
              </a:rPr>
              <a:t>Gloystein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6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首页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7C24C2-DE67-3742-8CB1-EA7FE119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019" y="5671009"/>
            <a:ext cx="3304167" cy="11324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C82B4E-E3FB-7040-BA30-49FA7667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842" y="-188837"/>
            <a:ext cx="3320714" cy="11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501E23-CF2D-4D2D-B28C-466881EEA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47" y="2103895"/>
            <a:ext cx="7430058" cy="43212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首页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74652" y="848023"/>
            <a:ext cx="11445875" cy="11246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</a:t>
            </a:r>
            <a:r>
              <a:rPr lang="zh-CN" altLang="en-US" dirty="0"/>
              <a:t>选择其他选项卡以搜索特定的内容类型</a:t>
            </a:r>
            <a:endParaRPr lang="en-US" dirty="0"/>
          </a:p>
          <a:p>
            <a:r>
              <a:rPr lang="en-US" dirty="0"/>
              <a:t>2.</a:t>
            </a:r>
            <a:r>
              <a:rPr lang="zh-CN" altLang="en-US" dirty="0"/>
              <a:t>在此页面上的检索框中搜索所有内容</a:t>
            </a:r>
            <a:endParaRPr lang="en-US" altLang="zh-CN" dirty="0"/>
          </a:p>
          <a:p>
            <a:r>
              <a:rPr lang="en-US" dirty="0"/>
              <a:t>3. </a:t>
            </a:r>
            <a:r>
              <a:rPr lang="zh-CN" altLang="en-US" dirty="0"/>
              <a:t>获取</a:t>
            </a:r>
            <a:r>
              <a:rPr lang="en-US" altLang="zh-CN" dirty="0"/>
              <a:t>Westlaw Japan</a:t>
            </a:r>
            <a:r>
              <a:rPr lang="zh-CN" altLang="en-US" dirty="0"/>
              <a:t>的相关信息（如用户指南、最新内容或维护信息等）</a:t>
            </a:r>
            <a:endParaRPr 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D80484-9034-40B6-A9D6-AB3CCF7F6085}"/>
              </a:ext>
            </a:extLst>
          </p:cNvPr>
          <p:cNvSpPr/>
          <p:nvPr/>
        </p:nvSpPr>
        <p:spPr>
          <a:xfrm>
            <a:off x="4781516" y="2169052"/>
            <a:ext cx="4482800" cy="3251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11D3E65-0FBC-4CFB-9F17-E4BAFC3F5E70}"/>
              </a:ext>
            </a:extLst>
          </p:cNvPr>
          <p:cNvSpPr/>
          <p:nvPr/>
        </p:nvSpPr>
        <p:spPr>
          <a:xfrm>
            <a:off x="2972398" y="2620428"/>
            <a:ext cx="5371601" cy="4549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0FAFDCF-6977-4859-9BC7-D0E6F655F27E}"/>
              </a:ext>
            </a:extLst>
          </p:cNvPr>
          <p:cNvSpPr/>
          <p:nvPr/>
        </p:nvSpPr>
        <p:spPr>
          <a:xfrm>
            <a:off x="1968115" y="3928009"/>
            <a:ext cx="2079228" cy="3532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60BCA4-D0BA-431F-B5AD-4DE8ED021379}"/>
              </a:ext>
            </a:extLst>
          </p:cNvPr>
          <p:cNvSpPr/>
          <p:nvPr/>
        </p:nvSpPr>
        <p:spPr>
          <a:xfrm>
            <a:off x="4500966" y="3135070"/>
            <a:ext cx="3014760" cy="17978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547C5BB-BF31-4969-93F1-6DD5035E5ECB}"/>
              </a:ext>
            </a:extLst>
          </p:cNvPr>
          <p:cNvSpPr/>
          <p:nvPr/>
        </p:nvSpPr>
        <p:spPr>
          <a:xfrm>
            <a:off x="4573155" y="5146812"/>
            <a:ext cx="2831159" cy="11648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632241E-3AF7-4FE6-91BA-DCFCA479DB7F}"/>
              </a:ext>
            </a:extLst>
          </p:cNvPr>
          <p:cNvCxnSpPr>
            <a:cxnSpLocks/>
          </p:cNvCxnSpPr>
          <p:nvPr/>
        </p:nvCxnSpPr>
        <p:spPr>
          <a:xfrm flipH="1">
            <a:off x="9176084" y="1463344"/>
            <a:ext cx="273580" cy="7057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31263BC-EA7F-4330-9178-B737AAA3596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815688" y="2697523"/>
            <a:ext cx="1156710" cy="1503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75EEB1C-C5AA-4077-B44C-9DE8CC4319FC}"/>
              </a:ext>
            </a:extLst>
          </p:cNvPr>
          <p:cNvCxnSpPr>
            <a:cxnSpLocks/>
          </p:cNvCxnSpPr>
          <p:nvPr/>
        </p:nvCxnSpPr>
        <p:spPr>
          <a:xfrm>
            <a:off x="1739698" y="4628147"/>
            <a:ext cx="177949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246BA8C-8F88-48FC-832C-EC08231BD6B9}"/>
              </a:ext>
            </a:extLst>
          </p:cNvPr>
          <p:cNvCxnSpPr>
            <a:cxnSpLocks/>
          </p:cNvCxnSpPr>
          <p:nvPr/>
        </p:nvCxnSpPr>
        <p:spPr>
          <a:xfrm flipH="1" flipV="1">
            <a:off x="7515726" y="4532964"/>
            <a:ext cx="1797148" cy="9518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438D196-722D-4214-B93A-88E627FF0FB4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7404314" y="5560092"/>
            <a:ext cx="221181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CF68EA-BC63-41B4-8C45-7C69AA224DBC}"/>
              </a:ext>
            </a:extLst>
          </p:cNvPr>
          <p:cNvSpPr txBox="1"/>
          <p:nvPr/>
        </p:nvSpPr>
        <p:spPr>
          <a:xfrm>
            <a:off x="9449664" y="1206141"/>
            <a:ext cx="2664568" cy="2982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1.</a:t>
            </a:r>
            <a:r>
              <a:rPr lang="zh-CN" altLang="en-US" sz="1400" dirty="0"/>
              <a:t>点击选项卡，检索特定内容</a:t>
            </a:r>
            <a:r>
              <a:rPr lang="en-US" sz="1400" dirty="0"/>
              <a:t>;</a:t>
            </a:r>
            <a:br>
              <a:rPr lang="en-US" sz="1400" dirty="0"/>
            </a:br>
            <a:endParaRPr lang="en-US" sz="1400" dirty="0"/>
          </a:p>
          <a:p>
            <a:r>
              <a:rPr lang="en-US" altLang="ja-JP" sz="1400" dirty="0"/>
              <a:t>(</a:t>
            </a:r>
            <a:r>
              <a:rPr lang="zh-CN" altLang="en-US" sz="1400" dirty="0"/>
              <a:t>从左到右</a:t>
            </a:r>
            <a:r>
              <a:rPr lang="en-US" altLang="ja-JP" sz="1400" dirty="0"/>
              <a:t>)</a:t>
            </a:r>
          </a:p>
          <a:p>
            <a:r>
              <a:rPr lang="ja-JP" altLang="en-US" sz="1400" dirty="0"/>
              <a:t>ホーム</a:t>
            </a:r>
            <a:r>
              <a:rPr lang="en-US" altLang="ja-JP" sz="1400" dirty="0"/>
              <a:t>	= </a:t>
            </a:r>
            <a:r>
              <a:rPr lang="zh-CN" altLang="en-US" sz="1400" dirty="0"/>
              <a:t>首页</a:t>
            </a:r>
            <a:endParaRPr lang="en-US" altLang="ja-JP" sz="1400" dirty="0"/>
          </a:p>
          <a:p>
            <a:r>
              <a:rPr lang="ja-JP" altLang="en-US" sz="1400" dirty="0"/>
              <a:t>判例　</a:t>
            </a:r>
            <a:r>
              <a:rPr lang="en-US" altLang="ja-JP" sz="1400" dirty="0"/>
              <a:t>	=</a:t>
            </a:r>
            <a:r>
              <a:rPr lang="ja-JP" altLang="en-US" sz="1400" dirty="0"/>
              <a:t> </a:t>
            </a:r>
            <a:r>
              <a:rPr lang="zh-CN" altLang="en-US" sz="1400" dirty="0"/>
              <a:t>判例</a:t>
            </a:r>
            <a:endParaRPr lang="en-US" altLang="ja-JP" sz="1400" dirty="0"/>
          </a:p>
          <a:p>
            <a:r>
              <a:rPr lang="ja-JP" altLang="en-US" sz="1400" dirty="0"/>
              <a:t>法令　</a:t>
            </a:r>
            <a:r>
              <a:rPr lang="en-US" altLang="ja-JP" sz="1400" dirty="0"/>
              <a:t>	=</a:t>
            </a:r>
            <a:r>
              <a:rPr lang="zh-CN" altLang="en-US" sz="1400" dirty="0"/>
              <a:t>法律法规</a:t>
            </a:r>
            <a:endParaRPr lang="en-US" altLang="ja-JP" sz="1400" dirty="0"/>
          </a:p>
          <a:p>
            <a:r>
              <a:rPr lang="ja-JP" altLang="en-US" sz="1400" dirty="0"/>
              <a:t>審決等    　</a:t>
            </a:r>
            <a:r>
              <a:rPr lang="en-US" altLang="ja-JP" sz="1400" dirty="0"/>
              <a:t>=</a:t>
            </a:r>
            <a:r>
              <a:rPr lang="zh-CN" altLang="en-US" sz="1400" dirty="0"/>
              <a:t>行政决定</a:t>
            </a:r>
            <a:endParaRPr lang="en-US" altLang="ja-JP" sz="1400" dirty="0"/>
          </a:p>
          <a:p>
            <a:r>
              <a:rPr lang="ja-JP" altLang="en-US" sz="1400" dirty="0"/>
              <a:t>書籍</a:t>
            </a:r>
            <a:r>
              <a:rPr lang="en-US" altLang="ja-JP" sz="1400" dirty="0"/>
              <a:t>/</a:t>
            </a:r>
            <a:r>
              <a:rPr lang="ja-JP" altLang="en-US" sz="1400" dirty="0"/>
              <a:t>雑誌</a:t>
            </a:r>
            <a:r>
              <a:rPr lang="en-US" altLang="ja-JP" sz="1400" dirty="0"/>
              <a:t>	=</a:t>
            </a:r>
            <a:r>
              <a:rPr lang="ja-JP" altLang="en-US" sz="1400" dirty="0"/>
              <a:t> </a:t>
            </a:r>
            <a:r>
              <a:rPr lang="zh-CN" altLang="en-US" sz="1400" dirty="0"/>
              <a:t>期刊书籍</a:t>
            </a:r>
            <a:endParaRPr lang="en-US" altLang="ja-JP" sz="1400" dirty="0"/>
          </a:p>
          <a:p>
            <a:r>
              <a:rPr lang="ja-JP" altLang="en-US" sz="1400" dirty="0"/>
              <a:t>文献情報</a:t>
            </a:r>
            <a:r>
              <a:rPr lang="en-US" altLang="ja-JP" sz="1400" dirty="0"/>
              <a:t>	= </a:t>
            </a:r>
            <a:r>
              <a:rPr lang="zh-CN" altLang="en-US" sz="1400" dirty="0"/>
              <a:t>参考书目</a:t>
            </a:r>
            <a:endParaRPr lang="en-US" altLang="ja-JP" sz="1400" dirty="0"/>
          </a:p>
          <a:p>
            <a:r>
              <a:rPr lang="ja-JP" altLang="en-US" sz="1400" dirty="0"/>
              <a:t>ニュース記事</a:t>
            </a:r>
            <a:r>
              <a:rPr lang="en-US" altLang="ja-JP" sz="1400" dirty="0"/>
              <a:t>	= </a:t>
            </a:r>
            <a:r>
              <a:rPr lang="zh-CN" altLang="en-US" sz="1400" dirty="0"/>
              <a:t>新闻</a:t>
            </a:r>
            <a:endParaRPr lang="en-US" altLang="ja-JP" sz="1400" dirty="0"/>
          </a:p>
          <a:p>
            <a:r>
              <a:rPr lang="ja-JP" altLang="en-US" sz="1400" dirty="0"/>
              <a:t>出版社別</a:t>
            </a:r>
            <a:r>
              <a:rPr lang="en-US" altLang="ja-JP" sz="1400" dirty="0"/>
              <a:t>	= </a:t>
            </a:r>
            <a:r>
              <a:rPr lang="zh-CN" altLang="en-US" sz="1400" dirty="0"/>
              <a:t>按出版社</a:t>
            </a:r>
            <a:endParaRPr lang="en-US" sz="1400" dirty="0"/>
          </a:p>
          <a:p>
            <a:endParaRPr lang="en-US" sz="1400" dirty="0" err="1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B4A1AC-9E07-447E-8928-13F6F66531B2}"/>
              </a:ext>
            </a:extLst>
          </p:cNvPr>
          <p:cNvSpPr txBox="1"/>
          <p:nvPr/>
        </p:nvSpPr>
        <p:spPr>
          <a:xfrm>
            <a:off x="200319" y="2361237"/>
            <a:ext cx="1571414" cy="1057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2. </a:t>
            </a:r>
            <a:r>
              <a:rPr lang="zh-CN" altLang="en-US" sz="1400" dirty="0"/>
              <a:t>检索所有内容。</a:t>
            </a:r>
            <a:r>
              <a:rPr lang="en-US" sz="1400" dirty="0"/>
              <a:t>(</a:t>
            </a:r>
            <a:r>
              <a:rPr lang="zh-CN" altLang="en-US" sz="1400" dirty="0"/>
              <a:t>空格表示 </a:t>
            </a:r>
            <a:r>
              <a:rPr lang="en-US" altLang="zh-CN" sz="1400" dirty="0"/>
              <a:t>AND</a:t>
            </a:r>
            <a:r>
              <a:rPr lang="zh-CN" altLang="en-US" sz="1400" dirty="0"/>
              <a:t>条件</a:t>
            </a:r>
            <a:r>
              <a:rPr lang="en-US" sz="1400" dirty="0"/>
              <a:t>)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527B2D0-0031-4EBD-9F84-6D3F44311D5C}"/>
              </a:ext>
            </a:extLst>
          </p:cNvPr>
          <p:cNvSpPr txBox="1"/>
          <p:nvPr/>
        </p:nvSpPr>
        <p:spPr>
          <a:xfrm>
            <a:off x="9347705" y="4562784"/>
            <a:ext cx="1571414" cy="434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dirty="0"/>
              <a:t> 3-1. </a:t>
            </a:r>
            <a:r>
              <a:rPr lang="zh-CN" altLang="en-US" sz="1400" dirty="0"/>
              <a:t>最新收录信息。</a:t>
            </a:r>
            <a:endParaRPr lang="en-US" sz="1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27FF433-472D-4C86-B567-FE03CCB2E56E}"/>
              </a:ext>
            </a:extLst>
          </p:cNvPr>
          <p:cNvSpPr txBox="1"/>
          <p:nvPr/>
        </p:nvSpPr>
        <p:spPr>
          <a:xfrm>
            <a:off x="156746" y="4474169"/>
            <a:ext cx="1571414" cy="91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3-3.</a:t>
            </a:r>
            <a:r>
              <a:rPr lang="zh-CN" altLang="en-US" sz="1400" dirty="0"/>
              <a:t>从此处获取最新的用户指南以及下载</a:t>
            </a:r>
            <a:r>
              <a:rPr lang="en-US" altLang="zh-CN" sz="1400" dirty="0"/>
              <a:t>APP</a:t>
            </a:r>
            <a:endParaRPr lang="en-US" sz="1400" dirty="0"/>
          </a:p>
        </p:txBody>
      </p:sp>
      <p:sp>
        <p:nvSpPr>
          <p:cNvPr id="28" name="テキスト ボックス 52">
            <a:extLst>
              <a:ext uri="{FF2B5EF4-FFF2-40B4-BE49-F238E27FC236}">
                <a16:creationId xmlns:a16="http://schemas.microsoft.com/office/drawing/2014/main" id="{5452D2EE-F30F-4A65-A4B6-CF84A1E48716}"/>
              </a:ext>
            </a:extLst>
          </p:cNvPr>
          <p:cNvSpPr txBox="1"/>
          <p:nvPr/>
        </p:nvSpPr>
        <p:spPr>
          <a:xfrm>
            <a:off x="9616128" y="5228611"/>
            <a:ext cx="1571414" cy="662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快讯之一，发布于最近</a:t>
            </a:r>
            <a:r>
              <a:rPr lang="en-US" altLang="zh-CN" sz="1400" dirty="0"/>
              <a:t>1</a:t>
            </a:r>
            <a:r>
              <a:rPr lang="zh-CN" altLang="en-US" sz="1400" dirty="0"/>
              <a:t>周。</a:t>
            </a:r>
            <a:endParaRPr lang="en-US" sz="1400" dirty="0"/>
          </a:p>
        </p:txBody>
      </p:sp>
      <p:sp>
        <p:nvSpPr>
          <p:cNvPr id="30" name="正方形/長方形 17">
            <a:extLst>
              <a:ext uri="{FF2B5EF4-FFF2-40B4-BE49-F238E27FC236}">
                <a16:creationId xmlns:a16="http://schemas.microsoft.com/office/drawing/2014/main" id="{D438FCC5-FE5F-4A0D-8F8B-D3681207152B}"/>
              </a:ext>
            </a:extLst>
          </p:cNvPr>
          <p:cNvSpPr/>
          <p:nvPr/>
        </p:nvSpPr>
        <p:spPr>
          <a:xfrm>
            <a:off x="1968115" y="3294300"/>
            <a:ext cx="2430892" cy="3532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1" name="テキスト ボックス 51">
            <a:extLst>
              <a:ext uri="{FF2B5EF4-FFF2-40B4-BE49-F238E27FC236}">
                <a16:creationId xmlns:a16="http://schemas.microsoft.com/office/drawing/2014/main" id="{639DE427-A2E5-491C-A015-7AD53C065884}"/>
              </a:ext>
            </a:extLst>
          </p:cNvPr>
          <p:cNvSpPr txBox="1"/>
          <p:nvPr/>
        </p:nvSpPr>
        <p:spPr>
          <a:xfrm>
            <a:off x="225286" y="3468724"/>
            <a:ext cx="1571414" cy="91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3-2.</a:t>
            </a:r>
            <a:r>
              <a:rPr lang="zh-CN" altLang="en-US" sz="1400" dirty="0"/>
              <a:t>最新判例与</a:t>
            </a:r>
            <a:r>
              <a:rPr lang="zh-CN" altLang="en-US" sz="1400"/>
              <a:t>法律法规</a:t>
            </a:r>
            <a:endParaRPr lang="en-US" sz="1400" dirty="0"/>
          </a:p>
        </p:txBody>
      </p:sp>
      <p:cxnSp>
        <p:nvCxnSpPr>
          <p:cNvPr id="33" name="直線矢印コネクタ 26">
            <a:extLst>
              <a:ext uri="{FF2B5EF4-FFF2-40B4-BE49-F238E27FC236}">
                <a16:creationId xmlns:a16="http://schemas.microsoft.com/office/drawing/2014/main" id="{D4FB27E8-B968-4F2D-8547-E7E69E384FA1}"/>
              </a:ext>
            </a:extLst>
          </p:cNvPr>
          <p:cNvCxnSpPr>
            <a:cxnSpLocks/>
          </p:cNvCxnSpPr>
          <p:nvPr/>
        </p:nvCxnSpPr>
        <p:spPr>
          <a:xfrm>
            <a:off x="1771733" y="3623477"/>
            <a:ext cx="177949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法律法规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7C24C2-DE67-3742-8CB1-EA7FE119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019" y="5671009"/>
            <a:ext cx="3304167" cy="11324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C82B4E-E3FB-7040-BA30-49FA7667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842" y="-188837"/>
            <a:ext cx="3320714" cy="11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コンテンツ プレースホルダー 43">
            <a:extLst>
              <a:ext uri="{FF2B5EF4-FFF2-40B4-BE49-F238E27FC236}">
                <a16:creationId xmlns:a16="http://schemas.microsoft.com/office/drawing/2014/main" id="{F2611145-F484-45DD-B2E0-E3B3467E66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1987550" y="2109986"/>
            <a:ext cx="7385050" cy="41540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160" y="288088"/>
            <a:ext cx="11448857" cy="428678"/>
          </a:xfrm>
        </p:spPr>
        <p:txBody>
          <a:bodyPr/>
          <a:lstStyle/>
          <a:p>
            <a:r>
              <a:rPr lang="zh-CN" altLang="en-US" dirty="0"/>
              <a:t>法律法规</a:t>
            </a:r>
            <a:r>
              <a:rPr lang="en-US" dirty="0"/>
              <a:t> – </a:t>
            </a:r>
            <a:r>
              <a:rPr lang="zh-CN" altLang="en-US" dirty="0"/>
              <a:t>检索示例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73160" y="1054850"/>
            <a:ext cx="11623370" cy="917789"/>
          </a:xfrm>
        </p:spPr>
        <p:txBody>
          <a:bodyPr>
            <a:normAutofit/>
          </a:bodyPr>
          <a:lstStyle/>
          <a:p>
            <a:r>
              <a:rPr lang="en-US" sz="1900" dirty="0"/>
              <a:t>1.</a:t>
            </a:r>
            <a:r>
              <a:rPr lang="zh-CN" altLang="en-US" sz="1900" dirty="0"/>
              <a:t>将鼠标移到此选项卡上时，需要从法令或公共评论中选择。</a:t>
            </a:r>
            <a:br>
              <a:rPr lang="en-US" sz="1900" dirty="0"/>
            </a:br>
            <a:r>
              <a:rPr lang="en-US" sz="1900" dirty="0"/>
              <a:t>2.</a:t>
            </a:r>
            <a:r>
              <a:rPr lang="zh-CN" altLang="en-US" sz="1900" dirty="0"/>
              <a:t>选择搜索方式，此页面介绍了“条件検索”（布尔检索，第一个）。</a:t>
            </a:r>
            <a:br>
              <a:rPr lang="en-US" sz="1900" dirty="0"/>
            </a:br>
            <a:r>
              <a:rPr lang="en-US" sz="1900" dirty="0"/>
              <a:t>3.</a:t>
            </a:r>
            <a:r>
              <a:rPr lang="zh-CN" altLang="en-US" sz="1900" dirty="0"/>
              <a:t>条件检索中可以在</a:t>
            </a:r>
            <a:r>
              <a:rPr lang="en-US" altLang="zh-CN" sz="1900" dirty="0"/>
              <a:t>“</a:t>
            </a:r>
            <a:r>
              <a:rPr lang="ja-JP" altLang="en-US" sz="1900" dirty="0"/>
              <a:t>フリーワード</a:t>
            </a:r>
            <a:r>
              <a:rPr lang="en-US" altLang="zh-CN" sz="1900" dirty="0"/>
              <a:t>”</a:t>
            </a:r>
            <a:r>
              <a:rPr lang="zh-CN" altLang="en-US" sz="1900" dirty="0"/>
              <a:t>（自由词）或</a:t>
            </a:r>
            <a:r>
              <a:rPr lang="ja-JP" altLang="en-US" sz="1900" dirty="0"/>
              <a:t>“法令名”</a:t>
            </a:r>
            <a:r>
              <a:rPr lang="zh-CN" altLang="en-US" sz="1900" dirty="0"/>
              <a:t>（标题）中输入关键词</a:t>
            </a:r>
            <a:r>
              <a:rPr lang="ja-JP" altLang="en-US" sz="1900" dirty="0"/>
              <a:t>。</a:t>
            </a:r>
            <a:endParaRPr lang="en-US" sz="19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D80484-9034-40B6-A9D6-AB3CCF7F6085}"/>
              </a:ext>
            </a:extLst>
          </p:cNvPr>
          <p:cNvSpPr/>
          <p:nvPr/>
        </p:nvSpPr>
        <p:spPr>
          <a:xfrm>
            <a:off x="6229280" y="2540967"/>
            <a:ext cx="606287" cy="4550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11D3E65-0FBC-4CFB-9F17-E4BAFC3F5E70}"/>
              </a:ext>
            </a:extLst>
          </p:cNvPr>
          <p:cNvSpPr/>
          <p:nvPr/>
        </p:nvSpPr>
        <p:spPr>
          <a:xfrm>
            <a:off x="1976489" y="2891382"/>
            <a:ext cx="2783715" cy="23197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0FAFDCF-6977-4859-9BC7-D0E6F655F27E}"/>
              </a:ext>
            </a:extLst>
          </p:cNvPr>
          <p:cNvSpPr/>
          <p:nvPr/>
        </p:nvSpPr>
        <p:spPr>
          <a:xfrm>
            <a:off x="2166091" y="5326734"/>
            <a:ext cx="3281192" cy="18173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60BCA4-D0BA-431F-B5AD-4DE8ED021379}"/>
              </a:ext>
            </a:extLst>
          </p:cNvPr>
          <p:cNvSpPr/>
          <p:nvPr/>
        </p:nvSpPr>
        <p:spPr>
          <a:xfrm>
            <a:off x="3033157" y="3863610"/>
            <a:ext cx="5106992" cy="60505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547C5BB-BF31-4969-93F1-6DD5035E5ECB}"/>
              </a:ext>
            </a:extLst>
          </p:cNvPr>
          <p:cNvSpPr/>
          <p:nvPr/>
        </p:nvSpPr>
        <p:spPr>
          <a:xfrm>
            <a:off x="3033685" y="4546298"/>
            <a:ext cx="5106464" cy="28098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632241E-3AF7-4FE6-91BA-DCFCA479DB7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835567" y="2205280"/>
            <a:ext cx="2614972" cy="56321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31263BC-EA7F-4330-9178-B737AAA35962}"/>
              </a:ext>
            </a:extLst>
          </p:cNvPr>
          <p:cNvCxnSpPr>
            <a:cxnSpLocks/>
            <a:stCxn id="49" idx="3"/>
            <a:endCxn id="16" idx="1"/>
          </p:cNvCxnSpPr>
          <p:nvPr/>
        </p:nvCxnSpPr>
        <p:spPr>
          <a:xfrm>
            <a:off x="1841350" y="2849420"/>
            <a:ext cx="135139" cy="15794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75EEB1C-C5AA-4077-B44C-9DE8CC4319FC}"/>
              </a:ext>
            </a:extLst>
          </p:cNvPr>
          <p:cNvCxnSpPr>
            <a:cxnSpLocks/>
          </p:cNvCxnSpPr>
          <p:nvPr/>
        </p:nvCxnSpPr>
        <p:spPr>
          <a:xfrm flipV="1">
            <a:off x="1841350" y="4104846"/>
            <a:ext cx="1191806" cy="3047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246BA8C-8F88-48FC-832C-EC08231BD6B9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5447283" y="5417604"/>
            <a:ext cx="4016874" cy="14417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438D196-722D-4214-B93A-88E627FF0FB4}"/>
              </a:ext>
            </a:extLst>
          </p:cNvPr>
          <p:cNvCxnSpPr>
            <a:cxnSpLocks/>
          </p:cNvCxnSpPr>
          <p:nvPr/>
        </p:nvCxnSpPr>
        <p:spPr>
          <a:xfrm flipH="1">
            <a:off x="8140150" y="3993956"/>
            <a:ext cx="1310388" cy="6915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CF68EA-BC63-41B4-8C45-7C69AA224DBC}"/>
              </a:ext>
            </a:extLst>
          </p:cNvPr>
          <p:cNvSpPr txBox="1"/>
          <p:nvPr/>
        </p:nvSpPr>
        <p:spPr>
          <a:xfrm>
            <a:off x="9450538" y="2107995"/>
            <a:ext cx="2665262" cy="1321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1.</a:t>
            </a:r>
            <a:r>
              <a:rPr lang="ja-JP" altLang="en-US" sz="1400" dirty="0"/>
              <a:t>将鼠标移到</a:t>
            </a:r>
            <a:r>
              <a:rPr lang="zh-CN" altLang="en-US" sz="1400" dirty="0"/>
              <a:t>此选项卡</a:t>
            </a:r>
            <a:r>
              <a:rPr lang="ja-JP" altLang="en-US" sz="1400" dirty="0"/>
              <a:t>上时，需要从</a:t>
            </a:r>
            <a:r>
              <a:rPr lang="zh-CN" altLang="en-US" sz="1400" dirty="0"/>
              <a:t>需要从法令或公共评论中选择：</a:t>
            </a:r>
            <a:endParaRPr lang="en-US" altLang="zh-CN" sz="1400" dirty="0"/>
          </a:p>
          <a:p>
            <a:r>
              <a:rPr lang="en-US" altLang="ja-JP" sz="1400" dirty="0"/>
              <a:t>---</a:t>
            </a:r>
            <a:r>
              <a:rPr lang="ja-JP" altLang="en-US" sz="1400" dirty="0"/>
              <a:t>法令</a:t>
            </a:r>
            <a:r>
              <a:rPr lang="en-US" altLang="ja-JP" sz="1400" dirty="0"/>
              <a:t>=</a:t>
            </a:r>
            <a:r>
              <a:rPr lang="zh-CN" altLang="en-US" sz="1400" dirty="0"/>
              <a:t>法律</a:t>
            </a:r>
            <a:r>
              <a:rPr lang="ja-JP" altLang="en-US" sz="1400" dirty="0"/>
              <a:t>法规</a:t>
            </a:r>
            <a:endParaRPr lang="en-US" altLang="ja-JP" sz="1400" dirty="0"/>
          </a:p>
          <a:p>
            <a:r>
              <a:rPr lang="en-US" altLang="ja-JP" sz="1400" dirty="0"/>
              <a:t>---</a:t>
            </a:r>
            <a:r>
              <a:rPr lang="ja-JP" altLang="en-US" sz="1400" dirty="0"/>
              <a:t>パブリックコメント</a:t>
            </a:r>
            <a:r>
              <a:rPr lang="en-US" altLang="ja-JP" sz="1400" dirty="0"/>
              <a:t>=</a:t>
            </a:r>
            <a:r>
              <a:rPr lang="ja-JP" altLang="en-US" sz="1400" dirty="0"/>
              <a:t>公众意见</a:t>
            </a:r>
            <a:endParaRPr 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B4A1AC-9E07-447E-8928-13F6F66531B2}"/>
              </a:ext>
            </a:extLst>
          </p:cNvPr>
          <p:cNvSpPr txBox="1"/>
          <p:nvPr/>
        </p:nvSpPr>
        <p:spPr>
          <a:xfrm>
            <a:off x="205840" y="2320368"/>
            <a:ext cx="1635510" cy="1058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2.</a:t>
            </a:r>
            <a:r>
              <a:rPr lang="zh-CN" altLang="en-US" sz="1400" dirty="0"/>
              <a:t>您可以从布尔、浏览、按日期（列表）或日历中选择检索类型。</a:t>
            </a:r>
            <a:endParaRPr lang="en-US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527B2D0-0031-4EBD-9F84-6D3F44311D5C}"/>
              </a:ext>
            </a:extLst>
          </p:cNvPr>
          <p:cNvSpPr txBox="1"/>
          <p:nvPr/>
        </p:nvSpPr>
        <p:spPr>
          <a:xfrm>
            <a:off x="9464155" y="5250374"/>
            <a:ext cx="2651645" cy="80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(</a:t>
            </a:r>
            <a:r>
              <a:rPr lang="zh-CN" altLang="en-US" sz="1400" dirty="0"/>
              <a:t>可选的</a:t>
            </a:r>
            <a:r>
              <a:rPr lang="en-US" sz="1400" dirty="0"/>
              <a:t>) </a:t>
            </a:r>
            <a:br>
              <a:rPr lang="en-US" sz="1400" dirty="0"/>
            </a:br>
            <a:r>
              <a:rPr lang="zh-CN" altLang="en-US" sz="1400" dirty="0"/>
              <a:t>您可以在此框内输入带有生效日期的条件。</a:t>
            </a:r>
            <a:endParaRPr lang="en-US" sz="1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27FF433-472D-4C86-B567-FE03CCB2E56E}"/>
              </a:ext>
            </a:extLst>
          </p:cNvPr>
          <p:cNvSpPr txBox="1"/>
          <p:nvPr/>
        </p:nvSpPr>
        <p:spPr>
          <a:xfrm>
            <a:off x="205840" y="3991012"/>
            <a:ext cx="1635510" cy="1942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3-1.</a:t>
            </a:r>
            <a:r>
              <a:rPr lang="zh-CN" altLang="en-US" sz="1400" dirty="0"/>
              <a:t>对于全文检索，您可以在此框中输入查询。 您可以使用连接符，例如。  </a:t>
            </a:r>
            <a:r>
              <a:rPr lang="en-US" altLang="zh-CN" sz="1400" dirty="0"/>
              <a:t>AND = </a:t>
            </a:r>
            <a:r>
              <a:rPr lang="zh-CN" altLang="en-US" sz="1400" dirty="0"/>
              <a:t>空格，＆，</a:t>
            </a:r>
            <a:r>
              <a:rPr lang="en-US" altLang="zh-CN" sz="1400" dirty="0"/>
              <a:t>OR = or</a:t>
            </a:r>
            <a:r>
              <a:rPr lang="zh-CN" altLang="en-US" sz="1400" dirty="0"/>
              <a:t>，</a:t>
            </a:r>
            <a:r>
              <a:rPr lang="en-US" altLang="zh-CN" sz="1400" dirty="0"/>
              <a:t>OR</a:t>
            </a:r>
            <a:r>
              <a:rPr lang="zh-CN" altLang="en-US" sz="1400" dirty="0"/>
              <a:t>，</a:t>
            </a:r>
            <a:br>
              <a:rPr lang="en-US" sz="1400" dirty="0"/>
            </a:br>
            <a:r>
              <a:rPr lang="en-US" sz="1400" dirty="0"/>
              <a:t> (A or B) &amp; (X or Y)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DFD774B-291A-4282-8AFF-573C47AF50B9}"/>
              </a:ext>
            </a:extLst>
          </p:cNvPr>
          <p:cNvSpPr txBox="1"/>
          <p:nvPr/>
        </p:nvSpPr>
        <p:spPr>
          <a:xfrm>
            <a:off x="9464155" y="3596533"/>
            <a:ext cx="2651645" cy="1496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3-2.</a:t>
            </a:r>
            <a:r>
              <a:rPr lang="zh-CN" altLang="en-US" sz="1400" dirty="0"/>
              <a:t>当您检索法规的标题（名称）时，请在此框中输入标题名称。 如果您有“条”，则可以与它们一起检索。*子节号（项或号）不可用。</a:t>
            </a:r>
            <a:endParaRPr lang="en-US" sz="1400" dirty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068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コンテンツ プレースホルダー 25">
            <a:extLst>
              <a:ext uri="{FF2B5EF4-FFF2-40B4-BE49-F238E27FC236}">
                <a16:creationId xmlns:a16="http://schemas.microsoft.com/office/drawing/2014/main" id="{6234A81E-230D-4A78-BAF2-FC1CC94390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2082800" y="2163118"/>
            <a:ext cx="7196138" cy="40478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法律法规</a:t>
            </a:r>
            <a:r>
              <a:rPr lang="en-US" dirty="0"/>
              <a:t> – </a:t>
            </a:r>
            <a:r>
              <a:rPr lang="zh-CN" altLang="en-US" dirty="0"/>
              <a:t>检索结果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* </a:t>
            </a:r>
            <a:r>
              <a:rPr lang="zh-CN" altLang="en-US" dirty="0"/>
              <a:t>左侧是结果列表，右侧是您选择的详细结果。</a:t>
            </a:r>
            <a:br>
              <a:rPr lang="en-US" dirty="0"/>
            </a:br>
            <a:r>
              <a:rPr lang="en-US" dirty="0"/>
              <a:t>* </a:t>
            </a:r>
            <a:r>
              <a:rPr lang="zh-CN" altLang="en-US" dirty="0"/>
              <a:t>此页面显示整篇法规，但同时也可以分部分显示。</a:t>
            </a:r>
            <a:br>
              <a:rPr lang="en-US" altLang="ja-JP" dirty="0"/>
            </a:br>
            <a:r>
              <a:rPr lang="en-US" altLang="ja-JP" dirty="0"/>
              <a:t>* </a:t>
            </a:r>
            <a:r>
              <a:rPr lang="zh-CN" altLang="en-US" dirty="0"/>
              <a:t>可以通过切换选项卡获取相关信息。</a:t>
            </a:r>
            <a:endParaRPr 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D80484-9034-40B6-A9D6-AB3CCF7F6085}"/>
              </a:ext>
            </a:extLst>
          </p:cNvPr>
          <p:cNvSpPr/>
          <p:nvPr/>
        </p:nvSpPr>
        <p:spPr>
          <a:xfrm>
            <a:off x="4064087" y="3474528"/>
            <a:ext cx="2694408" cy="1743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11D3E65-0FBC-4CFB-9F17-E4BAFC3F5E70}"/>
              </a:ext>
            </a:extLst>
          </p:cNvPr>
          <p:cNvSpPr/>
          <p:nvPr/>
        </p:nvSpPr>
        <p:spPr>
          <a:xfrm>
            <a:off x="2169709" y="2885119"/>
            <a:ext cx="141493" cy="29789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0FAFDCF-6977-4859-9BC7-D0E6F655F27E}"/>
              </a:ext>
            </a:extLst>
          </p:cNvPr>
          <p:cNvSpPr/>
          <p:nvPr/>
        </p:nvSpPr>
        <p:spPr>
          <a:xfrm>
            <a:off x="4083965" y="2898930"/>
            <a:ext cx="1094179" cy="1743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60BCA4-D0BA-431F-B5AD-4DE8ED021379}"/>
              </a:ext>
            </a:extLst>
          </p:cNvPr>
          <p:cNvSpPr/>
          <p:nvPr/>
        </p:nvSpPr>
        <p:spPr>
          <a:xfrm>
            <a:off x="2323682" y="2899750"/>
            <a:ext cx="628239" cy="13015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547C5BB-BF31-4969-93F1-6DD5035E5ECB}"/>
              </a:ext>
            </a:extLst>
          </p:cNvPr>
          <p:cNvSpPr/>
          <p:nvPr/>
        </p:nvSpPr>
        <p:spPr>
          <a:xfrm>
            <a:off x="8451704" y="3030236"/>
            <a:ext cx="779866" cy="1743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632241E-3AF7-4FE6-91BA-DCFCA479DB7F}"/>
              </a:ext>
            </a:extLst>
          </p:cNvPr>
          <p:cNvCxnSpPr>
            <a:cxnSpLocks/>
          </p:cNvCxnSpPr>
          <p:nvPr/>
        </p:nvCxnSpPr>
        <p:spPr>
          <a:xfrm flipH="1" flipV="1">
            <a:off x="5680870" y="3268454"/>
            <a:ext cx="3598068" cy="29322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31263BC-EA7F-4330-9178-B737AAA35962}"/>
              </a:ext>
            </a:extLst>
          </p:cNvPr>
          <p:cNvCxnSpPr>
            <a:cxnSpLocks/>
          </p:cNvCxnSpPr>
          <p:nvPr/>
        </p:nvCxnSpPr>
        <p:spPr>
          <a:xfrm>
            <a:off x="1789042" y="2512735"/>
            <a:ext cx="636106" cy="34551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75EEB1C-C5AA-4077-B44C-9DE8CC4319FC}"/>
              </a:ext>
            </a:extLst>
          </p:cNvPr>
          <p:cNvCxnSpPr>
            <a:cxnSpLocks/>
          </p:cNvCxnSpPr>
          <p:nvPr/>
        </p:nvCxnSpPr>
        <p:spPr>
          <a:xfrm>
            <a:off x="1789042" y="3091998"/>
            <a:ext cx="380667" cy="10483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246BA8C-8F88-48FC-832C-EC08231BD6B9}"/>
              </a:ext>
            </a:extLst>
          </p:cNvPr>
          <p:cNvCxnSpPr>
            <a:cxnSpLocks/>
            <a:stCxn id="50" idx="1"/>
            <a:endCxn id="20" idx="0"/>
          </p:cNvCxnSpPr>
          <p:nvPr/>
        </p:nvCxnSpPr>
        <p:spPr>
          <a:xfrm flipH="1">
            <a:off x="8841637" y="2964726"/>
            <a:ext cx="1180654" cy="6551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438D196-722D-4214-B93A-88E627FF0FB4}"/>
              </a:ext>
            </a:extLst>
          </p:cNvPr>
          <p:cNvCxnSpPr>
            <a:cxnSpLocks/>
          </p:cNvCxnSpPr>
          <p:nvPr/>
        </p:nvCxnSpPr>
        <p:spPr>
          <a:xfrm flipV="1">
            <a:off x="1789042" y="3594065"/>
            <a:ext cx="2253839" cy="50158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CF68EA-BC63-41B4-8C45-7C69AA224DBC}"/>
              </a:ext>
            </a:extLst>
          </p:cNvPr>
          <p:cNvSpPr txBox="1"/>
          <p:nvPr/>
        </p:nvSpPr>
        <p:spPr>
          <a:xfrm>
            <a:off x="9307317" y="3429000"/>
            <a:ext cx="2833855" cy="1152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</a:t>
            </a:r>
            <a:r>
              <a:rPr lang="zh-CN" altLang="en-US" sz="1400" dirty="0"/>
              <a:t>法规相关信息：</a:t>
            </a:r>
            <a:br>
              <a:rPr lang="en-US" sz="1400" dirty="0"/>
            </a:br>
            <a:r>
              <a:rPr lang="en-US" sz="1400" dirty="0"/>
              <a:t>--- </a:t>
            </a:r>
            <a:r>
              <a:rPr lang="zh-CN" altLang="en-US" sz="1400" dirty="0"/>
              <a:t>法规标题</a:t>
            </a:r>
            <a:r>
              <a:rPr lang="en-US" sz="1400" dirty="0"/>
              <a:t>,</a:t>
            </a:r>
            <a:br>
              <a:rPr lang="en-US" sz="1400" dirty="0"/>
            </a:br>
            <a:r>
              <a:rPr lang="en-US" sz="1400" dirty="0"/>
              <a:t>--- </a:t>
            </a:r>
            <a:r>
              <a:rPr lang="zh-CN" altLang="en-US" sz="1400" dirty="0"/>
              <a:t>首次发布日期</a:t>
            </a:r>
            <a:endParaRPr lang="en-US" sz="1400" dirty="0"/>
          </a:p>
          <a:p>
            <a:r>
              <a:rPr lang="en-US" sz="1400" dirty="0"/>
              <a:t>--- </a:t>
            </a:r>
            <a:r>
              <a:rPr lang="zh-CN" altLang="en-US" sz="1400" dirty="0"/>
              <a:t>此版本的生效日期</a:t>
            </a:r>
            <a:endParaRPr lang="en-US" altLang="zh-CN" sz="1400" dirty="0"/>
          </a:p>
          <a:p>
            <a:r>
              <a:rPr lang="en-US" sz="1400" dirty="0"/>
              <a:t>--- </a:t>
            </a:r>
            <a:r>
              <a:rPr lang="zh-CN" altLang="en-US" sz="1400" dirty="0"/>
              <a:t>此版本的发布日期</a:t>
            </a:r>
            <a:endParaRPr 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B4A1AC-9E07-447E-8928-13F6F66531B2}"/>
              </a:ext>
            </a:extLst>
          </p:cNvPr>
          <p:cNvSpPr txBox="1"/>
          <p:nvPr/>
        </p:nvSpPr>
        <p:spPr>
          <a:xfrm>
            <a:off x="58001" y="2360958"/>
            <a:ext cx="1731041" cy="34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400" dirty="0"/>
              <a:t>检索结果数量</a:t>
            </a:r>
            <a:endParaRPr lang="en-US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527B2D0-0031-4EBD-9F84-6D3F44311D5C}"/>
              </a:ext>
            </a:extLst>
          </p:cNvPr>
          <p:cNvSpPr txBox="1"/>
          <p:nvPr/>
        </p:nvSpPr>
        <p:spPr>
          <a:xfrm>
            <a:off x="10022291" y="2732615"/>
            <a:ext cx="1296356" cy="464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400" dirty="0"/>
              <a:t>下载、打印、邮件发送等功能</a:t>
            </a:r>
            <a:endParaRPr lang="en-US" sz="1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27FF433-472D-4C86-B567-FE03CCB2E56E}"/>
              </a:ext>
            </a:extLst>
          </p:cNvPr>
          <p:cNvSpPr txBox="1"/>
          <p:nvPr/>
        </p:nvSpPr>
        <p:spPr>
          <a:xfrm>
            <a:off x="58001" y="2821188"/>
            <a:ext cx="1731041" cy="894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此栏是可单击的。 如果单击，则可以使用法规的大纲。</a:t>
            </a:r>
            <a:endParaRPr lang="en-US" sz="1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DFD774B-291A-4282-8AFF-573C47AF50B9}"/>
              </a:ext>
            </a:extLst>
          </p:cNvPr>
          <p:cNvSpPr txBox="1"/>
          <p:nvPr/>
        </p:nvSpPr>
        <p:spPr>
          <a:xfrm>
            <a:off x="58001" y="3860857"/>
            <a:ext cx="1731042" cy="2350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您可以通过单击选项卡从左到右切换信息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--- “</a:t>
            </a:r>
            <a:r>
              <a:rPr lang="ja-JP" altLang="en-US" sz="1400" dirty="0"/>
              <a:t>条文</a:t>
            </a:r>
            <a:r>
              <a:rPr lang="en-US" sz="1400" dirty="0"/>
              <a:t>” =</a:t>
            </a:r>
            <a:r>
              <a:rPr lang="zh-CN" altLang="en-US" sz="1400" dirty="0"/>
              <a:t>全文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/>
              <a:t>--- “</a:t>
            </a:r>
            <a:r>
              <a:rPr lang="ja-JP" altLang="en-US" sz="1400" dirty="0"/>
              <a:t>履歴</a:t>
            </a:r>
            <a:r>
              <a:rPr lang="en-US" sz="1400" dirty="0"/>
              <a:t>” = </a:t>
            </a:r>
            <a:r>
              <a:rPr lang="zh-CN" altLang="en-US" sz="1400" dirty="0"/>
              <a:t>历史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/>
              <a:t>--- “</a:t>
            </a:r>
            <a:r>
              <a:rPr lang="ja-JP" altLang="en-US" sz="1400" dirty="0"/>
              <a:t>新旧対照表</a:t>
            </a:r>
            <a:r>
              <a:rPr lang="en-US" sz="1400" dirty="0"/>
              <a:t>”</a:t>
            </a:r>
          </a:p>
          <a:p>
            <a:pPr algn="l"/>
            <a:r>
              <a:rPr lang="en-US" sz="1400" dirty="0"/>
              <a:t>--- “</a:t>
            </a:r>
            <a:r>
              <a:rPr lang="ja-JP" altLang="en-US" sz="1400" dirty="0"/>
              <a:t>関連情報</a:t>
            </a:r>
            <a:r>
              <a:rPr lang="en-US" sz="1400" dirty="0"/>
              <a:t>”</a:t>
            </a:r>
            <a:br>
              <a:rPr lang="en-US" sz="1400" dirty="0"/>
            </a:br>
            <a:r>
              <a:rPr lang="en-US" sz="1400" dirty="0"/>
              <a:t>--- “</a:t>
            </a:r>
            <a:r>
              <a:rPr lang="ja-JP" altLang="en-US" sz="1400" dirty="0"/>
              <a:t>下位法令</a:t>
            </a:r>
            <a:r>
              <a:rPr lang="en-US" sz="1400" dirty="0"/>
              <a:t>”</a:t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altLang="ja-JP" sz="1400" dirty="0"/>
              <a:t>=</a:t>
            </a:r>
            <a:r>
              <a:rPr lang="ja-JP" altLang="en-US" sz="1400" dirty="0"/>
              <a:t> </a:t>
            </a:r>
            <a:r>
              <a:rPr lang="zh-CN" altLang="en-US" sz="1400" dirty="0"/>
              <a:t>相关规章规则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039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コンテンツ プレースホルダー 29">
            <a:extLst>
              <a:ext uri="{FF2B5EF4-FFF2-40B4-BE49-F238E27FC236}">
                <a16:creationId xmlns:a16="http://schemas.microsoft.com/office/drawing/2014/main" id="{CFE669AE-7DDA-4626-8968-93B4B63F42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1978025" y="2115790"/>
            <a:ext cx="7364413" cy="41424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160" y="288088"/>
            <a:ext cx="11448857" cy="428678"/>
          </a:xfrm>
        </p:spPr>
        <p:txBody>
          <a:bodyPr/>
          <a:lstStyle/>
          <a:p>
            <a:r>
              <a:rPr lang="zh-CN" altLang="en-US" dirty="0"/>
              <a:t>法律法规</a:t>
            </a:r>
            <a:r>
              <a:rPr lang="en-US" dirty="0"/>
              <a:t> – </a:t>
            </a:r>
            <a:r>
              <a:rPr lang="zh-CN" altLang="en-US" dirty="0"/>
              <a:t>检索结果</a:t>
            </a:r>
            <a:r>
              <a:rPr lang="en-US" dirty="0"/>
              <a:t> / </a:t>
            </a:r>
            <a:r>
              <a:rPr lang="zh-CN" altLang="en-US" dirty="0"/>
              <a:t>历史选项卡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* </a:t>
            </a:r>
            <a:r>
              <a:rPr lang="en-US" altLang="zh-CN" sz="1900" dirty="0"/>
              <a:t>Westlaw Japan</a:t>
            </a:r>
            <a:r>
              <a:rPr lang="zh-CN" altLang="en-US" sz="1900" dirty="0"/>
              <a:t>每个法规都有“历史”选项卡。 点击“履歴”，左侧第二个。</a:t>
            </a:r>
            <a:br>
              <a:rPr lang="en-US" sz="1900" dirty="0"/>
            </a:br>
            <a:r>
              <a:rPr lang="en-US" sz="1900" dirty="0"/>
              <a:t>* </a:t>
            </a:r>
            <a:r>
              <a:rPr lang="zh-CN" altLang="en-US" sz="1900" dirty="0"/>
              <a:t>历史记录具有</a:t>
            </a:r>
            <a:r>
              <a:rPr lang="en-US" altLang="zh-CN" sz="1900" dirty="0"/>
              <a:t>1.</a:t>
            </a:r>
            <a:r>
              <a:rPr lang="zh-CN" altLang="en-US" sz="1900" dirty="0"/>
              <a:t>版本列表（按生效日期排序）， </a:t>
            </a:r>
            <a:r>
              <a:rPr lang="en-US" altLang="ja-JP" sz="1900" dirty="0"/>
              <a:t> </a:t>
            </a:r>
            <a:r>
              <a:rPr lang="en-US" sz="1900" dirty="0"/>
              <a:t>2. </a:t>
            </a:r>
            <a:r>
              <a:rPr lang="zh-CN" altLang="en-US" sz="1900" dirty="0"/>
              <a:t>条款列表，已改变，</a:t>
            </a:r>
            <a:r>
              <a:rPr lang="en-US" sz="1900" dirty="0"/>
              <a:t> 3. </a:t>
            </a:r>
            <a:r>
              <a:rPr lang="zh-CN" altLang="en-US" sz="1900" dirty="0"/>
              <a:t>哪些法规修改了此版本，</a:t>
            </a:r>
            <a:r>
              <a:rPr lang="en-US" sz="1900" dirty="0"/>
              <a:t> 4.</a:t>
            </a:r>
            <a:r>
              <a:rPr lang="zh-CN" altLang="en-US" sz="1900" dirty="0"/>
              <a:t>不同版本对比图等等。</a:t>
            </a:r>
            <a:r>
              <a:rPr lang="en-US" sz="1900" dirty="0"/>
              <a:t> 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60BCA4-D0BA-431F-B5AD-4DE8ED021379}"/>
              </a:ext>
            </a:extLst>
          </p:cNvPr>
          <p:cNvSpPr/>
          <p:nvPr/>
        </p:nvSpPr>
        <p:spPr>
          <a:xfrm>
            <a:off x="3982280" y="3429000"/>
            <a:ext cx="2736574" cy="2494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547C5BB-BF31-4969-93F1-6DD5035E5ECB}"/>
              </a:ext>
            </a:extLst>
          </p:cNvPr>
          <p:cNvSpPr/>
          <p:nvPr/>
        </p:nvSpPr>
        <p:spPr>
          <a:xfrm>
            <a:off x="7842731" y="3761617"/>
            <a:ext cx="366990" cy="3252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632241E-3AF7-4FE6-91BA-DCFCA479DB7F}"/>
              </a:ext>
            </a:extLst>
          </p:cNvPr>
          <p:cNvCxnSpPr>
            <a:cxnSpLocks/>
          </p:cNvCxnSpPr>
          <p:nvPr/>
        </p:nvCxnSpPr>
        <p:spPr>
          <a:xfrm flipH="1">
            <a:off x="8209721" y="2916400"/>
            <a:ext cx="1240817" cy="84521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31263BC-EA7F-4330-9178-B737AAA35962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1770606" y="2765771"/>
            <a:ext cx="2211674" cy="65290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246BA8C-8F88-48FC-832C-EC08231BD6B9}"/>
              </a:ext>
            </a:extLst>
          </p:cNvPr>
          <p:cNvCxnSpPr>
            <a:cxnSpLocks/>
          </p:cNvCxnSpPr>
          <p:nvPr/>
        </p:nvCxnSpPr>
        <p:spPr>
          <a:xfrm flipV="1">
            <a:off x="1789042" y="4076888"/>
            <a:ext cx="2673628" cy="6839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CF68EA-BC63-41B4-8C45-7C69AA224DBC}"/>
              </a:ext>
            </a:extLst>
          </p:cNvPr>
          <p:cNvSpPr txBox="1"/>
          <p:nvPr/>
        </p:nvSpPr>
        <p:spPr>
          <a:xfrm>
            <a:off x="9450538" y="2695261"/>
            <a:ext cx="2665262" cy="948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单击该图标，可以使用不同版本比较图。 您单击哪个版本的图标即可与上一个版本进行比较。</a:t>
            </a:r>
            <a:endParaRPr 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B4A1AC-9E07-447E-8928-13F6F66531B2}"/>
              </a:ext>
            </a:extLst>
          </p:cNvPr>
          <p:cNvSpPr txBox="1"/>
          <p:nvPr/>
        </p:nvSpPr>
        <p:spPr>
          <a:xfrm>
            <a:off x="198783" y="2360958"/>
            <a:ext cx="1571823" cy="809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要查看其历史记录，请单击左二的选项卡“</a:t>
            </a:r>
            <a:r>
              <a:rPr lang="ja-JP" altLang="en-US" sz="1400" dirty="0"/>
              <a:t>履歴</a:t>
            </a:r>
            <a:r>
              <a:rPr lang="zh-CN" altLang="en-US" sz="1400" dirty="0"/>
              <a:t>”。</a:t>
            </a:r>
            <a:endParaRPr lang="en-US" sz="1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27FF433-472D-4C86-B567-FE03CCB2E56E}"/>
              </a:ext>
            </a:extLst>
          </p:cNvPr>
          <p:cNvSpPr txBox="1"/>
          <p:nvPr/>
        </p:nvSpPr>
        <p:spPr>
          <a:xfrm>
            <a:off x="217219" y="3535323"/>
            <a:ext cx="1571823" cy="1990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从最新到最旧排列，从上到下按生效日期排序。 如果选择并单击某个日期，则该版本将显示在弹出窗口中。</a:t>
            </a:r>
            <a:endParaRPr 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5071F25-A2B5-47AA-BAEE-4977FBFF589F}"/>
              </a:ext>
            </a:extLst>
          </p:cNvPr>
          <p:cNvSpPr txBox="1"/>
          <p:nvPr/>
        </p:nvSpPr>
        <p:spPr>
          <a:xfrm>
            <a:off x="9450538" y="3961275"/>
            <a:ext cx="2665262" cy="2022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altLang="ja-JP" sz="1400" dirty="0"/>
              <a:t> </a:t>
            </a:r>
            <a:r>
              <a:rPr lang="zh-CN" altLang="en-US" sz="1400" dirty="0"/>
              <a:t>图标旁边的</a:t>
            </a:r>
            <a:r>
              <a:rPr lang="en-US" altLang="ja-JP" sz="1400" dirty="0"/>
              <a:t>“</a:t>
            </a:r>
            <a:r>
              <a:rPr lang="ja-JP" altLang="en-US" sz="1400" dirty="0"/>
              <a:t>あらまし</a:t>
            </a:r>
            <a:r>
              <a:rPr lang="en-US" altLang="ja-JP" sz="1400" dirty="0"/>
              <a:t>”</a:t>
            </a:r>
            <a:r>
              <a:rPr lang="zh-CN" altLang="en-US" sz="1400" dirty="0"/>
              <a:t>，当时关于修订的观点信息。</a:t>
            </a:r>
            <a:r>
              <a:rPr lang="en-US" altLang="ja-JP" sz="1400" dirty="0"/>
              <a:t> </a:t>
            </a:r>
            <a:br>
              <a:rPr lang="en-US" altLang="ja-JP" sz="1400" dirty="0"/>
            </a:br>
            <a:br>
              <a:rPr lang="en-US" altLang="ja-JP" sz="1400" dirty="0"/>
            </a:br>
            <a:r>
              <a:rPr lang="zh-CN" altLang="en-US" sz="1400" dirty="0"/>
              <a:t>最右侧的</a:t>
            </a:r>
            <a:r>
              <a:rPr lang="en-US" altLang="ja-JP" sz="1400" dirty="0"/>
              <a:t>“</a:t>
            </a:r>
            <a:r>
              <a:rPr lang="ja-JP" altLang="en-US" sz="1400" dirty="0"/>
              <a:t>法律案</a:t>
            </a:r>
            <a:r>
              <a:rPr lang="en-US" altLang="ja-JP" sz="1400" dirty="0"/>
              <a:t>”</a:t>
            </a:r>
            <a:r>
              <a:rPr lang="zh-CN" altLang="en-US" sz="1400" dirty="0"/>
              <a:t>是关于该版本的议案。</a:t>
            </a:r>
            <a:r>
              <a:rPr lang="en-US" altLang="ja-JP" sz="1400" dirty="0"/>
              <a:t> </a:t>
            </a:r>
            <a:br>
              <a:rPr lang="en-US" altLang="ja-JP" sz="1400" dirty="0"/>
            </a:br>
            <a:br>
              <a:rPr lang="en-US" altLang="ja-JP" sz="1400" dirty="0"/>
            </a:br>
            <a:r>
              <a:rPr lang="zh-CN" altLang="en-US" sz="1400" dirty="0"/>
              <a:t>有关于法律期刊的文章信息。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42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5362ED2-B576-41B1-88B1-7BB4AFA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zh-CN" altLang="en-US" dirty="0"/>
              <a:t>法律法规</a:t>
            </a:r>
            <a:r>
              <a:rPr lang="en-US" dirty="0"/>
              <a:t> – </a:t>
            </a:r>
            <a:r>
              <a:rPr lang="zh-CN" altLang="en-US" dirty="0"/>
              <a:t>检索结果</a:t>
            </a:r>
            <a:r>
              <a:rPr lang="en-US" dirty="0"/>
              <a:t> / </a:t>
            </a:r>
            <a:r>
              <a:rPr lang="zh-CN" altLang="en-US" dirty="0"/>
              <a:t>不同版本对比图</a:t>
            </a:r>
            <a:endParaRPr 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9F0487B-93FD-40E5-9F5A-639EDB1A0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433" y="1277449"/>
            <a:ext cx="7649959" cy="4303102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7B3A955-B676-4019-BC82-C757DB922ED4}"/>
              </a:ext>
            </a:extLst>
          </p:cNvPr>
          <p:cNvCxnSpPr>
            <a:cxnSpLocks/>
          </p:cNvCxnSpPr>
          <p:nvPr/>
        </p:nvCxnSpPr>
        <p:spPr>
          <a:xfrm flipH="1">
            <a:off x="8219662" y="1500809"/>
            <a:ext cx="1818860" cy="74073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50B46E-3978-4683-9287-BC4AC264C7D9}"/>
              </a:ext>
            </a:extLst>
          </p:cNvPr>
          <p:cNvSpPr txBox="1"/>
          <p:nvPr/>
        </p:nvSpPr>
        <p:spPr>
          <a:xfrm>
            <a:off x="10038522" y="1277449"/>
            <a:ext cx="2077278" cy="968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</a:t>
            </a:r>
            <a:r>
              <a:rPr lang="zh-CN" altLang="en-US" sz="1400" dirty="0"/>
              <a:t>右侧是您单击的法规版本。（修改后）</a:t>
            </a:r>
            <a:endParaRPr lang="en-US" sz="1400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A500B99-1332-4B72-B05D-A29CF467A8C0}"/>
              </a:ext>
            </a:extLst>
          </p:cNvPr>
          <p:cNvCxnSpPr>
            <a:cxnSpLocks/>
          </p:cNvCxnSpPr>
          <p:nvPr/>
        </p:nvCxnSpPr>
        <p:spPr>
          <a:xfrm flipV="1">
            <a:off x="829998" y="3662045"/>
            <a:ext cx="1439435" cy="66087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C7A2D2-DFE9-4361-9506-2BCA6D4C4AB9}"/>
              </a:ext>
            </a:extLst>
          </p:cNvPr>
          <p:cNvSpPr txBox="1"/>
          <p:nvPr/>
        </p:nvSpPr>
        <p:spPr>
          <a:xfrm>
            <a:off x="76200" y="4322915"/>
            <a:ext cx="2074103" cy="937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/>
              <a:t> </a:t>
            </a:r>
            <a:r>
              <a:rPr lang="zh-CN" altLang="en-US" sz="1400" dirty="0"/>
              <a:t>左侧是修改前的版本。</a:t>
            </a:r>
            <a:endParaRPr lang="en-US" sz="1400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F21BCF9-4373-4464-B682-0CBF5B47CF8A}"/>
              </a:ext>
            </a:extLst>
          </p:cNvPr>
          <p:cNvCxnSpPr>
            <a:cxnSpLocks/>
          </p:cNvCxnSpPr>
          <p:nvPr/>
        </p:nvCxnSpPr>
        <p:spPr>
          <a:xfrm>
            <a:off x="1808922" y="2594113"/>
            <a:ext cx="534186" cy="6969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C70CEB-AAB6-493A-A7CA-E31496E17068}"/>
              </a:ext>
            </a:extLst>
          </p:cNvPr>
          <p:cNvSpPr txBox="1"/>
          <p:nvPr/>
        </p:nvSpPr>
        <p:spPr>
          <a:xfrm>
            <a:off x="76200" y="2005776"/>
            <a:ext cx="2074103" cy="718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400" dirty="0"/>
              <a:t>该日期是指右侧版本的日期，即改正后的版本。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3495127"/>
      </p:ext>
    </p:extLst>
  </p:cSld>
  <p:clrMapOvr>
    <a:masterClrMapping/>
  </p:clrMapOvr>
</p:sld>
</file>

<file path=ppt/theme/theme1.xml><?xml version="1.0" encoding="utf-8"?>
<a:theme xmlns:a="http://schemas.openxmlformats.org/drawingml/2006/main" name="TR">
  <a:themeElements>
    <a:clrScheme name="TR2">
      <a:dk1>
        <a:srgbClr val="4D4D4D"/>
      </a:dk1>
      <a:lt1>
        <a:sysClr val="window" lastClr="FFFFFF"/>
      </a:lt1>
      <a:dk2>
        <a:srgbClr val="FF8000"/>
      </a:dk2>
      <a:lt2>
        <a:srgbClr val="D0D0D0"/>
      </a:lt2>
      <a:accent1>
        <a:srgbClr val="FF8000"/>
      </a:accent1>
      <a:accent2>
        <a:srgbClr val="4D4D4D"/>
      </a:accent2>
      <a:accent3>
        <a:srgbClr val="FF5900"/>
      </a:accent3>
      <a:accent4>
        <a:srgbClr val="AFAFAF"/>
      </a:accent4>
      <a:accent5>
        <a:srgbClr val="FFA100"/>
      </a:accent5>
      <a:accent6>
        <a:srgbClr val="666666"/>
      </a:accent6>
      <a:hlink>
        <a:srgbClr val="005DA2"/>
      </a:hlink>
      <a:folHlink>
        <a:srgbClr val="621F95"/>
      </a:folHlink>
    </a:clrScheme>
    <a:fontScheme name="T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rgbClr val="FF0000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FF0000"/>
          </a:solidFill>
        </a:ln>
      </a:spPr>
      <a:bodyPr wrap="square" lIns="0" tIns="0" rIns="0" bIns="0" rtlCol="0" anchor="t">
        <a:no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R_PPt_160414" id="{9FCCCEDA-26D5-4D66-97CE-5769CFC6F9CE}" vid="{D120465C-9EC8-4A1B-AE99-0D58E35B7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f050e7f9-7bf2-405f-8c81-c8b15dbd2e18">
      <UserInfo>
        <DisplayName/>
        <AccountId xsi:nil="true"/>
        <AccountType/>
      </UserInfo>
    </SharedWithUsers>
    <lcf76f155ced4ddcb4097134ff3c332f xmlns="c312c3bb-7e2b-43d0-9d4a-ae95f7037b43">
      <Terms xmlns="http://schemas.microsoft.com/office/infopath/2007/PartnerControls"/>
    </lcf76f155ced4ddcb4097134ff3c332f>
    <TaxCatchAll xmlns="f050e7f9-7bf2-405f-8c81-c8b15dbd2e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998B6A8093E44A9B8838718FDE8B8" ma:contentTypeVersion="17" ma:contentTypeDescription="Create a new document." ma:contentTypeScope="" ma:versionID="32e59df53c4600df14a5facaf2aabfe2">
  <xsd:schema xmlns:xsd="http://www.w3.org/2001/XMLSchema" xmlns:xs="http://www.w3.org/2001/XMLSchema" xmlns:p="http://schemas.microsoft.com/office/2006/metadata/properties" xmlns:ns1="http://schemas.microsoft.com/sharepoint/v3" xmlns:ns2="c312c3bb-7e2b-43d0-9d4a-ae95f7037b43" xmlns:ns3="f050e7f9-7bf2-405f-8c81-c8b15dbd2e18" targetNamespace="http://schemas.microsoft.com/office/2006/metadata/properties" ma:root="true" ma:fieldsID="07466ed0fd2acd1e9f387204b0eed79f" ns1:_="" ns2:_="" ns3:_="">
    <xsd:import namespace="http://schemas.microsoft.com/sharepoint/v3"/>
    <xsd:import namespace="c312c3bb-7e2b-43d0-9d4a-ae95f7037b43"/>
    <xsd:import namespace="f050e7f9-7bf2-405f-8c81-c8b15dbd2e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2c3bb-7e2b-43d0-9d4a-ae95f7037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3a93e6a-eb94-4f22-847d-80c377548a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0e7f9-7bf2-405f-8c81-c8b15dbd2e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bf3de09-1129-4437-b7ae-775401728a1d}" ma:internalName="TaxCatchAll" ma:showField="CatchAllData" ma:web="f050e7f9-7bf2-405f-8c81-c8b15dbd2e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B2A9A-887C-4A96-9574-4419CCAF405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050e7f9-7bf2-405f-8c81-c8b15dbd2e18"/>
    <ds:schemaRef ds:uri="c312c3bb-7e2b-43d0-9d4a-ae95f7037b43"/>
  </ds:schemaRefs>
</ds:datastoreItem>
</file>

<file path=customXml/itemProps2.xml><?xml version="1.0" encoding="utf-8"?>
<ds:datastoreItem xmlns:ds="http://schemas.openxmlformats.org/officeDocument/2006/customXml" ds:itemID="{3503E165-9019-4F4D-BA64-DFB2CF3EAC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77360-D71F-480A-9779-5633AA995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12c3bb-7e2b-43d0-9d4a-ae95f7037b43"/>
    <ds:schemaRef ds:uri="f050e7f9-7bf2-405f-8c81-c8b15dbd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2581</Words>
  <Application>Microsoft Office PowerPoint</Application>
  <PresentationFormat>Widescreen</PresentationFormat>
  <Paragraphs>122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Lucida Grande</vt:lpstr>
      <vt:lpstr>Arial</vt:lpstr>
      <vt:lpstr>Calibri</vt:lpstr>
      <vt:lpstr>Wingdings</vt:lpstr>
      <vt:lpstr>TR</vt:lpstr>
      <vt:lpstr>Westlaw Japan –日本法律在线研究数据库 </vt:lpstr>
      <vt:lpstr>资源类型   </vt:lpstr>
      <vt:lpstr>首页</vt:lpstr>
      <vt:lpstr>首页 </vt:lpstr>
      <vt:lpstr>法律法规</vt:lpstr>
      <vt:lpstr>法律法规 – 检索示例</vt:lpstr>
      <vt:lpstr>法律法规 – 检索结果  </vt:lpstr>
      <vt:lpstr>法律法规 – 检索结果 / 历史选项卡 </vt:lpstr>
      <vt:lpstr>法律法规 – 检索结果 / 不同版本对比图</vt:lpstr>
      <vt:lpstr> 法律法规 – 检索结果 / 相关规章规则</vt:lpstr>
      <vt:lpstr> 法律法规 – 从检索结果跳转到判例</vt:lpstr>
      <vt:lpstr>法律法规 – 浏览</vt:lpstr>
      <vt:lpstr>判例</vt:lpstr>
      <vt:lpstr>判例 – 检索示例: Westlaw Japan中有30万个判例，为日本最大的数据库</vt:lpstr>
      <vt:lpstr>判例 – 检索结果 / 摘要</vt:lpstr>
      <vt:lpstr>判例 – 检索结果 / 全文</vt:lpstr>
      <vt:lpstr>判例传送—下载、打印等</vt:lpstr>
      <vt:lpstr>判例 – 按相关法律和主题进行检索（列出WLJ中30万判例中的8-9万个判例)</vt:lpstr>
      <vt:lpstr>二次资源 (期刊书籍及文献信息)</vt:lpstr>
      <vt:lpstr>期刊书籍 – 检索示例</vt:lpstr>
      <vt:lpstr>期刊书籍 – 按标题浏览</vt:lpstr>
      <vt:lpstr>文献信息 – 检索示例</vt:lpstr>
      <vt:lpstr> Thank You！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Westlaw Japan – Online Research Tool for Japanese Law (Getting Start Guide)</dc:title>
  <dc:creator>Ueda, Shigenari (Asia &amp; Emerging Markets)</dc:creator>
  <cp:lastModifiedBy>Kang, Elsa (Asia &amp; Emerging Markets)</cp:lastModifiedBy>
  <cp:revision>4</cp:revision>
  <cp:lastPrinted>2021-11-25T10:04:09Z</cp:lastPrinted>
  <dcterms:created xsi:type="dcterms:W3CDTF">2020-05-22T12:01:22Z</dcterms:created>
  <dcterms:modified xsi:type="dcterms:W3CDTF">2023-06-14T07:50:26Z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0x010100851998B6A8093E44A9B8838718FDE8B8</vt:lpwstr>
  </property>
  <property fmtid="{D5CDD505-2E9C-101B-9397-08002B2CF9AE}" pid="3" name="Order">
    <vt:r8>6013600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